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embeddedFontLst>
    <p:embeddedFont>
      <p:font typeface="Play"/>
      <p:regular r:id="rId28"/>
      <p:bold r:id="rId29"/>
    </p:embeddedFont>
    <p:embeddedFont>
      <p:font typeface="Roboto"/>
      <p:regular r:id="rId30"/>
      <p:bold r:id="rId31"/>
      <p:italic r:id="rId32"/>
      <p:boldItalic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8" roundtripDataSignature="AMtx7mjJzfWNJ8EPkWRKO/RHjCY2rGjW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FB6D15A-30D6-47C6-BFCF-B3373D20C925}">
  <a:tblStyle styleId="{DFB6D15A-30D6-47C6-BFCF-B3373D20C925}" styleName="Table_0">
    <a:wholeTbl>
      <a:tcTxStyle b="off" i="off">
        <a:font>
          <a:latin typeface="Aptos"/>
          <a:ea typeface="Aptos"/>
          <a:cs typeface="Aptos"/>
        </a:font>
        <a:schemeClr val="dk1"/>
      </a:tcTxStyle>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tcBdr>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tcBdr>
      </a:tcStyle>
    </a:band1H>
    <a:band2H>
      <a:tcTxStyle b="off" i="off"/>
    </a:band2H>
    <a:band1V>
      <a:tcTxStyle b="off" i="off"/>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cBdr>
      </a:tcStyle>
    </a:band1V>
    <a:band2V>
      <a:tcTxStyle b="off" i="off"/>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4"/>
              </a:solidFill>
              <a:prstDash val="solid"/>
              <a:round/>
              <a:headEnd len="sm" w="sm" type="none"/>
              <a:tailEnd len="sm" w="sm" type="none"/>
            </a:ln>
          </a:top>
        </a:tcBdr>
      </a:tcStyle>
    </a:lastRow>
    <a:seCell>
      <a:tcTxStyle b="off" i="off"/>
    </a:seCell>
    <a:swCell>
      <a:tcTxStyle b="off" i="off"/>
    </a:swCell>
    <a:firstRow>
      <a:tcTxStyle b="on" i="off">
        <a:font>
          <a:latin typeface="Aptos"/>
          <a:ea typeface="Aptos"/>
          <a:cs typeface="Aptos"/>
        </a:font>
        <a:schemeClr val="lt1"/>
      </a:tcTxStyle>
      <a:tcStyle>
        <a:fill>
          <a:solidFill>
            <a:schemeClr val="accent4"/>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l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OpenSans-bold.fntdata"/><Relationship Id="rId12" Type="http://schemas.openxmlformats.org/officeDocument/2006/relationships/slide" Target="slides/slide7.xml"/><Relationship Id="rId34" Type="http://schemas.openxmlformats.org/officeDocument/2006/relationships/font" Target="fonts/OpenSans-regular.fntdata"/><Relationship Id="rId15" Type="http://schemas.openxmlformats.org/officeDocument/2006/relationships/slide" Target="slides/slide10.xml"/><Relationship Id="rId37" Type="http://schemas.openxmlformats.org/officeDocument/2006/relationships/font" Target="fonts/OpenSans-boldItalic.fntdata"/><Relationship Id="rId14" Type="http://schemas.openxmlformats.org/officeDocument/2006/relationships/slide" Target="slides/slide9.xml"/><Relationship Id="rId36" Type="http://schemas.openxmlformats.org/officeDocument/2006/relationships/font" Target="fonts/OpenSans-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Calibri"/>
              <a:buChar char="-"/>
            </a:pPr>
            <a:r>
              <a:t/>
            </a:r>
            <a:endParaRPr/>
          </a:p>
        </p:txBody>
      </p:sp>
      <p:sp>
        <p:nvSpPr>
          <p:cNvPr id="268" name="Google Shape;268;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Calibri"/>
              <a:buNone/>
            </a:pPr>
            <a:r>
              <a:rPr lang="en-US"/>
              <a:t>Vou recolher o dataset</a:t>
            </a:r>
            <a:endParaRPr/>
          </a:p>
          <a:p>
            <a:pPr indent="-95250" lvl="0" marL="171450" rtl="0" algn="l">
              <a:spcBef>
                <a:spcPts val="0"/>
              </a:spcBef>
              <a:spcAft>
                <a:spcPts val="0"/>
              </a:spcAft>
              <a:buClr>
                <a:schemeClr val="dk1"/>
              </a:buClr>
              <a:buSzPts val="1200"/>
              <a:buFont typeface="Calibri"/>
              <a:buNone/>
            </a:pPr>
            <a:r>
              <a:rPr lang="en-US"/>
              <a:t>Vou  recolher os dados dos movimentos</a:t>
            </a:r>
            <a:endParaRPr/>
          </a:p>
          <a:p>
            <a:pPr indent="-95250" lvl="0" marL="171450" rtl="0" algn="l">
              <a:spcBef>
                <a:spcPts val="0"/>
              </a:spcBef>
              <a:spcAft>
                <a:spcPts val="0"/>
              </a:spcAft>
              <a:buClr>
                <a:schemeClr val="dk1"/>
              </a:buClr>
              <a:buSzPts val="1200"/>
              <a:buFont typeface="Calibri"/>
              <a:buNone/>
            </a:pPr>
            <a:r>
              <a:rPr lang="en-US"/>
              <a:t>Depois dessa fase, vou treinar a rede</a:t>
            </a:r>
            <a:endParaRPr/>
          </a:p>
          <a:p>
            <a:pPr indent="-95250" lvl="0" marL="171450" rtl="0" algn="l">
              <a:spcBef>
                <a:spcPts val="0"/>
              </a:spcBef>
              <a:spcAft>
                <a:spcPts val="0"/>
              </a:spcAft>
              <a:buClr>
                <a:schemeClr val="dk1"/>
              </a:buClr>
              <a:buSzPts val="1200"/>
              <a:buFont typeface="Calibri"/>
              <a:buNone/>
            </a:pPr>
            <a:r>
              <a:rPr lang="en-US"/>
              <a:t>E depois vou implementar a rede no microcontrolador</a:t>
            </a:r>
            <a:endParaRPr/>
          </a:p>
          <a:p>
            <a:pPr indent="-95250" lvl="0" marL="171450" rtl="0" algn="l">
              <a:spcBef>
                <a:spcPts val="0"/>
              </a:spcBef>
              <a:spcAft>
                <a:spcPts val="0"/>
              </a:spcAft>
              <a:buClr>
                <a:schemeClr val="dk1"/>
              </a:buClr>
              <a:buSzPts val="1200"/>
              <a:buFont typeface="Calibri"/>
              <a:buNone/>
            </a:pPr>
            <a:r>
              <a:rPr lang="en-US"/>
              <a:t>E vou refinar essa implementação, coisa que quando é feita no edge impulse ou google colab nós não temos mão para além das opções facultadas</a:t>
            </a:r>
            <a:endParaRPr/>
          </a:p>
          <a:p>
            <a:pPr indent="-95250" lvl="0" marL="171450" rtl="0" algn="l">
              <a:spcBef>
                <a:spcPts val="0"/>
              </a:spcBef>
              <a:spcAft>
                <a:spcPts val="0"/>
              </a:spcAft>
              <a:buClr>
                <a:schemeClr val="dk1"/>
              </a:buClr>
              <a:buSzPts val="1200"/>
              <a:buFont typeface="Calibri"/>
              <a:buNone/>
            </a:pPr>
            <a:r>
              <a:t/>
            </a:r>
            <a:endParaRPr/>
          </a:p>
          <a:p>
            <a:pPr indent="-95250" lvl="0" marL="171450" rtl="0" algn="l">
              <a:spcBef>
                <a:spcPts val="0"/>
              </a:spcBef>
              <a:spcAft>
                <a:spcPts val="0"/>
              </a:spcAft>
              <a:buClr>
                <a:schemeClr val="dk1"/>
              </a:buClr>
              <a:buSzPts val="1200"/>
              <a:buFont typeface="Calibri"/>
              <a:buNone/>
            </a:pPr>
            <a:r>
              <a:rPr lang="en-US"/>
              <a:t>Existe todo o interesse em exportar este trabalho para outras plataformas embebidas e conseguir compliar isto para outros sistemas, e fazer outro tipo de optimizações</a:t>
            </a:r>
            <a:endParaRPr/>
          </a:p>
        </p:txBody>
      </p:sp>
      <p:sp>
        <p:nvSpPr>
          <p:cNvPr id="277" name="Google Shape;27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e03047878e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g2e03047878e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95250" lvl="0" marL="171450" rtl="0" algn="l">
              <a:lnSpc>
                <a:spcPct val="100000"/>
              </a:lnSpc>
              <a:spcBef>
                <a:spcPts val="0"/>
              </a:spcBef>
              <a:spcAft>
                <a:spcPts val="0"/>
              </a:spcAft>
              <a:buClr>
                <a:schemeClr val="dk1"/>
              </a:buClr>
              <a:buSzPts val="1200"/>
              <a:buFont typeface="Calibri"/>
              <a:buNone/>
            </a:pPr>
            <a:r>
              <a:t/>
            </a:r>
            <a:endParaRPr/>
          </a:p>
          <a:p>
            <a:pPr indent="-95250" lvl="0" marL="171450" rtl="0" algn="l">
              <a:spcBef>
                <a:spcPts val="0"/>
              </a:spcBef>
              <a:spcAft>
                <a:spcPts val="0"/>
              </a:spcAft>
              <a:buClr>
                <a:schemeClr val="dk1"/>
              </a:buClr>
              <a:buSzPts val="1100"/>
              <a:buFont typeface="Arial"/>
              <a:buNone/>
            </a:pPr>
            <a:r>
              <a:rPr lang="en-US"/>
              <a:t>Implementar uma rede neural em C é uma escolha pragmática para aplicações em ambientes de recursos limitados, como microcontroladores e dispositivos embarcados. As vantagens de eficiência, controle de recursos, portabilidade e desempenho em tempo real fazem de C uma linguagem adequada para tais implementações, garantindo que a rede neural funcione de forma eficaz e otimizada no hardware disponível.</a:t>
            </a:r>
            <a:endParaRPr/>
          </a:p>
          <a:p>
            <a:pPr indent="-95250" lvl="0" marL="171450" rtl="0" algn="l">
              <a:spcBef>
                <a:spcPts val="0"/>
              </a:spcBef>
              <a:spcAft>
                <a:spcPts val="0"/>
              </a:spcAft>
              <a:buClr>
                <a:schemeClr val="dk1"/>
              </a:buClr>
              <a:buSzPts val="1100"/>
              <a:buFont typeface="Arial"/>
              <a:buNone/>
            </a:pPr>
            <a:r>
              <a:t/>
            </a:r>
            <a:endParaRPr/>
          </a:p>
          <a:p>
            <a:pPr indent="-95250" lvl="0" marL="171450" rtl="0" algn="l">
              <a:spcBef>
                <a:spcPts val="0"/>
              </a:spcBef>
              <a:spcAft>
                <a:spcPts val="0"/>
              </a:spcAft>
              <a:buClr>
                <a:schemeClr val="dk1"/>
              </a:buClr>
              <a:buSzPts val="1100"/>
              <a:buFont typeface="Arial"/>
              <a:buNone/>
            </a:pPr>
            <a:r>
              <a:rPr lang="en-US"/>
              <a:t>1. Eficiência e Desempenho</a:t>
            </a:r>
            <a:endParaRPr/>
          </a:p>
          <a:p>
            <a:pPr indent="-95250" lvl="0" marL="171450" rtl="0" algn="l">
              <a:spcBef>
                <a:spcPts val="0"/>
              </a:spcBef>
              <a:spcAft>
                <a:spcPts val="0"/>
              </a:spcAft>
              <a:buClr>
                <a:schemeClr val="dk1"/>
              </a:buClr>
              <a:buSzPts val="1100"/>
              <a:buFont typeface="Arial"/>
              <a:buNone/>
            </a:pPr>
            <a:r>
              <a:rPr lang="en-US"/>
              <a:t>Baixo Nível de Abstração: C permite um controle mais fino sobre o hardware e a utilização dos recursos do sistema. Isso é crucial para otimizar o desempenho e a eficiência de uma rede neural, especialmente em dispositivos com recursos limitados.</a:t>
            </a:r>
            <a:endParaRPr/>
          </a:p>
          <a:p>
            <a:pPr indent="-95250" lvl="0" marL="171450" rtl="0" algn="l">
              <a:spcBef>
                <a:spcPts val="0"/>
              </a:spcBef>
              <a:spcAft>
                <a:spcPts val="0"/>
              </a:spcAft>
              <a:buClr>
                <a:schemeClr val="dk1"/>
              </a:buClr>
              <a:buSzPts val="1100"/>
              <a:buFont typeface="Arial"/>
              <a:buNone/>
            </a:pPr>
            <a:r>
              <a:rPr lang="en-US"/>
              <a:t>Otimizações de Desempenho: C facilita a implementação de otimizações específicas de hardware, como uso eficiente de memória e processamento paralelo, que podem melhorar significativamente o desempenho da rede neural.</a:t>
            </a:r>
            <a:endParaRPr/>
          </a:p>
          <a:p>
            <a:pPr indent="-95250" lvl="0" marL="171450" rtl="0" algn="l">
              <a:spcBef>
                <a:spcPts val="0"/>
              </a:spcBef>
              <a:spcAft>
                <a:spcPts val="0"/>
              </a:spcAft>
              <a:buClr>
                <a:schemeClr val="dk1"/>
              </a:buClr>
              <a:buSzPts val="1100"/>
              <a:buFont typeface="Arial"/>
              <a:buNone/>
            </a:pPr>
            <a:r>
              <a:t/>
            </a:r>
            <a:endParaRPr/>
          </a:p>
          <a:p>
            <a:pPr indent="-95250" lvl="0" marL="171450" rtl="0" algn="l">
              <a:spcBef>
                <a:spcPts val="0"/>
              </a:spcBef>
              <a:spcAft>
                <a:spcPts val="0"/>
              </a:spcAft>
              <a:buClr>
                <a:schemeClr val="dk1"/>
              </a:buClr>
              <a:buSzPts val="1100"/>
              <a:buFont typeface="Arial"/>
              <a:buNone/>
            </a:pPr>
            <a:r>
              <a:rPr lang="en-US"/>
              <a:t>2. Recursos Limitados</a:t>
            </a:r>
            <a:endParaRPr/>
          </a:p>
          <a:p>
            <a:pPr indent="-95250" lvl="0" marL="171450" rtl="0" algn="l">
              <a:spcBef>
                <a:spcPts val="0"/>
              </a:spcBef>
              <a:spcAft>
                <a:spcPts val="0"/>
              </a:spcAft>
              <a:buClr>
                <a:schemeClr val="dk1"/>
              </a:buClr>
              <a:buSzPts val="1100"/>
              <a:buFont typeface="Arial"/>
              <a:buNone/>
            </a:pPr>
            <a:r>
              <a:rPr lang="en-US"/>
              <a:t>Uso de Memória: Em dispositivos embarcados, como microcontroladores, a memória é um recurso escasso. Implementar a rede neural em C permite uma gestão mais precisa e eficiente da memória, garantindo que a aplicação não exceda os limites disponíveis.</a:t>
            </a:r>
            <a:endParaRPr/>
          </a:p>
          <a:p>
            <a:pPr indent="-95250" lvl="0" marL="171450" rtl="0" algn="l">
              <a:spcBef>
                <a:spcPts val="0"/>
              </a:spcBef>
              <a:spcAft>
                <a:spcPts val="0"/>
              </a:spcAft>
              <a:buClr>
                <a:schemeClr val="dk1"/>
              </a:buClr>
              <a:buSzPts val="1100"/>
              <a:buFont typeface="Arial"/>
              <a:buNone/>
            </a:pPr>
            <a:r>
              <a:rPr lang="en-US"/>
              <a:t>Baixo Consumo de Energia: Algoritmos implementados em C podem ser otimizados para consumir menos energia, o que é essencial para dispositivos alimentados por bateria.</a:t>
            </a:r>
            <a:endParaRPr/>
          </a:p>
          <a:p>
            <a:pPr indent="-95250" lvl="0" marL="171450" rtl="0" algn="l">
              <a:spcBef>
                <a:spcPts val="0"/>
              </a:spcBef>
              <a:spcAft>
                <a:spcPts val="0"/>
              </a:spcAft>
              <a:buClr>
                <a:schemeClr val="dk1"/>
              </a:buClr>
              <a:buSzPts val="1100"/>
              <a:buFont typeface="Arial"/>
              <a:buNone/>
            </a:pPr>
            <a:r>
              <a:t/>
            </a:r>
            <a:endParaRPr/>
          </a:p>
          <a:p>
            <a:pPr indent="-95250" lvl="0" marL="171450" rtl="0" algn="l">
              <a:spcBef>
                <a:spcPts val="0"/>
              </a:spcBef>
              <a:spcAft>
                <a:spcPts val="0"/>
              </a:spcAft>
              <a:buClr>
                <a:schemeClr val="dk1"/>
              </a:buClr>
              <a:buSzPts val="1100"/>
              <a:buFont typeface="Arial"/>
              <a:buNone/>
            </a:pPr>
            <a:r>
              <a:rPr lang="en-US"/>
              <a:t>3. Portabilidade</a:t>
            </a:r>
            <a:endParaRPr/>
          </a:p>
          <a:p>
            <a:pPr indent="-95250" lvl="0" marL="171450" rtl="0" algn="l">
              <a:spcBef>
                <a:spcPts val="0"/>
              </a:spcBef>
              <a:spcAft>
                <a:spcPts val="0"/>
              </a:spcAft>
              <a:buClr>
                <a:schemeClr val="dk1"/>
              </a:buClr>
              <a:buSzPts val="1100"/>
              <a:buFont typeface="Arial"/>
              <a:buNone/>
            </a:pPr>
            <a:r>
              <a:rPr lang="en-US"/>
              <a:t>Compatibilidade com Diversos Hardwares: C é uma linguagem amplamente suportada por diversos compiladores e arquiteturas de microcontroladores. Isso facilita a portabilidade do código entre diferentes plataformas de hardware.</a:t>
            </a:r>
            <a:endParaRPr/>
          </a:p>
          <a:p>
            <a:pPr indent="-95250" lvl="0" marL="171450" rtl="0" algn="l">
              <a:spcBef>
                <a:spcPts val="0"/>
              </a:spcBef>
              <a:spcAft>
                <a:spcPts val="0"/>
              </a:spcAft>
              <a:buClr>
                <a:schemeClr val="dk1"/>
              </a:buClr>
              <a:buSzPts val="1100"/>
              <a:buFont typeface="Arial"/>
              <a:buNone/>
            </a:pPr>
            <a:r>
              <a:rPr lang="en-US"/>
              <a:t>Interoperabilidade: C permite fácil integração com outras bibliotecas e sistemas existentes, o que é útil para construir aplicações complexas onde a rede neural é apenas uma parte do sistema.</a:t>
            </a:r>
            <a:endParaRPr/>
          </a:p>
          <a:p>
            <a:pPr indent="-95250" lvl="0" marL="171450" rtl="0" algn="l">
              <a:lnSpc>
                <a:spcPct val="100000"/>
              </a:lnSpc>
              <a:spcBef>
                <a:spcPts val="0"/>
              </a:spcBef>
              <a:spcAft>
                <a:spcPts val="0"/>
              </a:spcAft>
              <a:buClr>
                <a:schemeClr val="dk1"/>
              </a:buClr>
              <a:buSzPts val="1200"/>
              <a:buFont typeface="Calibri"/>
              <a:buNone/>
            </a:pPr>
            <a:r>
              <a:t/>
            </a:r>
            <a:endParaRPr/>
          </a:p>
        </p:txBody>
      </p:sp>
      <p:sp>
        <p:nvSpPr>
          <p:cNvPr id="287" name="Google Shape;287;g2e03047878e_0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e03047878e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g2e03047878e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95250" lvl="0" marL="171450" rtl="0" algn="l">
              <a:lnSpc>
                <a:spcPct val="100000"/>
              </a:lnSpc>
              <a:spcBef>
                <a:spcPts val="0"/>
              </a:spcBef>
              <a:spcAft>
                <a:spcPts val="0"/>
              </a:spcAft>
              <a:buClr>
                <a:schemeClr val="dk1"/>
              </a:buClr>
              <a:buSzPts val="1200"/>
              <a:buFont typeface="Calibri"/>
              <a:buNone/>
            </a:pPr>
            <a:r>
              <a:t/>
            </a:r>
            <a:endParaRPr/>
          </a:p>
        </p:txBody>
      </p:sp>
      <p:sp>
        <p:nvSpPr>
          <p:cNvPr id="297" name="Google Shape;297;g2e03047878e_0_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e03047878e_0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g2e03047878e_0_1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a:p>
        </p:txBody>
      </p:sp>
      <p:sp>
        <p:nvSpPr>
          <p:cNvPr id="307" name="Google Shape;307;g2e03047878e_0_1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e03047878e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g2e03047878e_0_1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a:p>
        </p:txBody>
      </p:sp>
      <p:sp>
        <p:nvSpPr>
          <p:cNvPr id="324" name="Google Shape;324;g2e03047878e_0_1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e041104735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g2e041104735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Enviar o datasheet &lt;---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Comunicar sintese do que fiz</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Take points /  "sell" message</a:t>
            </a:r>
            <a:endParaRPr/>
          </a:p>
          <a:p>
            <a:pPr indent="-171450" lvl="0" marL="171450" rtl="0" algn="l">
              <a:lnSpc>
                <a:spcPct val="100000"/>
              </a:lnSpc>
              <a:spcBef>
                <a:spcPts val="0"/>
              </a:spcBef>
              <a:spcAft>
                <a:spcPts val="0"/>
              </a:spcAft>
              <a:buClr>
                <a:schemeClr val="dk1"/>
              </a:buClr>
              <a:buSzPts val="1200"/>
              <a:buFont typeface="Calibri"/>
              <a:buChar char="-"/>
            </a:pPr>
            <a:r>
              <a:rPr lang="en-US"/>
              <a:t>Trabalho de pesquisa, e os ensaios</a:t>
            </a:r>
            <a:endParaRPr/>
          </a:p>
        </p:txBody>
      </p:sp>
      <p:sp>
        <p:nvSpPr>
          <p:cNvPr id="338" name="Google Shape;338;g2e041104735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0"/>
              </a:spcBef>
              <a:spcAft>
                <a:spcPts val="0"/>
              </a:spcAft>
              <a:buClr>
                <a:srgbClr val="FF0000"/>
              </a:buClr>
              <a:buSzPts val="1400"/>
              <a:buChar char="-"/>
            </a:pPr>
            <a:r>
              <a:t/>
            </a:r>
            <a:endParaRPr>
              <a:solidFill>
                <a:srgbClr val="FF0000"/>
              </a:solidFill>
            </a:endParaRPr>
          </a:p>
          <a:p>
            <a:pPr indent="0" lvl="0" marL="0" rtl="0" algn="l">
              <a:lnSpc>
                <a:spcPct val="100000"/>
              </a:lnSpc>
              <a:spcBef>
                <a:spcPts val="0"/>
              </a:spcBef>
              <a:spcAft>
                <a:spcPts val="0"/>
              </a:spcAft>
              <a:buSzPts val="1400"/>
              <a:buNone/>
            </a:pPr>
            <a:r>
              <a:t/>
            </a:r>
            <a:endParaRPr sz="1600">
              <a:solidFill>
                <a:srgbClr val="FF0000"/>
              </a:solidFill>
            </a:endParaRPr>
          </a:p>
          <a:p>
            <a:pPr indent="0" lvl="0" marL="0" rtl="0" algn="l">
              <a:lnSpc>
                <a:spcPct val="100000"/>
              </a:lnSpc>
              <a:spcBef>
                <a:spcPts val="0"/>
              </a:spcBef>
              <a:spcAft>
                <a:spcPts val="0"/>
              </a:spcAft>
              <a:buSzPts val="1400"/>
              <a:buNone/>
            </a:pPr>
            <a:r>
              <a:rPr lang="en-US" sz="1600" u="sng">
                <a:solidFill>
                  <a:srgbClr val="FF0000"/>
                </a:solidFill>
              </a:rPr>
              <a:t>Implementar a rede neuronal em C</a:t>
            </a:r>
            <a:endParaRPr sz="1600" u="sng">
              <a:solidFill>
                <a:srgbClr val="FF0000"/>
              </a:solidFill>
            </a:endParaRPr>
          </a:p>
          <a:p>
            <a:pPr indent="0" lvl="0" marL="0" rtl="0" algn="l">
              <a:lnSpc>
                <a:spcPct val="100000"/>
              </a:lnSpc>
              <a:spcBef>
                <a:spcPts val="0"/>
              </a:spcBef>
              <a:spcAft>
                <a:spcPts val="0"/>
              </a:spcAft>
              <a:buSzPts val="1400"/>
              <a:buNone/>
            </a:pPr>
            <a:r>
              <a:t/>
            </a:r>
            <a:endParaRPr>
              <a:solidFill>
                <a:srgbClr val="FF0000"/>
              </a:solidFill>
            </a:endParaRPr>
          </a:p>
          <a:p>
            <a:pPr indent="0" lvl="0" marL="0" rtl="0" algn="l">
              <a:lnSpc>
                <a:spcPct val="100000"/>
              </a:lnSpc>
              <a:spcBef>
                <a:spcPts val="0"/>
              </a:spcBef>
              <a:spcAft>
                <a:spcPts val="0"/>
              </a:spcAft>
              <a:buSzPts val="1400"/>
              <a:buNone/>
            </a:pPr>
            <a:r>
              <a:rPr lang="en-US">
                <a:solidFill>
                  <a:srgbClr val="FF0000"/>
                </a:solidFill>
              </a:rPr>
              <a:t>Plano de trabalho:</a:t>
            </a:r>
            <a:endParaRPr>
              <a:solidFill>
                <a:srgbClr val="FF0000"/>
              </a:solidFill>
            </a:endParaRPr>
          </a:p>
          <a:p>
            <a:pPr indent="0" lvl="0" marL="0" rtl="0" algn="l">
              <a:lnSpc>
                <a:spcPct val="100000"/>
              </a:lnSpc>
              <a:spcBef>
                <a:spcPts val="0"/>
              </a:spcBef>
              <a:spcAft>
                <a:spcPts val="0"/>
              </a:spcAft>
              <a:buSzPts val="1400"/>
              <a:buNone/>
            </a:pPr>
            <a:r>
              <a:rPr lang="en-US">
                <a:solidFill>
                  <a:srgbClr val="FF0000"/>
                </a:solidFill>
              </a:rPr>
              <a:t>Junho - recolha de dados e definição da rede neural e começar a implementar</a:t>
            </a:r>
            <a:endParaRPr>
              <a:solidFill>
                <a:srgbClr val="FF0000"/>
              </a:solidFill>
            </a:endParaRPr>
          </a:p>
          <a:p>
            <a:pPr indent="0" lvl="0" marL="0" rtl="0" algn="l">
              <a:lnSpc>
                <a:spcPct val="100000"/>
              </a:lnSpc>
              <a:spcBef>
                <a:spcPts val="0"/>
              </a:spcBef>
              <a:spcAft>
                <a:spcPts val="0"/>
              </a:spcAft>
              <a:buSzPts val="1400"/>
              <a:buNone/>
            </a:pPr>
            <a:r>
              <a:rPr lang="en-US">
                <a:solidFill>
                  <a:srgbClr val="FF0000"/>
                </a:solidFill>
              </a:rPr>
              <a:t>cada pessoa fazer 10 repetições bem e mal (5 pessoas)</a:t>
            </a:r>
            <a:endParaRPr>
              <a:solidFill>
                <a:srgbClr val="FF0000"/>
              </a:solidFill>
            </a:endParaRPr>
          </a:p>
          <a:p>
            <a:pPr indent="0" lvl="0" marL="0" rtl="0" algn="l">
              <a:lnSpc>
                <a:spcPct val="100000"/>
              </a:lnSpc>
              <a:spcBef>
                <a:spcPts val="0"/>
              </a:spcBef>
              <a:spcAft>
                <a:spcPts val="0"/>
              </a:spcAft>
              <a:buSzPts val="1400"/>
              <a:buNone/>
            </a:pPr>
            <a:r>
              <a:t/>
            </a:r>
            <a:endParaRPr>
              <a:solidFill>
                <a:srgbClr val="FF0000"/>
              </a:solidFill>
            </a:endParaRPr>
          </a:p>
          <a:p>
            <a:pPr indent="0" lvl="0" marL="0" rtl="0" algn="l">
              <a:lnSpc>
                <a:spcPct val="100000"/>
              </a:lnSpc>
              <a:spcBef>
                <a:spcPts val="0"/>
              </a:spcBef>
              <a:spcAft>
                <a:spcPts val="0"/>
              </a:spcAft>
              <a:buSzPts val="1400"/>
              <a:buNone/>
            </a:pPr>
            <a:r>
              <a:t/>
            </a:r>
            <a:endParaRPr/>
          </a:p>
        </p:txBody>
      </p:sp>
      <p:sp>
        <p:nvSpPr>
          <p:cNvPr id="351" name="Google Shape;351;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implementar a rede é fazer o </a:t>
            </a:r>
            <a:r>
              <a:rPr b="1" lang="en-US"/>
              <a:t>código</a:t>
            </a:r>
            <a:r>
              <a:rPr b="1" lang="en-US"/>
              <a:t> no microcontrolador que vai fazer a rede funcionar que leva os valores do modelo </a:t>
            </a:r>
            <a:endParaRPr b="1"/>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US"/>
              <a:t>Modelo é só um conjunto de valores que vão entrar dentro do </a:t>
            </a:r>
            <a:r>
              <a:rPr b="1" lang="en-US"/>
              <a:t>algoritmo</a:t>
            </a:r>
            <a:r>
              <a:rPr b="1" lang="en-US"/>
              <a:t> de rede neuronal que irei implementar em C</a:t>
            </a:r>
            <a:endParaRPr b="1"/>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Conclui-se que consigo usar esta plataforma para reconhecimento de passos,  já fiz </a:t>
            </a:r>
            <a:r>
              <a:rPr lang="en-US"/>
              <a:t>ensaios</a:t>
            </a:r>
            <a:r>
              <a:rPr lang="en-US"/>
              <a:t> </a:t>
            </a:r>
            <a:r>
              <a:rPr lang="en-US"/>
              <a:t>preliminares para validar que a solução funciona</a:t>
            </a:r>
            <a:r>
              <a:rPr lang="en-US"/>
              <a:t> para os </a:t>
            </a:r>
            <a:r>
              <a:rPr lang="en-US"/>
              <a:t>objectivos</a:t>
            </a:r>
            <a:r>
              <a:rPr lang="en-US"/>
              <a:t> pretendidos.</a:t>
            </a:r>
            <a:endParaRPr/>
          </a:p>
          <a:p>
            <a:pPr indent="0" lvl="0" marL="0" rtl="0" algn="l">
              <a:lnSpc>
                <a:spcPct val="100000"/>
              </a:lnSpc>
              <a:spcBef>
                <a:spcPts val="0"/>
              </a:spcBef>
              <a:spcAft>
                <a:spcPts val="0"/>
              </a:spcAft>
              <a:buSzPts val="1400"/>
              <a:buNone/>
            </a:pPr>
            <a:r>
              <a:rPr lang="en-US"/>
              <a:t>Estive a estudar redes neuronais e tenho como referência código fonte para guiar a minha própria implementação para ter uma rede neuronal implementada aberta </a:t>
            </a:r>
            <a:endParaRPr/>
          </a:p>
        </p:txBody>
      </p:sp>
      <p:sp>
        <p:nvSpPr>
          <p:cNvPr id="361" name="Google Shape;361;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FF0000"/>
                </a:solidFill>
              </a:rPr>
              <a:t>Colocar referências</a:t>
            </a:r>
            <a:endParaRPr>
              <a:solidFill>
                <a:srgbClr val="FF0000"/>
              </a:solidFill>
            </a:endParaRPr>
          </a:p>
        </p:txBody>
      </p:sp>
      <p:sp>
        <p:nvSpPr>
          <p:cNvPr id="370" name="Google Shape;370;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e08ea37cfa_0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e08ea37cfa_0_1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g2e08ea37cfa_0_1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u="none" strike="noStrike">
                <a:latin typeface="Calibri"/>
                <a:ea typeface="Calibri"/>
                <a:cs typeface="Calibri"/>
                <a:sym typeface="Calibri"/>
              </a:rPr>
              <a:t>Este microcontrolador tem uma plataforma estilo no code que permite treinar uma rede neuronal e fazer o deployment diretamente no micro. Para ter uma experiência rápida de treino de rede, como é adeuqação com o nosso problema. Exploração da plataforma.</a:t>
            </a:r>
            <a:r>
              <a:rPr b="0" i="0" lang="en-US">
                <a:latin typeface="Calibri"/>
                <a:ea typeface="Calibri"/>
                <a:cs typeface="Calibri"/>
                <a:sym typeface="Calibri"/>
              </a:rPr>
              <a:t>​</a:t>
            </a:r>
            <a:endParaRPr/>
          </a:p>
          <a:p>
            <a:pPr indent="0" lvl="0" marL="0" rtl="0" algn="l">
              <a:lnSpc>
                <a:spcPct val="100000"/>
              </a:lnSpc>
              <a:spcBef>
                <a:spcPts val="0"/>
              </a:spcBef>
              <a:spcAft>
                <a:spcPts val="0"/>
              </a:spcAft>
              <a:buSzPts val="1400"/>
              <a:buNone/>
            </a:pPr>
            <a:r>
              <a:rPr b="0" i="0" lang="en-US" u="none" strike="noStrike">
                <a:latin typeface="Calibri"/>
                <a:ea typeface="Calibri"/>
                <a:cs typeface="Calibri"/>
                <a:sym typeface="Calibri"/>
              </a:rPr>
              <a:t>Após ganhar confiança com a rede.</a:t>
            </a:r>
            <a:r>
              <a:rPr b="0" i="0" lang="en-US">
                <a:latin typeface="Calibri"/>
                <a:ea typeface="Calibri"/>
                <a:cs typeface="Calibri"/>
                <a:sym typeface="Calibri"/>
              </a:rPr>
              <a:t>​</a:t>
            </a:r>
            <a:endParaRPr/>
          </a:p>
          <a:p>
            <a:pPr indent="0" lvl="0" marL="0" rtl="0" algn="l">
              <a:lnSpc>
                <a:spcPct val="100000"/>
              </a:lnSpc>
              <a:spcBef>
                <a:spcPts val="0"/>
              </a:spcBef>
              <a:spcAft>
                <a:spcPts val="0"/>
              </a:spcAft>
              <a:buSzPts val="1400"/>
              <a:buNone/>
            </a:pPr>
            <a:r>
              <a:rPr b="0" i="0" lang="en-US" u="none" strike="noStrike">
                <a:latin typeface="Calibri"/>
                <a:ea typeface="Calibri"/>
                <a:cs typeface="Calibri"/>
                <a:sym typeface="Calibri"/>
              </a:rPr>
              <a:t>Depois vamos fazer a aquisição de dados, temos uma rede implementada  - o esqueleto – que será implementada em software. Para permitir fazer </a:t>
            </a:r>
            <a:r>
              <a:rPr lang="en-US"/>
              <a:t>otimizações</a:t>
            </a:r>
            <a:r>
              <a:rPr b="0" i="0" lang="en-US" u="none" strike="noStrike">
                <a:latin typeface="Calibri"/>
                <a:ea typeface="Calibri"/>
                <a:cs typeface="Calibri"/>
                <a:sym typeface="Calibri"/>
              </a:rPr>
              <a:t> que a plataforma no code não irá permitir.</a:t>
            </a:r>
            <a:r>
              <a:rPr b="0" i="0" lang="en-US">
                <a:latin typeface="Calibri"/>
                <a:ea typeface="Calibri"/>
                <a:cs typeface="Calibri"/>
                <a:sym typeface="Calibri"/>
              </a:rPr>
              <a:t>​</a:t>
            </a:r>
            <a:endParaRPr/>
          </a:p>
          <a:p>
            <a:pPr indent="-304800" lvl="0" marL="457200" rtl="0" algn="l">
              <a:lnSpc>
                <a:spcPct val="100000"/>
              </a:lnSpc>
              <a:spcBef>
                <a:spcPts val="0"/>
              </a:spcBef>
              <a:spcAft>
                <a:spcPts val="0"/>
              </a:spcAft>
              <a:buClr>
                <a:schemeClr val="dk1"/>
              </a:buClr>
              <a:buSzPts val="1200"/>
              <a:buFont typeface="Calibri"/>
              <a:buChar char="-"/>
            </a:pPr>
            <a:r>
              <a:rPr b="0" i="0" lang="en-US">
                <a:latin typeface="Calibri"/>
                <a:ea typeface="Calibri"/>
                <a:cs typeface="Calibri"/>
                <a:sym typeface="Calibri"/>
              </a:rPr>
              <a:t>​</a:t>
            </a:r>
            <a:r>
              <a:rPr b="0" i="0" lang="en-US" u="none" strike="noStrike">
                <a:latin typeface="Calibri"/>
                <a:ea typeface="Calibri"/>
                <a:cs typeface="Calibri"/>
                <a:sym typeface="Calibri"/>
              </a:rPr>
              <a:t>Uma abordagem top-down.</a:t>
            </a:r>
            <a:r>
              <a:rPr b="0" i="0" lang="en-US">
                <a:latin typeface="Calibri"/>
                <a:ea typeface="Calibri"/>
                <a:cs typeface="Calibri"/>
                <a:sym typeface="Calibri"/>
              </a:rPr>
              <a:t>​</a:t>
            </a:r>
            <a:endParaRPr/>
          </a:p>
          <a:p>
            <a:pPr indent="25400" lvl="0" marL="0" rtl="0" algn="l">
              <a:lnSpc>
                <a:spcPct val="100000"/>
              </a:lnSpc>
              <a:spcBef>
                <a:spcPts val="0"/>
              </a:spcBef>
              <a:spcAft>
                <a:spcPts val="0"/>
              </a:spcAft>
              <a:buClr>
                <a:schemeClr val="dk1"/>
              </a:buClr>
              <a:buSzPts val="1200"/>
              <a:buFont typeface="Calibri"/>
              <a:buChar char="-"/>
            </a:pPr>
            <a:r>
              <a:rPr b="0" i="0" lang="en-US" u="none" strike="noStrike">
                <a:latin typeface="Calibri"/>
                <a:ea typeface="Calibri"/>
                <a:cs typeface="Calibri"/>
                <a:sym typeface="Calibri"/>
              </a:rPr>
              <a:t>Ter a ferramenta da plataforma para agilizar a explicação do modelo da rede neuronal</a:t>
            </a:r>
            <a:r>
              <a:rPr b="0" i="0" lang="en-US">
                <a:latin typeface="Calibri"/>
                <a:ea typeface="Calibri"/>
                <a:cs typeface="Calibri"/>
                <a:sym typeface="Calibri"/>
              </a:rPr>
              <a:t>​</a:t>
            </a:r>
            <a:endParaRPr/>
          </a:p>
          <a:p>
            <a:pPr indent="25400" lvl="0" marL="0" rtl="0" algn="l">
              <a:lnSpc>
                <a:spcPct val="100000"/>
              </a:lnSpc>
              <a:spcBef>
                <a:spcPts val="0"/>
              </a:spcBef>
              <a:spcAft>
                <a:spcPts val="0"/>
              </a:spcAft>
              <a:buClr>
                <a:schemeClr val="dk1"/>
              </a:buClr>
              <a:buSzPts val="1200"/>
              <a:buFont typeface="Calibri"/>
              <a:buChar char="-"/>
            </a:pPr>
            <a:r>
              <a:rPr b="0" i="0" lang="en-US" u="none" strike="noStrike">
                <a:latin typeface="Calibri"/>
                <a:ea typeface="Calibri"/>
                <a:cs typeface="Calibri"/>
                <a:sym typeface="Calibri"/>
              </a:rPr>
              <a:t>Depois "olear" isto desenvolvendo em software, começar por detectar movimentos numa rede já treinada -  depois explorar nos movimentos aliados ao desporto.</a:t>
            </a:r>
            <a:r>
              <a:rPr b="0" i="0" lang="en-US">
                <a:latin typeface="Calibri"/>
                <a:ea typeface="Calibri"/>
                <a:cs typeface="Calibri"/>
                <a:sym typeface="Calibri"/>
              </a:rPr>
              <a:t>​</a:t>
            </a:r>
            <a:endParaRPr/>
          </a:p>
          <a:p>
            <a:pPr indent="0" lvl="0" marL="0" rtl="0" algn="l">
              <a:lnSpc>
                <a:spcPct val="100000"/>
              </a:lnSpc>
              <a:spcBef>
                <a:spcPts val="0"/>
              </a:spcBef>
              <a:spcAft>
                <a:spcPts val="0"/>
              </a:spcAft>
              <a:buSzPts val="1400"/>
              <a:buNone/>
            </a:pPr>
            <a:r>
              <a:rPr b="0" i="0" lang="en-US">
                <a:latin typeface="Calibri"/>
                <a:ea typeface="Calibri"/>
                <a:cs typeface="Calibri"/>
                <a:sym typeface="Calibri"/>
              </a:rPr>
              <a:t>​</a:t>
            </a:r>
            <a:endParaRPr/>
          </a:p>
          <a:p>
            <a:pPr indent="0" lvl="0" marL="0" rtl="0" algn="l">
              <a:spcBef>
                <a:spcPts val="0"/>
              </a:spcBef>
              <a:spcAft>
                <a:spcPts val="0"/>
              </a:spcAft>
              <a:buClr>
                <a:schemeClr val="dk1"/>
              </a:buClr>
              <a:buSzPts val="1400"/>
              <a:buFont typeface="Arial"/>
              <a:buNone/>
            </a:pPr>
            <a:r>
              <a:rPr lang="en-US"/>
              <a:t>Não só vou recolher</a:t>
            </a:r>
            <a:endParaRPr/>
          </a:p>
          <a:p>
            <a:pPr indent="0" lvl="0" marL="0" rtl="0" algn="l">
              <a:spcBef>
                <a:spcPts val="0"/>
              </a:spcBef>
              <a:spcAft>
                <a:spcPts val="0"/>
              </a:spcAft>
              <a:buClr>
                <a:schemeClr val="dk1"/>
              </a:buClr>
              <a:buSzPts val="1400"/>
              <a:buFont typeface="Arial"/>
              <a:buNone/>
            </a:pPr>
            <a:r>
              <a:rPr lang="en-US"/>
              <a:t>Como vou Criar o data set</a:t>
            </a:r>
            <a:endParaRPr/>
          </a:p>
          <a:p>
            <a:pPr indent="0" lvl="0" marL="0" rtl="0" algn="l">
              <a:spcBef>
                <a:spcPts val="0"/>
              </a:spcBef>
              <a:spcAft>
                <a:spcPts val="0"/>
              </a:spcAft>
              <a:buClr>
                <a:schemeClr val="dk1"/>
              </a:buClr>
              <a:buSzPts val="1400"/>
              <a:buFont typeface="Arial"/>
              <a:buNone/>
            </a:pPr>
            <a:r>
              <a:rPr lang="en-US"/>
              <a:t>Vou treinar a rede</a:t>
            </a:r>
            <a:endParaRPr/>
          </a:p>
          <a:p>
            <a:pPr indent="0" lvl="0" marL="0" rtl="0" algn="l">
              <a:spcBef>
                <a:spcPts val="0"/>
              </a:spcBef>
              <a:spcAft>
                <a:spcPts val="0"/>
              </a:spcAft>
              <a:buClr>
                <a:schemeClr val="dk1"/>
              </a:buClr>
              <a:buSzPts val="1400"/>
              <a:buFont typeface="Arial"/>
              <a:buNone/>
            </a:pPr>
            <a:r>
              <a:rPr lang="en-US"/>
              <a:t>Implementar a rede no mcu</a:t>
            </a:r>
            <a:endParaRPr/>
          </a:p>
          <a:p>
            <a:pPr indent="0" lvl="0" marL="0" rtl="0" algn="l">
              <a:spcBef>
                <a:spcPts val="0"/>
              </a:spcBef>
              <a:spcAft>
                <a:spcPts val="0"/>
              </a:spcAft>
              <a:buClr>
                <a:schemeClr val="dk1"/>
              </a:buClr>
              <a:buSzPts val="1400"/>
              <a:buFont typeface="Arial"/>
              <a:buNone/>
            </a:pPr>
            <a:r>
              <a:rPr lang="en-US"/>
              <a:t>Optimizada</a:t>
            </a:r>
            <a:endParaRPr/>
          </a:p>
          <a:p>
            <a:pPr indent="0" lvl="0" marL="0" rtl="0" algn="l">
              <a:spcBef>
                <a:spcPts val="0"/>
              </a:spcBef>
              <a:spcAft>
                <a:spcPts val="0"/>
              </a:spcAft>
              <a:buClr>
                <a:schemeClr val="dk1"/>
              </a:buClr>
              <a:buSzPts val="1400"/>
              <a:buFont typeface="Arial"/>
              <a:buNone/>
            </a:pPr>
            <a:r>
              <a:rPr lang="en-US"/>
              <a:t>Usa o Arduino IDE -  e implementa a rede neural em funções básicas</a:t>
            </a:r>
            <a:endParaRPr/>
          </a:p>
          <a:p>
            <a:pPr indent="0" lvl="0" marL="0" rtl="0" algn="l">
              <a:spcBef>
                <a:spcPts val="0"/>
              </a:spcBef>
              <a:spcAft>
                <a:spcPts val="0"/>
              </a:spcAft>
              <a:buClr>
                <a:schemeClr val="dk1"/>
              </a:buClr>
              <a:buSzPts val="1400"/>
              <a:buFont typeface="Arial"/>
              <a:buNone/>
            </a:pPr>
            <a:r>
              <a:t/>
            </a:r>
            <a:endParaRPr>
              <a:solidFill>
                <a:srgbClr val="FF0000"/>
              </a:solidFill>
            </a:endParaRPr>
          </a:p>
          <a:p>
            <a:pPr indent="0" lvl="0" marL="0" rtl="0" algn="l">
              <a:spcBef>
                <a:spcPts val="0"/>
              </a:spcBef>
              <a:spcAft>
                <a:spcPts val="0"/>
              </a:spcAft>
              <a:buClr>
                <a:schemeClr val="dk1"/>
              </a:buClr>
              <a:buSzPts val="1400"/>
              <a:buFont typeface="Arial"/>
              <a:buNone/>
            </a:pPr>
            <a:r>
              <a:rPr lang="en-US"/>
              <a:t>Extração de features: </a:t>
            </a:r>
            <a:endParaRPr/>
          </a:p>
          <a:p>
            <a:pPr indent="0" lvl="0" marL="0" rtl="0" algn="l">
              <a:spcBef>
                <a:spcPts val="0"/>
              </a:spcBef>
              <a:spcAft>
                <a:spcPts val="0"/>
              </a:spcAft>
              <a:buClr>
                <a:schemeClr val="dk1"/>
              </a:buClr>
              <a:buSzPts val="1400"/>
              <a:buFont typeface="Arial"/>
              <a:buNone/>
            </a:pPr>
            <a:r>
              <a:rPr lang="en-US"/>
              <a:t>Vamos usar tinyML para fazer o ensaio da rede neuronal e também fazer a exploração da extração de features, ou seja, o código da extração de features</a:t>
            </a:r>
            <a:endParaRPr/>
          </a:p>
          <a:p>
            <a:pPr indent="0" lvl="0" marL="0" rtl="0" algn="l">
              <a:spcBef>
                <a:spcPts val="0"/>
              </a:spcBef>
              <a:spcAft>
                <a:spcPts val="0"/>
              </a:spcAft>
              <a:buClr>
                <a:schemeClr val="dk1"/>
              </a:buClr>
              <a:buSzPts val="1400"/>
              <a:buFont typeface="Arial"/>
              <a:buNone/>
            </a:pPr>
            <a:r>
              <a:rPr lang="en-US"/>
              <a:t>entram dados e saiem features - vamos usar essa caixa preta para nos fazer esse código. Vou usar o edge impulse para explorar diferentes configurações</a:t>
            </a:r>
            <a:endParaRPr/>
          </a:p>
          <a:p>
            <a:pPr indent="0" lvl="0" marL="0" rtl="0" algn="l">
              <a:spcBef>
                <a:spcPts val="0"/>
              </a:spcBef>
              <a:spcAft>
                <a:spcPts val="0"/>
              </a:spcAft>
              <a:buClr>
                <a:schemeClr val="dk1"/>
              </a:buClr>
              <a:buSzPts val="1400"/>
              <a:buFont typeface="Arial"/>
              <a:buNone/>
            </a:pPr>
            <a:r>
              <a:t/>
            </a:r>
            <a:endParaRPr/>
          </a:p>
          <a:p>
            <a:pPr indent="-317500" lvl="0" marL="457200" rtl="0" algn="l">
              <a:spcBef>
                <a:spcPts val="0"/>
              </a:spcBef>
              <a:spcAft>
                <a:spcPts val="0"/>
              </a:spcAft>
              <a:buClr>
                <a:schemeClr val="dk1"/>
              </a:buClr>
              <a:buSzPts val="1400"/>
              <a:buChar char="-"/>
            </a:pPr>
            <a:r>
              <a:rPr lang="en-US"/>
              <a:t>ponto de partida vai ser usar a extração de features do edge impulse, recolho o dataset, guardo no ficheiro, e a seguir uso o edge impulse para explorar diferentes confirgurações da rede neuronal</a:t>
            </a:r>
            <a:endParaRPr/>
          </a:p>
          <a:p>
            <a:pPr indent="-317500" lvl="0" marL="457200" rtl="0" algn="l">
              <a:spcBef>
                <a:spcPts val="0"/>
              </a:spcBef>
              <a:spcAft>
                <a:spcPts val="0"/>
              </a:spcAft>
              <a:buClr>
                <a:schemeClr val="dk1"/>
              </a:buClr>
              <a:buSzPts val="1400"/>
              <a:buChar char="-"/>
            </a:pPr>
            <a:r>
              <a:rPr lang="en-US"/>
              <a:t>depois treinar a rede</a:t>
            </a:r>
            <a:endParaRPr/>
          </a:p>
          <a:p>
            <a:pPr indent="-317500" lvl="0" marL="457200" rtl="0" algn="l">
              <a:spcBef>
                <a:spcPts val="0"/>
              </a:spcBef>
              <a:spcAft>
                <a:spcPts val="0"/>
              </a:spcAft>
              <a:buClr>
                <a:schemeClr val="dk1"/>
              </a:buClr>
              <a:buSzPts val="1400"/>
              <a:buChar char="-"/>
            </a:pPr>
            <a:r>
              <a:rPr lang="en-US"/>
              <a:t>implementar a rede</a:t>
            </a:r>
            <a:endParaRPr/>
          </a:p>
          <a:p>
            <a:pPr indent="-317500" lvl="0" marL="457200" rtl="0" algn="l">
              <a:spcBef>
                <a:spcPts val="0"/>
              </a:spcBef>
              <a:spcAft>
                <a:spcPts val="0"/>
              </a:spcAft>
              <a:buClr>
                <a:schemeClr val="dk1"/>
              </a:buClr>
              <a:buSzPts val="1400"/>
              <a:buChar char="-"/>
            </a:pPr>
            <a:r>
              <a:rPr lang="en-US"/>
              <a:t>Edge impulse para guiar desenvolvimento</a:t>
            </a:r>
            <a:endParaRPr sz="1600"/>
          </a:p>
          <a:p>
            <a:pPr indent="0" lvl="0" marL="0" rtl="0" algn="l">
              <a:lnSpc>
                <a:spcPct val="100000"/>
              </a:lnSpc>
              <a:spcBef>
                <a:spcPts val="0"/>
              </a:spcBef>
              <a:spcAft>
                <a:spcPts val="0"/>
              </a:spcAft>
              <a:buSzPts val="1400"/>
              <a:buNone/>
            </a:pPr>
            <a:r>
              <a:t/>
            </a:r>
            <a:endParaRPr/>
          </a:p>
        </p:txBody>
      </p:sp>
      <p:sp>
        <p:nvSpPr>
          <p:cNvPr id="136" name="Google Shape;13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e08ea37cfa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g2e08ea37cfa_0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g2e08ea37cfa_0_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e08ea37cfa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g2e08ea37cfa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Shoulders, knees and the lower back are most prone to injuries due to the large loads that occur for example during a serve jump. tem imagem, mas wearable devices mostra-se mais eficiente para avaliar cada atleta</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In this work, we investigate the different challenges and specifications trade-offs associated to existing hardware options, as well as recently developed software tools, when trying to use microcontroller units (MCUs) as inference devices for health and care applications. The paper also reviews existing wearable systems incorporating MCUs for monitoring, and management, in the context of different health and care intended uses. Overall, this work addresses the gap in literature targeting the use of MCUs as edge inference devices for healthcare wearables. Thus, can be used as a kick-start for embedding machine learning models on MCUs, focusing on healthcare wearables.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13 The emerging field of TinyML technology, deploying machine learning algorithms on resource-constraints embedded devices, can provide several advantages over cloud computing related to latency, power, and privacy.</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Wearable IMUs contain a combination of accelerometer, gyroscope, and magnetometer sensors measuring along one to three axes. These sensors quantify acceleration, angular velocity, and the direction and orientation of travel respectively (</a:t>
            </a:r>
            <a:endParaRPr/>
          </a:p>
        </p:txBody>
      </p:sp>
      <p:sp>
        <p:nvSpPr>
          <p:cNvPr id="199" name="Google Shape;199;g2e08ea37cfa_0_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e08ea37cfa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g2e08ea37cfa_0_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Shoulders, knees and the lower back are most prone to injuries due to the large loads that occur for example during a serve jump. tem imagem, mas wearable devices mostra-se mais eficiente para avaliar cada atleta</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In this work, we investigate the different challenges and specifications trade-offs associated to existing hardware options, as well as recently developed software tools, when trying to use microcontroller units (MCUs) as inference devices for health and care applications. The paper also reviews existing wearable systems incorporating MCUs for monitoring, and management, in the context of different health and care intended uses. Overall, this work addresses the gap in literature targeting the use of MCUs as edge inference devices for healthcare wearables. Thus, can be used as a kick-start for embedding machine learning models on MCUs, focusing on healthcare wearables.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13 The emerging field of TinyML technology, deploying machine learning algorithms on resource-constraints embedded devices, can provide several advantages over cloud computing related to latency, power, and privacy.</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Wearable IMUs contain a combination of accelerometer, gyroscope, and magnetometer sensors measuring along one to three axes. These sensors quantify acceleration, angular velocity, and the direction and orientation of travel respectively (</a:t>
            </a:r>
            <a:endParaRPr/>
          </a:p>
        </p:txBody>
      </p:sp>
      <p:sp>
        <p:nvSpPr>
          <p:cNvPr id="211" name="Google Shape;211;g2e08ea37cfa_0_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e08ea37cfa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g2e08ea37cfa_0_1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Shoulders, knees and the lower back are most prone to injuries due to the large loads that occur for example during a serve jump. tem imagem, mas wearable devices mostra-se mais eficiente para avaliar cada atleta</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In this work, we investigate the different challenges and specifications trade-offs associated to existing hardware options, as well as recently developed software tools, when trying to use microcontroller units (MCUs) as inference devices for health and care applications. The paper also reviews existing wearable systems incorporating MCUs for monitoring, and management, in the context of different health and care intended uses. Overall, this work addresses the gap in literature targeting the use of MCUs as edge inference devices for healthcare wearables. Thus, can be used as a kick-start for embedding machine learning models on MCUs, focusing on healthcare wearables.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13 The emerging field of TinyML technology, deploying machine learning algorithms on resource-constraints embedded devices, can provide several advantages over cloud computing related to latency, power, and privacy.</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Wearable IMUs contain a combination of accelerometer, gyroscope, and magnetometer sensors measuring along one to three axes. These sensors quantify acceleration, angular velocity, and the direction and orientation of travel respectively (</a:t>
            </a:r>
            <a:endParaRPr/>
          </a:p>
        </p:txBody>
      </p:sp>
      <p:sp>
        <p:nvSpPr>
          <p:cNvPr id="222" name="Google Shape;222;g2e08ea37cfa_0_10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7" name="Google Shape;2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9" name="Google Shape;39;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6"/>
          <p:cNvSpPr/>
          <p:nvPr>
            <p:ph idx="2" type="pic"/>
          </p:nvPr>
        </p:nvSpPr>
        <p:spPr>
          <a:xfrm>
            <a:off x="5183188" y="987425"/>
            <a:ext cx="6172200" cy="4873625"/>
          </a:xfrm>
          <a:prstGeom prst="rect">
            <a:avLst/>
          </a:prstGeom>
          <a:noFill/>
          <a:ln>
            <a:noFill/>
          </a:ln>
        </p:spPr>
      </p:sp>
      <p:sp>
        <p:nvSpPr>
          <p:cNvPr id="68" name="Google Shape;68;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6585C">
            <a:alpha val="0"/>
          </a:srgbClr>
        </a:solidFill>
      </p:bgPr>
    </p:bg>
    <p:spTree>
      <p:nvGrpSpPr>
        <p:cNvPr id="88" name="Shape 88"/>
        <p:cNvGrpSpPr/>
        <p:nvPr/>
      </p:nvGrpSpPr>
      <p:grpSpPr>
        <a:xfrm>
          <a:off x="0" y="0"/>
          <a:ext cx="0" cy="0"/>
          <a:chOff x="0" y="0"/>
          <a:chExt cx="0" cy="0"/>
        </a:xfrm>
      </p:grpSpPr>
      <p:sp>
        <p:nvSpPr>
          <p:cNvPr id="89" name="Google Shape;89;p1"/>
          <p:cNvSpPr txBox="1"/>
          <p:nvPr/>
        </p:nvSpPr>
        <p:spPr>
          <a:xfrm>
            <a:off x="1589" y="2204864"/>
            <a:ext cx="12188823"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3F3F3F"/>
                </a:solidFill>
                <a:latin typeface="Arial"/>
                <a:ea typeface="Arial"/>
                <a:cs typeface="Arial"/>
                <a:sym typeface="Arial"/>
              </a:rPr>
              <a:t>Intelligent Sports Weights</a:t>
            </a:r>
            <a:endParaRPr b="1" i="0" sz="5400" u="none" cap="none" strike="noStrike">
              <a:solidFill>
                <a:srgbClr val="3F3F3F"/>
              </a:solidFill>
              <a:latin typeface="Arial"/>
              <a:ea typeface="Arial"/>
              <a:cs typeface="Arial"/>
              <a:sym typeface="Arial"/>
            </a:endParaRPr>
          </a:p>
        </p:txBody>
      </p:sp>
      <p:pic>
        <p:nvPicPr>
          <p:cNvPr id="90" name="Google Shape;90;p1"/>
          <p:cNvPicPr preferRelativeResize="0"/>
          <p:nvPr/>
        </p:nvPicPr>
        <p:blipFill rotWithShape="1">
          <a:blip r:embed="rId3">
            <a:alphaModFix/>
          </a:blip>
          <a:srcRect b="0" l="0" r="-9038" t="0"/>
          <a:stretch/>
        </p:blipFill>
        <p:spPr>
          <a:xfrm>
            <a:off x="356725" y="215125"/>
            <a:ext cx="2617200" cy="1414700"/>
          </a:xfrm>
          <a:prstGeom prst="rect">
            <a:avLst/>
          </a:prstGeom>
          <a:noFill/>
          <a:ln>
            <a:noFill/>
          </a:ln>
        </p:spPr>
      </p:pic>
      <p:sp>
        <p:nvSpPr>
          <p:cNvPr id="91" name="Google Shape;91;p1"/>
          <p:cNvSpPr txBox="1"/>
          <p:nvPr/>
        </p:nvSpPr>
        <p:spPr>
          <a:xfrm>
            <a:off x="3431604" y="629969"/>
            <a:ext cx="87588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9A3324"/>
                </a:solidFill>
                <a:latin typeface="Arial"/>
                <a:ea typeface="Arial"/>
                <a:cs typeface="Arial"/>
                <a:sym typeface="Arial"/>
              </a:rPr>
              <a:t>INSTITUTO SUPERIOR DE ENGENHARIA DE LISBOA</a:t>
            </a:r>
            <a:br>
              <a:rPr b="1" i="0" lang="en-US" sz="1600" u="none" cap="none" strike="noStrike">
                <a:solidFill>
                  <a:srgbClr val="9A3324"/>
                </a:solidFill>
                <a:latin typeface="Arial"/>
                <a:ea typeface="Arial"/>
                <a:cs typeface="Arial"/>
                <a:sym typeface="Arial"/>
              </a:rPr>
            </a:br>
            <a:r>
              <a:rPr b="1" i="0" lang="en-US" sz="1600" u="none" cap="none" strike="noStrike">
                <a:solidFill>
                  <a:srgbClr val="9A3324"/>
                </a:solidFill>
                <a:latin typeface="Arial"/>
                <a:ea typeface="Arial"/>
                <a:cs typeface="Arial"/>
                <a:sym typeface="Arial"/>
              </a:rPr>
              <a:t>Departamento de Engenharia Eletrónica e Telecomunicações e Computadores</a:t>
            </a:r>
            <a:endParaRPr b="1" i="0" sz="1600" u="none" cap="none" strike="noStrike">
              <a:solidFill>
                <a:srgbClr val="9A3324"/>
              </a:solidFill>
              <a:latin typeface="Arial"/>
              <a:ea typeface="Arial"/>
              <a:cs typeface="Arial"/>
              <a:sym typeface="Arial"/>
            </a:endParaRPr>
          </a:p>
        </p:txBody>
      </p:sp>
      <p:pic>
        <p:nvPicPr>
          <p:cNvPr id="92" name="Google Shape;92;p1"/>
          <p:cNvPicPr preferRelativeResize="0"/>
          <p:nvPr/>
        </p:nvPicPr>
        <p:blipFill rotWithShape="1">
          <a:blip r:embed="rId4">
            <a:alphaModFix/>
          </a:blip>
          <a:srcRect b="0" l="0" r="0" t="0"/>
          <a:stretch/>
        </p:blipFill>
        <p:spPr>
          <a:xfrm>
            <a:off x="4380251" y="3397398"/>
            <a:ext cx="3424664" cy="1535391"/>
          </a:xfrm>
          <a:prstGeom prst="rect">
            <a:avLst/>
          </a:prstGeom>
          <a:noFill/>
          <a:ln>
            <a:noFill/>
          </a:ln>
        </p:spPr>
      </p:pic>
      <p:cxnSp>
        <p:nvCxnSpPr>
          <p:cNvPr id="93" name="Google Shape;93;p1"/>
          <p:cNvCxnSpPr/>
          <p:nvPr/>
        </p:nvCxnSpPr>
        <p:spPr>
          <a:xfrm>
            <a:off x="10410817" y="6021288"/>
            <a:ext cx="0" cy="648072"/>
          </a:xfrm>
          <a:prstGeom prst="straightConnector1">
            <a:avLst/>
          </a:prstGeom>
          <a:noFill/>
          <a:ln cap="flat" cmpd="sng" w="12700">
            <a:solidFill>
              <a:schemeClr val="lt1"/>
            </a:solidFill>
            <a:prstDash val="solid"/>
            <a:miter lim="800000"/>
            <a:headEnd len="sm" w="sm" type="none"/>
            <a:tailEnd len="sm" w="sm" type="none"/>
          </a:ln>
        </p:spPr>
      </p:cxnSp>
      <p:sp>
        <p:nvSpPr>
          <p:cNvPr id="94" name="Google Shape;94;p1"/>
          <p:cNvSpPr/>
          <p:nvPr/>
        </p:nvSpPr>
        <p:spPr>
          <a:xfrm>
            <a:off x="4545338" y="6330650"/>
            <a:ext cx="30945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3F3F3F"/>
                </a:solidFill>
                <a:latin typeface="Arial"/>
                <a:ea typeface="Arial"/>
                <a:cs typeface="Arial"/>
                <a:sym typeface="Arial"/>
              </a:rPr>
              <a:t>Olga dos Santos Duarte, Nº 27675</a:t>
            </a:r>
            <a:endParaRPr b="0" i="0" sz="1400" u="none" cap="none" strike="noStrike">
              <a:solidFill>
                <a:srgbClr val="3F3F3F"/>
              </a:solidFill>
              <a:latin typeface="Arial"/>
              <a:ea typeface="Arial"/>
              <a:cs typeface="Arial"/>
              <a:sym typeface="Arial"/>
            </a:endParaRPr>
          </a:p>
        </p:txBody>
      </p:sp>
      <p:sp>
        <p:nvSpPr>
          <p:cNvPr id="95" name="Google Shape;95;p1"/>
          <p:cNvSpPr txBox="1"/>
          <p:nvPr/>
        </p:nvSpPr>
        <p:spPr>
          <a:xfrm>
            <a:off x="1589" y="5170348"/>
            <a:ext cx="12188700" cy="621900"/>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rgbClr val="000000"/>
              </a:buClr>
              <a:buSzPts val="1600"/>
              <a:buFont typeface="Arial"/>
              <a:buNone/>
            </a:pPr>
            <a:r>
              <a:rPr i="1" lang="en-US" sz="1600">
                <a:solidFill>
                  <a:srgbClr val="3F3F3F"/>
                </a:solidFill>
              </a:rPr>
              <a:t>TFM11 - </a:t>
            </a:r>
            <a:r>
              <a:rPr i="1" lang="en-US" sz="1600">
                <a:solidFill>
                  <a:srgbClr val="3F3F3F"/>
                </a:solidFill>
              </a:rPr>
              <a:t>Apresentação intermédia</a:t>
            </a:r>
            <a:endParaRPr sz="1200">
              <a:solidFill>
                <a:schemeClr val="dk1"/>
              </a:solidFill>
              <a:latin typeface="Calibri"/>
              <a:ea typeface="Calibri"/>
              <a:cs typeface="Calibri"/>
              <a:sym typeface="Calibri"/>
            </a:endParaRPr>
          </a:p>
          <a:p>
            <a:pPr indent="0" lvl="0" marL="0" marR="0" rtl="0" algn="ctr">
              <a:lnSpc>
                <a:spcPct val="115000"/>
              </a:lnSpc>
              <a:spcBef>
                <a:spcPts val="0"/>
              </a:spcBef>
              <a:spcAft>
                <a:spcPts val="0"/>
              </a:spcAft>
              <a:buClr>
                <a:srgbClr val="000000"/>
              </a:buClr>
              <a:buSzPts val="1600"/>
              <a:buFont typeface="Arial"/>
              <a:buNone/>
            </a:pPr>
            <a:r>
              <a:rPr b="0" i="1" lang="en-US" sz="1600" u="none" cap="none" strike="noStrike">
                <a:solidFill>
                  <a:srgbClr val="3F3F3F"/>
                </a:solidFill>
                <a:latin typeface="Arial"/>
                <a:ea typeface="Arial"/>
                <a:cs typeface="Arial"/>
                <a:sym typeface="Arial"/>
              </a:rPr>
              <a:t>Dissertação de Mestrado 2023/2024</a:t>
            </a:r>
            <a:endParaRPr b="0" i="1" sz="1600" u="none" cap="none" strike="noStrike">
              <a:solidFill>
                <a:srgbClr val="3F3F3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8"/>
          <p:cNvSpPr txBox="1"/>
          <p:nvPr>
            <p:ph type="title"/>
          </p:nvPr>
        </p:nvSpPr>
        <p:spPr>
          <a:xfrm>
            <a:off x="0" y="-11450"/>
            <a:ext cx="12192000" cy="9972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9A3324"/>
              </a:buClr>
              <a:buSzPts val="3960"/>
              <a:buFont typeface="Arial"/>
              <a:buNone/>
            </a:pPr>
            <a:r>
              <a:rPr b="1" lang="en-US" sz="3759">
                <a:solidFill>
                  <a:srgbClr val="9A3324"/>
                </a:solidFill>
                <a:latin typeface="Arial"/>
                <a:ea typeface="Arial"/>
                <a:cs typeface="Arial"/>
                <a:sym typeface="Arial"/>
              </a:rPr>
              <a:t>Relevant Technologies on Movement Recognition</a:t>
            </a:r>
            <a:endParaRPr b="1" sz="3759">
              <a:solidFill>
                <a:srgbClr val="9A3324"/>
              </a:solidFill>
              <a:latin typeface="Arial"/>
              <a:ea typeface="Arial"/>
              <a:cs typeface="Arial"/>
              <a:sym typeface="Arial"/>
            </a:endParaRPr>
          </a:p>
        </p:txBody>
      </p:sp>
      <p:grpSp>
        <p:nvGrpSpPr>
          <p:cNvPr id="236" name="Google Shape;236;p8"/>
          <p:cNvGrpSpPr/>
          <p:nvPr/>
        </p:nvGrpSpPr>
        <p:grpSpPr>
          <a:xfrm>
            <a:off x="1316382" y="1480938"/>
            <a:ext cx="5478112" cy="1154835"/>
            <a:chOff x="2258551" y="1459051"/>
            <a:chExt cx="5218243" cy="1154835"/>
          </a:xfrm>
        </p:grpSpPr>
        <p:sp>
          <p:nvSpPr>
            <p:cNvPr id="237" name="Google Shape;237;p8"/>
            <p:cNvSpPr/>
            <p:nvPr/>
          </p:nvSpPr>
          <p:spPr>
            <a:xfrm>
              <a:off x="2258551" y="1875222"/>
              <a:ext cx="5218242"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595959"/>
                  </a:solidFill>
                  <a:latin typeface="Arial"/>
                  <a:ea typeface="Arial"/>
                  <a:cs typeface="Arial"/>
                  <a:sym typeface="Arial"/>
                </a:rPr>
                <a:t>Acc detects linear acceleration of devices, that is, the acceleration along an axis. While gyro detects the angular velocity, i.e, how fast the body is turning.</a:t>
              </a:r>
              <a:endParaRPr b="0" i="0" sz="16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38" name="Google Shape;238;p8"/>
            <p:cNvSpPr/>
            <p:nvPr/>
          </p:nvSpPr>
          <p:spPr>
            <a:xfrm>
              <a:off x="2258551" y="1459051"/>
              <a:ext cx="521824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Accelerometer &amp; Gyroscope</a:t>
              </a:r>
              <a:endParaRPr b="1" i="0" sz="2000" u="none" cap="none" strike="noStrike">
                <a:solidFill>
                  <a:srgbClr val="595959"/>
                </a:solidFill>
                <a:latin typeface="Arial"/>
                <a:ea typeface="Arial"/>
                <a:cs typeface="Arial"/>
                <a:sym typeface="Arial"/>
              </a:endParaRPr>
            </a:p>
          </p:txBody>
        </p:sp>
      </p:grpSp>
      <p:grpSp>
        <p:nvGrpSpPr>
          <p:cNvPr id="239" name="Google Shape;239;p8"/>
          <p:cNvGrpSpPr/>
          <p:nvPr/>
        </p:nvGrpSpPr>
        <p:grpSpPr>
          <a:xfrm>
            <a:off x="1316317" y="5044197"/>
            <a:ext cx="5477905" cy="996993"/>
            <a:chOff x="2258628" y="1563121"/>
            <a:chExt cx="3529805" cy="939407"/>
          </a:xfrm>
        </p:grpSpPr>
        <p:sp>
          <p:nvSpPr>
            <p:cNvPr id="240" name="Google Shape;240;p8"/>
            <p:cNvSpPr/>
            <p:nvPr/>
          </p:nvSpPr>
          <p:spPr>
            <a:xfrm>
              <a:off x="2258633" y="2009628"/>
              <a:ext cx="3529800" cy="492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595959"/>
                  </a:solidFill>
                  <a:latin typeface="Arial"/>
                  <a:ea typeface="Arial"/>
                  <a:cs typeface="Arial"/>
                  <a:sym typeface="Arial"/>
                </a:rPr>
                <a:t>Wireless, low-power personal area network. Its goal is to connect devices over a relatively short range.</a:t>
              </a:r>
              <a:endParaRPr b="0" i="0" sz="1600" u="none" cap="none" strike="noStrike">
                <a:solidFill>
                  <a:srgbClr val="595959"/>
                </a:solidFill>
                <a:latin typeface="Arial"/>
                <a:ea typeface="Arial"/>
                <a:cs typeface="Arial"/>
                <a:sym typeface="Arial"/>
              </a:endParaRPr>
            </a:p>
          </p:txBody>
        </p:sp>
        <p:sp>
          <p:nvSpPr>
            <p:cNvPr id="241" name="Google Shape;241;p8"/>
            <p:cNvSpPr/>
            <p:nvPr/>
          </p:nvSpPr>
          <p:spPr>
            <a:xfrm>
              <a:off x="2258628" y="1563121"/>
              <a:ext cx="3403800" cy="3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Bluetooth Low Energy</a:t>
              </a:r>
              <a:endParaRPr b="1" i="0" sz="2000" u="none" cap="none" strike="noStrike">
                <a:solidFill>
                  <a:srgbClr val="595959"/>
                </a:solidFill>
                <a:latin typeface="Arial"/>
                <a:ea typeface="Arial"/>
                <a:cs typeface="Arial"/>
                <a:sym typeface="Arial"/>
              </a:endParaRPr>
            </a:p>
          </p:txBody>
        </p:sp>
      </p:grpSp>
      <p:grpSp>
        <p:nvGrpSpPr>
          <p:cNvPr id="242" name="Google Shape;242;p8"/>
          <p:cNvGrpSpPr/>
          <p:nvPr/>
        </p:nvGrpSpPr>
        <p:grpSpPr>
          <a:xfrm>
            <a:off x="1316385" y="3320271"/>
            <a:ext cx="5478095" cy="1136546"/>
            <a:chOff x="2258552" y="1428710"/>
            <a:chExt cx="3403812" cy="1275442"/>
          </a:xfrm>
        </p:grpSpPr>
        <p:sp>
          <p:nvSpPr>
            <p:cNvPr id="243" name="Google Shape;243;p8"/>
            <p:cNvSpPr/>
            <p:nvPr/>
          </p:nvSpPr>
          <p:spPr>
            <a:xfrm>
              <a:off x="2258552" y="1875222"/>
              <a:ext cx="3403812" cy="8289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595959"/>
                  </a:solidFill>
                  <a:latin typeface="Arial"/>
                  <a:ea typeface="Arial"/>
                  <a:cs typeface="Arial"/>
                  <a:sym typeface="Arial"/>
                </a:rPr>
                <a:t>Capture, measure and report acceleration, orientation and other gravitational forces.</a:t>
              </a:r>
              <a:endParaRPr b="0" i="0" sz="1600" u="none" cap="none" strike="noStrike">
                <a:solidFill>
                  <a:srgbClr val="595959"/>
                </a:solidFill>
                <a:latin typeface="Arial"/>
                <a:ea typeface="Arial"/>
                <a:cs typeface="Arial"/>
                <a:sym typeface="Arial"/>
              </a:endParaRPr>
            </a:p>
          </p:txBody>
        </p:sp>
        <p:sp>
          <p:nvSpPr>
            <p:cNvPr id="244" name="Google Shape;244;p8"/>
            <p:cNvSpPr/>
            <p:nvPr/>
          </p:nvSpPr>
          <p:spPr>
            <a:xfrm>
              <a:off x="2258552" y="1428710"/>
              <a:ext cx="3403812" cy="44900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Ultra Low Power Embedded System</a:t>
              </a:r>
              <a:endParaRPr b="1" i="0" sz="2000" u="none" cap="none" strike="noStrike">
                <a:solidFill>
                  <a:srgbClr val="595959"/>
                </a:solidFill>
                <a:latin typeface="Arial"/>
                <a:ea typeface="Arial"/>
                <a:cs typeface="Arial"/>
                <a:sym typeface="Arial"/>
              </a:endParaRPr>
            </a:p>
          </p:txBody>
        </p:sp>
      </p:grpSp>
      <p:sp>
        <p:nvSpPr>
          <p:cNvPr id="245" name="Google Shape;24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46" name="Google Shape;246;p8"/>
          <p:cNvSpPr/>
          <p:nvPr/>
        </p:nvSpPr>
        <p:spPr>
          <a:xfrm>
            <a:off x="585319" y="1593758"/>
            <a:ext cx="603000" cy="603000"/>
          </a:xfrm>
          <a:prstGeom prst="ellipse">
            <a:avLst/>
          </a:prstGeom>
          <a:solidFill>
            <a:srgbClr val="56585C"/>
          </a:solidFill>
          <a:ln>
            <a:noFill/>
          </a:ln>
          <a:effectLst>
            <a:outerShdw blurRad="57150" rotWithShape="0" algn="bl" dir="5400000" dist="19050">
              <a:srgbClr val="000000">
                <a:alpha val="49803"/>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sp>
        <p:nvSpPr>
          <p:cNvPr id="247" name="Google Shape;247;p8"/>
          <p:cNvSpPr/>
          <p:nvPr/>
        </p:nvSpPr>
        <p:spPr>
          <a:xfrm>
            <a:off x="585319" y="3432302"/>
            <a:ext cx="603000" cy="603000"/>
          </a:xfrm>
          <a:prstGeom prst="ellipse">
            <a:avLst/>
          </a:prstGeom>
          <a:solidFill>
            <a:srgbClr val="009CDF"/>
          </a:solidFill>
          <a:ln>
            <a:noFill/>
          </a:ln>
          <a:effectLst>
            <a:outerShdw blurRad="57150" rotWithShape="0" algn="bl" dir="5400000" dist="19050">
              <a:srgbClr val="000000">
                <a:alpha val="49803"/>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02</a:t>
            </a:r>
            <a:endParaRPr b="0" i="0" sz="1400" u="none" cap="none" strike="noStrike">
              <a:solidFill>
                <a:srgbClr val="000000"/>
              </a:solidFill>
              <a:latin typeface="Arial"/>
              <a:ea typeface="Arial"/>
              <a:cs typeface="Arial"/>
              <a:sym typeface="Arial"/>
            </a:endParaRPr>
          </a:p>
        </p:txBody>
      </p:sp>
      <p:sp>
        <p:nvSpPr>
          <p:cNvPr id="248" name="Google Shape;248;p8"/>
          <p:cNvSpPr/>
          <p:nvPr/>
        </p:nvSpPr>
        <p:spPr>
          <a:xfrm>
            <a:off x="585319" y="5189398"/>
            <a:ext cx="603000" cy="603000"/>
          </a:xfrm>
          <a:prstGeom prst="ellipse">
            <a:avLst/>
          </a:prstGeom>
          <a:solidFill>
            <a:srgbClr val="9A3324"/>
          </a:solidFill>
          <a:ln>
            <a:noFill/>
          </a:ln>
          <a:effectLst>
            <a:outerShdw blurRad="57150" rotWithShape="0" algn="bl" dir="5400000" dist="19050">
              <a:srgbClr val="000000">
                <a:alpha val="49800"/>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03</a:t>
            </a:r>
            <a:endParaRPr b="0" i="0" sz="1400" u="none" cap="none" strike="noStrike">
              <a:solidFill>
                <a:srgbClr val="000000"/>
              </a:solidFill>
              <a:latin typeface="Arial"/>
              <a:ea typeface="Arial"/>
              <a:cs typeface="Arial"/>
              <a:sym typeface="Arial"/>
            </a:endParaRPr>
          </a:p>
        </p:txBody>
      </p:sp>
      <p:pic>
        <p:nvPicPr>
          <p:cNvPr id="249" name="Google Shape;249;p8"/>
          <p:cNvPicPr preferRelativeResize="0"/>
          <p:nvPr/>
        </p:nvPicPr>
        <p:blipFill rotWithShape="1">
          <a:blip r:embed="rId3">
            <a:alphaModFix/>
          </a:blip>
          <a:srcRect b="0" l="0" r="0" t="0"/>
          <a:stretch/>
        </p:blipFill>
        <p:spPr>
          <a:xfrm>
            <a:off x="7128403" y="1593750"/>
            <a:ext cx="4564326" cy="4559801"/>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7"/>
          <p:cNvSpPr txBox="1"/>
          <p:nvPr>
            <p:ph type="title"/>
          </p:nvPr>
        </p:nvSpPr>
        <p:spPr>
          <a:xfrm>
            <a:off x="0" y="0"/>
            <a:ext cx="12192000" cy="837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9A3324"/>
              </a:buClr>
              <a:buSzPts val="4400"/>
              <a:buFont typeface="Arial"/>
              <a:buNone/>
            </a:pPr>
            <a:r>
              <a:rPr b="1" lang="en-US">
                <a:solidFill>
                  <a:srgbClr val="9A3324"/>
                </a:solidFill>
                <a:latin typeface="Arial"/>
                <a:ea typeface="Arial"/>
                <a:cs typeface="Arial"/>
                <a:sym typeface="Arial"/>
              </a:rPr>
              <a:t>Low and No Code Platforms to train NN</a:t>
            </a:r>
            <a:endParaRPr/>
          </a:p>
        </p:txBody>
      </p:sp>
      <p:sp>
        <p:nvSpPr>
          <p:cNvPr id="256" name="Google Shape;256;p7"/>
          <p:cNvSpPr/>
          <p:nvPr/>
        </p:nvSpPr>
        <p:spPr>
          <a:xfrm>
            <a:off x="611030" y="1380496"/>
            <a:ext cx="5226900" cy="3407700"/>
          </a:xfrm>
          <a:prstGeom prst="rect">
            <a:avLst/>
          </a:prstGeom>
          <a:solidFill>
            <a:srgbClr val="F2F2F2"/>
          </a:solid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56585C"/>
              </a:buClr>
              <a:buSzPts val="1800"/>
              <a:buFont typeface="Arial"/>
              <a:buChar char="•"/>
            </a:pPr>
            <a:r>
              <a:rPr b="0" i="0" lang="en-US" sz="1800" u="none" cap="none" strike="noStrike">
                <a:solidFill>
                  <a:srgbClr val="56585C"/>
                </a:solidFill>
                <a:latin typeface="Arial"/>
                <a:ea typeface="Arial"/>
                <a:cs typeface="Arial"/>
                <a:sym typeface="Arial"/>
              </a:rPr>
              <a:t>No code platform.</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56585C"/>
              </a:solidFill>
              <a:latin typeface="Arial"/>
              <a:ea typeface="Arial"/>
              <a:cs typeface="Arial"/>
              <a:sym typeface="Arial"/>
            </a:endParaRPr>
          </a:p>
          <a:p>
            <a:pPr indent="-285750" lvl="0" marL="285750" marR="0" rtl="0" algn="l">
              <a:lnSpc>
                <a:spcPct val="100000"/>
              </a:lnSpc>
              <a:spcBef>
                <a:spcPts val="0"/>
              </a:spcBef>
              <a:spcAft>
                <a:spcPts val="0"/>
              </a:spcAft>
              <a:buClr>
                <a:srgbClr val="56585C"/>
              </a:buClr>
              <a:buSzPts val="1800"/>
              <a:buFont typeface="Arial"/>
              <a:buChar char="•"/>
            </a:pPr>
            <a:r>
              <a:rPr b="0" i="0" lang="en-US" sz="1800" u="none" cap="none" strike="noStrike">
                <a:solidFill>
                  <a:srgbClr val="56585C"/>
                </a:solidFill>
                <a:latin typeface="Arial"/>
                <a:ea typeface="Arial"/>
                <a:cs typeface="Arial"/>
                <a:sym typeface="Arial"/>
              </a:rPr>
              <a:t>No cost.</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56585C"/>
              </a:solidFill>
              <a:latin typeface="Arial"/>
              <a:ea typeface="Arial"/>
              <a:cs typeface="Arial"/>
              <a:sym typeface="Arial"/>
            </a:endParaRPr>
          </a:p>
          <a:p>
            <a:pPr indent="-285750" lvl="0" marL="285750" marR="0" rtl="0" algn="l">
              <a:lnSpc>
                <a:spcPct val="100000"/>
              </a:lnSpc>
              <a:spcBef>
                <a:spcPts val="0"/>
              </a:spcBef>
              <a:spcAft>
                <a:spcPts val="0"/>
              </a:spcAft>
              <a:buClr>
                <a:srgbClr val="56585C"/>
              </a:buClr>
              <a:buSzPts val="1800"/>
              <a:buFont typeface="Arial"/>
              <a:buChar char="•"/>
            </a:pPr>
            <a:r>
              <a:rPr b="0" i="0" lang="en-US" sz="1800" u="none" cap="none" strike="noStrike">
                <a:solidFill>
                  <a:srgbClr val="56585C"/>
                </a:solidFill>
                <a:latin typeface="Arial"/>
                <a:ea typeface="Arial"/>
                <a:cs typeface="Arial"/>
                <a:sym typeface="Arial"/>
              </a:rPr>
              <a:t>Integrates with small portable MCUs.</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1" i="0" sz="1800" u="none" cap="none" strike="noStrike">
              <a:solidFill>
                <a:srgbClr val="FF0000"/>
              </a:solidFill>
              <a:latin typeface="Arial"/>
              <a:ea typeface="Arial"/>
              <a:cs typeface="Arial"/>
              <a:sym typeface="Arial"/>
            </a:endParaRPr>
          </a:p>
          <a:p>
            <a:pPr indent="-285750" lvl="0" marL="285750" marR="0" rtl="0" algn="l">
              <a:lnSpc>
                <a:spcPct val="100000"/>
              </a:lnSpc>
              <a:spcBef>
                <a:spcPts val="0"/>
              </a:spcBef>
              <a:spcAft>
                <a:spcPts val="0"/>
              </a:spcAft>
              <a:buClr>
                <a:srgbClr val="56585C"/>
              </a:buClr>
              <a:buSzPts val="1800"/>
              <a:buFont typeface="Arial"/>
              <a:buChar char="•"/>
            </a:pPr>
            <a:r>
              <a:rPr b="0" i="0" lang="en-US" sz="1800" u="none" cap="none" strike="noStrike">
                <a:solidFill>
                  <a:srgbClr val="56585C"/>
                </a:solidFill>
                <a:latin typeface="Arial"/>
                <a:ea typeface="Arial"/>
                <a:cs typeface="Arial"/>
                <a:sym typeface="Arial"/>
              </a:rPr>
              <a:t>Uses TensorFlow Lite for training, optimizing, and deploying deep learning models to embedded devices.</a:t>
            </a:r>
            <a:endParaRPr b="0" i="0" sz="1800" u="none" cap="none" strike="noStrike">
              <a:solidFill>
                <a:srgbClr val="56585C"/>
              </a:solidFill>
              <a:latin typeface="Arial"/>
              <a:ea typeface="Arial"/>
              <a:cs typeface="Arial"/>
              <a:sym typeface="Arial"/>
            </a:endParaRPr>
          </a:p>
        </p:txBody>
      </p:sp>
      <p:sp>
        <p:nvSpPr>
          <p:cNvPr id="257" name="Google Shape;257;p7"/>
          <p:cNvSpPr/>
          <p:nvPr/>
        </p:nvSpPr>
        <p:spPr>
          <a:xfrm>
            <a:off x="4129548" y="899651"/>
            <a:ext cx="1608300" cy="1598700"/>
          </a:xfrm>
          <a:prstGeom prst="ellipse">
            <a:avLst/>
          </a:prstGeom>
          <a:solidFill>
            <a:srgbClr val="56585C"/>
          </a:solidFill>
          <a:ln cap="flat" cmpd="sng" w="2032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Arial"/>
              <a:ea typeface="Arial"/>
              <a:cs typeface="Arial"/>
              <a:sym typeface="Arial"/>
            </a:endParaRPr>
          </a:p>
        </p:txBody>
      </p:sp>
      <p:sp>
        <p:nvSpPr>
          <p:cNvPr id="258" name="Google Shape;258;p7"/>
          <p:cNvSpPr txBox="1"/>
          <p:nvPr/>
        </p:nvSpPr>
        <p:spPr>
          <a:xfrm>
            <a:off x="4328440" y="1375752"/>
            <a:ext cx="12105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Edge</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Impulse</a:t>
            </a:r>
            <a:endParaRPr b="0" i="0" sz="1200" u="none" cap="none" strike="noStrike">
              <a:solidFill>
                <a:srgbClr val="000000"/>
              </a:solidFill>
              <a:latin typeface="Arial"/>
              <a:ea typeface="Arial"/>
              <a:cs typeface="Arial"/>
              <a:sym typeface="Arial"/>
            </a:endParaRPr>
          </a:p>
        </p:txBody>
      </p:sp>
      <p:sp>
        <p:nvSpPr>
          <p:cNvPr id="259" name="Google Shape;259;p7"/>
          <p:cNvSpPr/>
          <p:nvPr/>
        </p:nvSpPr>
        <p:spPr>
          <a:xfrm>
            <a:off x="6148008" y="1349333"/>
            <a:ext cx="5348700" cy="3438900"/>
          </a:xfrm>
          <a:prstGeom prst="rect">
            <a:avLst/>
          </a:prstGeom>
          <a:solidFill>
            <a:srgbClr val="F2F2F2"/>
          </a:solid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56585C"/>
              </a:buClr>
              <a:buSzPts val="1800"/>
              <a:buFont typeface="Arial"/>
              <a:buChar char="•"/>
            </a:pPr>
            <a:r>
              <a:rPr b="0" i="0" lang="en-US" sz="1800" u="none" cap="none" strike="noStrike">
                <a:solidFill>
                  <a:srgbClr val="56585C"/>
                </a:solidFill>
                <a:latin typeface="Arial"/>
                <a:ea typeface="Arial"/>
                <a:cs typeface="Arial"/>
                <a:sym typeface="Arial"/>
              </a:rPr>
              <a:t>Development platform.</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a:p>
            <a:pPr indent="-285750" lvl="0" marL="285750" marR="0" rtl="0" algn="l">
              <a:lnSpc>
                <a:spcPct val="100000"/>
              </a:lnSpc>
              <a:spcBef>
                <a:spcPts val="0"/>
              </a:spcBef>
              <a:spcAft>
                <a:spcPts val="0"/>
              </a:spcAft>
              <a:buClr>
                <a:srgbClr val="56585C"/>
              </a:buClr>
              <a:buSzPts val="1800"/>
              <a:buFont typeface="Arial"/>
              <a:buChar char="•"/>
            </a:pPr>
            <a:r>
              <a:rPr b="0" i="0" lang="en-US" sz="1800" u="none" cap="none" strike="noStrike">
                <a:solidFill>
                  <a:srgbClr val="56585C"/>
                </a:solidFill>
                <a:latin typeface="Arial"/>
                <a:ea typeface="Arial"/>
                <a:cs typeface="Arial"/>
                <a:sym typeface="Arial"/>
              </a:rPr>
              <a:t>No cost.</a:t>
            </a:r>
            <a:endParaRPr b="0" i="0" sz="1800" u="none" cap="none" strike="noStrike">
              <a:solidFill>
                <a:srgbClr val="56585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56585C"/>
              </a:solidFill>
              <a:latin typeface="Arial"/>
              <a:ea typeface="Arial"/>
              <a:cs typeface="Arial"/>
              <a:sym typeface="Arial"/>
            </a:endParaRPr>
          </a:p>
          <a:p>
            <a:pPr indent="-285750" lvl="0" marL="285750" marR="0" rtl="0" algn="l">
              <a:lnSpc>
                <a:spcPct val="100000"/>
              </a:lnSpc>
              <a:spcBef>
                <a:spcPts val="0"/>
              </a:spcBef>
              <a:spcAft>
                <a:spcPts val="0"/>
              </a:spcAft>
              <a:buClr>
                <a:srgbClr val="56585C"/>
              </a:buClr>
              <a:buSzPts val="1800"/>
              <a:buFont typeface="Arial"/>
              <a:buChar char="•"/>
            </a:pPr>
            <a:r>
              <a:rPr b="0" i="0" lang="en-US" sz="1800" u="none" cap="none" strike="noStrike">
                <a:solidFill>
                  <a:srgbClr val="56585C"/>
                </a:solidFill>
                <a:latin typeface="Arial"/>
                <a:ea typeface="Arial"/>
                <a:cs typeface="Arial"/>
                <a:sym typeface="Arial"/>
              </a:rPr>
              <a:t>Designed to run ML models on MCUs and other devices with only few kilobytes of memory.</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56585C"/>
              </a:solidFill>
              <a:latin typeface="Arial"/>
              <a:ea typeface="Arial"/>
              <a:cs typeface="Arial"/>
              <a:sym typeface="Arial"/>
            </a:endParaRPr>
          </a:p>
          <a:p>
            <a:pPr indent="-285750" lvl="0" marL="285750" marR="0" rtl="0" algn="l">
              <a:lnSpc>
                <a:spcPct val="100000"/>
              </a:lnSpc>
              <a:spcBef>
                <a:spcPts val="0"/>
              </a:spcBef>
              <a:spcAft>
                <a:spcPts val="0"/>
              </a:spcAft>
              <a:buClr>
                <a:srgbClr val="56585C"/>
              </a:buClr>
              <a:buSzPts val="1800"/>
              <a:buFont typeface="Arial"/>
              <a:buChar char="•"/>
            </a:pPr>
            <a:r>
              <a:rPr b="0" i="0" lang="en-US" sz="1800" u="none" cap="none" strike="noStrike">
                <a:solidFill>
                  <a:srgbClr val="56585C"/>
                </a:solidFill>
                <a:latin typeface="Arial"/>
                <a:ea typeface="Arial"/>
                <a:cs typeface="Arial"/>
                <a:sym typeface="Arial"/>
              </a:rPr>
              <a:t>TensorFlow Lite can be use.</a:t>
            </a:r>
            <a:endParaRPr b="0" i="0" sz="2400" u="none" cap="none" strike="noStrike">
              <a:solidFill>
                <a:schemeClr val="lt1"/>
              </a:solidFill>
              <a:latin typeface="Arial"/>
              <a:ea typeface="Arial"/>
              <a:cs typeface="Arial"/>
              <a:sym typeface="Arial"/>
            </a:endParaRPr>
          </a:p>
        </p:txBody>
      </p:sp>
      <p:sp>
        <p:nvSpPr>
          <p:cNvPr id="260" name="Google Shape;260;p7"/>
          <p:cNvSpPr/>
          <p:nvPr/>
        </p:nvSpPr>
        <p:spPr>
          <a:xfrm>
            <a:off x="9647900" y="899649"/>
            <a:ext cx="1705800" cy="1637700"/>
          </a:xfrm>
          <a:prstGeom prst="ellipse">
            <a:avLst/>
          </a:prstGeom>
          <a:solidFill>
            <a:srgbClr val="9A3324"/>
          </a:solidFill>
          <a:ln cap="flat" cmpd="sng" w="2032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Arial"/>
              <a:ea typeface="Arial"/>
              <a:cs typeface="Arial"/>
              <a:sym typeface="Arial"/>
            </a:endParaRPr>
          </a:p>
        </p:txBody>
      </p:sp>
      <p:sp>
        <p:nvSpPr>
          <p:cNvPr id="261" name="Google Shape;261;p7"/>
          <p:cNvSpPr txBox="1"/>
          <p:nvPr/>
        </p:nvSpPr>
        <p:spPr>
          <a:xfrm>
            <a:off x="9970259" y="1395262"/>
            <a:ext cx="10611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Google</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Colab</a:t>
            </a:r>
            <a:endParaRPr b="1" i="0" sz="1800" u="none" cap="none" strike="noStrike">
              <a:solidFill>
                <a:schemeClr val="lt1"/>
              </a:solidFill>
              <a:latin typeface="Arial"/>
              <a:ea typeface="Arial"/>
              <a:cs typeface="Arial"/>
              <a:sym typeface="Arial"/>
            </a:endParaRPr>
          </a:p>
        </p:txBody>
      </p:sp>
      <p:pic>
        <p:nvPicPr>
          <p:cNvPr id="262" name="Google Shape;262;p7"/>
          <p:cNvPicPr preferRelativeResize="0"/>
          <p:nvPr/>
        </p:nvPicPr>
        <p:blipFill rotWithShape="1">
          <a:blip r:embed="rId3">
            <a:alphaModFix/>
          </a:blip>
          <a:srcRect b="0" l="0" r="0" t="0"/>
          <a:stretch/>
        </p:blipFill>
        <p:spPr>
          <a:xfrm>
            <a:off x="1197255" y="4256657"/>
            <a:ext cx="4054427" cy="2010105"/>
          </a:xfrm>
          <a:prstGeom prst="rect">
            <a:avLst/>
          </a:prstGeom>
          <a:noFill/>
          <a:ln>
            <a:noFill/>
          </a:ln>
          <a:effectLst>
            <a:outerShdw blurRad="57150" rotWithShape="0" algn="bl" dir="5400000" dist="19050">
              <a:srgbClr val="000000">
                <a:alpha val="49803"/>
              </a:srgbClr>
            </a:outerShdw>
          </a:effectLst>
        </p:spPr>
      </p:pic>
      <p:sp>
        <p:nvSpPr>
          <p:cNvPr id="263" name="Google Shape;26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64" name="Google Shape;264;p7"/>
          <p:cNvPicPr preferRelativeResize="0"/>
          <p:nvPr/>
        </p:nvPicPr>
        <p:blipFill rotWithShape="1">
          <a:blip r:embed="rId4">
            <a:alphaModFix/>
          </a:blip>
          <a:srcRect b="0" l="0" r="17210" t="0"/>
          <a:stretch/>
        </p:blipFill>
        <p:spPr>
          <a:xfrm>
            <a:off x="6875375" y="4256650"/>
            <a:ext cx="4054427" cy="1937676"/>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9"/>
          <p:cNvSpPr txBox="1"/>
          <p:nvPr>
            <p:ph type="title"/>
          </p:nvPr>
        </p:nvSpPr>
        <p:spPr>
          <a:xfrm>
            <a:off x="0" y="-19925"/>
            <a:ext cx="12192000" cy="1033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4400"/>
              <a:buFont typeface="Arial"/>
              <a:buNone/>
            </a:pPr>
            <a:r>
              <a:rPr b="1" lang="en-US">
                <a:solidFill>
                  <a:srgbClr val="9A3324"/>
                </a:solidFill>
                <a:latin typeface="Arial"/>
                <a:ea typeface="Arial"/>
                <a:cs typeface="Arial"/>
                <a:sym typeface="Arial"/>
              </a:rPr>
              <a:t>Ultra Low Power Embedded System</a:t>
            </a:r>
            <a:endParaRPr b="1">
              <a:solidFill>
                <a:srgbClr val="9A3324"/>
              </a:solidFill>
              <a:latin typeface="Arial"/>
              <a:ea typeface="Arial"/>
              <a:cs typeface="Arial"/>
              <a:sym typeface="Arial"/>
            </a:endParaRPr>
          </a:p>
        </p:txBody>
      </p:sp>
      <p:graphicFrame>
        <p:nvGraphicFramePr>
          <p:cNvPr id="271" name="Google Shape;271;p9"/>
          <p:cNvGraphicFramePr/>
          <p:nvPr/>
        </p:nvGraphicFramePr>
        <p:xfrm>
          <a:off x="611028" y="1340768"/>
          <a:ext cx="3000000" cy="3000000"/>
        </p:xfrm>
        <a:graphic>
          <a:graphicData uri="http://schemas.openxmlformats.org/drawingml/2006/table">
            <a:tbl>
              <a:tblPr bandRow="1" firstRow="1">
                <a:noFill/>
                <a:tableStyleId>{DFB6D15A-30D6-47C6-BFCF-B3373D20C925}</a:tableStyleId>
              </a:tblPr>
              <a:tblGrid>
                <a:gridCol w="2263525"/>
                <a:gridCol w="2263525"/>
                <a:gridCol w="2263525"/>
                <a:gridCol w="2263525"/>
                <a:gridCol w="2263525"/>
              </a:tblGrid>
              <a:tr h="1731575">
                <a:tc>
                  <a:txBody>
                    <a:bodyPr/>
                    <a:lstStyle/>
                    <a:p>
                      <a:pPr indent="0" lvl="0" marL="0" marR="0" rtl="0" algn="ctr">
                        <a:lnSpc>
                          <a:spcPct val="100000"/>
                        </a:lnSpc>
                        <a:spcBef>
                          <a:spcPts val="0"/>
                        </a:spcBef>
                        <a:spcAft>
                          <a:spcPts val="0"/>
                        </a:spcAft>
                        <a:buClr>
                          <a:srgbClr val="000000"/>
                        </a:buClr>
                        <a:buSzPts val="2000"/>
                        <a:buFont typeface="Arial"/>
                        <a:buNone/>
                      </a:pPr>
                      <a:r>
                        <a:t/>
                      </a:r>
                      <a:endParaRPr b="1" sz="2000" u="none" cap="none" strike="noStrike">
                        <a:solidFill>
                          <a:schemeClr val="lt1"/>
                        </a:solidFill>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solidFill>
                            <a:schemeClr val="lt1"/>
                          </a:solidFill>
                        </a:rPr>
                        <a:t>NRF51 Sensor Tag</a:t>
                      </a:r>
                      <a:endParaRPr b="1" sz="2000" u="none" cap="none" strike="noStrike">
                        <a:solidFill>
                          <a:schemeClr val="lt1"/>
                        </a:solidFill>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solidFill>
                            <a:schemeClr val="lt1"/>
                          </a:solidFill>
                        </a:rPr>
                        <a:t>Seeed Studio XIAO nRF52840 Sense</a:t>
                      </a:r>
                      <a:endParaRPr b="1" sz="2000" u="none" cap="none" strike="noStrike">
                        <a:solidFill>
                          <a:schemeClr val="lt1"/>
                        </a:solidFill>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solidFill>
                            <a:schemeClr val="lt1"/>
                          </a:solidFill>
                        </a:rPr>
                        <a:t>CJMCU Beetle</a:t>
                      </a:r>
                      <a:endParaRPr b="1" sz="2000" u="none" cap="none" strike="noStrike">
                        <a:solidFill>
                          <a:schemeClr val="lt1"/>
                        </a:solidFill>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solidFill>
                            <a:schemeClr val="lt1"/>
                          </a:solidFill>
                        </a:rPr>
                        <a:t>Texas Instruments TIDC-CC2650STK-SENSORTAG</a:t>
                      </a:r>
                      <a:endParaRPr b="1" sz="2000" u="none" cap="none" strike="noStrike">
                        <a:solidFill>
                          <a:schemeClr val="lt1"/>
                        </a:solidFill>
                        <a:latin typeface="Arial"/>
                        <a:ea typeface="Arial"/>
                        <a:cs typeface="Arial"/>
                        <a:sym typeface="Arial"/>
                      </a:endParaRPr>
                    </a:p>
                  </a:txBody>
                  <a:tcPr marT="45725" marB="45725" marR="91450" marL="91450" anchor="ctr"/>
                </a:tc>
              </a:tr>
              <a:tr h="2000250">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rgbClr val="262626"/>
                          </a:solidFill>
                        </a:rPr>
                        <a:t>Advantages</a:t>
                      </a:r>
                      <a:endParaRPr b="1" sz="14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600"/>
                        <a:buFont typeface="Arial"/>
                        <a:buNone/>
                      </a:pPr>
                      <a:r>
                        <a:rPr b="0" lang="en-US" sz="1600" u="none" cap="none" strike="noStrike">
                          <a:solidFill>
                            <a:srgbClr val="262626"/>
                          </a:solidFill>
                        </a:rPr>
                        <a:t>Low cost, 3 axis Accelerometer Sensor, BLE 5.0, Low Power Consumption </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rPr b="0" lang="en-US" sz="1600" u="none" cap="none" strike="noStrike">
                          <a:solidFill>
                            <a:srgbClr val="262626"/>
                          </a:solidFill>
                        </a:rPr>
                        <a:t>Bluetooth.</a:t>
                      </a:r>
                      <a:endParaRPr b="0" sz="16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600"/>
                        <a:buFont typeface="Arial"/>
                        <a:buNone/>
                      </a:pPr>
                      <a:r>
                        <a:rPr b="0" lang="en-US" sz="1600" u="none" cap="none" strike="noStrike">
                          <a:solidFill>
                            <a:srgbClr val="262626"/>
                          </a:solidFill>
                        </a:rPr>
                        <a:t>Low cost, Low Power, BLE 5, Great documentation, not</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rPr b="0" lang="en-US" sz="1600" u="none" cap="none" strike="noStrike">
                          <a:solidFill>
                            <a:srgbClr val="262626"/>
                          </a:solidFill>
                        </a:rPr>
                        <a:t>expensive, easy to start use and program, IMU with extra capabilities - like pedometer.</a:t>
                      </a:r>
                      <a:endParaRPr b="0" sz="16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600"/>
                        <a:buFont typeface="Arial"/>
                        <a:buNone/>
                      </a:pPr>
                      <a:r>
                        <a:rPr b="0" lang="en-US" sz="1600" u="none" cap="none" strike="noStrike">
                          <a:solidFill>
                            <a:srgbClr val="262626"/>
                          </a:solidFill>
                        </a:rPr>
                        <a:t>Low-power and</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rPr b="0" lang="en-US" sz="1600" u="none" cap="none" strike="noStrike">
                          <a:solidFill>
                            <a:srgbClr val="262626"/>
                          </a:solidFill>
                        </a:rPr>
                        <a:t>extended-range</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rPr b="0" lang="en-US" sz="1600" u="none" cap="none" strike="noStrike">
                          <a:solidFill>
                            <a:srgbClr val="262626"/>
                          </a:solidFill>
                        </a:rPr>
                        <a:t>Capabilities.</a:t>
                      </a:r>
                      <a:endParaRPr b="0" sz="16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600"/>
                        <a:buFont typeface="Arial"/>
                        <a:buNone/>
                      </a:pPr>
                      <a:r>
                        <a:rPr b="0" lang="en-US" sz="1600" u="none" cap="none" strike="noStrike">
                          <a:solidFill>
                            <a:srgbClr val="262626"/>
                          </a:solidFill>
                        </a:rPr>
                        <a:t>Advanced debugging</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rPr b="0" lang="en-US" sz="1600" u="none" cap="none" strike="noStrike">
                          <a:solidFill>
                            <a:srgbClr val="262626"/>
                          </a:solidFill>
                        </a:rPr>
                        <a:t>and profiling</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rPr b="0" lang="en-US" sz="1600" u="none" cap="none" strike="noStrike">
                          <a:solidFill>
                            <a:srgbClr val="262626"/>
                          </a:solidFill>
                        </a:rPr>
                        <a:t>Tools.</a:t>
                      </a:r>
                      <a:endParaRPr b="0" sz="1600" u="none" cap="none" strike="noStrike">
                        <a:solidFill>
                          <a:srgbClr val="262626"/>
                        </a:solidFill>
                        <a:latin typeface="Arial"/>
                        <a:ea typeface="Arial"/>
                        <a:cs typeface="Arial"/>
                        <a:sym typeface="Arial"/>
                      </a:endParaRPr>
                    </a:p>
                  </a:txBody>
                  <a:tcPr marT="45725" marB="45725" marR="91450" marL="91450" anchor="ctr"/>
                </a:tc>
              </a:tr>
              <a:tr h="1283725">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rgbClr val="262626"/>
                          </a:solidFill>
                        </a:rPr>
                        <a:t>Disadvantages</a:t>
                      </a:r>
                      <a:endParaRPr b="1" sz="16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600"/>
                        <a:buFont typeface="Arial"/>
                        <a:buNone/>
                      </a:pPr>
                      <a:r>
                        <a:rPr b="0" lang="en-US" sz="1600" u="none" cap="none" strike="noStrike">
                          <a:solidFill>
                            <a:srgbClr val="262626"/>
                          </a:solidFill>
                        </a:rPr>
                        <a:t>Excluded due to the lack of examples and public documentation.</a:t>
                      </a:r>
                      <a:endParaRPr b="0" sz="16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262626"/>
                          </a:solidFill>
                        </a:rPr>
                        <a:t>Pay more for the connectivity</a:t>
                      </a:r>
                      <a:endParaRPr b="0" sz="16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600"/>
                        <a:buFont typeface="Arial"/>
                        <a:buNone/>
                      </a:pPr>
                      <a:r>
                        <a:rPr b="0" lang="en-US" sz="1600" u="none" cap="none" strike="noStrike">
                          <a:solidFill>
                            <a:srgbClr val="262626"/>
                          </a:solidFill>
                        </a:rPr>
                        <a:t>Doesn’t have</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rPr b="0" lang="en-US" sz="1600" u="none" cap="none" strike="noStrike">
                          <a:solidFill>
                            <a:srgbClr val="262626"/>
                          </a:solidFill>
                        </a:rPr>
                        <a:t>built-in Bluetooth capabilities.</a:t>
                      </a:r>
                      <a:endParaRPr b="0" sz="16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600"/>
                        <a:buFont typeface="Arial"/>
                        <a:buNone/>
                      </a:pPr>
                      <a:r>
                        <a:rPr b="0" lang="en-US" sz="1600" u="none" cap="none" strike="noStrike">
                          <a:solidFill>
                            <a:srgbClr val="262626"/>
                          </a:solidFill>
                        </a:rPr>
                        <a:t>Excluded due to the size, price and the learning curve of the software use to Develop.</a:t>
                      </a:r>
                      <a:endParaRPr b="0" sz="1600" u="none" cap="none" strike="noStrike">
                        <a:solidFill>
                          <a:srgbClr val="262626"/>
                        </a:solidFill>
                        <a:latin typeface="Arial"/>
                        <a:ea typeface="Arial"/>
                        <a:cs typeface="Arial"/>
                        <a:sym typeface="Arial"/>
                      </a:endParaRPr>
                    </a:p>
                  </a:txBody>
                  <a:tcPr marT="45725" marB="45725" marR="91450" marL="91450" anchor="ctr"/>
                </a:tc>
              </a:tr>
            </a:tbl>
          </a:graphicData>
        </a:graphic>
      </p:graphicFrame>
      <p:pic>
        <p:nvPicPr>
          <p:cNvPr id="272" name="Google Shape;272;p9"/>
          <p:cNvPicPr preferRelativeResize="0"/>
          <p:nvPr/>
        </p:nvPicPr>
        <p:blipFill rotWithShape="1">
          <a:blip r:embed="rId3">
            <a:alphaModFix/>
          </a:blip>
          <a:srcRect b="0" l="0" r="0" t="0"/>
          <a:stretch/>
        </p:blipFill>
        <p:spPr>
          <a:xfrm>
            <a:off x="611028" y="1340769"/>
            <a:ext cx="2159305" cy="1790241"/>
          </a:xfrm>
          <a:prstGeom prst="rect">
            <a:avLst/>
          </a:prstGeom>
          <a:noFill/>
          <a:ln>
            <a:noFill/>
          </a:ln>
        </p:spPr>
      </p:pic>
      <p:sp>
        <p:nvSpPr>
          <p:cNvPr id="273" name="Google Shape;273;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80" name="Google Shape;280;p6"/>
          <p:cNvSpPr txBox="1"/>
          <p:nvPr/>
        </p:nvSpPr>
        <p:spPr>
          <a:xfrm>
            <a:off x="0" y="1"/>
            <a:ext cx="12192000" cy="968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4400"/>
              <a:buFont typeface="Arial"/>
              <a:buNone/>
            </a:pPr>
            <a:r>
              <a:rPr b="1" i="0" lang="en-US" sz="4400" u="none" cap="none" strike="noStrike">
                <a:solidFill>
                  <a:srgbClr val="9A3324"/>
                </a:solidFill>
                <a:latin typeface="Arial"/>
                <a:ea typeface="Arial"/>
                <a:cs typeface="Arial"/>
                <a:sym typeface="Arial"/>
              </a:rPr>
              <a:t>Solution Outline</a:t>
            </a:r>
            <a:endParaRPr b="1" i="0" sz="4400" u="none" cap="none" strike="noStrike">
              <a:solidFill>
                <a:srgbClr val="9A3324"/>
              </a:solidFill>
              <a:latin typeface="Open Sans"/>
              <a:ea typeface="Open Sans"/>
              <a:cs typeface="Open Sans"/>
              <a:sym typeface="Open Sans"/>
            </a:endParaRPr>
          </a:p>
        </p:txBody>
      </p:sp>
      <p:sp>
        <p:nvSpPr>
          <p:cNvPr id="281" name="Google Shape;281;p6"/>
          <p:cNvSpPr/>
          <p:nvPr/>
        </p:nvSpPr>
        <p:spPr>
          <a:xfrm>
            <a:off x="573044" y="1447108"/>
            <a:ext cx="603000" cy="603000"/>
          </a:xfrm>
          <a:prstGeom prst="ellipse">
            <a:avLst/>
          </a:prstGeom>
          <a:solidFill>
            <a:srgbClr val="56585C"/>
          </a:solidFill>
          <a:ln>
            <a:noFill/>
          </a:ln>
          <a:effectLst>
            <a:outerShdw blurRad="57150" rotWithShape="0" algn="bl" dir="5400000" dist="19050">
              <a:srgbClr val="000000">
                <a:alpha val="49803"/>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pic>
        <p:nvPicPr>
          <p:cNvPr id="282" name="Google Shape;282;p6"/>
          <p:cNvPicPr preferRelativeResize="0"/>
          <p:nvPr/>
        </p:nvPicPr>
        <p:blipFill rotWithShape="1">
          <a:blip r:embed="rId3">
            <a:alphaModFix/>
          </a:blip>
          <a:srcRect b="0" l="0" r="0" t="0"/>
          <a:stretch/>
        </p:blipFill>
        <p:spPr>
          <a:xfrm>
            <a:off x="152400" y="2141058"/>
            <a:ext cx="11887201" cy="3226526"/>
          </a:xfrm>
          <a:prstGeom prst="rect">
            <a:avLst/>
          </a:prstGeom>
          <a:noFill/>
          <a:ln>
            <a:noFill/>
          </a:ln>
        </p:spPr>
      </p:pic>
      <p:sp>
        <p:nvSpPr>
          <p:cNvPr id="283" name="Google Shape;283;p6"/>
          <p:cNvSpPr txBox="1"/>
          <p:nvPr/>
        </p:nvSpPr>
        <p:spPr>
          <a:xfrm>
            <a:off x="1327350" y="1447100"/>
            <a:ext cx="4412100" cy="60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3F3F3F"/>
                </a:solidFill>
                <a:latin typeface="Arial"/>
                <a:ea typeface="Arial"/>
                <a:cs typeface="Arial"/>
                <a:sym typeface="Arial"/>
              </a:rPr>
              <a:t>Data collection and Model creation</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2e03047878e_0_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90" name="Google Shape;290;g2e03047878e_0_32"/>
          <p:cNvPicPr preferRelativeResize="0"/>
          <p:nvPr/>
        </p:nvPicPr>
        <p:blipFill rotWithShape="1">
          <a:blip r:embed="rId3">
            <a:alphaModFix/>
          </a:blip>
          <a:srcRect b="0" l="-2083" r="-2606" t="0"/>
          <a:stretch/>
        </p:blipFill>
        <p:spPr>
          <a:xfrm>
            <a:off x="1176050" y="2714075"/>
            <a:ext cx="9110951" cy="2027000"/>
          </a:xfrm>
          <a:prstGeom prst="rect">
            <a:avLst/>
          </a:prstGeom>
          <a:noFill/>
          <a:ln>
            <a:noFill/>
          </a:ln>
        </p:spPr>
      </p:pic>
      <p:sp>
        <p:nvSpPr>
          <p:cNvPr id="291" name="Google Shape;291;g2e03047878e_0_32"/>
          <p:cNvSpPr txBox="1"/>
          <p:nvPr/>
        </p:nvSpPr>
        <p:spPr>
          <a:xfrm>
            <a:off x="1327350" y="1447100"/>
            <a:ext cx="4412100" cy="60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3F3F3F"/>
                </a:solidFill>
                <a:latin typeface="Arial"/>
                <a:ea typeface="Arial"/>
                <a:cs typeface="Arial"/>
                <a:sym typeface="Arial"/>
              </a:rPr>
              <a:t>MCU Code</a:t>
            </a:r>
            <a:endParaRPr b="0" i="0" sz="2800" u="none" cap="none" strike="noStrike">
              <a:solidFill>
                <a:schemeClr val="dk1"/>
              </a:solidFill>
              <a:latin typeface="Arial"/>
              <a:ea typeface="Arial"/>
              <a:cs typeface="Arial"/>
              <a:sym typeface="Arial"/>
            </a:endParaRPr>
          </a:p>
        </p:txBody>
      </p:sp>
      <p:sp>
        <p:nvSpPr>
          <p:cNvPr id="292" name="Google Shape;292;g2e03047878e_0_32"/>
          <p:cNvSpPr/>
          <p:nvPr/>
        </p:nvSpPr>
        <p:spPr>
          <a:xfrm>
            <a:off x="573044" y="1447102"/>
            <a:ext cx="603000" cy="603000"/>
          </a:xfrm>
          <a:prstGeom prst="ellipse">
            <a:avLst/>
          </a:prstGeom>
          <a:solidFill>
            <a:srgbClr val="009CDF"/>
          </a:solidFill>
          <a:ln>
            <a:noFill/>
          </a:ln>
          <a:effectLst>
            <a:outerShdw blurRad="57150" rotWithShape="0" algn="bl" dir="5400000" dist="19050">
              <a:srgbClr val="000000">
                <a:alpha val="49803"/>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02</a:t>
            </a:r>
            <a:endParaRPr b="0" i="0" sz="1400" u="none" cap="none" strike="noStrike">
              <a:solidFill>
                <a:srgbClr val="000000"/>
              </a:solidFill>
              <a:latin typeface="Arial"/>
              <a:ea typeface="Arial"/>
              <a:cs typeface="Arial"/>
              <a:sym typeface="Arial"/>
            </a:endParaRPr>
          </a:p>
        </p:txBody>
      </p:sp>
      <p:sp>
        <p:nvSpPr>
          <p:cNvPr id="293" name="Google Shape;293;g2e03047878e_0_32"/>
          <p:cNvSpPr txBox="1"/>
          <p:nvPr/>
        </p:nvSpPr>
        <p:spPr>
          <a:xfrm>
            <a:off x="0" y="1"/>
            <a:ext cx="12192000" cy="968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4400"/>
              <a:buFont typeface="Arial"/>
              <a:buNone/>
            </a:pPr>
            <a:r>
              <a:rPr b="1" i="0" lang="en-US" sz="4400" u="none" cap="none" strike="noStrike">
                <a:solidFill>
                  <a:srgbClr val="9A3324"/>
                </a:solidFill>
                <a:latin typeface="Arial"/>
                <a:ea typeface="Arial"/>
                <a:cs typeface="Arial"/>
                <a:sym typeface="Arial"/>
              </a:rPr>
              <a:t>Solution Outline</a:t>
            </a:r>
            <a:endParaRPr b="1" i="0" sz="4400" u="none" cap="none" strike="noStrike">
              <a:solidFill>
                <a:srgbClr val="9A3324"/>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2e03047878e_0_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00" name="Google Shape;300;g2e03047878e_0_39"/>
          <p:cNvPicPr preferRelativeResize="0"/>
          <p:nvPr/>
        </p:nvPicPr>
        <p:blipFill rotWithShape="1">
          <a:blip r:embed="rId3">
            <a:alphaModFix/>
          </a:blip>
          <a:srcRect b="0" l="0" r="0" t="-4788"/>
          <a:stretch/>
        </p:blipFill>
        <p:spPr>
          <a:xfrm>
            <a:off x="1327350" y="2269050"/>
            <a:ext cx="10196050" cy="4011700"/>
          </a:xfrm>
          <a:prstGeom prst="rect">
            <a:avLst/>
          </a:prstGeom>
          <a:noFill/>
          <a:ln>
            <a:noFill/>
          </a:ln>
        </p:spPr>
      </p:pic>
      <p:sp>
        <p:nvSpPr>
          <p:cNvPr id="301" name="Google Shape;301;g2e03047878e_0_39"/>
          <p:cNvSpPr txBox="1"/>
          <p:nvPr/>
        </p:nvSpPr>
        <p:spPr>
          <a:xfrm>
            <a:off x="1327350" y="1447100"/>
            <a:ext cx="4412100" cy="60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3F3F3F"/>
                </a:solidFill>
                <a:latin typeface="Arial"/>
                <a:ea typeface="Arial"/>
                <a:cs typeface="Arial"/>
                <a:sym typeface="Arial"/>
              </a:rPr>
              <a:t>Solution Outline</a:t>
            </a:r>
            <a:endParaRPr b="0" i="0" sz="2800" u="none" cap="none" strike="noStrike">
              <a:solidFill>
                <a:schemeClr val="dk1"/>
              </a:solidFill>
              <a:latin typeface="Arial"/>
              <a:ea typeface="Arial"/>
              <a:cs typeface="Arial"/>
              <a:sym typeface="Arial"/>
            </a:endParaRPr>
          </a:p>
        </p:txBody>
      </p:sp>
      <p:sp>
        <p:nvSpPr>
          <p:cNvPr id="302" name="Google Shape;302;g2e03047878e_0_39"/>
          <p:cNvSpPr/>
          <p:nvPr/>
        </p:nvSpPr>
        <p:spPr>
          <a:xfrm>
            <a:off x="570569" y="1447098"/>
            <a:ext cx="603000" cy="603000"/>
          </a:xfrm>
          <a:prstGeom prst="ellipse">
            <a:avLst/>
          </a:prstGeom>
          <a:solidFill>
            <a:srgbClr val="9A3324"/>
          </a:solidFill>
          <a:ln>
            <a:noFill/>
          </a:ln>
          <a:effectLst>
            <a:outerShdw blurRad="57150" rotWithShape="0" algn="bl" dir="5400000" dist="19050">
              <a:srgbClr val="000000">
                <a:alpha val="49803"/>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03</a:t>
            </a:r>
            <a:endParaRPr b="0" i="0" sz="1400" u="none" cap="none" strike="noStrike">
              <a:solidFill>
                <a:srgbClr val="000000"/>
              </a:solidFill>
              <a:latin typeface="Arial"/>
              <a:ea typeface="Arial"/>
              <a:cs typeface="Arial"/>
              <a:sym typeface="Arial"/>
            </a:endParaRPr>
          </a:p>
        </p:txBody>
      </p:sp>
      <p:sp>
        <p:nvSpPr>
          <p:cNvPr id="303" name="Google Shape;303;g2e03047878e_0_39"/>
          <p:cNvSpPr txBox="1"/>
          <p:nvPr/>
        </p:nvSpPr>
        <p:spPr>
          <a:xfrm>
            <a:off x="0" y="1"/>
            <a:ext cx="12192000" cy="968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4400"/>
              <a:buFont typeface="Arial"/>
              <a:buNone/>
            </a:pPr>
            <a:r>
              <a:rPr b="1" i="0" lang="en-US" sz="4400" u="none" cap="none" strike="noStrike">
                <a:solidFill>
                  <a:srgbClr val="9A3324"/>
                </a:solidFill>
                <a:latin typeface="Arial"/>
                <a:ea typeface="Arial"/>
                <a:cs typeface="Arial"/>
                <a:sym typeface="Arial"/>
              </a:rPr>
              <a:t>Solution Outline</a:t>
            </a:r>
            <a:endParaRPr b="1" i="0" sz="4400" u="none" cap="none" strike="noStrike">
              <a:solidFill>
                <a:srgbClr val="9A3324"/>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2e03047878e_0_14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10" name="Google Shape;310;g2e03047878e_0_142"/>
          <p:cNvSpPr txBox="1"/>
          <p:nvPr/>
        </p:nvSpPr>
        <p:spPr>
          <a:xfrm>
            <a:off x="1600" y="0"/>
            <a:ext cx="12192000" cy="927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9A3324"/>
                </a:solidFill>
                <a:latin typeface="Arial"/>
                <a:ea typeface="Arial"/>
                <a:cs typeface="Arial"/>
                <a:sym typeface="Arial"/>
              </a:rPr>
              <a:t>Preliminary Results​</a:t>
            </a:r>
            <a:endParaRPr b="1" i="0" sz="4400" u="none" cap="none" strike="noStrike">
              <a:solidFill>
                <a:srgbClr val="9A3324"/>
              </a:solidFill>
              <a:latin typeface="Arial"/>
              <a:ea typeface="Arial"/>
              <a:cs typeface="Arial"/>
              <a:sym typeface="Arial"/>
            </a:endParaRPr>
          </a:p>
        </p:txBody>
      </p:sp>
      <p:grpSp>
        <p:nvGrpSpPr>
          <p:cNvPr id="311" name="Google Shape;311;g2e03047878e_0_142"/>
          <p:cNvGrpSpPr/>
          <p:nvPr/>
        </p:nvGrpSpPr>
        <p:grpSpPr>
          <a:xfrm>
            <a:off x="1316442" y="1480920"/>
            <a:ext cx="5897096" cy="2462778"/>
            <a:chOff x="2258551" y="1459051"/>
            <a:chExt cx="5218207" cy="2462778"/>
          </a:xfrm>
        </p:grpSpPr>
        <p:sp>
          <p:nvSpPr>
            <p:cNvPr id="312" name="Google Shape;312;g2e03047878e_0_142"/>
            <p:cNvSpPr/>
            <p:nvPr/>
          </p:nvSpPr>
          <p:spPr>
            <a:xfrm>
              <a:off x="2258558" y="1875229"/>
              <a:ext cx="5218200" cy="2046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lang="en-US" sz="1600">
                  <a:solidFill>
                    <a:srgbClr val="595959"/>
                  </a:solidFill>
                </a:rPr>
                <a:t>Step counter, collecting the data from the sensor. </a:t>
              </a:r>
              <a:endParaRPr sz="1600">
                <a:solidFill>
                  <a:srgbClr val="595959"/>
                </a:solidFill>
              </a:endParaRPr>
            </a:p>
            <a:p>
              <a:pPr indent="0" lvl="0" marL="0" marR="0" rtl="0" algn="l">
                <a:lnSpc>
                  <a:spcPct val="100000"/>
                </a:lnSpc>
                <a:spcBef>
                  <a:spcPts val="0"/>
                </a:spcBef>
                <a:spcAft>
                  <a:spcPts val="0"/>
                </a:spcAft>
                <a:buClr>
                  <a:srgbClr val="000000"/>
                </a:buClr>
                <a:buSzPts val="1600"/>
                <a:buFont typeface="Arial"/>
                <a:buNone/>
              </a:pPr>
              <a:r>
                <a:t/>
              </a:r>
              <a:endParaRPr sz="1600">
                <a:solidFill>
                  <a:srgbClr val="595959"/>
                </a:solidFill>
              </a:endParaRPr>
            </a:p>
            <a:p>
              <a:pPr indent="0" lvl="0" marL="0" marR="0" rtl="0" algn="l">
                <a:lnSpc>
                  <a:spcPct val="100000"/>
                </a:lnSpc>
                <a:spcBef>
                  <a:spcPts val="0"/>
                </a:spcBef>
                <a:spcAft>
                  <a:spcPts val="0"/>
                </a:spcAft>
                <a:buNone/>
              </a:pPr>
              <a:r>
                <a:rPr lang="en-US" sz="1600">
                  <a:solidFill>
                    <a:srgbClr val="595959"/>
                  </a:solidFill>
                </a:rPr>
                <a:t>Confirm that the onboard sensors (such as the accelerometer and gyroscope) were working properly. </a:t>
              </a:r>
              <a:endParaRPr sz="1600">
                <a:solidFill>
                  <a:srgbClr val="595959"/>
                </a:solidFill>
              </a:endParaRPr>
            </a:p>
            <a:p>
              <a:pPr indent="0" lvl="0" marL="0" marR="0" rtl="0" algn="l">
                <a:lnSpc>
                  <a:spcPct val="100000"/>
                </a:lnSpc>
                <a:spcBef>
                  <a:spcPts val="0"/>
                </a:spcBef>
                <a:spcAft>
                  <a:spcPts val="0"/>
                </a:spcAft>
                <a:buClr>
                  <a:srgbClr val="000000"/>
                </a:buClr>
                <a:buSzPts val="1600"/>
                <a:buFont typeface="Arial"/>
                <a:buNone/>
              </a:pPr>
              <a:r>
                <a:t/>
              </a:r>
              <a:endParaRPr sz="1600">
                <a:solidFill>
                  <a:srgbClr val="595959"/>
                </a:solidFill>
              </a:endParaRPr>
            </a:p>
            <a:p>
              <a:pPr indent="0" lvl="0" marL="0" marR="0" rtl="0" algn="l">
                <a:lnSpc>
                  <a:spcPct val="100000"/>
                </a:lnSpc>
                <a:spcBef>
                  <a:spcPts val="0"/>
                </a:spcBef>
                <a:spcAft>
                  <a:spcPts val="0"/>
                </a:spcAft>
                <a:buClr>
                  <a:srgbClr val="000000"/>
                </a:buClr>
                <a:buSzPts val="1600"/>
                <a:buFont typeface="Arial"/>
                <a:buNone/>
              </a:pPr>
              <a:r>
                <a:rPr lang="en-US" sz="1600">
                  <a:solidFill>
                    <a:srgbClr val="595959"/>
                  </a:solidFill>
                </a:rPr>
                <a:t>Check that the sensors provide accurate and reliable motion data that can be used for step detection.</a:t>
              </a:r>
              <a:endParaRPr sz="1200">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sz="1600">
                <a:solidFill>
                  <a:srgbClr val="3F3F3F"/>
                </a:solidFil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13" name="Google Shape;313;g2e03047878e_0_142"/>
            <p:cNvSpPr/>
            <p:nvPr/>
          </p:nvSpPr>
          <p:spPr>
            <a:xfrm>
              <a:off x="2258551" y="1459051"/>
              <a:ext cx="52182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Pedometer experience</a:t>
              </a:r>
              <a:endParaRPr b="1" i="0" sz="2000" u="none" cap="none" strike="noStrike">
                <a:solidFill>
                  <a:srgbClr val="595959"/>
                </a:solidFill>
                <a:latin typeface="Arial"/>
                <a:ea typeface="Arial"/>
                <a:cs typeface="Arial"/>
                <a:sym typeface="Arial"/>
              </a:endParaRPr>
            </a:p>
          </p:txBody>
        </p:sp>
      </p:grpSp>
      <p:grpSp>
        <p:nvGrpSpPr>
          <p:cNvPr id="314" name="Google Shape;314;g2e03047878e_0_142"/>
          <p:cNvGrpSpPr/>
          <p:nvPr/>
        </p:nvGrpSpPr>
        <p:grpSpPr>
          <a:xfrm>
            <a:off x="1316364" y="4463269"/>
            <a:ext cx="5897094" cy="1893052"/>
            <a:chOff x="2258552" y="1428710"/>
            <a:chExt cx="3403806" cy="2124399"/>
          </a:xfrm>
        </p:grpSpPr>
        <p:sp>
          <p:nvSpPr>
            <p:cNvPr id="315" name="Google Shape;315;g2e03047878e_0_142"/>
            <p:cNvSpPr/>
            <p:nvPr/>
          </p:nvSpPr>
          <p:spPr>
            <a:xfrm>
              <a:off x="2258558" y="1875209"/>
              <a:ext cx="3403800" cy="167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lang="en-US" sz="1600">
                  <a:solidFill>
                    <a:srgbClr val="595959"/>
                  </a:solidFill>
                </a:rPr>
                <a:t>The goal was to analyze the 3-axis (X, Y, and Z) returns in different movements.</a:t>
              </a:r>
              <a:endParaRPr b="0" i="0" sz="16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sz="1600">
                <a:solidFill>
                  <a:srgbClr val="595959"/>
                </a:solidFill>
              </a:endParaRPr>
            </a:p>
            <a:p>
              <a:pPr indent="0" lvl="0" marL="0" marR="0" rtl="0" algn="l">
                <a:lnSpc>
                  <a:spcPct val="100000"/>
                </a:lnSpc>
                <a:spcBef>
                  <a:spcPts val="0"/>
                </a:spcBef>
                <a:spcAft>
                  <a:spcPts val="0"/>
                </a:spcAft>
                <a:buClr>
                  <a:srgbClr val="000000"/>
                </a:buClr>
                <a:buSzPts val="1600"/>
                <a:buFont typeface="Arial"/>
                <a:buNone/>
              </a:pPr>
              <a:r>
                <a:rPr lang="en-US" sz="1600">
                  <a:solidFill>
                    <a:srgbClr val="595959"/>
                  </a:solidFill>
                </a:rPr>
                <a:t>Validate the values returned and classify the gestures based on the accelerometer data.</a:t>
              </a:r>
              <a:endParaRPr sz="1600">
                <a:solidFill>
                  <a:srgbClr val="595959"/>
                </a:solidFill>
              </a:endParaRPr>
            </a:p>
          </p:txBody>
        </p:sp>
        <p:sp>
          <p:nvSpPr>
            <p:cNvPr id="316" name="Google Shape;316;g2e03047878e_0_142"/>
            <p:cNvSpPr/>
            <p:nvPr/>
          </p:nvSpPr>
          <p:spPr>
            <a:xfrm>
              <a:off x="2258552" y="1428710"/>
              <a:ext cx="3403800" cy="449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Magic Wand – Tiny ML</a:t>
              </a:r>
              <a:endParaRPr b="1" i="0" sz="2000" u="none" cap="none" strike="noStrike">
                <a:solidFill>
                  <a:srgbClr val="595959"/>
                </a:solidFill>
                <a:latin typeface="Arial"/>
                <a:ea typeface="Arial"/>
                <a:cs typeface="Arial"/>
                <a:sym typeface="Arial"/>
              </a:endParaRPr>
            </a:p>
          </p:txBody>
        </p:sp>
      </p:grpSp>
      <p:sp>
        <p:nvSpPr>
          <p:cNvPr id="317" name="Google Shape;317;g2e03047878e_0_142"/>
          <p:cNvSpPr/>
          <p:nvPr/>
        </p:nvSpPr>
        <p:spPr>
          <a:xfrm>
            <a:off x="585319" y="1593758"/>
            <a:ext cx="603000" cy="603000"/>
          </a:xfrm>
          <a:prstGeom prst="ellipse">
            <a:avLst/>
          </a:prstGeom>
          <a:solidFill>
            <a:srgbClr val="56585C"/>
          </a:solidFill>
          <a:ln>
            <a:noFill/>
          </a:ln>
          <a:effectLst>
            <a:outerShdw blurRad="57150" rotWithShape="0" algn="bl" dir="5400000" dist="19050">
              <a:srgbClr val="000000">
                <a:alpha val="49803"/>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sp>
        <p:nvSpPr>
          <p:cNvPr id="318" name="Google Shape;318;g2e03047878e_0_142"/>
          <p:cNvSpPr/>
          <p:nvPr/>
        </p:nvSpPr>
        <p:spPr>
          <a:xfrm>
            <a:off x="585319" y="4575302"/>
            <a:ext cx="603000" cy="603000"/>
          </a:xfrm>
          <a:prstGeom prst="ellipse">
            <a:avLst/>
          </a:prstGeom>
          <a:solidFill>
            <a:srgbClr val="009CDF"/>
          </a:solidFill>
          <a:ln>
            <a:noFill/>
          </a:ln>
          <a:effectLst>
            <a:outerShdw blurRad="57150" rotWithShape="0" algn="bl" dir="5400000" dist="19050">
              <a:srgbClr val="000000">
                <a:alpha val="49803"/>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02</a:t>
            </a:r>
            <a:endParaRPr b="0" i="0" sz="1400" u="none" cap="none" strike="noStrike">
              <a:solidFill>
                <a:srgbClr val="000000"/>
              </a:solidFill>
              <a:latin typeface="Arial"/>
              <a:ea typeface="Arial"/>
              <a:cs typeface="Arial"/>
              <a:sym typeface="Arial"/>
            </a:endParaRPr>
          </a:p>
        </p:txBody>
      </p:sp>
      <p:pic>
        <p:nvPicPr>
          <p:cNvPr id="319" name="Google Shape;319;g2e03047878e_0_142"/>
          <p:cNvPicPr preferRelativeResize="0"/>
          <p:nvPr/>
        </p:nvPicPr>
        <p:blipFill rotWithShape="1">
          <a:blip r:embed="rId3">
            <a:alphaModFix/>
          </a:blip>
          <a:srcRect b="0" l="0" r="0" t="0"/>
          <a:stretch/>
        </p:blipFill>
        <p:spPr>
          <a:xfrm>
            <a:off x="7891200" y="4745491"/>
            <a:ext cx="3134457" cy="1254545"/>
          </a:xfrm>
          <a:prstGeom prst="rect">
            <a:avLst/>
          </a:prstGeom>
          <a:noFill/>
          <a:ln>
            <a:noFill/>
          </a:ln>
          <a:effectLst>
            <a:outerShdw blurRad="57150" rotWithShape="0" algn="bl" dir="5400000" dist="19050">
              <a:srgbClr val="000000">
                <a:alpha val="49803"/>
              </a:srgbClr>
            </a:outerShdw>
          </a:effectLst>
        </p:spPr>
      </p:pic>
      <p:pic>
        <p:nvPicPr>
          <p:cNvPr id="320" name="Google Shape;320;g2e03047878e_0_142"/>
          <p:cNvPicPr preferRelativeResize="0"/>
          <p:nvPr/>
        </p:nvPicPr>
        <p:blipFill rotWithShape="1">
          <a:blip r:embed="rId4">
            <a:alphaModFix/>
          </a:blip>
          <a:srcRect b="30327" l="0" r="0" t="0"/>
          <a:stretch/>
        </p:blipFill>
        <p:spPr>
          <a:xfrm>
            <a:off x="7362475" y="1131675"/>
            <a:ext cx="4191904" cy="2982349"/>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2e03047878e_0_1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27" name="Google Shape;327;g2e03047878e_0_118"/>
          <p:cNvSpPr txBox="1"/>
          <p:nvPr/>
        </p:nvSpPr>
        <p:spPr>
          <a:xfrm>
            <a:off x="1600" y="0"/>
            <a:ext cx="12192000" cy="927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9A3324"/>
                </a:solidFill>
                <a:latin typeface="Arial"/>
                <a:ea typeface="Arial"/>
                <a:cs typeface="Arial"/>
                <a:sym typeface="Arial"/>
              </a:rPr>
              <a:t>Preliminary Results​</a:t>
            </a:r>
            <a:endParaRPr b="1" i="0" sz="4400" u="none" cap="none" strike="noStrike">
              <a:solidFill>
                <a:srgbClr val="9A3324"/>
              </a:solidFill>
              <a:latin typeface="Arial"/>
              <a:ea typeface="Arial"/>
              <a:cs typeface="Arial"/>
              <a:sym typeface="Arial"/>
            </a:endParaRPr>
          </a:p>
        </p:txBody>
      </p:sp>
      <p:grpSp>
        <p:nvGrpSpPr>
          <p:cNvPr id="328" name="Google Shape;328;g2e03047878e_0_118"/>
          <p:cNvGrpSpPr/>
          <p:nvPr/>
        </p:nvGrpSpPr>
        <p:grpSpPr>
          <a:xfrm>
            <a:off x="1316379" y="1480922"/>
            <a:ext cx="10264721" cy="1154771"/>
            <a:chOff x="2258551" y="1459051"/>
            <a:chExt cx="5218200" cy="1154771"/>
          </a:xfrm>
        </p:grpSpPr>
        <p:sp>
          <p:nvSpPr>
            <p:cNvPr id="329" name="Google Shape;329;g2e03047878e_0_118"/>
            <p:cNvSpPr/>
            <p:nvPr/>
          </p:nvSpPr>
          <p:spPr>
            <a:xfrm>
              <a:off x="2258551" y="1875222"/>
              <a:ext cx="5218200" cy="73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lang="en-US" sz="1600">
                  <a:solidFill>
                    <a:srgbClr val="595959"/>
                  </a:solidFill>
                </a:rPr>
                <a:t>The data was </a:t>
              </a:r>
              <a:r>
                <a:rPr lang="en-US" sz="1600">
                  <a:solidFill>
                    <a:srgbClr val="595959"/>
                  </a:solidFill>
                </a:rPr>
                <a:t>capture</a:t>
              </a:r>
              <a:r>
                <a:rPr lang="en-US" sz="1600">
                  <a:solidFill>
                    <a:srgbClr val="595959"/>
                  </a:solidFill>
                </a:rPr>
                <a:t> using the IMU sensor to collect the accelerometer and gyroscope values, while performing a movement like flex or punch for 20 seconds each.</a:t>
              </a:r>
              <a:endParaRPr sz="1600">
                <a:solidFill>
                  <a:srgbClr val="595959"/>
                </a:solidFill>
              </a:endParaRPr>
            </a:p>
            <a:p>
              <a:pPr indent="0" lvl="0" marL="0" marR="0" rtl="0" algn="l">
                <a:lnSpc>
                  <a:spcPct val="100000"/>
                </a:lnSpc>
                <a:spcBef>
                  <a:spcPts val="0"/>
                </a:spcBef>
                <a:spcAft>
                  <a:spcPts val="0"/>
                </a:spcAft>
                <a:buClr>
                  <a:srgbClr val="000000"/>
                </a:buClr>
                <a:buSzPts val="1600"/>
                <a:buFont typeface="Arial"/>
                <a:buNone/>
              </a:pPr>
              <a:r>
                <a:t/>
              </a:r>
              <a:endParaRPr sz="1600">
                <a:solidFill>
                  <a:srgbClr val="595959"/>
                </a:solidFil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595959"/>
                  </a:solidFill>
                  <a:latin typeface="Arial"/>
                  <a:ea typeface="Arial"/>
                  <a:cs typeface="Arial"/>
                  <a:sym typeface="Arial"/>
                </a:rPr>
                <a:t>The NN was trained using Edge impulse and the result model was uploaded to the MCU using TensorFlow Lite (in Arduino).</a:t>
              </a:r>
              <a:endParaRPr b="0" i="0" sz="16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30" name="Google Shape;330;g2e03047878e_0_118"/>
            <p:cNvSpPr/>
            <p:nvPr/>
          </p:nvSpPr>
          <p:spPr>
            <a:xfrm>
              <a:off x="2258551" y="1459051"/>
              <a:ext cx="52182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Evaluation of TensorFlow Lite using the Edge Impulse Platform</a:t>
              </a:r>
              <a:endParaRPr b="1" i="0" sz="2000" u="none" cap="none" strike="noStrike">
                <a:solidFill>
                  <a:srgbClr val="595959"/>
                </a:solidFill>
                <a:latin typeface="Arial"/>
                <a:ea typeface="Arial"/>
                <a:cs typeface="Arial"/>
                <a:sym typeface="Arial"/>
              </a:endParaRPr>
            </a:p>
          </p:txBody>
        </p:sp>
      </p:grpSp>
      <p:pic>
        <p:nvPicPr>
          <p:cNvPr id="331" name="Google Shape;331;g2e03047878e_0_118"/>
          <p:cNvPicPr preferRelativeResize="0"/>
          <p:nvPr/>
        </p:nvPicPr>
        <p:blipFill rotWithShape="1">
          <a:blip r:embed="rId3">
            <a:alphaModFix/>
          </a:blip>
          <a:srcRect b="0" l="0" r="0" t="0"/>
          <a:stretch/>
        </p:blipFill>
        <p:spPr>
          <a:xfrm>
            <a:off x="228859" y="3991268"/>
            <a:ext cx="4868911" cy="2365080"/>
          </a:xfrm>
          <a:prstGeom prst="rect">
            <a:avLst/>
          </a:prstGeom>
          <a:noFill/>
          <a:ln>
            <a:noFill/>
          </a:ln>
          <a:effectLst>
            <a:outerShdw blurRad="57150" rotWithShape="0" algn="bl" dir="5400000" dist="19050">
              <a:srgbClr val="000000">
                <a:alpha val="49803"/>
              </a:srgbClr>
            </a:outerShdw>
          </a:effectLst>
        </p:spPr>
      </p:pic>
      <p:pic>
        <p:nvPicPr>
          <p:cNvPr id="332" name="Google Shape;332;g2e03047878e_0_118"/>
          <p:cNvPicPr preferRelativeResize="0"/>
          <p:nvPr/>
        </p:nvPicPr>
        <p:blipFill rotWithShape="1">
          <a:blip r:embed="rId4">
            <a:alphaModFix/>
          </a:blip>
          <a:srcRect b="17239" l="0" r="0" t="0"/>
          <a:stretch/>
        </p:blipFill>
        <p:spPr>
          <a:xfrm>
            <a:off x="5416250" y="3189625"/>
            <a:ext cx="3836475" cy="3448625"/>
          </a:xfrm>
          <a:prstGeom prst="rect">
            <a:avLst/>
          </a:prstGeom>
          <a:noFill/>
          <a:ln>
            <a:noFill/>
          </a:ln>
          <a:effectLst>
            <a:outerShdw blurRad="57150" rotWithShape="0" algn="bl" dir="5400000" dist="19050">
              <a:srgbClr val="000000">
                <a:alpha val="49803"/>
              </a:srgbClr>
            </a:outerShdw>
          </a:effectLst>
        </p:spPr>
      </p:pic>
      <p:sp>
        <p:nvSpPr>
          <p:cNvPr id="333" name="Google Shape;333;g2e03047878e_0_118"/>
          <p:cNvSpPr/>
          <p:nvPr/>
        </p:nvSpPr>
        <p:spPr>
          <a:xfrm>
            <a:off x="585319" y="1588948"/>
            <a:ext cx="603000" cy="603000"/>
          </a:xfrm>
          <a:prstGeom prst="ellipse">
            <a:avLst/>
          </a:prstGeom>
          <a:solidFill>
            <a:srgbClr val="9A3324"/>
          </a:solidFill>
          <a:ln>
            <a:noFill/>
          </a:ln>
          <a:effectLst>
            <a:outerShdw blurRad="57150" rotWithShape="0" algn="bl" dir="5400000" dist="19050">
              <a:srgbClr val="000000">
                <a:alpha val="49803"/>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03</a:t>
            </a:r>
            <a:endParaRPr b="0" i="0" sz="1400" u="none" cap="none" strike="noStrike">
              <a:solidFill>
                <a:srgbClr val="000000"/>
              </a:solidFill>
              <a:latin typeface="Arial"/>
              <a:ea typeface="Arial"/>
              <a:cs typeface="Arial"/>
              <a:sym typeface="Arial"/>
            </a:endParaRPr>
          </a:p>
        </p:txBody>
      </p:sp>
      <p:pic>
        <p:nvPicPr>
          <p:cNvPr id="334" name="Google Shape;334;g2e03047878e_0_118"/>
          <p:cNvPicPr preferRelativeResize="0"/>
          <p:nvPr/>
        </p:nvPicPr>
        <p:blipFill rotWithShape="1">
          <a:blip r:embed="rId5">
            <a:alphaModFix/>
          </a:blip>
          <a:srcRect b="2501" l="0" r="0" t="3050"/>
          <a:stretch/>
        </p:blipFill>
        <p:spPr>
          <a:xfrm>
            <a:off x="9571200" y="3887825"/>
            <a:ext cx="1782600" cy="2273200"/>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2e041104735_0_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41" name="Google Shape;341;g2e041104735_0_2"/>
          <p:cNvSpPr txBox="1"/>
          <p:nvPr/>
        </p:nvSpPr>
        <p:spPr>
          <a:xfrm>
            <a:off x="1600" y="0"/>
            <a:ext cx="12192000" cy="927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9A3324"/>
                </a:solidFill>
                <a:latin typeface="Arial"/>
                <a:ea typeface="Arial"/>
                <a:cs typeface="Arial"/>
                <a:sym typeface="Arial"/>
              </a:rPr>
              <a:t>Preliminary Results​</a:t>
            </a:r>
            <a:endParaRPr b="1" i="0" sz="4400" u="none" cap="none" strike="noStrike">
              <a:solidFill>
                <a:srgbClr val="9A3324"/>
              </a:solidFill>
              <a:latin typeface="Arial"/>
              <a:ea typeface="Arial"/>
              <a:cs typeface="Arial"/>
              <a:sym typeface="Arial"/>
            </a:endParaRPr>
          </a:p>
        </p:txBody>
      </p:sp>
      <p:grpSp>
        <p:nvGrpSpPr>
          <p:cNvPr id="342" name="Google Shape;342;g2e041104735_0_2"/>
          <p:cNvGrpSpPr/>
          <p:nvPr/>
        </p:nvGrpSpPr>
        <p:grpSpPr>
          <a:xfrm>
            <a:off x="1316375" y="1480922"/>
            <a:ext cx="10264725" cy="2461590"/>
            <a:chOff x="2258549" y="1459051"/>
            <a:chExt cx="5218202" cy="2461590"/>
          </a:xfrm>
        </p:grpSpPr>
        <p:sp>
          <p:nvSpPr>
            <p:cNvPr id="343" name="Google Shape;343;g2e041104735_0_2"/>
            <p:cNvSpPr/>
            <p:nvPr/>
          </p:nvSpPr>
          <p:spPr>
            <a:xfrm>
              <a:off x="2258549" y="1875241"/>
              <a:ext cx="5218200" cy="204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600"/>
                <a:buFont typeface="Arial"/>
                <a:buNone/>
              </a:pPr>
              <a:r>
                <a:rPr lang="en-US" sz="1600">
                  <a:solidFill>
                    <a:srgbClr val="595959"/>
                  </a:solidFill>
                </a:rPr>
                <a:t>The data was capture using the IMU sensor to collect the accelerometer and gyroscope values, while performing a movement like flex or punch for 10 times each.</a:t>
              </a:r>
              <a:endParaRPr sz="1600">
                <a:solidFill>
                  <a:srgbClr val="595959"/>
                </a:solidFill>
              </a:endParaRPr>
            </a:p>
            <a:p>
              <a:pPr indent="0" lvl="0" marL="0" rtl="0" algn="l">
                <a:spcBef>
                  <a:spcPts val="0"/>
                </a:spcBef>
                <a:spcAft>
                  <a:spcPts val="0"/>
                </a:spcAft>
                <a:buClr>
                  <a:schemeClr val="dk1"/>
                </a:buClr>
                <a:buSzPts val="1600"/>
                <a:buFont typeface="Arial"/>
                <a:buNone/>
              </a:pPr>
              <a:r>
                <a:t/>
              </a:r>
              <a:endParaRPr sz="1600">
                <a:solidFill>
                  <a:srgbClr val="595959"/>
                </a:solidFill>
              </a:endParaRPr>
            </a:p>
            <a:p>
              <a:pPr indent="0" lvl="0" marL="0" marR="0" rtl="0" algn="l">
                <a:lnSpc>
                  <a:spcPct val="100000"/>
                </a:lnSpc>
                <a:spcBef>
                  <a:spcPts val="0"/>
                </a:spcBef>
                <a:spcAft>
                  <a:spcPts val="0"/>
                </a:spcAft>
                <a:buClr>
                  <a:srgbClr val="000000"/>
                </a:buClr>
                <a:buSzPts val="1600"/>
                <a:buFont typeface="Arial"/>
                <a:buNone/>
              </a:pPr>
              <a:r>
                <a:rPr lang="en-US" sz="1600">
                  <a:solidFill>
                    <a:srgbClr val="595959"/>
                  </a:solidFill>
                </a:rPr>
                <a:t>The NN was trained using a notebook (python code) in Google Colab</a:t>
              </a:r>
              <a:r>
                <a:rPr lang="en-US" sz="1600">
                  <a:solidFill>
                    <a:srgbClr val="595959"/>
                  </a:solidFill>
                </a:rPr>
                <a:t> and the model was included in the MCU using TensorFlow Lite.</a:t>
              </a:r>
              <a:endParaRPr sz="1600">
                <a:solidFill>
                  <a:srgbClr val="595959"/>
                </a:solidFill>
              </a:endParaRPr>
            </a:p>
            <a:p>
              <a:pPr indent="0" lvl="0" marL="0" marR="0" rtl="0" algn="l">
                <a:lnSpc>
                  <a:spcPct val="100000"/>
                </a:lnSpc>
                <a:spcBef>
                  <a:spcPts val="0"/>
                </a:spcBef>
                <a:spcAft>
                  <a:spcPts val="0"/>
                </a:spcAft>
                <a:buClr>
                  <a:srgbClr val="000000"/>
                </a:buClr>
                <a:buSzPts val="1600"/>
                <a:buFont typeface="Arial"/>
                <a:buNone/>
              </a:pPr>
              <a:r>
                <a:t/>
              </a:r>
              <a:endParaRPr sz="1600">
                <a:solidFill>
                  <a:srgbClr val="595959"/>
                </a:solidFill>
              </a:endParaRPr>
            </a:p>
            <a:p>
              <a:pPr indent="0" lvl="0" marL="0" marR="0" rtl="0" algn="l">
                <a:lnSpc>
                  <a:spcPct val="100000"/>
                </a:lnSpc>
                <a:spcBef>
                  <a:spcPts val="0"/>
                </a:spcBef>
                <a:spcAft>
                  <a:spcPts val="0"/>
                </a:spcAft>
                <a:buClr>
                  <a:srgbClr val="000000"/>
                </a:buClr>
                <a:buSzPts val="1600"/>
                <a:buFont typeface="Arial"/>
                <a:buNone/>
              </a:pPr>
              <a:r>
                <a:rPr lang="en-US" sz="1600">
                  <a:solidFill>
                    <a:srgbClr val="595959"/>
                  </a:solidFill>
                </a:rPr>
                <a:t>The downloaded TensorFlow Lite model file (model.h) was used to recognize the punch and flex actions from Seeed Studio XIAO nRF52840 Sense.</a:t>
              </a:r>
              <a:endParaRPr sz="1600">
                <a:solidFill>
                  <a:srgbClr val="595959"/>
                </a:solidFil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44" name="Google Shape;344;g2e041104735_0_2"/>
            <p:cNvSpPr/>
            <p:nvPr/>
          </p:nvSpPr>
          <p:spPr>
            <a:xfrm>
              <a:off x="2258551" y="1459051"/>
              <a:ext cx="52182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Evaluation of TensorFlow Lite Using the Google Colab Platform</a:t>
              </a:r>
              <a:endParaRPr b="1" i="0" sz="2000" u="none" cap="none" strike="noStrike">
                <a:solidFill>
                  <a:srgbClr val="595959"/>
                </a:solidFill>
                <a:latin typeface="Arial"/>
                <a:ea typeface="Arial"/>
                <a:cs typeface="Arial"/>
                <a:sym typeface="Arial"/>
              </a:endParaRPr>
            </a:p>
          </p:txBody>
        </p:sp>
      </p:grpSp>
      <p:sp>
        <p:nvSpPr>
          <p:cNvPr id="345" name="Google Shape;345;g2e041104735_0_2"/>
          <p:cNvSpPr/>
          <p:nvPr/>
        </p:nvSpPr>
        <p:spPr>
          <a:xfrm>
            <a:off x="585319" y="1593758"/>
            <a:ext cx="603000" cy="603000"/>
          </a:xfrm>
          <a:prstGeom prst="ellipse">
            <a:avLst/>
          </a:prstGeom>
          <a:solidFill>
            <a:srgbClr val="56585C"/>
          </a:solidFill>
          <a:ln>
            <a:noFill/>
          </a:ln>
          <a:effectLst>
            <a:outerShdw blurRad="57150" rotWithShape="0" algn="bl" dir="5400000" dist="19050">
              <a:srgbClr val="000000">
                <a:alpha val="49803"/>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04</a:t>
            </a:r>
            <a:endParaRPr b="0" i="0" sz="1400" u="none" cap="none" strike="noStrike">
              <a:solidFill>
                <a:srgbClr val="000000"/>
              </a:solidFill>
              <a:latin typeface="Arial"/>
              <a:ea typeface="Arial"/>
              <a:cs typeface="Arial"/>
              <a:sym typeface="Arial"/>
            </a:endParaRPr>
          </a:p>
        </p:txBody>
      </p:sp>
      <p:pic>
        <p:nvPicPr>
          <p:cNvPr id="346" name="Google Shape;346;g2e041104735_0_2"/>
          <p:cNvPicPr preferRelativeResize="0"/>
          <p:nvPr/>
        </p:nvPicPr>
        <p:blipFill rotWithShape="1">
          <a:blip r:embed="rId3">
            <a:alphaModFix/>
          </a:blip>
          <a:srcRect b="0" l="0" r="0" t="0"/>
          <a:stretch/>
        </p:blipFill>
        <p:spPr>
          <a:xfrm>
            <a:off x="708525" y="4033394"/>
            <a:ext cx="5105745" cy="2135392"/>
          </a:xfrm>
          <a:prstGeom prst="rect">
            <a:avLst/>
          </a:prstGeom>
          <a:noFill/>
          <a:ln>
            <a:noFill/>
          </a:ln>
          <a:effectLst>
            <a:outerShdw blurRad="57150" rotWithShape="0" algn="bl" dir="5400000" dist="19050">
              <a:srgbClr val="000000">
                <a:alpha val="49803"/>
              </a:srgbClr>
            </a:outerShdw>
          </a:effectLst>
        </p:spPr>
      </p:pic>
      <p:pic>
        <p:nvPicPr>
          <p:cNvPr id="347" name="Google Shape;347;g2e041104735_0_2"/>
          <p:cNvPicPr preferRelativeResize="0"/>
          <p:nvPr/>
        </p:nvPicPr>
        <p:blipFill rotWithShape="1">
          <a:blip r:embed="rId4">
            <a:alphaModFix/>
          </a:blip>
          <a:srcRect b="0" l="0" r="0" t="0"/>
          <a:stretch/>
        </p:blipFill>
        <p:spPr>
          <a:xfrm>
            <a:off x="5962388" y="4010526"/>
            <a:ext cx="6077213" cy="2205175"/>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12"/>
          <p:cNvSpPr txBox="1"/>
          <p:nvPr>
            <p:ph type="title"/>
          </p:nvPr>
        </p:nvSpPr>
        <p:spPr>
          <a:xfrm>
            <a:off x="0" y="-19925"/>
            <a:ext cx="12192000" cy="1005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9A3324"/>
              </a:buClr>
              <a:buSzPts val="4400"/>
              <a:buFont typeface="Arial"/>
              <a:buNone/>
            </a:pPr>
            <a:r>
              <a:rPr b="1" lang="en-US">
                <a:solidFill>
                  <a:srgbClr val="9A3324"/>
                </a:solidFill>
                <a:latin typeface="Arial"/>
                <a:ea typeface="Arial"/>
                <a:cs typeface="Arial"/>
                <a:sym typeface="Arial"/>
              </a:rPr>
              <a:t>Work Plan</a:t>
            </a:r>
            <a:endParaRPr b="1">
              <a:solidFill>
                <a:srgbClr val="9A3324"/>
              </a:solidFill>
              <a:latin typeface="Arial"/>
              <a:ea typeface="Arial"/>
              <a:cs typeface="Arial"/>
              <a:sym typeface="Arial"/>
            </a:endParaRPr>
          </a:p>
        </p:txBody>
      </p:sp>
      <p:sp>
        <p:nvSpPr>
          <p:cNvPr id="354" name="Google Shape;35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55" name="Google Shape;355;p12"/>
          <p:cNvPicPr preferRelativeResize="0"/>
          <p:nvPr/>
        </p:nvPicPr>
        <p:blipFill>
          <a:blip r:embed="rId3">
            <a:alphaModFix/>
          </a:blip>
          <a:stretch>
            <a:fillRect/>
          </a:stretch>
        </p:blipFill>
        <p:spPr>
          <a:xfrm>
            <a:off x="1001575" y="1263731"/>
            <a:ext cx="10188826" cy="4627425"/>
          </a:xfrm>
          <a:prstGeom prst="rect">
            <a:avLst/>
          </a:prstGeom>
          <a:noFill/>
          <a:ln>
            <a:noFill/>
          </a:ln>
          <a:effectLst>
            <a:outerShdw blurRad="57150" rotWithShape="0" algn="bl" dir="5400000" dist="19050">
              <a:srgbClr val="000000">
                <a:alpha val="49800"/>
              </a:srgbClr>
            </a:outerShdw>
          </a:effectLst>
        </p:spPr>
      </p:pic>
      <p:sp>
        <p:nvSpPr>
          <p:cNvPr id="356" name="Google Shape;356;p12"/>
          <p:cNvSpPr/>
          <p:nvPr/>
        </p:nvSpPr>
        <p:spPr>
          <a:xfrm>
            <a:off x="8887625" y="4886500"/>
            <a:ext cx="138900" cy="1122000"/>
          </a:xfrm>
          <a:prstGeom prst="upArrow">
            <a:avLst>
              <a:gd fmla="val 50000" name="adj1"/>
              <a:gd fmla="val 50000" name="adj2"/>
            </a:avLst>
          </a:prstGeom>
          <a:solidFill>
            <a:srgbClr val="009CD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357" name="Google Shape;357;p12"/>
          <p:cNvSpPr/>
          <p:nvPr/>
        </p:nvSpPr>
        <p:spPr>
          <a:xfrm>
            <a:off x="7217883" y="6008531"/>
            <a:ext cx="3456300" cy="484800"/>
          </a:xfrm>
          <a:prstGeom prst="roundRect">
            <a:avLst>
              <a:gd fmla="val 50000" name="adj"/>
            </a:avLst>
          </a:prstGeom>
          <a:solidFill>
            <a:srgbClr val="009CD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Here</a:t>
            </a:r>
            <a:endParaRPr b="0" i="0" sz="20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2"/>
          <p:cNvSpPr txBox="1"/>
          <p:nvPr>
            <p:ph type="title"/>
          </p:nvPr>
        </p:nvSpPr>
        <p:spPr>
          <a:xfrm>
            <a:off x="0" y="-625"/>
            <a:ext cx="12192000" cy="894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9A3324"/>
              </a:buClr>
              <a:buSzPts val="4400"/>
              <a:buFont typeface="Open Sans"/>
              <a:buNone/>
            </a:pPr>
            <a:r>
              <a:rPr b="1" lang="en-US">
                <a:solidFill>
                  <a:srgbClr val="9A3324"/>
                </a:solidFill>
                <a:latin typeface="Arial"/>
                <a:ea typeface="Arial"/>
                <a:cs typeface="Arial"/>
                <a:sym typeface="Arial"/>
              </a:rPr>
              <a:t>Presentation Outline</a:t>
            </a:r>
            <a:endParaRPr b="1">
              <a:solidFill>
                <a:srgbClr val="9A3324"/>
              </a:solidFill>
              <a:latin typeface="Arial"/>
              <a:ea typeface="Arial"/>
              <a:cs typeface="Arial"/>
              <a:sym typeface="Arial"/>
            </a:endParaRPr>
          </a:p>
        </p:txBody>
      </p:sp>
      <p:sp>
        <p:nvSpPr>
          <p:cNvPr id="102" name="Google Shape;102;p2"/>
          <p:cNvSpPr/>
          <p:nvPr/>
        </p:nvSpPr>
        <p:spPr>
          <a:xfrm>
            <a:off x="1103596" y="967707"/>
            <a:ext cx="762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Introduction &amp; Motivation</a:t>
            </a:r>
            <a:endParaRPr b="0" i="0" sz="1800" u="none" cap="none" strike="noStrike">
              <a:solidFill>
                <a:srgbClr val="3F3F3F"/>
              </a:solidFill>
              <a:latin typeface="Arial"/>
              <a:ea typeface="Arial"/>
              <a:cs typeface="Arial"/>
              <a:sym typeface="Arial"/>
            </a:endParaRPr>
          </a:p>
        </p:txBody>
      </p:sp>
      <p:cxnSp>
        <p:nvCxnSpPr>
          <p:cNvPr id="103" name="Google Shape;103;p2"/>
          <p:cNvCxnSpPr/>
          <p:nvPr/>
        </p:nvCxnSpPr>
        <p:spPr>
          <a:xfrm>
            <a:off x="1044423" y="137165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04" name="Google Shape;104;p2"/>
          <p:cNvSpPr/>
          <p:nvPr/>
        </p:nvSpPr>
        <p:spPr>
          <a:xfrm>
            <a:off x="1103596" y="1543145"/>
            <a:ext cx="762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Objectives</a:t>
            </a:r>
            <a:endParaRPr b="0" i="0" sz="1800" u="none" cap="none" strike="noStrike">
              <a:solidFill>
                <a:srgbClr val="3F3F3F"/>
              </a:solidFill>
              <a:latin typeface="Arial"/>
              <a:ea typeface="Arial"/>
              <a:cs typeface="Arial"/>
              <a:sym typeface="Arial"/>
            </a:endParaRPr>
          </a:p>
        </p:txBody>
      </p:sp>
      <p:cxnSp>
        <p:nvCxnSpPr>
          <p:cNvPr id="105" name="Google Shape;105;p2"/>
          <p:cNvCxnSpPr/>
          <p:nvPr/>
        </p:nvCxnSpPr>
        <p:spPr>
          <a:xfrm>
            <a:off x="1044423" y="195077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06" name="Google Shape;106;p2"/>
          <p:cNvSpPr/>
          <p:nvPr/>
        </p:nvSpPr>
        <p:spPr>
          <a:xfrm>
            <a:off x="1103596" y="2118582"/>
            <a:ext cx="762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Related Works on Movement Recognition</a:t>
            </a:r>
            <a:endParaRPr b="0" i="0" sz="1800" u="none" cap="none" strike="noStrike">
              <a:solidFill>
                <a:srgbClr val="3F3F3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3F3F3F"/>
              </a:solidFill>
              <a:latin typeface="Arial"/>
              <a:ea typeface="Arial"/>
              <a:cs typeface="Arial"/>
              <a:sym typeface="Arial"/>
            </a:endParaRPr>
          </a:p>
        </p:txBody>
      </p:sp>
      <p:cxnSp>
        <p:nvCxnSpPr>
          <p:cNvPr id="107" name="Google Shape;107;p2"/>
          <p:cNvCxnSpPr/>
          <p:nvPr/>
        </p:nvCxnSpPr>
        <p:spPr>
          <a:xfrm>
            <a:off x="1044423" y="252989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08" name="Google Shape;108;p2"/>
          <p:cNvSpPr/>
          <p:nvPr/>
        </p:nvSpPr>
        <p:spPr>
          <a:xfrm>
            <a:off x="1103596" y="4420332"/>
            <a:ext cx="762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Solution Outline</a:t>
            </a:r>
            <a:endParaRPr b="0" i="0" sz="1800" u="none" cap="none" strike="noStrike">
              <a:solidFill>
                <a:srgbClr val="3F3F3F"/>
              </a:solidFill>
              <a:latin typeface="Arial"/>
              <a:ea typeface="Arial"/>
              <a:cs typeface="Arial"/>
              <a:sym typeface="Arial"/>
            </a:endParaRPr>
          </a:p>
        </p:txBody>
      </p:sp>
      <p:cxnSp>
        <p:nvCxnSpPr>
          <p:cNvPr id="109" name="Google Shape;109;p2"/>
          <p:cNvCxnSpPr/>
          <p:nvPr/>
        </p:nvCxnSpPr>
        <p:spPr>
          <a:xfrm>
            <a:off x="1044423" y="310901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10" name="Google Shape;110;p2"/>
          <p:cNvSpPr/>
          <p:nvPr/>
        </p:nvSpPr>
        <p:spPr>
          <a:xfrm>
            <a:off x="1103596" y="3269457"/>
            <a:ext cx="762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Low and No Code Platforms to train NN</a:t>
            </a:r>
            <a:endParaRPr b="0" i="0" sz="1800" u="none" cap="none" strike="noStrike">
              <a:solidFill>
                <a:srgbClr val="3F3F3F"/>
              </a:solidFill>
              <a:latin typeface="Arial"/>
              <a:ea typeface="Arial"/>
              <a:cs typeface="Arial"/>
              <a:sym typeface="Arial"/>
            </a:endParaRPr>
          </a:p>
        </p:txBody>
      </p:sp>
      <p:cxnSp>
        <p:nvCxnSpPr>
          <p:cNvPr id="111" name="Google Shape;111;p2"/>
          <p:cNvCxnSpPr/>
          <p:nvPr/>
        </p:nvCxnSpPr>
        <p:spPr>
          <a:xfrm>
            <a:off x="1044423" y="3688134"/>
            <a:ext cx="9980470" cy="0"/>
          </a:xfrm>
          <a:prstGeom prst="straightConnector1">
            <a:avLst/>
          </a:prstGeom>
          <a:noFill/>
          <a:ln cap="flat" cmpd="sng" w="12700">
            <a:solidFill>
              <a:srgbClr val="BFBFBF"/>
            </a:solidFill>
            <a:prstDash val="solid"/>
            <a:miter lim="800000"/>
            <a:headEnd len="sm" w="sm" type="none"/>
            <a:tailEnd len="sm" w="sm" type="none"/>
          </a:ln>
        </p:spPr>
      </p:cxnSp>
      <p:cxnSp>
        <p:nvCxnSpPr>
          <p:cNvPr id="112" name="Google Shape;112;p2"/>
          <p:cNvCxnSpPr/>
          <p:nvPr/>
        </p:nvCxnSpPr>
        <p:spPr>
          <a:xfrm>
            <a:off x="1044423" y="4267254"/>
            <a:ext cx="9980400" cy="0"/>
          </a:xfrm>
          <a:prstGeom prst="straightConnector1">
            <a:avLst/>
          </a:prstGeom>
          <a:noFill/>
          <a:ln cap="flat" cmpd="sng" w="12700">
            <a:solidFill>
              <a:srgbClr val="BFBFBF"/>
            </a:solidFill>
            <a:prstDash val="solid"/>
            <a:miter lim="800000"/>
            <a:headEnd len="sm" w="sm" type="none"/>
            <a:tailEnd len="sm" w="sm" type="none"/>
          </a:ln>
        </p:spPr>
      </p:cxnSp>
      <p:sp>
        <p:nvSpPr>
          <p:cNvPr id="113" name="Google Shape;113;p2"/>
          <p:cNvSpPr/>
          <p:nvPr/>
        </p:nvSpPr>
        <p:spPr>
          <a:xfrm>
            <a:off x="1103596" y="3844895"/>
            <a:ext cx="762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Ultra Low Power Embedded System</a:t>
            </a:r>
            <a:endParaRPr b="0" i="0" sz="1400" u="none" cap="none" strike="noStrike">
              <a:solidFill>
                <a:srgbClr val="000000"/>
              </a:solidFill>
              <a:latin typeface="Arial"/>
              <a:ea typeface="Arial"/>
              <a:cs typeface="Arial"/>
              <a:sym typeface="Arial"/>
            </a:endParaRPr>
          </a:p>
        </p:txBody>
      </p:sp>
      <p:cxnSp>
        <p:nvCxnSpPr>
          <p:cNvPr id="114" name="Google Shape;114;p2"/>
          <p:cNvCxnSpPr/>
          <p:nvPr/>
        </p:nvCxnSpPr>
        <p:spPr>
          <a:xfrm>
            <a:off x="1044423" y="483113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15" name="Google Shape;115;p2"/>
          <p:cNvSpPr/>
          <p:nvPr/>
        </p:nvSpPr>
        <p:spPr>
          <a:xfrm>
            <a:off x="1429313" y="5010144"/>
            <a:ext cx="762282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3F3F3F"/>
              </a:solidFill>
              <a:latin typeface="Arial"/>
              <a:ea typeface="Arial"/>
              <a:cs typeface="Arial"/>
              <a:sym typeface="Arial"/>
            </a:endParaRPr>
          </a:p>
        </p:txBody>
      </p:sp>
      <p:cxnSp>
        <p:nvCxnSpPr>
          <p:cNvPr id="116" name="Google Shape;116;p2"/>
          <p:cNvCxnSpPr/>
          <p:nvPr/>
        </p:nvCxnSpPr>
        <p:spPr>
          <a:xfrm>
            <a:off x="1044423" y="541025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17" name="Google Shape;117;p2"/>
          <p:cNvSpPr/>
          <p:nvPr/>
        </p:nvSpPr>
        <p:spPr>
          <a:xfrm>
            <a:off x="1103596" y="5571207"/>
            <a:ext cx="762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Work Plan</a:t>
            </a:r>
            <a:endParaRPr b="0" i="0" sz="1800" u="none" cap="none" strike="noStrike">
              <a:solidFill>
                <a:srgbClr val="3F3F3F"/>
              </a:solidFill>
              <a:latin typeface="Arial"/>
              <a:ea typeface="Arial"/>
              <a:cs typeface="Arial"/>
              <a:sym typeface="Arial"/>
            </a:endParaRPr>
          </a:p>
        </p:txBody>
      </p:sp>
      <p:cxnSp>
        <p:nvCxnSpPr>
          <p:cNvPr id="118" name="Google Shape;118;p2"/>
          <p:cNvCxnSpPr/>
          <p:nvPr/>
        </p:nvCxnSpPr>
        <p:spPr>
          <a:xfrm>
            <a:off x="1044423" y="598937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19" name="Google Shape;119;p2"/>
          <p:cNvSpPr/>
          <p:nvPr/>
        </p:nvSpPr>
        <p:spPr>
          <a:xfrm>
            <a:off x="10604181" y="971544"/>
            <a:ext cx="5433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9A3324"/>
                </a:solidFill>
                <a:latin typeface="Arial"/>
                <a:ea typeface="Arial"/>
                <a:cs typeface="Arial"/>
                <a:sym typeface="Arial"/>
              </a:rPr>
              <a:t>03</a:t>
            </a:r>
            <a:endParaRPr b="1" i="0" sz="2000" u="none" cap="none" strike="noStrike">
              <a:solidFill>
                <a:srgbClr val="9A3324"/>
              </a:solidFill>
              <a:latin typeface="Arial"/>
              <a:ea typeface="Arial"/>
              <a:cs typeface="Arial"/>
              <a:sym typeface="Arial"/>
            </a:endParaRPr>
          </a:p>
        </p:txBody>
      </p:sp>
      <p:sp>
        <p:nvSpPr>
          <p:cNvPr id="120" name="Google Shape;120;p2"/>
          <p:cNvSpPr/>
          <p:nvPr/>
        </p:nvSpPr>
        <p:spPr>
          <a:xfrm>
            <a:off x="10604181" y="1550664"/>
            <a:ext cx="5433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9A3324"/>
                </a:solidFill>
                <a:latin typeface="Arial"/>
                <a:ea typeface="Arial"/>
                <a:cs typeface="Arial"/>
                <a:sym typeface="Arial"/>
              </a:rPr>
              <a:t>04</a:t>
            </a:r>
            <a:endParaRPr b="1" i="0" sz="2000" u="none" cap="none" strike="noStrike">
              <a:solidFill>
                <a:srgbClr val="9A3324"/>
              </a:solidFill>
              <a:latin typeface="Arial"/>
              <a:ea typeface="Arial"/>
              <a:cs typeface="Arial"/>
              <a:sym typeface="Arial"/>
            </a:endParaRPr>
          </a:p>
        </p:txBody>
      </p:sp>
      <p:sp>
        <p:nvSpPr>
          <p:cNvPr id="121" name="Google Shape;121;p2"/>
          <p:cNvSpPr/>
          <p:nvPr/>
        </p:nvSpPr>
        <p:spPr>
          <a:xfrm>
            <a:off x="10604181" y="2129784"/>
            <a:ext cx="5433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9A3324"/>
                </a:solidFill>
                <a:latin typeface="Arial"/>
                <a:ea typeface="Arial"/>
                <a:cs typeface="Arial"/>
                <a:sym typeface="Arial"/>
              </a:rPr>
              <a:t>05</a:t>
            </a:r>
            <a:endParaRPr b="1" i="0" sz="2000" u="none" cap="none" strike="noStrike">
              <a:solidFill>
                <a:srgbClr val="9A3324"/>
              </a:solidFill>
              <a:latin typeface="Arial"/>
              <a:ea typeface="Arial"/>
              <a:cs typeface="Arial"/>
              <a:sym typeface="Arial"/>
            </a:endParaRPr>
          </a:p>
        </p:txBody>
      </p:sp>
      <p:sp>
        <p:nvSpPr>
          <p:cNvPr id="122" name="Google Shape;122;p2"/>
          <p:cNvSpPr/>
          <p:nvPr/>
        </p:nvSpPr>
        <p:spPr>
          <a:xfrm>
            <a:off x="10604181" y="2708904"/>
            <a:ext cx="5433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lang="en-US" sz="2000">
                <a:solidFill>
                  <a:srgbClr val="9A3324"/>
                </a:solidFill>
              </a:rPr>
              <a:t>10</a:t>
            </a:r>
            <a:endParaRPr b="1" i="0" sz="2000" u="none" cap="none" strike="noStrike">
              <a:solidFill>
                <a:srgbClr val="9A3324"/>
              </a:solidFill>
              <a:latin typeface="Arial"/>
              <a:ea typeface="Arial"/>
              <a:cs typeface="Arial"/>
              <a:sym typeface="Arial"/>
            </a:endParaRPr>
          </a:p>
        </p:txBody>
      </p:sp>
      <p:sp>
        <p:nvSpPr>
          <p:cNvPr id="123" name="Google Shape;123;p2"/>
          <p:cNvSpPr/>
          <p:nvPr/>
        </p:nvSpPr>
        <p:spPr>
          <a:xfrm>
            <a:off x="10604181" y="3288024"/>
            <a:ext cx="5433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lang="en-US" sz="2000">
                <a:solidFill>
                  <a:srgbClr val="9A3324"/>
                </a:solidFill>
              </a:rPr>
              <a:t>11</a:t>
            </a:r>
            <a:endParaRPr b="1" i="0" sz="2000" u="none" cap="none" strike="noStrike">
              <a:solidFill>
                <a:srgbClr val="9A3324"/>
              </a:solidFill>
              <a:latin typeface="Arial"/>
              <a:ea typeface="Arial"/>
              <a:cs typeface="Arial"/>
              <a:sym typeface="Arial"/>
            </a:endParaRPr>
          </a:p>
        </p:txBody>
      </p:sp>
      <p:sp>
        <p:nvSpPr>
          <p:cNvPr id="124" name="Google Shape;124;p2"/>
          <p:cNvSpPr/>
          <p:nvPr/>
        </p:nvSpPr>
        <p:spPr>
          <a:xfrm>
            <a:off x="10604181" y="3867144"/>
            <a:ext cx="5433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lang="en-US" sz="2000">
                <a:solidFill>
                  <a:srgbClr val="9A3324"/>
                </a:solidFill>
              </a:rPr>
              <a:t>12</a:t>
            </a:r>
            <a:endParaRPr b="1" i="0" sz="2000" u="none" cap="none" strike="noStrike">
              <a:solidFill>
                <a:srgbClr val="9A3324"/>
              </a:solidFill>
              <a:latin typeface="Arial"/>
              <a:ea typeface="Arial"/>
              <a:cs typeface="Arial"/>
              <a:sym typeface="Arial"/>
            </a:endParaRPr>
          </a:p>
        </p:txBody>
      </p:sp>
      <p:sp>
        <p:nvSpPr>
          <p:cNvPr id="125" name="Google Shape;125;p2"/>
          <p:cNvSpPr/>
          <p:nvPr/>
        </p:nvSpPr>
        <p:spPr>
          <a:xfrm>
            <a:off x="10604181" y="4431024"/>
            <a:ext cx="5433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lang="en-US" sz="2000">
                <a:solidFill>
                  <a:srgbClr val="9A3324"/>
                </a:solidFill>
              </a:rPr>
              <a:t>13</a:t>
            </a:r>
            <a:endParaRPr b="1" i="0" sz="2000" u="none" cap="none" strike="noStrike">
              <a:solidFill>
                <a:srgbClr val="9A3324"/>
              </a:solidFill>
              <a:latin typeface="Arial"/>
              <a:ea typeface="Arial"/>
              <a:cs typeface="Arial"/>
              <a:sym typeface="Arial"/>
            </a:endParaRPr>
          </a:p>
        </p:txBody>
      </p:sp>
      <p:sp>
        <p:nvSpPr>
          <p:cNvPr id="126" name="Google Shape;126;p2"/>
          <p:cNvSpPr/>
          <p:nvPr/>
        </p:nvSpPr>
        <p:spPr>
          <a:xfrm>
            <a:off x="10604181" y="5010144"/>
            <a:ext cx="5433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9A3324"/>
                </a:solidFill>
                <a:latin typeface="Arial"/>
                <a:ea typeface="Arial"/>
                <a:cs typeface="Arial"/>
                <a:sym typeface="Arial"/>
              </a:rPr>
              <a:t>1</a:t>
            </a:r>
            <a:r>
              <a:rPr b="1" lang="en-US" sz="2000">
                <a:solidFill>
                  <a:srgbClr val="9A3324"/>
                </a:solidFill>
              </a:rPr>
              <a:t>6</a:t>
            </a:r>
            <a:endParaRPr b="1" i="0" sz="2000" u="none" cap="none" strike="noStrike">
              <a:solidFill>
                <a:srgbClr val="9A3324"/>
              </a:solidFill>
              <a:latin typeface="Arial"/>
              <a:ea typeface="Arial"/>
              <a:cs typeface="Arial"/>
              <a:sym typeface="Arial"/>
            </a:endParaRPr>
          </a:p>
        </p:txBody>
      </p:sp>
      <p:sp>
        <p:nvSpPr>
          <p:cNvPr id="127" name="Google Shape;127;p2"/>
          <p:cNvSpPr/>
          <p:nvPr/>
        </p:nvSpPr>
        <p:spPr>
          <a:xfrm>
            <a:off x="10604181" y="5589264"/>
            <a:ext cx="5433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9A3324"/>
                </a:solidFill>
                <a:latin typeface="Arial"/>
                <a:ea typeface="Arial"/>
                <a:cs typeface="Arial"/>
                <a:sym typeface="Arial"/>
              </a:rPr>
              <a:t>1</a:t>
            </a:r>
            <a:r>
              <a:rPr b="1" lang="en-US" sz="2000">
                <a:solidFill>
                  <a:srgbClr val="9A3324"/>
                </a:solidFill>
              </a:rPr>
              <a:t>9</a:t>
            </a:r>
            <a:endParaRPr b="1" i="0" sz="2000" u="none" cap="none" strike="noStrike">
              <a:solidFill>
                <a:srgbClr val="9A3324"/>
              </a:solidFill>
              <a:latin typeface="Arial"/>
              <a:ea typeface="Arial"/>
              <a:cs typeface="Arial"/>
              <a:sym typeface="Arial"/>
            </a:endParaRPr>
          </a:p>
        </p:txBody>
      </p:sp>
      <p:sp>
        <p:nvSpPr>
          <p:cNvPr id="128" name="Google Shape;128;p2"/>
          <p:cNvSpPr/>
          <p:nvPr/>
        </p:nvSpPr>
        <p:spPr>
          <a:xfrm>
            <a:off x="1103596" y="4995770"/>
            <a:ext cx="762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Preliminary Results</a:t>
            </a:r>
            <a:endParaRPr b="0" i="0" sz="1800" u="none" cap="none" strike="noStrike">
              <a:solidFill>
                <a:srgbClr val="3F3F3F"/>
              </a:solidFill>
              <a:latin typeface="Arial"/>
              <a:ea typeface="Arial"/>
              <a:cs typeface="Arial"/>
              <a:sym typeface="Arial"/>
            </a:endParaRPr>
          </a:p>
        </p:txBody>
      </p:sp>
      <p:sp>
        <p:nvSpPr>
          <p:cNvPr id="129" name="Google Shape;129;p2"/>
          <p:cNvSpPr/>
          <p:nvPr/>
        </p:nvSpPr>
        <p:spPr>
          <a:xfrm>
            <a:off x="1103596" y="6146645"/>
            <a:ext cx="762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Conclusions</a:t>
            </a:r>
            <a:endParaRPr b="0" i="0" sz="1800" u="none" cap="none" strike="noStrike">
              <a:solidFill>
                <a:srgbClr val="3F3F3F"/>
              </a:solidFill>
              <a:latin typeface="Arial"/>
              <a:ea typeface="Arial"/>
              <a:cs typeface="Arial"/>
              <a:sym typeface="Arial"/>
            </a:endParaRPr>
          </a:p>
        </p:txBody>
      </p:sp>
      <p:cxnSp>
        <p:nvCxnSpPr>
          <p:cNvPr id="130" name="Google Shape;130;p2"/>
          <p:cNvCxnSpPr/>
          <p:nvPr/>
        </p:nvCxnSpPr>
        <p:spPr>
          <a:xfrm>
            <a:off x="1033406" y="6589372"/>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31" name="Google Shape;131;p2"/>
          <p:cNvSpPr/>
          <p:nvPr/>
        </p:nvSpPr>
        <p:spPr>
          <a:xfrm>
            <a:off x="10593164" y="6147252"/>
            <a:ext cx="5433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lang="en-US" sz="2000">
                <a:solidFill>
                  <a:srgbClr val="9A3324"/>
                </a:solidFill>
              </a:rPr>
              <a:t>20</a:t>
            </a:r>
            <a:endParaRPr b="1" i="0" sz="2000" u="none" cap="none" strike="noStrike">
              <a:solidFill>
                <a:srgbClr val="9A3324"/>
              </a:solidFill>
              <a:latin typeface="Arial"/>
              <a:ea typeface="Arial"/>
              <a:cs typeface="Arial"/>
              <a:sym typeface="Arial"/>
            </a:endParaRPr>
          </a:p>
        </p:txBody>
      </p:sp>
      <p:sp>
        <p:nvSpPr>
          <p:cNvPr id="132" name="Google Shape;132;p2"/>
          <p:cNvSpPr/>
          <p:nvPr/>
        </p:nvSpPr>
        <p:spPr>
          <a:xfrm>
            <a:off x="1103596" y="2694020"/>
            <a:ext cx="762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Relevant Technologies on Movement Recognition</a:t>
            </a:r>
            <a:endParaRPr b="0" i="0" sz="1800" u="none" cap="none" strike="noStrike">
              <a:solidFill>
                <a:srgbClr val="3F3F3F"/>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2" name="Shape 362"/>
        <p:cNvGrpSpPr/>
        <p:nvPr/>
      </p:nvGrpSpPr>
      <p:grpSpPr>
        <a:xfrm>
          <a:off x="0" y="0"/>
          <a:ext cx="0" cy="0"/>
          <a:chOff x="0" y="0"/>
          <a:chExt cx="0" cy="0"/>
        </a:xfrm>
      </p:grpSpPr>
      <p:sp>
        <p:nvSpPr>
          <p:cNvPr id="363" name="Google Shape;363;p14"/>
          <p:cNvSpPr txBox="1"/>
          <p:nvPr>
            <p:ph type="title"/>
          </p:nvPr>
        </p:nvSpPr>
        <p:spPr>
          <a:xfrm>
            <a:off x="0" y="0"/>
            <a:ext cx="12192000" cy="11523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1800"/>
              <a:buFont typeface="Arial"/>
              <a:buNone/>
            </a:pPr>
            <a:r>
              <a:rPr b="1" lang="en-US">
                <a:solidFill>
                  <a:srgbClr val="9A3324"/>
                </a:solidFill>
                <a:latin typeface="Arial"/>
                <a:ea typeface="Arial"/>
                <a:cs typeface="Arial"/>
                <a:sym typeface="Arial"/>
              </a:rPr>
              <a:t>Conclusions</a:t>
            </a:r>
            <a:endParaRPr sz="2000">
              <a:solidFill>
                <a:srgbClr val="595959"/>
              </a:solidFill>
              <a:latin typeface="Arial"/>
              <a:ea typeface="Arial"/>
              <a:cs typeface="Arial"/>
              <a:sym typeface="Arial"/>
            </a:endParaRPr>
          </a:p>
        </p:txBody>
      </p:sp>
      <p:sp>
        <p:nvSpPr>
          <p:cNvPr id="364" name="Google Shape;364;p14"/>
          <p:cNvSpPr/>
          <p:nvPr/>
        </p:nvSpPr>
        <p:spPr>
          <a:xfrm>
            <a:off x="1554500" y="1759414"/>
            <a:ext cx="9083100" cy="44505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rgbClr val="595959"/>
                </a:solidFill>
              </a:rPr>
              <a:t>Concluding that I can use this platform for step recognition, I have already carried out preliminary tests to validate that the solution works for the intended objectives.</a:t>
            </a:r>
            <a:endParaRPr sz="1800">
              <a:solidFill>
                <a:srgbClr val="595959"/>
              </a:solidFill>
            </a:endParaRPr>
          </a:p>
          <a:p>
            <a:pPr indent="0" lvl="0" marL="0" marR="0" rtl="0" algn="l">
              <a:lnSpc>
                <a:spcPct val="150000"/>
              </a:lnSpc>
              <a:spcBef>
                <a:spcPts val="0"/>
              </a:spcBef>
              <a:spcAft>
                <a:spcPts val="0"/>
              </a:spcAft>
              <a:buNone/>
            </a:pPr>
            <a:r>
              <a:t/>
            </a:r>
            <a:endParaRPr sz="1800">
              <a:solidFill>
                <a:srgbClr val="595959"/>
              </a:solidFill>
            </a:endParaRPr>
          </a:p>
          <a:p>
            <a:pPr indent="0" lvl="0" marL="0" marR="0" rtl="0" algn="l">
              <a:lnSpc>
                <a:spcPct val="150000"/>
              </a:lnSpc>
              <a:spcBef>
                <a:spcPts val="0"/>
              </a:spcBef>
              <a:spcAft>
                <a:spcPts val="0"/>
              </a:spcAft>
              <a:buNone/>
            </a:pPr>
            <a:r>
              <a:rPr lang="en-US" sz="1800">
                <a:solidFill>
                  <a:srgbClr val="595959"/>
                </a:solidFill>
              </a:rPr>
              <a:t>I am studying neural networks and I have some source code to use as a reference to guide my own </a:t>
            </a:r>
            <a:r>
              <a:rPr lang="en-US" sz="1800">
                <a:solidFill>
                  <a:srgbClr val="595959"/>
                </a:solidFill>
              </a:rPr>
              <a:t>implementation of</a:t>
            </a:r>
            <a:r>
              <a:rPr lang="en-US" sz="1800">
                <a:solidFill>
                  <a:srgbClr val="595959"/>
                </a:solidFill>
              </a:rPr>
              <a:t> an open </a:t>
            </a:r>
            <a:r>
              <a:rPr lang="en-US" sz="1800">
                <a:solidFill>
                  <a:srgbClr val="595959"/>
                </a:solidFill>
              </a:rPr>
              <a:t>source</a:t>
            </a:r>
            <a:r>
              <a:rPr lang="en-US" sz="1800">
                <a:solidFill>
                  <a:srgbClr val="595959"/>
                </a:solidFill>
              </a:rPr>
              <a:t> neural network.</a:t>
            </a:r>
            <a:endParaRPr sz="1800">
              <a:solidFill>
                <a:srgbClr val="595959"/>
              </a:solidFill>
            </a:endParaRPr>
          </a:p>
          <a:p>
            <a:pPr indent="0" lvl="0" marL="0" marR="0" rtl="0" algn="l">
              <a:lnSpc>
                <a:spcPct val="150000"/>
              </a:lnSpc>
              <a:spcBef>
                <a:spcPts val="0"/>
              </a:spcBef>
              <a:spcAft>
                <a:spcPts val="0"/>
              </a:spcAft>
              <a:buNone/>
            </a:pPr>
            <a:r>
              <a:t/>
            </a:r>
            <a:endParaRPr sz="1800">
              <a:solidFill>
                <a:srgbClr val="595959"/>
              </a:solidFill>
            </a:endParaRPr>
          </a:p>
          <a:p>
            <a:pPr indent="0" lvl="0" marL="0" marR="0" rtl="0" algn="l">
              <a:lnSpc>
                <a:spcPct val="150000"/>
              </a:lnSpc>
              <a:spcBef>
                <a:spcPts val="0"/>
              </a:spcBef>
              <a:spcAft>
                <a:spcPts val="0"/>
              </a:spcAft>
              <a:buNone/>
            </a:pPr>
            <a:r>
              <a:rPr b="1" lang="en-US" sz="1800">
                <a:solidFill>
                  <a:srgbClr val="595959"/>
                </a:solidFill>
              </a:rPr>
              <a:t>Next Steps:</a:t>
            </a:r>
            <a:endParaRPr b="1" sz="1800">
              <a:solidFill>
                <a:srgbClr val="595959"/>
              </a:solidFill>
            </a:endParaRPr>
          </a:p>
          <a:p>
            <a:pPr indent="-342900" lvl="0" marL="457200" marR="0" rtl="0" algn="l">
              <a:lnSpc>
                <a:spcPct val="150000"/>
              </a:lnSpc>
              <a:spcBef>
                <a:spcPts val="0"/>
              </a:spcBef>
              <a:spcAft>
                <a:spcPts val="0"/>
              </a:spcAft>
              <a:buClr>
                <a:srgbClr val="595959"/>
              </a:buClr>
              <a:buSzPts val="1800"/>
              <a:buChar char="●"/>
            </a:pPr>
            <a:r>
              <a:rPr lang="en-US" sz="1800">
                <a:solidFill>
                  <a:srgbClr val="595959"/>
                </a:solidFill>
              </a:rPr>
              <a:t>Program a NN to run on the selected MCU</a:t>
            </a:r>
            <a:endParaRPr sz="1800">
              <a:solidFill>
                <a:srgbClr val="595959"/>
              </a:solidFill>
            </a:endParaRPr>
          </a:p>
          <a:p>
            <a:pPr indent="-342900" lvl="0" marL="457200" marR="0" rtl="0" algn="l">
              <a:lnSpc>
                <a:spcPct val="150000"/>
              </a:lnSpc>
              <a:spcBef>
                <a:spcPts val="0"/>
              </a:spcBef>
              <a:spcAft>
                <a:spcPts val="0"/>
              </a:spcAft>
              <a:buClr>
                <a:srgbClr val="595959"/>
              </a:buClr>
              <a:buSzPts val="1800"/>
              <a:buChar char="●"/>
            </a:pPr>
            <a:r>
              <a:rPr lang="en-US" sz="1800">
                <a:solidFill>
                  <a:srgbClr val="595959"/>
                </a:solidFill>
              </a:rPr>
              <a:t>Optimize the construction of the Model due to limitations (such as limited storage and memory)</a:t>
            </a:r>
            <a:endParaRPr sz="1800">
              <a:solidFill>
                <a:srgbClr val="595959"/>
              </a:solidFill>
            </a:endParaRPr>
          </a:p>
          <a:p>
            <a:pPr indent="-342900" lvl="0" marL="457200" marR="0" rtl="0" algn="l">
              <a:lnSpc>
                <a:spcPct val="150000"/>
              </a:lnSpc>
              <a:spcBef>
                <a:spcPts val="0"/>
              </a:spcBef>
              <a:spcAft>
                <a:spcPts val="0"/>
              </a:spcAft>
              <a:buClr>
                <a:srgbClr val="595959"/>
              </a:buClr>
              <a:buSzPts val="1800"/>
              <a:buChar char="●"/>
            </a:pPr>
            <a:r>
              <a:rPr lang="en-US" sz="1800">
                <a:solidFill>
                  <a:srgbClr val="595959"/>
                </a:solidFill>
              </a:rPr>
              <a:t>Try to improve battery usage</a:t>
            </a:r>
            <a:endParaRPr sz="2000">
              <a:solidFill>
                <a:srgbClr val="595959"/>
              </a:solidFill>
            </a:endParaRPr>
          </a:p>
        </p:txBody>
      </p:sp>
      <p:cxnSp>
        <p:nvCxnSpPr>
          <p:cNvPr id="365" name="Google Shape;365;p14"/>
          <p:cNvCxnSpPr/>
          <p:nvPr/>
        </p:nvCxnSpPr>
        <p:spPr>
          <a:xfrm>
            <a:off x="1235460" y="3766982"/>
            <a:ext cx="9721080" cy="0"/>
          </a:xfrm>
          <a:prstGeom prst="straightConnector1">
            <a:avLst/>
          </a:prstGeom>
          <a:noFill/>
          <a:ln>
            <a:noFill/>
          </a:ln>
        </p:spPr>
      </p:cxnSp>
      <p:sp>
        <p:nvSpPr>
          <p:cNvPr id="366" name="Google Shape;36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a:t>‹#›</a:t>
            </a:fld>
            <a:endParaRPr sz="2000">
              <a:solidFill>
                <a:srgbClr val="59595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A3324"/>
        </a:solidFill>
      </p:bgPr>
    </p:bg>
    <p:spTree>
      <p:nvGrpSpPr>
        <p:cNvPr id="371" name="Shape 371"/>
        <p:cNvGrpSpPr/>
        <p:nvPr/>
      </p:nvGrpSpPr>
      <p:grpSpPr>
        <a:xfrm>
          <a:off x="0" y="0"/>
          <a:ext cx="0" cy="0"/>
          <a:chOff x="0" y="0"/>
          <a:chExt cx="0" cy="0"/>
        </a:xfrm>
      </p:grpSpPr>
      <p:sp>
        <p:nvSpPr>
          <p:cNvPr id="372" name="Google Shape;372;p15"/>
          <p:cNvSpPr txBox="1"/>
          <p:nvPr>
            <p:ph type="title"/>
          </p:nvPr>
        </p:nvSpPr>
        <p:spPr>
          <a:xfrm>
            <a:off x="611030" y="1282752"/>
            <a:ext cx="10969943" cy="2866329"/>
          </a:xfrm>
          <a:prstGeom prst="rect">
            <a:avLst/>
          </a:prstGeom>
          <a:noFill/>
          <a:ln>
            <a:noFill/>
          </a:ln>
          <a:effectLst>
            <a:outerShdw blurRad="57150" rotWithShape="0" algn="bl" dir="5400000" dist="19050">
              <a:srgbClr val="000000">
                <a:alpha val="49803"/>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8000"/>
              <a:buFont typeface="Open Sans"/>
              <a:buNone/>
            </a:pPr>
            <a:r>
              <a:rPr b="1" lang="en-US" sz="8000">
                <a:solidFill>
                  <a:schemeClr val="lt1"/>
                </a:solidFill>
                <a:latin typeface="Open Sans"/>
                <a:ea typeface="Open Sans"/>
                <a:cs typeface="Open Sans"/>
                <a:sym typeface="Open Sans"/>
              </a:rPr>
              <a:t>THANK YOU!</a:t>
            </a:r>
            <a:endParaRPr/>
          </a:p>
        </p:txBody>
      </p:sp>
      <p:cxnSp>
        <p:nvCxnSpPr>
          <p:cNvPr id="373" name="Google Shape;373;p15"/>
          <p:cNvCxnSpPr/>
          <p:nvPr/>
        </p:nvCxnSpPr>
        <p:spPr>
          <a:xfrm>
            <a:off x="1235460" y="3501008"/>
            <a:ext cx="9721080" cy="0"/>
          </a:xfrm>
          <a:prstGeom prst="straightConnector1">
            <a:avLst/>
          </a:prstGeom>
          <a:noFill/>
          <a:ln cap="flat" cmpd="sng" w="12700">
            <a:solidFill>
              <a:srgbClr val="F2A982"/>
            </a:solidFill>
            <a:prstDash val="solid"/>
            <a:miter lim="800000"/>
            <a:headEnd len="sm" w="sm" type="none"/>
            <a:tailEnd len="sm" w="sm"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2e08ea37cfa_0_11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380" name="Google Shape;380;g2e08ea37cfa_0_119"/>
          <p:cNvSpPr txBox="1"/>
          <p:nvPr/>
        </p:nvSpPr>
        <p:spPr>
          <a:xfrm>
            <a:off x="361575" y="433900"/>
            <a:ext cx="9919500" cy="61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Ang´, T. A., &amp; Gonç, A. (2022). </a:t>
            </a:r>
            <a:r>
              <a:rPr i="1" lang="en-US" sz="1100">
                <a:solidFill>
                  <a:schemeClr val="dk1"/>
                </a:solidFill>
              </a:rPr>
              <a:t>Convolutional Neural Network for Hand Gesture Identification on FPGAs Electrical and Computer Engineering</a:t>
            </a:r>
            <a:r>
              <a:rPr lang="en-US" sz="1100">
                <a:solidFill>
                  <a:schemeClr val="dk1"/>
                </a:solidFill>
              </a:rPr>
              <a:t>.</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Banbury, C., Zhou, C., Fedorov, I., Navarro, R. M., Thakker, U., Gope, D., Reddi, V. J., Mattina, M., &amp; Whatmough, P. N. (2021). </a:t>
            </a:r>
            <a:r>
              <a:rPr i="1" lang="en-US" sz="1100">
                <a:solidFill>
                  <a:schemeClr val="dk1"/>
                </a:solidFill>
              </a:rPr>
              <a:t>BAMBURY_micronets-neural-network-architectures-for-deploying-tinyml-applications-on-commodity-microcontrollers-Paper_2021</a:t>
            </a:r>
            <a:r>
              <a:rPr lang="en-US" sz="1100">
                <a:solidFill>
                  <a:schemeClr val="dk1"/>
                </a:solidFill>
              </a:rPr>
              <a:t>.</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Brock, H., Ohgi, Y., &amp; Lee, J. (2017). </a:t>
            </a:r>
            <a:r>
              <a:rPr i="1" lang="en-US" sz="1100">
                <a:solidFill>
                  <a:schemeClr val="dk1"/>
                </a:solidFill>
              </a:rPr>
              <a:t>Learning to Judge Like a Human: Convolutional Networks for Classification of Ski Jumping Errors</a:t>
            </a:r>
            <a:r>
              <a:rPr lang="en-US" sz="1100">
                <a:solidFill>
                  <a:schemeClr val="dk1"/>
                </a:solidFill>
              </a:rPr>
              <a:t>.</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Buckley, C., O’ Reilly, M. A., Farrel, A. V., Clark, L., &amp; Longo, V. (2017). </a:t>
            </a:r>
            <a:r>
              <a:rPr i="1" lang="en-US" sz="1100">
                <a:solidFill>
                  <a:schemeClr val="dk1"/>
                </a:solidFill>
              </a:rPr>
              <a:t>Binary Classification of Running Fatigue using a Single Inertial Measurement Unit</a:t>
            </a:r>
            <a:r>
              <a:rPr lang="en-US" sz="1100">
                <a:solidFill>
                  <a:schemeClr val="dk1"/>
                </a:solidFill>
              </a:rPr>
              <a:t>.</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Bulling, A., Blanke, U., &amp; Schiele, B. (2014). </a:t>
            </a:r>
            <a:r>
              <a:rPr i="1" lang="en-US" sz="1100">
                <a:solidFill>
                  <a:schemeClr val="dk1"/>
                </a:solidFill>
              </a:rPr>
              <a:t>A Tutorial on Human Activity Recognition Using Body-Worn Inertial Sensors</a:t>
            </a:r>
            <a:r>
              <a:rPr lang="en-US" sz="1100">
                <a:solidFill>
                  <a:schemeClr val="dk1"/>
                </a:solidFill>
              </a:rPr>
              <a:t>.</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Chowdhary, M., &amp; Saha, S. S. (2023). </a:t>
            </a:r>
            <a:r>
              <a:rPr i="1" lang="en-US" sz="1100">
                <a:solidFill>
                  <a:schemeClr val="dk1"/>
                </a:solidFill>
              </a:rPr>
              <a:t>On-Sensor Online Learning and Classification Under 8 KB Memory</a:t>
            </a:r>
            <a:r>
              <a:rPr lang="en-US" sz="1100">
                <a:solidFill>
                  <a:schemeClr val="dk1"/>
                </a:solidFill>
              </a:rPr>
              <a:t>.</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Cust Emily E, Sweeting Alice J, Ball Kevin, &amp; Robertson Sam. (2018). </a:t>
            </a:r>
            <a:r>
              <a:rPr i="1" lang="en-US" sz="1100">
                <a:solidFill>
                  <a:schemeClr val="dk1"/>
                </a:solidFill>
              </a:rPr>
              <a:t>Machine and deep learning for sport-specific movement recognition: a systematic review of model development and performance</a:t>
            </a:r>
            <a:r>
              <a:rPr lang="en-US" sz="1100">
                <a:solidFill>
                  <a:schemeClr val="dk1"/>
                </a:solidFill>
              </a:rPr>
              <a:t>. https://www.tandfonline.com/doi/full/10.1080/02640414.2018.1521769</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Diab, M. S., &amp; Rodriguez-Villegas, E. (2022). </a:t>
            </a:r>
            <a:r>
              <a:rPr i="1" lang="en-US" sz="1100">
                <a:solidFill>
                  <a:schemeClr val="dk1"/>
                </a:solidFill>
              </a:rPr>
              <a:t>Embedded Machine Learning Using Microcontrollers in Wearable and Ambulatory Systems for Health and Care Applications: A Review</a:t>
            </a:r>
            <a:r>
              <a:rPr lang="en-US" sz="1100">
                <a:solidFill>
                  <a:schemeClr val="dk1"/>
                </a:solidFill>
              </a:rPr>
              <a:t>.</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Groh, B. H., Kautz, T., &amp; Schuldhaus, D. (2015). </a:t>
            </a:r>
            <a:r>
              <a:rPr i="1" lang="en-US" sz="1100">
                <a:solidFill>
                  <a:schemeClr val="dk1"/>
                </a:solidFill>
              </a:rPr>
              <a:t>IMU-based Trick Classification in Skateboarding</a:t>
            </a:r>
            <a:r>
              <a:rPr lang="en-US" sz="1100">
                <a:solidFill>
                  <a:schemeClr val="dk1"/>
                </a:solidFill>
              </a:rPr>
              <a:t>.</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Gupta, S. (2022). </a:t>
            </a:r>
            <a:r>
              <a:rPr i="1" lang="en-US" sz="1100">
                <a:solidFill>
                  <a:schemeClr val="dk1"/>
                </a:solidFill>
              </a:rPr>
              <a:t>A TinyML Approach to Human Activity Recognition</a:t>
            </a:r>
            <a:r>
              <a:rPr lang="en-US" sz="1100">
                <a:solidFill>
                  <a:schemeClr val="dk1"/>
                </a:solidFill>
              </a:rPr>
              <a:t>.</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Jarning, J. M., Mok, K.-M., Hansen, B. H., &amp; Bahr, R. (2015). </a:t>
            </a:r>
            <a:r>
              <a:rPr i="1" lang="en-US" sz="1100">
                <a:solidFill>
                  <a:schemeClr val="dk1"/>
                </a:solidFill>
              </a:rPr>
              <a:t>Application of a tri-axial accelerometer to estimate jump frequency in volleyball</a:t>
            </a:r>
            <a:r>
              <a:rPr lang="en-US" sz="1100">
                <a:solidFill>
                  <a:schemeClr val="dk1"/>
                </a:solidFill>
              </a:rPr>
              <a:t>.</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Jensen, U., Schmidt, M., Hennig, M., Dassler, F. A., Jaitner, T., &amp; Eskofier, B. M. (2015). </a:t>
            </a:r>
            <a:r>
              <a:rPr i="1" lang="en-US" sz="1100">
                <a:solidFill>
                  <a:schemeClr val="dk1"/>
                </a:solidFill>
              </a:rPr>
              <a:t>An IMU-based Mobile System for Golf Putt Analysis</a:t>
            </a:r>
            <a:r>
              <a:rPr lang="en-US" sz="1100">
                <a:solidFill>
                  <a:schemeClr val="dk1"/>
                </a:solidFill>
              </a:rPr>
              <a:t>.</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Kautz, T., Groh, B. H., Hannink, J., Jensen, U., Strubberg, H., &amp; Eskoﬁer, B. M. (2017). </a:t>
            </a:r>
            <a:r>
              <a:rPr i="1" lang="en-US" sz="1100">
                <a:solidFill>
                  <a:schemeClr val="dk1"/>
                </a:solidFill>
              </a:rPr>
              <a:t>Activity recognition in beach volleyball using a Deep Convolutional Neural Network</a:t>
            </a:r>
            <a:r>
              <a:rPr lang="en-US" sz="1100">
                <a:solidFill>
                  <a:schemeClr val="dk1"/>
                </a:solidFill>
              </a:rPr>
              <a:t>.</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Lanraoui, N., &amp; Touati, C. (2023). </a:t>
            </a:r>
            <a:r>
              <a:rPr i="1" lang="en-US" sz="1100">
                <a:solidFill>
                  <a:schemeClr val="dk1"/>
                </a:solidFill>
              </a:rPr>
              <a:t>Tiny ML for Gesture Recognition</a:t>
            </a:r>
            <a:r>
              <a:rPr lang="en-US" sz="1100">
                <a:solidFill>
                  <a:schemeClr val="dk1"/>
                </a:solidFill>
              </a:rPr>
              <a:t>.</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Lattanzi, E., Donati, M., &amp; Freschi, V. (2022). </a:t>
            </a:r>
            <a:r>
              <a:rPr i="1" lang="en-US" sz="1100">
                <a:solidFill>
                  <a:schemeClr val="dk1"/>
                </a:solidFill>
              </a:rPr>
              <a:t>Exploring Artificial Neural Networks Efficiency in Tiny Wearable Devices for Human Activity Recognition</a:t>
            </a:r>
            <a:r>
              <a:rPr lang="en-US" sz="1100">
                <a:solidFill>
                  <a:schemeClr val="dk1"/>
                </a:solidFill>
              </a:rPr>
              <a:t>. https://www.mdpi.com/1424-8220/22/7/2637</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Munguia Tapia, E., Intille, S. S., Haskell, W., Larson, K., Wright, J., King, A., &amp; Friedman, R. (2007). </a:t>
            </a:r>
            <a:r>
              <a:rPr i="1" lang="en-US" sz="1100">
                <a:solidFill>
                  <a:schemeClr val="dk1"/>
                </a:solidFill>
              </a:rPr>
              <a:t>Real-Time Recognition of Physical Activities and Their Intensities Using Wireless Accelerometers and a Heart Rate Monitor </a:t>
            </a:r>
            <a:r>
              <a:rPr lang="en-US" sz="1100">
                <a:solidFill>
                  <a:schemeClr val="dk1"/>
                </a:solidFill>
              </a:rPr>
              <a:t>.</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Rindal, O. M. H., Seeberg, T. M., Tjønnås, J., Haugnes, P., &amp; Sandbakk, Ø. (2017). </a:t>
            </a:r>
            <a:r>
              <a:rPr i="1" lang="en-US" sz="1100">
                <a:solidFill>
                  <a:schemeClr val="dk1"/>
                </a:solidFill>
              </a:rPr>
              <a:t>Automatic Classification of Sub-Techniques in Classical Cross-Country Skiing Using a Machine Learning Algorithm on Micro-Sensor Data</a:t>
            </a:r>
            <a:r>
              <a:rPr lang="en-US" sz="1100">
                <a:solidFill>
                  <a:schemeClr val="dk1"/>
                </a:solidFill>
              </a:rPr>
              <a:t>.</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Rueda, F. M., Grzeszick, R., Fink, G. A., Feldhorst, S., &amp; Hompel, ten M. (2018). </a:t>
            </a:r>
            <a:r>
              <a:rPr i="1" lang="en-US" sz="1100">
                <a:solidFill>
                  <a:schemeClr val="dk1"/>
                </a:solidFill>
              </a:rPr>
              <a:t>Convolutional Neural Networks for Human Activity Recognition Using Body-Worn Sensors</a:t>
            </a:r>
            <a:r>
              <a:rPr lang="en-US" sz="1100">
                <a:solidFill>
                  <a:schemeClr val="dk1"/>
                </a:solidFill>
              </a:rPr>
              <a:t>.</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Sanchez‐Iborra, R., &amp; Skarmeta, A. (2021). </a:t>
            </a:r>
            <a:r>
              <a:rPr i="1" lang="en-US" sz="1100">
                <a:solidFill>
                  <a:schemeClr val="dk1"/>
                </a:solidFill>
              </a:rPr>
              <a:t>Who is wearing me? TinyDL‐based user recognition in constrained personal devices</a:t>
            </a:r>
            <a:r>
              <a:rPr lang="en-US" sz="1100">
                <a:solidFill>
                  <a:schemeClr val="dk1"/>
                </a:solidFill>
              </a:rPr>
              <a:t>.</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Shalev-Shwartz, S., &amp; Ben-David, S. (2014). Understanding Machine Learning: From Theory to Algorithms. </a:t>
            </a:r>
            <a:r>
              <a:rPr i="1" lang="en-US" sz="1100">
                <a:solidFill>
                  <a:schemeClr val="dk1"/>
                </a:solidFill>
              </a:rPr>
              <a:t>Published 2014 by Cambridge University Press.</a:t>
            </a:r>
            <a:endParaRPr i="1"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Wang, Z., Wu, Y., Jia, Z., Shi, Y., &amp; Hu, J. (2021). </a:t>
            </a:r>
            <a:r>
              <a:rPr i="1" lang="en-US" sz="1100">
                <a:solidFill>
                  <a:schemeClr val="dk1"/>
                </a:solidFill>
              </a:rPr>
              <a:t>Lightweight Run-Time Working Memory Compression for Deployment of Deep Neural Networks on Resource-Constrained</a:t>
            </a:r>
            <a:r>
              <a:rPr lang="en-US" sz="1100">
                <a:solidFill>
                  <a:schemeClr val="dk1"/>
                </a:solidFill>
              </a:rPr>
              <a:t>.</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Warden Peter, &amp; Situnayake Daniel. (2019). </a:t>
            </a:r>
            <a:r>
              <a:rPr i="1" lang="en-US" sz="1100">
                <a:solidFill>
                  <a:schemeClr val="dk1"/>
                </a:solidFill>
              </a:rPr>
              <a:t>TinyML - Machine Learning with TensorFlow Lite on Arduino and Ultra-Low-Power Microcontrollers</a:t>
            </a:r>
            <a:r>
              <a:rPr lang="en-US" sz="1100">
                <a:solidFill>
                  <a:schemeClr val="dk1"/>
                </a:solidFill>
              </a:rPr>
              <a:t>. https://books.google.pt/books?hl=en&amp;lr=&amp;id=tn3EDwAAQBAJ&amp;oi=fnd&amp;pg=PP1&amp;ots=jqllbr-7A4&amp;sig=GAqcAA99f2EPyvOjOaddMu8gzss&amp;redir_esc=y#v=onepage&amp;q&amp;f=false</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Xia, S., de Godoy, D., Islam, B., Islam, M. T., Nirjon, S., Kinget, P. R., &amp; Jiang, X. (2019). </a:t>
            </a:r>
            <a:r>
              <a:rPr i="1" lang="en-US" sz="1100">
                <a:solidFill>
                  <a:schemeClr val="dk1"/>
                </a:solidFill>
              </a:rPr>
              <a:t>Improving Pedestrian Safety in Cities using Intelligent Wearable Systems</a:t>
            </a:r>
            <a:r>
              <a:rPr lang="en-US" sz="1100">
                <a:solidFill>
                  <a:schemeClr val="dk1"/>
                </a:solidFill>
              </a:rPr>
              <a:t>.</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Yauri, R., &amp; Espino, R. (2022). </a:t>
            </a:r>
            <a:r>
              <a:rPr i="1" lang="en-US" sz="1100">
                <a:solidFill>
                  <a:schemeClr val="dk1"/>
                </a:solidFill>
              </a:rPr>
              <a:t>Edge device for movement pattern classification using neural network algorithms</a:t>
            </a:r>
            <a:r>
              <a:rPr lang="en-US" sz="1100">
                <a:solidFill>
                  <a:schemeClr val="dk1"/>
                </a:solidFill>
              </a:rPr>
              <a:t>.</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381" name="Google Shape;381;g2e08ea37cfa_0_119"/>
          <p:cNvSpPr txBox="1"/>
          <p:nvPr/>
        </p:nvSpPr>
        <p:spPr>
          <a:xfrm>
            <a:off x="11474200" y="84375"/>
            <a:ext cx="1482600" cy="1350000"/>
          </a:xfrm>
          <a:prstGeom prst="rect">
            <a:avLst/>
          </a:prstGeom>
          <a:solidFill>
            <a:srgbClr val="F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
          <p:cNvSpPr txBox="1"/>
          <p:nvPr>
            <p:ph type="title"/>
          </p:nvPr>
        </p:nvSpPr>
        <p:spPr>
          <a:xfrm>
            <a:off x="0" y="-634"/>
            <a:ext cx="12192000" cy="102092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9A3324"/>
              </a:buClr>
              <a:buSzPts val="4400"/>
              <a:buFont typeface="Open Sans"/>
              <a:buNone/>
            </a:pPr>
            <a:r>
              <a:rPr b="1" lang="en-US">
                <a:solidFill>
                  <a:srgbClr val="9A3324"/>
                </a:solidFill>
                <a:latin typeface="Arial"/>
                <a:ea typeface="Arial"/>
                <a:cs typeface="Arial"/>
                <a:sym typeface="Arial"/>
              </a:rPr>
              <a:t>Introduction &amp; Motivation</a:t>
            </a:r>
            <a:endParaRPr b="1">
              <a:solidFill>
                <a:srgbClr val="9A3324"/>
              </a:solidFill>
              <a:latin typeface="Arial"/>
              <a:ea typeface="Arial"/>
              <a:cs typeface="Arial"/>
              <a:sym typeface="Arial"/>
            </a:endParaRPr>
          </a:p>
        </p:txBody>
      </p:sp>
      <p:sp>
        <p:nvSpPr>
          <p:cNvPr id="139" name="Google Shape;139;p3"/>
          <p:cNvSpPr/>
          <p:nvPr/>
        </p:nvSpPr>
        <p:spPr>
          <a:xfrm>
            <a:off x="819388" y="4795550"/>
            <a:ext cx="34947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3F3F3F"/>
                </a:solidFill>
                <a:latin typeface="Arial"/>
                <a:ea typeface="Arial"/>
                <a:cs typeface="Arial"/>
                <a:sym typeface="Arial"/>
              </a:rPr>
              <a:t>Safe Physical Exercise</a:t>
            </a:r>
            <a:endParaRPr b="1" i="0" sz="2000" u="none" cap="none" strike="noStrike">
              <a:solidFill>
                <a:srgbClr val="3F3F3F"/>
              </a:solidFill>
              <a:latin typeface="Arial"/>
              <a:ea typeface="Arial"/>
              <a:cs typeface="Arial"/>
              <a:sym typeface="Arial"/>
            </a:endParaRPr>
          </a:p>
        </p:txBody>
      </p:sp>
      <p:sp>
        <p:nvSpPr>
          <p:cNvPr id="140" name="Google Shape;140;p3"/>
          <p:cNvSpPr/>
          <p:nvPr/>
        </p:nvSpPr>
        <p:spPr>
          <a:xfrm>
            <a:off x="730602" y="5288935"/>
            <a:ext cx="36723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550"/>
              <a:buFont typeface="Arial"/>
              <a:buNone/>
            </a:pPr>
            <a:r>
              <a:rPr b="0" i="0" lang="en-US" sz="1550" u="none" cap="none" strike="noStrike">
                <a:solidFill>
                  <a:srgbClr val="283C46"/>
                </a:solidFill>
                <a:highlight>
                  <a:srgbClr val="FFFFFF"/>
                </a:highlight>
                <a:latin typeface="Roboto"/>
                <a:ea typeface="Roboto"/>
                <a:cs typeface="Roboto"/>
                <a:sym typeface="Roboto"/>
              </a:rPr>
              <a:t>Identify the correctness of fitness exercises to avoid injury.</a:t>
            </a:r>
            <a:endParaRPr b="0" i="0" sz="1550" u="none" cap="none" strike="noStrike">
              <a:solidFill>
                <a:srgbClr val="283C46"/>
              </a:solidFill>
              <a:highlight>
                <a:srgbClr val="FFFFFF"/>
              </a:highlight>
              <a:latin typeface="Roboto"/>
              <a:ea typeface="Roboto"/>
              <a:cs typeface="Roboto"/>
              <a:sym typeface="Roboto"/>
            </a:endParaRPr>
          </a:p>
        </p:txBody>
      </p:sp>
      <p:sp>
        <p:nvSpPr>
          <p:cNvPr id="141" name="Google Shape;141;p3"/>
          <p:cNvSpPr/>
          <p:nvPr/>
        </p:nvSpPr>
        <p:spPr>
          <a:xfrm>
            <a:off x="4727115" y="4795597"/>
            <a:ext cx="2737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3F3F3F"/>
                </a:solidFill>
                <a:latin typeface="Arial"/>
                <a:ea typeface="Arial"/>
                <a:cs typeface="Arial"/>
                <a:sym typeface="Arial"/>
              </a:rPr>
              <a:t>Embedded Systems</a:t>
            </a:r>
            <a:endParaRPr b="1" i="0" sz="2000" u="none" cap="none" strike="noStrike">
              <a:solidFill>
                <a:srgbClr val="3F3F3F"/>
              </a:solidFill>
              <a:latin typeface="Arial"/>
              <a:ea typeface="Arial"/>
              <a:cs typeface="Arial"/>
              <a:sym typeface="Arial"/>
            </a:endParaRPr>
          </a:p>
        </p:txBody>
      </p:sp>
      <p:sp>
        <p:nvSpPr>
          <p:cNvPr id="142" name="Google Shape;142;p3"/>
          <p:cNvSpPr/>
          <p:nvPr/>
        </p:nvSpPr>
        <p:spPr>
          <a:xfrm>
            <a:off x="4259865" y="5288934"/>
            <a:ext cx="36723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550"/>
              <a:buFont typeface="Arial"/>
              <a:buNone/>
            </a:pPr>
            <a:r>
              <a:rPr b="0" i="0" lang="en-US" sz="1550" u="none" cap="none" strike="noStrike">
                <a:solidFill>
                  <a:srgbClr val="283C46"/>
                </a:solidFill>
                <a:highlight>
                  <a:srgbClr val="FFFFFF"/>
                </a:highlight>
                <a:latin typeface="Roboto"/>
                <a:ea typeface="Roboto"/>
                <a:cs typeface="Roboto"/>
                <a:sym typeface="Roboto"/>
              </a:rPr>
              <a:t>Autonomous, low-power, small size</a:t>
            </a:r>
            <a:endParaRPr b="0" i="0" sz="1800" u="none" cap="none" strike="noStrike">
              <a:solidFill>
                <a:srgbClr val="595959"/>
              </a:solidFill>
              <a:latin typeface="Arial"/>
              <a:ea typeface="Arial"/>
              <a:cs typeface="Arial"/>
              <a:sym typeface="Arial"/>
            </a:endParaRPr>
          </a:p>
        </p:txBody>
      </p:sp>
      <p:sp>
        <p:nvSpPr>
          <p:cNvPr id="143" name="Google Shape;143;p3"/>
          <p:cNvSpPr/>
          <p:nvPr/>
        </p:nvSpPr>
        <p:spPr>
          <a:xfrm>
            <a:off x="7680176" y="4795597"/>
            <a:ext cx="39603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3F3F3F"/>
                </a:solidFill>
                <a:latin typeface="Arial"/>
                <a:ea typeface="Arial"/>
                <a:cs typeface="Arial"/>
                <a:sym typeface="Arial"/>
              </a:rPr>
              <a:t>Real time feedback</a:t>
            </a:r>
            <a:endParaRPr b="1" i="0" sz="2000" u="none" cap="none" strike="noStrike">
              <a:solidFill>
                <a:srgbClr val="3F3F3F"/>
              </a:solidFill>
              <a:latin typeface="Arial"/>
              <a:ea typeface="Arial"/>
              <a:cs typeface="Arial"/>
              <a:sym typeface="Arial"/>
            </a:endParaRPr>
          </a:p>
        </p:txBody>
      </p:sp>
      <p:sp>
        <p:nvSpPr>
          <p:cNvPr id="144" name="Google Shape;144;p3"/>
          <p:cNvSpPr/>
          <p:nvPr/>
        </p:nvSpPr>
        <p:spPr>
          <a:xfrm>
            <a:off x="8098971" y="5295969"/>
            <a:ext cx="33975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550"/>
              <a:buFont typeface="Arial"/>
              <a:buNone/>
            </a:pPr>
            <a:r>
              <a:rPr b="0" i="0" lang="en-US" sz="1550" u="none" cap="none" strike="noStrike">
                <a:solidFill>
                  <a:srgbClr val="283C46"/>
                </a:solidFill>
                <a:highlight>
                  <a:srgbClr val="FFFFFF"/>
                </a:highlight>
                <a:latin typeface="Roboto"/>
                <a:ea typeface="Roboto"/>
                <a:cs typeface="Roboto"/>
                <a:sym typeface="Roboto"/>
              </a:rPr>
              <a:t>Sensors in gym equipment to provide feedback.</a:t>
            </a:r>
            <a:endParaRPr b="0" i="0" sz="1800" u="none" cap="none" strike="noStrike">
              <a:solidFill>
                <a:srgbClr val="595959"/>
              </a:solidFill>
              <a:latin typeface="Arial"/>
              <a:ea typeface="Arial"/>
              <a:cs typeface="Arial"/>
              <a:sym typeface="Arial"/>
            </a:endParaRPr>
          </a:p>
        </p:txBody>
      </p:sp>
      <p:sp>
        <p:nvSpPr>
          <p:cNvPr id="145" name="Google Shape;145;p3"/>
          <p:cNvSpPr txBox="1"/>
          <p:nvPr/>
        </p:nvSpPr>
        <p:spPr>
          <a:xfrm>
            <a:off x="611030" y="1196753"/>
            <a:ext cx="10597500" cy="15699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595959"/>
              </a:buClr>
              <a:buSzPts val="2000"/>
              <a:buFont typeface="Arial"/>
              <a:buChar char="●"/>
            </a:pPr>
            <a:r>
              <a:rPr b="0" i="0" lang="en-US" sz="1800" u="none" cap="none" strike="noStrike">
                <a:solidFill>
                  <a:srgbClr val="595959"/>
                </a:solidFill>
                <a:latin typeface="Arial"/>
                <a:ea typeface="Arial"/>
                <a:cs typeface="Arial"/>
                <a:sym typeface="Arial"/>
              </a:rPr>
              <a:t>Build an embedded system in a microcontroller with a trained Neural Network, using </a:t>
            </a:r>
            <a:r>
              <a:rPr b="0" i="1" lang="en-US" sz="1800" u="none" cap="none" strike="noStrike">
                <a:solidFill>
                  <a:srgbClr val="595959"/>
                </a:solidFill>
                <a:latin typeface="Arial"/>
                <a:ea typeface="Arial"/>
                <a:cs typeface="Arial"/>
                <a:sym typeface="Arial"/>
              </a:rPr>
              <a:t>TinyML</a:t>
            </a:r>
            <a:r>
              <a:rPr b="0" i="0" lang="en-US" sz="1800" u="none" cap="none" strike="noStrike">
                <a:solidFill>
                  <a:srgbClr val="595959"/>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595959"/>
              </a:solidFill>
              <a:latin typeface="Arial"/>
              <a:ea typeface="Arial"/>
              <a:cs typeface="Arial"/>
              <a:sym typeface="Arial"/>
            </a:endParaRPr>
          </a:p>
          <a:p>
            <a:pPr indent="-285750" lvl="0" marL="285750" marR="0" rtl="0" algn="l">
              <a:lnSpc>
                <a:spcPct val="100000"/>
              </a:lnSpc>
              <a:spcBef>
                <a:spcPts val="0"/>
              </a:spcBef>
              <a:spcAft>
                <a:spcPts val="0"/>
              </a:spcAft>
              <a:buClr>
                <a:srgbClr val="595959"/>
              </a:buClr>
              <a:buSzPts val="2000"/>
              <a:buFont typeface="Arial"/>
              <a:buChar char="●"/>
            </a:pPr>
            <a:r>
              <a:rPr b="0" i="0" lang="en-US" sz="1800" u="none" cap="none" strike="noStrike">
                <a:solidFill>
                  <a:srgbClr val="595959"/>
                </a:solidFill>
                <a:latin typeface="Arial"/>
                <a:ea typeface="Arial"/>
                <a:cs typeface="Arial"/>
                <a:sym typeface="Arial"/>
              </a:rPr>
              <a:t>Use of low code or no code platform.</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595959"/>
              </a:solidFill>
              <a:latin typeface="Arial"/>
              <a:ea typeface="Arial"/>
              <a:cs typeface="Arial"/>
              <a:sym typeface="Arial"/>
            </a:endParaRPr>
          </a:p>
          <a:p>
            <a:pPr indent="-285750" lvl="0" marL="285750" marR="0" rtl="0" algn="l">
              <a:lnSpc>
                <a:spcPct val="100000"/>
              </a:lnSpc>
              <a:spcBef>
                <a:spcPts val="0"/>
              </a:spcBef>
              <a:spcAft>
                <a:spcPts val="0"/>
              </a:spcAft>
              <a:buClr>
                <a:srgbClr val="595959"/>
              </a:buClr>
              <a:buSzPts val="2000"/>
              <a:buFont typeface="Arial"/>
              <a:buChar char="●"/>
            </a:pPr>
            <a:r>
              <a:rPr b="0" i="0" lang="en-US" sz="1800" u="none" cap="none" strike="noStrike">
                <a:solidFill>
                  <a:srgbClr val="595959"/>
                </a:solidFill>
                <a:latin typeface="Arial"/>
                <a:ea typeface="Arial"/>
                <a:cs typeface="Arial"/>
                <a:sym typeface="Arial"/>
              </a:rPr>
              <a:t>Program a neural network on low power microcontroller.</a:t>
            </a:r>
            <a:endParaRPr b="0" i="0" sz="1400" u="none" cap="none" strike="noStrike">
              <a:solidFill>
                <a:srgbClr val="000000"/>
              </a:solidFill>
              <a:latin typeface="Arial"/>
              <a:ea typeface="Arial"/>
              <a:cs typeface="Arial"/>
              <a:sym typeface="Arial"/>
            </a:endParaRPr>
          </a:p>
        </p:txBody>
      </p:sp>
      <p:sp>
        <p:nvSpPr>
          <p:cNvPr id="146" name="Google Shape;14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147" name="Google Shape;147;p3"/>
          <p:cNvSpPr/>
          <p:nvPr/>
        </p:nvSpPr>
        <p:spPr>
          <a:xfrm>
            <a:off x="2209907" y="3783858"/>
            <a:ext cx="713700" cy="747900"/>
          </a:xfrm>
          <a:prstGeom prst="ellipse">
            <a:avLst/>
          </a:prstGeom>
          <a:solidFill>
            <a:srgbClr val="56585C"/>
          </a:solidFill>
          <a:ln>
            <a:noFill/>
          </a:ln>
          <a:effectLst>
            <a:outerShdw blurRad="57150" rotWithShape="0" algn="bl" dir="5400000" dist="19050">
              <a:srgbClr val="000000">
                <a:alpha val="53725"/>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sp>
        <p:nvSpPr>
          <p:cNvPr id="148" name="Google Shape;148;p3"/>
          <p:cNvSpPr/>
          <p:nvPr/>
        </p:nvSpPr>
        <p:spPr>
          <a:xfrm>
            <a:off x="5739186" y="3783858"/>
            <a:ext cx="713700" cy="747900"/>
          </a:xfrm>
          <a:prstGeom prst="ellipse">
            <a:avLst/>
          </a:prstGeom>
          <a:solidFill>
            <a:srgbClr val="009CDF"/>
          </a:solidFill>
          <a:ln>
            <a:noFill/>
          </a:ln>
          <a:effectLst>
            <a:outerShdw blurRad="57150" rotWithShape="0" algn="bl" dir="5400000" dist="19050">
              <a:srgbClr val="000000">
                <a:alpha val="53725"/>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02</a:t>
            </a:r>
            <a:endParaRPr b="0" i="0" sz="1400" u="none" cap="none" strike="noStrike">
              <a:solidFill>
                <a:srgbClr val="000000"/>
              </a:solidFill>
              <a:latin typeface="Arial"/>
              <a:ea typeface="Arial"/>
              <a:cs typeface="Arial"/>
              <a:sym typeface="Arial"/>
            </a:endParaRPr>
          </a:p>
        </p:txBody>
      </p:sp>
      <p:sp>
        <p:nvSpPr>
          <p:cNvPr id="149" name="Google Shape;149;p3"/>
          <p:cNvSpPr/>
          <p:nvPr/>
        </p:nvSpPr>
        <p:spPr>
          <a:xfrm>
            <a:off x="9440876" y="3783858"/>
            <a:ext cx="713700" cy="747900"/>
          </a:xfrm>
          <a:prstGeom prst="ellipse">
            <a:avLst/>
          </a:prstGeom>
          <a:solidFill>
            <a:srgbClr val="9A3324"/>
          </a:solidFill>
          <a:ln>
            <a:noFill/>
          </a:ln>
          <a:effectLst>
            <a:outerShdw blurRad="57150" rotWithShape="0" algn="bl" dir="5400000" dist="19050">
              <a:srgbClr val="000000">
                <a:alpha val="53725"/>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descr="A person doing exercises with dumbbells&#10;&#10;Description automatically generated" id="155" name="Google Shape;155;p4"/>
          <p:cNvPicPr preferRelativeResize="0"/>
          <p:nvPr/>
        </p:nvPicPr>
        <p:blipFill rotWithShape="1">
          <a:blip r:embed="rId3">
            <a:alphaModFix/>
          </a:blip>
          <a:srcRect b="0" l="0" r="0" t="0"/>
          <a:stretch/>
        </p:blipFill>
        <p:spPr>
          <a:xfrm>
            <a:off x="231550" y="1337275"/>
            <a:ext cx="4517137" cy="3092088"/>
          </a:xfrm>
          <a:prstGeom prst="rect">
            <a:avLst/>
          </a:prstGeom>
          <a:noFill/>
          <a:ln>
            <a:noFill/>
          </a:ln>
        </p:spPr>
      </p:pic>
      <p:grpSp>
        <p:nvGrpSpPr>
          <p:cNvPr id="156" name="Google Shape;156;p4"/>
          <p:cNvGrpSpPr/>
          <p:nvPr/>
        </p:nvGrpSpPr>
        <p:grpSpPr>
          <a:xfrm>
            <a:off x="5174315" y="1283823"/>
            <a:ext cx="6834444" cy="522600"/>
            <a:chOff x="5174315" y="1283823"/>
            <a:chExt cx="6834444" cy="522600"/>
          </a:xfrm>
        </p:grpSpPr>
        <p:sp>
          <p:nvSpPr>
            <p:cNvPr id="157" name="Google Shape;157;p4"/>
            <p:cNvSpPr/>
            <p:nvPr/>
          </p:nvSpPr>
          <p:spPr>
            <a:xfrm>
              <a:off x="5174315" y="1283823"/>
              <a:ext cx="530400" cy="522600"/>
            </a:xfrm>
            <a:prstGeom prst="ellipse">
              <a:avLst/>
            </a:prstGeom>
            <a:solidFill>
              <a:srgbClr val="9A332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Arial"/>
                  <a:ea typeface="Arial"/>
                  <a:cs typeface="Arial"/>
                  <a:sym typeface="Arial"/>
                </a:rPr>
                <a:t>01</a:t>
              </a:r>
              <a:endParaRPr b="0" i="0" sz="900" u="none" cap="none" strike="noStrike">
                <a:solidFill>
                  <a:srgbClr val="000000"/>
                </a:solidFill>
                <a:latin typeface="Arial"/>
                <a:ea typeface="Arial"/>
                <a:cs typeface="Arial"/>
                <a:sym typeface="Arial"/>
              </a:endParaRPr>
            </a:p>
          </p:txBody>
        </p:sp>
        <p:sp>
          <p:nvSpPr>
            <p:cNvPr id="158" name="Google Shape;158;p4"/>
            <p:cNvSpPr/>
            <p:nvPr/>
          </p:nvSpPr>
          <p:spPr>
            <a:xfrm>
              <a:off x="5709659" y="1374475"/>
              <a:ext cx="62991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3F3F3F"/>
                  </a:solidFill>
                  <a:latin typeface="Arial"/>
                  <a:ea typeface="Arial"/>
                  <a:cs typeface="Arial"/>
                  <a:sym typeface="Arial"/>
                </a:rPr>
                <a:t>Autonomy</a:t>
              </a:r>
              <a:r>
                <a:rPr b="0" i="0" lang="en-US" sz="1600" u="none" cap="none" strike="noStrike">
                  <a:solidFill>
                    <a:srgbClr val="3F3F3F"/>
                  </a:solidFill>
                  <a:latin typeface="Arial"/>
                  <a:ea typeface="Arial"/>
                  <a:cs typeface="Arial"/>
                  <a:sym typeface="Arial"/>
                </a:rPr>
                <a:t> - Operate autonomously with a battery for more than 8h.</a:t>
              </a:r>
              <a:endParaRPr b="0" i="0" sz="1400" u="none" cap="none" strike="noStrike">
                <a:solidFill>
                  <a:srgbClr val="3F3F3F"/>
                </a:solidFill>
                <a:latin typeface="Arial"/>
                <a:ea typeface="Arial"/>
                <a:cs typeface="Arial"/>
                <a:sym typeface="Arial"/>
              </a:endParaRPr>
            </a:p>
          </p:txBody>
        </p:sp>
      </p:grpSp>
      <p:sp>
        <p:nvSpPr>
          <p:cNvPr id="159" name="Google Shape;159;p4"/>
          <p:cNvSpPr txBox="1"/>
          <p:nvPr/>
        </p:nvSpPr>
        <p:spPr>
          <a:xfrm>
            <a:off x="0" y="0"/>
            <a:ext cx="12192000" cy="879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9A3324"/>
              </a:buClr>
              <a:buSzPts val="4400"/>
              <a:buFont typeface="Open Sans"/>
              <a:buNone/>
            </a:pPr>
            <a:r>
              <a:rPr b="1" i="0" lang="en-US" sz="4400" u="none" cap="none" strike="noStrike">
                <a:solidFill>
                  <a:srgbClr val="9A3324"/>
                </a:solidFill>
                <a:latin typeface="Arial"/>
                <a:ea typeface="Arial"/>
                <a:cs typeface="Arial"/>
                <a:sym typeface="Arial"/>
              </a:rPr>
              <a:t>Objectives</a:t>
            </a:r>
            <a:endParaRPr b="1" i="0" sz="4400" u="none" cap="none" strike="noStrike">
              <a:solidFill>
                <a:srgbClr val="9A3324"/>
              </a:solidFill>
              <a:latin typeface="Arial"/>
              <a:ea typeface="Arial"/>
              <a:cs typeface="Arial"/>
              <a:sym typeface="Arial"/>
            </a:endParaRPr>
          </a:p>
        </p:txBody>
      </p:sp>
      <p:pic>
        <p:nvPicPr>
          <p:cNvPr descr="A red and green lines&#10;&#10;Description automatically generated" id="160" name="Google Shape;160;p4"/>
          <p:cNvPicPr preferRelativeResize="0"/>
          <p:nvPr/>
        </p:nvPicPr>
        <p:blipFill rotWithShape="1">
          <a:blip r:embed="rId4">
            <a:alphaModFix/>
          </a:blip>
          <a:srcRect b="0" l="6324" r="6324" t="0"/>
          <a:stretch/>
        </p:blipFill>
        <p:spPr>
          <a:xfrm>
            <a:off x="4355151" y="3524175"/>
            <a:ext cx="692175" cy="1673825"/>
          </a:xfrm>
          <a:prstGeom prst="rect">
            <a:avLst/>
          </a:prstGeom>
          <a:noFill/>
          <a:ln>
            <a:noFill/>
          </a:ln>
        </p:spPr>
      </p:pic>
      <p:sp>
        <p:nvSpPr>
          <p:cNvPr id="161" name="Google Shape;161;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solidFill>
                  <a:srgbClr val="3F3F3F"/>
                </a:solidFill>
              </a:rPr>
              <a:t>‹#›</a:t>
            </a:fld>
            <a:endParaRPr>
              <a:solidFill>
                <a:srgbClr val="3F3F3F"/>
              </a:solidFill>
            </a:endParaRPr>
          </a:p>
        </p:txBody>
      </p:sp>
      <p:grpSp>
        <p:nvGrpSpPr>
          <p:cNvPr id="162" name="Google Shape;162;p4"/>
          <p:cNvGrpSpPr/>
          <p:nvPr/>
        </p:nvGrpSpPr>
        <p:grpSpPr>
          <a:xfrm>
            <a:off x="5174315" y="2119693"/>
            <a:ext cx="6834444" cy="584700"/>
            <a:chOff x="5174315" y="2100264"/>
            <a:chExt cx="6834444" cy="584700"/>
          </a:xfrm>
        </p:grpSpPr>
        <p:sp>
          <p:nvSpPr>
            <p:cNvPr id="163" name="Google Shape;163;p4"/>
            <p:cNvSpPr/>
            <p:nvPr/>
          </p:nvSpPr>
          <p:spPr>
            <a:xfrm>
              <a:off x="5709659" y="2100264"/>
              <a:ext cx="6299100" cy="58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3F3F3F"/>
                  </a:solidFill>
                  <a:latin typeface="Arial"/>
                  <a:ea typeface="Arial"/>
                  <a:cs typeface="Arial"/>
                  <a:sym typeface="Arial"/>
                </a:rPr>
                <a:t>Compact Design </a:t>
              </a:r>
              <a:r>
                <a:rPr b="0" i="0" lang="en-US" sz="1600" u="none" cap="none" strike="noStrike">
                  <a:solidFill>
                    <a:srgbClr val="3F3F3F"/>
                  </a:solidFill>
                  <a:latin typeface="Arial"/>
                  <a:ea typeface="Arial"/>
                  <a:cs typeface="Arial"/>
                  <a:sym typeface="Arial"/>
                </a:rPr>
                <a:t>– Compact and lightweight facilitating ease of use</a:t>
              </a:r>
              <a:r>
                <a:rPr b="0" i="0" lang="en-US" sz="1400" u="none" cap="none" strike="noStrike">
                  <a:solidFill>
                    <a:srgbClr val="3F3F3F"/>
                  </a:solidFill>
                  <a:latin typeface="Arial"/>
                  <a:ea typeface="Arial"/>
                  <a:cs typeface="Arial"/>
                  <a:sym typeface="Arial"/>
                </a:rPr>
                <a:t> </a:t>
              </a:r>
              <a:r>
                <a:rPr b="0" i="0" lang="en-US" sz="1600" u="none" cap="none" strike="noStrike">
                  <a:solidFill>
                    <a:srgbClr val="3F3F3F"/>
                  </a:solidFill>
                  <a:latin typeface="Arial"/>
                  <a:ea typeface="Arial"/>
                  <a:cs typeface="Arial"/>
                  <a:sym typeface="Arial"/>
                </a:rPr>
                <a:t>during exercise and to be attached to gym equipment.</a:t>
              </a:r>
              <a:endParaRPr b="0" i="0" sz="1400" u="none" cap="none" strike="noStrike">
                <a:solidFill>
                  <a:srgbClr val="3F3F3F"/>
                </a:solidFill>
                <a:latin typeface="Arial"/>
                <a:ea typeface="Arial"/>
                <a:cs typeface="Arial"/>
                <a:sym typeface="Arial"/>
              </a:endParaRPr>
            </a:p>
          </p:txBody>
        </p:sp>
        <p:sp>
          <p:nvSpPr>
            <p:cNvPr id="164" name="Google Shape;164;p4"/>
            <p:cNvSpPr/>
            <p:nvPr/>
          </p:nvSpPr>
          <p:spPr>
            <a:xfrm>
              <a:off x="5174315" y="2131323"/>
              <a:ext cx="530400" cy="522600"/>
            </a:xfrm>
            <a:prstGeom prst="ellipse">
              <a:avLst/>
            </a:prstGeom>
            <a:solidFill>
              <a:srgbClr val="9A332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Arial"/>
                  <a:ea typeface="Arial"/>
                  <a:cs typeface="Arial"/>
                  <a:sym typeface="Arial"/>
                </a:rPr>
                <a:t>02</a:t>
              </a:r>
              <a:endParaRPr b="0" i="0" sz="900" u="none" cap="none" strike="noStrike">
                <a:solidFill>
                  <a:srgbClr val="000000"/>
                </a:solidFill>
                <a:latin typeface="Arial"/>
                <a:ea typeface="Arial"/>
                <a:cs typeface="Arial"/>
                <a:sym typeface="Arial"/>
              </a:endParaRPr>
            </a:p>
          </p:txBody>
        </p:sp>
      </p:grpSp>
      <p:sp>
        <p:nvSpPr>
          <p:cNvPr id="165" name="Google Shape;165;p4"/>
          <p:cNvSpPr/>
          <p:nvPr/>
        </p:nvSpPr>
        <p:spPr>
          <a:xfrm>
            <a:off x="5709659" y="3017663"/>
            <a:ext cx="62163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3F3F3F"/>
                </a:solidFill>
                <a:latin typeface="Arial"/>
                <a:ea typeface="Arial"/>
                <a:cs typeface="Arial"/>
                <a:sym typeface="Arial"/>
              </a:rPr>
              <a:t>Real-time Data Acquisition </a:t>
            </a:r>
            <a:r>
              <a:rPr b="0" i="0" lang="en-US" sz="1600" u="none" cap="none" strike="noStrike">
                <a:solidFill>
                  <a:srgbClr val="3F3F3F"/>
                </a:solidFill>
                <a:latin typeface="Arial"/>
                <a:ea typeface="Arial"/>
                <a:cs typeface="Arial"/>
                <a:sym typeface="Arial"/>
              </a:rPr>
              <a:t>- Capability to collect motion data using  accelerometer data in real-time and communicate to a host device using BLE.</a:t>
            </a:r>
            <a:endParaRPr b="0" i="0" sz="1600" u="none" cap="none" strike="noStrike">
              <a:solidFill>
                <a:srgbClr val="3F3F3F"/>
              </a:solidFill>
              <a:latin typeface="Arial"/>
              <a:ea typeface="Arial"/>
              <a:cs typeface="Arial"/>
              <a:sym typeface="Arial"/>
            </a:endParaRPr>
          </a:p>
        </p:txBody>
      </p:sp>
      <p:sp>
        <p:nvSpPr>
          <p:cNvPr id="166" name="Google Shape;166;p4"/>
          <p:cNvSpPr/>
          <p:nvPr/>
        </p:nvSpPr>
        <p:spPr>
          <a:xfrm>
            <a:off x="5174315" y="3113307"/>
            <a:ext cx="530400" cy="522600"/>
          </a:xfrm>
          <a:prstGeom prst="ellipse">
            <a:avLst/>
          </a:prstGeom>
          <a:solidFill>
            <a:srgbClr val="9A332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Arial"/>
                <a:ea typeface="Arial"/>
                <a:cs typeface="Arial"/>
                <a:sym typeface="Arial"/>
              </a:rPr>
              <a:t>03</a:t>
            </a:r>
            <a:endParaRPr b="0" i="0" sz="900" u="none" cap="none" strike="noStrike">
              <a:solidFill>
                <a:srgbClr val="000000"/>
              </a:solidFill>
              <a:latin typeface="Arial"/>
              <a:ea typeface="Arial"/>
              <a:cs typeface="Arial"/>
              <a:sym typeface="Arial"/>
            </a:endParaRPr>
          </a:p>
        </p:txBody>
      </p:sp>
      <p:sp>
        <p:nvSpPr>
          <p:cNvPr id="167" name="Google Shape;167;p4"/>
          <p:cNvSpPr/>
          <p:nvPr/>
        </p:nvSpPr>
        <p:spPr>
          <a:xfrm>
            <a:off x="5709659" y="4161933"/>
            <a:ext cx="6216300" cy="58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3F3F3F"/>
                </a:solidFill>
                <a:latin typeface="Arial"/>
                <a:ea typeface="Arial"/>
                <a:cs typeface="Arial"/>
                <a:sym typeface="Arial"/>
              </a:rPr>
              <a:t>Training NN </a:t>
            </a:r>
            <a:r>
              <a:rPr b="0" i="0" lang="en-US" sz="1600" u="none" cap="none" strike="noStrike">
                <a:solidFill>
                  <a:srgbClr val="3F3F3F"/>
                </a:solidFill>
                <a:latin typeface="Arial"/>
                <a:ea typeface="Arial"/>
                <a:cs typeface="Arial"/>
                <a:sym typeface="Arial"/>
              </a:rPr>
              <a:t>- Train a NN model with a custom dataset for different exercise movements and with correct and incorrect labels.</a:t>
            </a:r>
            <a:endParaRPr b="0" i="0" sz="1400" u="none" cap="none" strike="noStrike">
              <a:solidFill>
                <a:srgbClr val="3F3F3F"/>
              </a:solidFill>
              <a:latin typeface="Arial"/>
              <a:ea typeface="Arial"/>
              <a:cs typeface="Arial"/>
              <a:sym typeface="Arial"/>
            </a:endParaRPr>
          </a:p>
        </p:txBody>
      </p:sp>
      <p:sp>
        <p:nvSpPr>
          <p:cNvPr id="168" name="Google Shape;168;p4"/>
          <p:cNvSpPr/>
          <p:nvPr/>
        </p:nvSpPr>
        <p:spPr>
          <a:xfrm>
            <a:off x="5175215" y="4196063"/>
            <a:ext cx="530400" cy="522600"/>
          </a:xfrm>
          <a:prstGeom prst="ellipse">
            <a:avLst/>
          </a:prstGeom>
          <a:solidFill>
            <a:srgbClr val="9A332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Arial"/>
                <a:ea typeface="Arial"/>
                <a:cs typeface="Arial"/>
                <a:sym typeface="Arial"/>
              </a:rPr>
              <a:t>04</a:t>
            </a:r>
            <a:endParaRPr b="0" i="0" sz="900" u="none" cap="none" strike="noStrike">
              <a:solidFill>
                <a:srgbClr val="000000"/>
              </a:solidFill>
              <a:latin typeface="Arial"/>
              <a:ea typeface="Arial"/>
              <a:cs typeface="Arial"/>
              <a:sym typeface="Arial"/>
            </a:endParaRPr>
          </a:p>
        </p:txBody>
      </p:sp>
      <p:sp>
        <p:nvSpPr>
          <p:cNvPr id="169" name="Google Shape;169;p4"/>
          <p:cNvSpPr/>
          <p:nvPr/>
        </p:nvSpPr>
        <p:spPr>
          <a:xfrm>
            <a:off x="5709659" y="5150062"/>
            <a:ext cx="62163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3F3F3F"/>
                </a:solidFill>
                <a:latin typeface="Arial"/>
                <a:ea typeface="Arial"/>
                <a:cs typeface="Arial"/>
                <a:sym typeface="Arial"/>
              </a:rPr>
              <a:t>Classification</a:t>
            </a:r>
            <a:r>
              <a:rPr b="0" i="0" lang="en-US" sz="1600" u="none" cap="none" strike="noStrike">
                <a:solidFill>
                  <a:srgbClr val="3F3F3F"/>
                </a:solidFill>
                <a:latin typeface="Arial"/>
                <a:ea typeface="Arial"/>
                <a:cs typeface="Arial"/>
                <a:sym typeface="Arial"/>
              </a:rPr>
              <a:t> - validate the movement via a trained NN.</a:t>
            </a:r>
            <a:endParaRPr b="0" i="0" sz="1400" u="none" cap="none" strike="noStrike">
              <a:solidFill>
                <a:srgbClr val="3F3F3F"/>
              </a:solidFill>
              <a:latin typeface="Arial"/>
              <a:ea typeface="Arial"/>
              <a:cs typeface="Arial"/>
              <a:sym typeface="Arial"/>
            </a:endParaRPr>
          </a:p>
        </p:txBody>
      </p:sp>
      <p:sp>
        <p:nvSpPr>
          <p:cNvPr id="170" name="Google Shape;170;p4"/>
          <p:cNvSpPr/>
          <p:nvPr/>
        </p:nvSpPr>
        <p:spPr>
          <a:xfrm>
            <a:off x="5175215" y="5059903"/>
            <a:ext cx="530400" cy="522600"/>
          </a:xfrm>
          <a:prstGeom prst="ellipse">
            <a:avLst/>
          </a:prstGeom>
          <a:solidFill>
            <a:srgbClr val="9A332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Arial"/>
                <a:ea typeface="Arial"/>
                <a:cs typeface="Arial"/>
                <a:sym typeface="Arial"/>
              </a:rPr>
              <a:t>05</a:t>
            </a:r>
            <a:endParaRPr b="0" i="0" sz="900" u="none" cap="none" strike="noStrike">
              <a:solidFill>
                <a:srgbClr val="000000"/>
              </a:solidFill>
              <a:latin typeface="Arial"/>
              <a:ea typeface="Arial"/>
              <a:cs typeface="Arial"/>
              <a:sym typeface="Arial"/>
            </a:endParaRPr>
          </a:p>
        </p:txBody>
      </p:sp>
      <p:sp>
        <p:nvSpPr>
          <p:cNvPr id="171" name="Google Shape;171;p4"/>
          <p:cNvSpPr/>
          <p:nvPr/>
        </p:nvSpPr>
        <p:spPr>
          <a:xfrm>
            <a:off x="5709659" y="5987722"/>
            <a:ext cx="61533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3F3F3F"/>
                </a:solidFill>
                <a:latin typeface="Arial"/>
                <a:ea typeface="Arial"/>
                <a:cs typeface="Arial"/>
                <a:sym typeface="Arial"/>
              </a:rPr>
              <a:t>Feedback</a:t>
            </a:r>
            <a:r>
              <a:rPr b="0" i="0" lang="en-US" sz="1600" u="none" cap="none" strike="noStrike">
                <a:solidFill>
                  <a:srgbClr val="3F3F3F"/>
                </a:solidFill>
                <a:latin typeface="Arial"/>
                <a:ea typeface="Arial"/>
                <a:cs typeface="Arial"/>
                <a:sym typeface="Arial"/>
              </a:rPr>
              <a:t> - provide real-time feedback to the user.</a:t>
            </a:r>
            <a:endParaRPr b="0" i="0" sz="1400" u="none" cap="none" strike="noStrike">
              <a:solidFill>
                <a:srgbClr val="3F3F3F"/>
              </a:solidFill>
              <a:latin typeface="Arial"/>
              <a:ea typeface="Arial"/>
              <a:cs typeface="Arial"/>
              <a:sym typeface="Arial"/>
            </a:endParaRPr>
          </a:p>
        </p:txBody>
      </p:sp>
      <p:sp>
        <p:nvSpPr>
          <p:cNvPr id="172" name="Google Shape;172;p4"/>
          <p:cNvSpPr/>
          <p:nvPr/>
        </p:nvSpPr>
        <p:spPr>
          <a:xfrm>
            <a:off x="5175215" y="5895773"/>
            <a:ext cx="530400" cy="522600"/>
          </a:xfrm>
          <a:prstGeom prst="ellipse">
            <a:avLst/>
          </a:prstGeom>
          <a:solidFill>
            <a:srgbClr val="9A332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Arial"/>
                <a:ea typeface="Arial"/>
                <a:cs typeface="Arial"/>
                <a:sym typeface="Arial"/>
              </a:rPr>
              <a:t>06</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p5"/>
          <p:cNvSpPr txBox="1"/>
          <p:nvPr>
            <p:ph type="title"/>
          </p:nvPr>
        </p:nvSpPr>
        <p:spPr>
          <a:xfrm>
            <a:off x="0" y="-626"/>
            <a:ext cx="12192000" cy="11424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400"/>
              <a:buFont typeface="Arial"/>
              <a:buNone/>
            </a:pPr>
            <a:r>
              <a:rPr b="1" lang="en-US">
                <a:solidFill>
                  <a:srgbClr val="9A3324"/>
                </a:solidFill>
                <a:latin typeface="Arial"/>
                <a:ea typeface="Arial"/>
                <a:cs typeface="Arial"/>
                <a:sym typeface="Arial"/>
              </a:rPr>
              <a:t>Related Works on Movement Recognition</a:t>
            </a:r>
            <a:endParaRPr b="1">
              <a:solidFill>
                <a:srgbClr val="9A3324"/>
              </a:solidFill>
              <a:latin typeface="Arial"/>
              <a:ea typeface="Arial"/>
              <a:cs typeface="Arial"/>
              <a:sym typeface="Arial"/>
            </a:endParaRPr>
          </a:p>
        </p:txBody>
      </p:sp>
      <p:sp>
        <p:nvSpPr>
          <p:cNvPr id="179" name="Google Shape;179;p5"/>
          <p:cNvSpPr/>
          <p:nvPr/>
        </p:nvSpPr>
        <p:spPr>
          <a:xfrm>
            <a:off x="585319" y="1467959"/>
            <a:ext cx="1093612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595959"/>
                </a:solidFill>
                <a:latin typeface="Arial"/>
                <a:ea typeface="Arial"/>
                <a:cs typeface="Arial"/>
                <a:sym typeface="Arial"/>
              </a:rPr>
              <a:t>Neural Networks for classification and movement recognition. Works were investigated in multiple areas such as:</a:t>
            </a:r>
            <a:endParaRPr b="0" i="0" sz="1400" u="none" cap="none" strike="noStrike">
              <a:solidFill>
                <a:srgbClr val="FF0000"/>
              </a:solidFill>
              <a:latin typeface="Arial"/>
              <a:ea typeface="Arial"/>
              <a:cs typeface="Arial"/>
              <a:sym typeface="Arial"/>
            </a:endParaRPr>
          </a:p>
        </p:txBody>
      </p:sp>
      <p:sp>
        <p:nvSpPr>
          <p:cNvPr id="180" name="Google Shape;180;p5"/>
          <p:cNvSpPr/>
          <p:nvPr/>
        </p:nvSpPr>
        <p:spPr>
          <a:xfrm>
            <a:off x="585319" y="2405758"/>
            <a:ext cx="603000" cy="603000"/>
          </a:xfrm>
          <a:prstGeom prst="ellipse">
            <a:avLst/>
          </a:prstGeom>
          <a:solidFill>
            <a:srgbClr val="56585C"/>
          </a:solidFill>
          <a:ln>
            <a:noFill/>
          </a:ln>
          <a:effectLst>
            <a:outerShdw blurRad="57150" rotWithShape="0" algn="bl" dir="5400000" dist="19050">
              <a:srgbClr val="000000">
                <a:alpha val="49803"/>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sp>
        <p:nvSpPr>
          <p:cNvPr id="181" name="Google Shape;181;p5"/>
          <p:cNvSpPr/>
          <p:nvPr/>
        </p:nvSpPr>
        <p:spPr>
          <a:xfrm>
            <a:off x="1449974" y="2405750"/>
            <a:ext cx="6083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n-US" sz="2000">
                <a:solidFill>
                  <a:srgbClr val="3F3F3F"/>
                </a:solidFill>
              </a:rPr>
              <a:t>Human Activity Recognition</a:t>
            </a:r>
            <a:endParaRPr b="1" i="0" sz="2000" u="none" cap="none" strike="noStrike">
              <a:solidFill>
                <a:srgbClr val="3F3F3F"/>
              </a:solidFill>
              <a:latin typeface="Arial"/>
              <a:ea typeface="Arial"/>
              <a:cs typeface="Arial"/>
              <a:sym typeface="Arial"/>
            </a:endParaRPr>
          </a:p>
        </p:txBody>
      </p:sp>
      <p:sp>
        <p:nvSpPr>
          <p:cNvPr id="182" name="Google Shape;182;p5"/>
          <p:cNvSpPr/>
          <p:nvPr/>
        </p:nvSpPr>
        <p:spPr>
          <a:xfrm>
            <a:off x="1449975" y="2805875"/>
            <a:ext cx="9903600" cy="31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i="1" lang="en-US" sz="1600">
                <a:solidFill>
                  <a:srgbClr val="595959"/>
                </a:solidFill>
              </a:rPr>
              <a:t>S. Gupta, “A tinyml approach to human activity recognition,” 2022.</a:t>
            </a:r>
            <a:endParaRPr i="1" sz="1600">
              <a:solidFill>
                <a:srgbClr val="595959"/>
              </a:solidFill>
            </a:endParaRPr>
          </a:p>
          <a:p>
            <a:pPr indent="0" lvl="0" marL="0" marR="0" rtl="0" algn="l">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l">
              <a:lnSpc>
                <a:spcPct val="100000"/>
              </a:lnSpc>
              <a:spcBef>
                <a:spcPts val="0"/>
              </a:spcBef>
              <a:spcAft>
                <a:spcPts val="0"/>
              </a:spcAft>
              <a:buClr>
                <a:schemeClr val="dk1"/>
              </a:buClr>
              <a:buSzPts val="1600"/>
              <a:buFont typeface="Arial"/>
              <a:buNone/>
            </a:pPr>
            <a:r>
              <a:rPr lang="en-US" sz="1600">
                <a:solidFill>
                  <a:srgbClr val="595959"/>
                </a:solidFill>
              </a:rPr>
              <a:t>It traces the evolution from traditional ML techniques to deep learning for HAR, highlighting the advantages</a:t>
            </a:r>
            <a:endParaRPr sz="1600">
              <a:solidFill>
                <a:srgbClr val="595959"/>
              </a:solidFill>
            </a:endParaRPr>
          </a:p>
          <a:p>
            <a:pPr indent="0" lvl="0" marL="0" marR="0" rtl="0" algn="l">
              <a:lnSpc>
                <a:spcPct val="100000"/>
              </a:lnSpc>
              <a:spcBef>
                <a:spcPts val="0"/>
              </a:spcBef>
              <a:spcAft>
                <a:spcPts val="0"/>
              </a:spcAft>
              <a:buClr>
                <a:schemeClr val="dk1"/>
              </a:buClr>
              <a:buSzPts val="1600"/>
              <a:buFont typeface="Arial"/>
              <a:buNone/>
            </a:pPr>
            <a:r>
              <a:rPr lang="en-US" sz="1600">
                <a:solidFill>
                  <a:srgbClr val="595959"/>
                </a:solidFill>
              </a:rPr>
              <a:t>of deep learning ability to learn from raw data.</a:t>
            </a:r>
            <a:endParaRPr sz="1600">
              <a:solidFill>
                <a:srgbClr val="595959"/>
              </a:solidFill>
            </a:endParaRPr>
          </a:p>
          <a:p>
            <a:pPr indent="0" lvl="0" marL="0" marR="0" rtl="0" algn="l">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l">
              <a:lnSpc>
                <a:spcPct val="100000"/>
              </a:lnSpc>
              <a:spcBef>
                <a:spcPts val="0"/>
              </a:spcBef>
              <a:spcAft>
                <a:spcPts val="0"/>
              </a:spcAft>
              <a:buClr>
                <a:schemeClr val="dk1"/>
              </a:buClr>
              <a:buSzPts val="1600"/>
              <a:buFont typeface="Arial"/>
              <a:buNone/>
            </a:pPr>
            <a:r>
              <a:rPr lang="en-US" sz="1600">
                <a:solidFill>
                  <a:srgbClr val="595959"/>
                </a:solidFill>
              </a:rPr>
              <a:t>Talks about the relevance of TinyML focusing on its power-saving features and potential to revolutionize HAR by enabling efficient, low-power, and responsive systems.</a:t>
            </a:r>
            <a:endParaRPr sz="1600">
              <a:solidFill>
                <a:srgbClr val="595959"/>
              </a:solidFill>
            </a:endParaRPr>
          </a:p>
          <a:p>
            <a:pPr indent="0" lvl="0" marL="0" marR="0" rtl="0" algn="l">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l">
              <a:lnSpc>
                <a:spcPct val="100000"/>
              </a:lnSpc>
              <a:spcBef>
                <a:spcPts val="0"/>
              </a:spcBef>
              <a:spcAft>
                <a:spcPts val="0"/>
              </a:spcAft>
              <a:buClr>
                <a:schemeClr val="dk1"/>
              </a:buClr>
              <a:buSzPts val="1600"/>
              <a:buFont typeface="Arial"/>
              <a:buNone/>
            </a:pPr>
            <a:r>
              <a:rPr i="1" lang="en-US" sz="1600">
                <a:solidFill>
                  <a:srgbClr val="595959"/>
                </a:solidFill>
              </a:rPr>
              <a:t>F. M. Rueda, R. Grzeszick, G. A. Fink, S. Feldhorst, and ten Michael Hompel, “Convolutional neural networks for human activity recognition using body-worn sensors,” 2018.</a:t>
            </a:r>
            <a:endParaRPr i="1" sz="1600">
              <a:solidFill>
                <a:srgbClr val="595959"/>
              </a:solidFill>
            </a:endParaRPr>
          </a:p>
          <a:p>
            <a:pPr indent="0" lvl="0" marL="0" marR="0" rtl="0" algn="l">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l">
              <a:lnSpc>
                <a:spcPct val="100000"/>
              </a:lnSpc>
              <a:spcBef>
                <a:spcPts val="0"/>
              </a:spcBef>
              <a:spcAft>
                <a:spcPts val="0"/>
              </a:spcAft>
              <a:buClr>
                <a:schemeClr val="dk1"/>
              </a:buClr>
              <a:buSzPts val="1600"/>
              <a:buFont typeface="Arial"/>
              <a:buNone/>
            </a:pPr>
            <a:r>
              <a:rPr lang="en-US" sz="1600">
                <a:solidFill>
                  <a:srgbClr val="595959"/>
                </a:solidFill>
              </a:rPr>
              <a:t>The study [22] presents an evaluation of a CNN architecture for HAR using multichannel time-series data from body-worn sensors, specifically IMUs, for recognizing human activities using data from those sensors.</a:t>
            </a:r>
            <a:endParaRPr sz="1600">
              <a:solidFill>
                <a:srgbClr val="595959"/>
              </a:solidFill>
            </a:endParaRPr>
          </a:p>
          <a:p>
            <a:pPr indent="0" lvl="0" marL="0" marR="0" rtl="0" algn="l">
              <a:lnSpc>
                <a:spcPct val="100000"/>
              </a:lnSpc>
              <a:spcBef>
                <a:spcPts val="0"/>
              </a:spcBef>
              <a:spcAft>
                <a:spcPts val="0"/>
              </a:spcAft>
              <a:buClr>
                <a:schemeClr val="dk1"/>
              </a:buClr>
              <a:buSzPts val="1600"/>
              <a:buFont typeface="Arial"/>
              <a:buNone/>
            </a:pPr>
            <a:r>
              <a:rPr lang="en-US" sz="1600">
                <a:solidFill>
                  <a:srgbClr val="595959"/>
                </a:solidFill>
              </a:rPr>
              <a:t>This NN is designed to better capture how people move by considering information from different sensors.</a:t>
            </a:r>
            <a:endParaRPr sz="1600">
              <a:solidFill>
                <a:srgbClr val="595959"/>
              </a:solidFill>
            </a:endParaRPr>
          </a:p>
          <a:p>
            <a:pPr indent="0" lvl="0" marL="0" marR="0" rtl="0" algn="l">
              <a:lnSpc>
                <a:spcPct val="100000"/>
              </a:lnSpc>
              <a:spcBef>
                <a:spcPts val="0"/>
              </a:spcBef>
              <a:spcAft>
                <a:spcPts val="0"/>
              </a:spcAft>
              <a:buClr>
                <a:schemeClr val="dk1"/>
              </a:buClr>
              <a:buSzPts val="1600"/>
              <a:buFont typeface="Arial"/>
              <a:buNone/>
            </a:pPr>
            <a:r>
              <a:t/>
            </a:r>
            <a:endParaRPr sz="1600">
              <a:solidFill>
                <a:srgbClr val="595959"/>
              </a:solidFill>
            </a:endParaRPr>
          </a:p>
        </p:txBody>
      </p:sp>
      <p:sp>
        <p:nvSpPr>
          <p:cNvPr id="183" name="Google Shape;18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4" name="Google Shape;184;p5"/>
          <p:cNvSpPr txBox="1"/>
          <p:nvPr/>
        </p:nvSpPr>
        <p:spPr>
          <a:xfrm>
            <a:off x="11474200" y="84375"/>
            <a:ext cx="1482600" cy="1350000"/>
          </a:xfrm>
          <a:prstGeom prst="rect">
            <a:avLst/>
          </a:prstGeom>
          <a:solidFill>
            <a:srgbClr val="F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g2e08ea37cfa_0_58"/>
          <p:cNvSpPr txBox="1"/>
          <p:nvPr>
            <p:ph type="title"/>
          </p:nvPr>
        </p:nvSpPr>
        <p:spPr>
          <a:xfrm>
            <a:off x="0" y="-626"/>
            <a:ext cx="12192000" cy="11424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400"/>
              <a:buFont typeface="Arial"/>
              <a:buNone/>
            </a:pPr>
            <a:r>
              <a:rPr b="1" lang="en-US">
                <a:solidFill>
                  <a:srgbClr val="9A3324"/>
                </a:solidFill>
                <a:latin typeface="Arial"/>
                <a:ea typeface="Arial"/>
                <a:cs typeface="Arial"/>
                <a:sym typeface="Arial"/>
              </a:rPr>
              <a:t>Related Works on Movement Recognition</a:t>
            </a:r>
            <a:endParaRPr b="1">
              <a:solidFill>
                <a:srgbClr val="9A3324"/>
              </a:solidFill>
              <a:latin typeface="Arial"/>
              <a:ea typeface="Arial"/>
              <a:cs typeface="Arial"/>
              <a:sym typeface="Arial"/>
            </a:endParaRPr>
          </a:p>
        </p:txBody>
      </p:sp>
      <p:sp>
        <p:nvSpPr>
          <p:cNvPr id="191" name="Google Shape;191;g2e08ea37cfa_0_58"/>
          <p:cNvSpPr/>
          <p:nvPr/>
        </p:nvSpPr>
        <p:spPr>
          <a:xfrm>
            <a:off x="1449977" y="1278452"/>
            <a:ext cx="4464600" cy="369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Arial"/>
              <a:buNone/>
            </a:pPr>
            <a:r>
              <a:rPr b="1" lang="en-US" sz="2000">
                <a:solidFill>
                  <a:srgbClr val="3F3F3F"/>
                </a:solidFill>
              </a:rPr>
              <a:t>Neural Networks applied to Health </a:t>
            </a:r>
            <a:endParaRPr b="1" sz="2000">
              <a:solidFill>
                <a:srgbClr val="3F3F3F"/>
              </a:solidFill>
            </a:endParaRPr>
          </a:p>
          <a:p>
            <a:pPr indent="0" lvl="0" marL="0" rtl="0" algn="l">
              <a:spcBef>
                <a:spcPts val="0"/>
              </a:spcBef>
              <a:spcAft>
                <a:spcPts val="0"/>
              </a:spcAft>
              <a:buClr>
                <a:schemeClr val="dk1"/>
              </a:buClr>
              <a:buSzPts val="2000"/>
              <a:buFont typeface="Arial"/>
              <a:buNone/>
            </a:pPr>
            <a:r>
              <a:rPr b="1" lang="en-US" sz="2000">
                <a:solidFill>
                  <a:srgbClr val="3F3F3F"/>
                </a:solidFill>
              </a:rPr>
              <a:t> </a:t>
            </a:r>
            <a:endParaRPr b="1" sz="2000">
              <a:solidFill>
                <a:srgbClr val="3F3F3F"/>
              </a:solidFill>
            </a:endParaRPr>
          </a:p>
          <a:p>
            <a:pPr indent="0" lvl="0" marL="0" marR="0" rtl="0" algn="l">
              <a:lnSpc>
                <a:spcPct val="100000"/>
              </a:lnSpc>
              <a:spcBef>
                <a:spcPts val="0"/>
              </a:spcBef>
              <a:spcAft>
                <a:spcPts val="0"/>
              </a:spcAft>
              <a:buClr>
                <a:srgbClr val="000000"/>
              </a:buClr>
              <a:buSzPts val="2000"/>
              <a:buFont typeface="Arial"/>
              <a:buNone/>
            </a:pPr>
            <a:r>
              <a:t/>
            </a:r>
            <a:endParaRPr b="1" sz="2000">
              <a:solidFill>
                <a:srgbClr val="3F3F3F"/>
              </a:solidFill>
            </a:endParaRPr>
          </a:p>
        </p:txBody>
      </p:sp>
      <p:sp>
        <p:nvSpPr>
          <p:cNvPr id="192" name="Google Shape;192;g2e08ea37cfa_0_58"/>
          <p:cNvSpPr/>
          <p:nvPr/>
        </p:nvSpPr>
        <p:spPr>
          <a:xfrm>
            <a:off x="1449975" y="1666075"/>
            <a:ext cx="9903900" cy="4952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i="1" lang="en-US" sz="1600">
                <a:solidFill>
                  <a:srgbClr val="595959"/>
                </a:solidFill>
              </a:rPr>
              <a:t>M. S. Diab and E. Rodriguez-Villegas, “Embedded machine learning using microcontrollers in wearable and ambulatory systems for health and care applications: A review,” 2022.</a:t>
            </a:r>
            <a:endParaRPr i="1" sz="1600">
              <a:solidFill>
                <a:srgbClr val="595959"/>
              </a:solidFill>
            </a:endParaRPr>
          </a:p>
          <a:p>
            <a:pPr indent="0" lvl="0" marL="0" marR="0" rtl="0" algn="l">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l">
              <a:lnSpc>
                <a:spcPct val="100000"/>
              </a:lnSpc>
              <a:spcBef>
                <a:spcPts val="0"/>
              </a:spcBef>
              <a:spcAft>
                <a:spcPts val="0"/>
              </a:spcAft>
              <a:buClr>
                <a:schemeClr val="dk1"/>
              </a:buClr>
              <a:buSzPts val="1600"/>
              <a:buFont typeface="Arial"/>
              <a:buNone/>
            </a:pPr>
            <a:r>
              <a:rPr lang="en-US" sz="1600">
                <a:solidFill>
                  <a:srgbClr val="595959"/>
                </a:solidFill>
              </a:rPr>
              <a:t>The article discusses the integration of ML into health and care applications, with a focus on wearable devices. It investigates the different challenges and specifications trade-offs associated to existing hardware options. To address these challenges, the authors introduce the concept of TinyML and emphasize the use of MCUs as the devices, allowing for processing closer to the sensing platform.</a:t>
            </a:r>
            <a:endParaRPr sz="1600">
              <a:solidFill>
                <a:srgbClr val="595959"/>
              </a:solidFill>
            </a:endParaRPr>
          </a:p>
          <a:p>
            <a:pPr indent="0" lvl="0" marL="0" marR="0" rtl="0" algn="l">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l">
              <a:lnSpc>
                <a:spcPct val="100000"/>
              </a:lnSpc>
              <a:spcBef>
                <a:spcPts val="0"/>
              </a:spcBef>
              <a:spcAft>
                <a:spcPts val="0"/>
              </a:spcAft>
              <a:buClr>
                <a:schemeClr val="dk1"/>
              </a:buClr>
              <a:buSzPts val="1600"/>
              <a:buFont typeface="Arial"/>
              <a:buNone/>
            </a:pPr>
            <a:r>
              <a:rPr lang="en-US" sz="1600">
                <a:solidFill>
                  <a:srgbClr val="595959"/>
                </a:solidFill>
              </a:rPr>
              <a:t>Some challenges in designing healthcare wearables are indicated, such as user acceptability, compact design, ease of use, and minimal maintenance, data transmission, storage, security and power consumption.</a:t>
            </a:r>
            <a:endParaRPr sz="1600">
              <a:solidFill>
                <a:srgbClr val="595959"/>
              </a:solidFill>
            </a:endParaRPr>
          </a:p>
          <a:p>
            <a:pPr indent="0" lvl="0" marL="0" marR="0" rtl="0" algn="l">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l">
              <a:lnSpc>
                <a:spcPct val="100000"/>
              </a:lnSpc>
              <a:spcBef>
                <a:spcPts val="0"/>
              </a:spcBef>
              <a:spcAft>
                <a:spcPts val="0"/>
              </a:spcAft>
              <a:buClr>
                <a:schemeClr val="dk1"/>
              </a:buClr>
              <a:buSzPts val="1600"/>
              <a:buFont typeface="Arial"/>
              <a:buNone/>
            </a:pPr>
            <a:r>
              <a:rPr lang="en-US" sz="1600">
                <a:solidFill>
                  <a:srgbClr val="595959"/>
                </a:solidFill>
              </a:rPr>
              <a:t>MCUs due to their advantages in terms of low power consumption, latency, size, flexibility, and cost.</a:t>
            </a:r>
            <a:endParaRPr sz="1600">
              <a:solidFill>
                <a:srgbClr val="595959"/>
              </a:solidFill>
            </a:endParaRPr>
          </a:p>
          <a:p>
            <a:pPr indent="0" lvl="0" marL="0" marR="0" rtl="0" algn="l">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l">
              <a:lnSpc>
                <a:spcPct val="100000"/>
              </a:lnSpc>
              <a:spcBef>
                <a:spcPts val="0"/>
              </a:spcBef>
              <a:spcAft>
                <a:spcPts val="0"/>
              </a:spcAft>
              <a:buClr>
                <a:schemeClr val="dk1"/>
              </a:buClr>
              <a:buSzPts val="1600"/>
              <a:buFont typeface="Arial"/>
              <a:buNone/>
            </a:pPr>
            <a:r>
              <a:rPr lang="en-US" sz="1600">
                <a:solidFill>
                  <a:srgbClr val="595959"/>
                </a:solidFill>
              </a:rPr>
              <a:t>The deployment of machine learning algorithms on resource-constrained embedded devices, offers advantages in latency, power efficiency, and privacy compared to cloud computing.</a:t>
            </a:r>
            <a:endParaRPr sz="1600">
              <a:solidFill>
                <a:srgbClr val="595959"/>
              </a:solidFill>
            </a:endParaRPr>
          </a:p>
          <a:p>
            <a:pPr indent="0" lvl="0" marL="0" marR="0" rtl="0" algn="l">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l">
              <a:lnSpc>
                <a:spcPct val="100000"/>
              </a:lnSpc>
              <a:spcBef>
                <a:spcPts val="0"/>
              </a:spcBef>
              <a:spcAft>
                <a:spcPts val="0"/>
              </a:spcAft>
              <a:buClr>
                <a:schemeClr val="dk1"/>
              </a:buClr>
              <a:buSzPts val="1600"/>
              <a:buFont typeface="Arial"/>
              <a:buNone/>
            </a:pPr>
            <a:r>
              <a:rPr lang="en-US" sz="1600">
                <a:solidFill>
                  <a:srgbClr val="595959"/>
                </a:solidFill>
              </a:rPr>
              <a:t>The study explores the application of TinyML in wearable health and care systems, uncovering various applications, including medical condition detection, fitness tracking, elderly fall detection, and rehabilitation with prosthetics.</a:t>
            </a:r>
            <a:endParaRPr sz="1200">
              <a:solidFill>
                <a:schemeClr val="dk1"/>
              </a:solidFill>
            </a:endParaRPr>
          </a:p>
          <a:p>
            <a:pPr indent="0" lvl="0" marL="0" rtl="0" algn="l">
              <a:spcBef>
                <a:spcPts val="0"/>
              </a:spcBef>
              <a:spcAft>
                <a:spcPts val="0"/>
              </a:spcAft>
              <a:buClr>
                <a:schemeClr val="dk1"/>
              </a:buClr>
              <a:buSzPts val="1600"/>
              <a:buFont typeface="Arial"/>
              <a:buNone/>
            </a:pPr>
            <a:r>
              <a:t/>
            </a:r>
            <a:endParaRPr sz="1600">
              <a:solidFill>
                <a:srgbClr val="595959"/>
              </a:solidFill>
            </a:endParaRPr>
          </a:p>
        </p:txBody>
      </p:sp>
      <p:sp>
        <p:nvSpPr>
          <p:cNvPr id="193" name="Google Shape;193;g2e08ea37cfa_0_5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94" name="Google Shape;194;g2e08ea37cfa_0_58"/>
          <p:cNvSpPr txBox="1"/>
          <p:nvPr/>
        </p:nvSpPr>
        <p:spPr>
          <a:xfrm>
            <a:off x="11474200" y="84375"/>
            <a:ext cx="1482600" cy="1350000"/>
          </a:xfrm>
          <a:prstGeom prst="rect">
            <a:avLst/>
          </a:prstGeom>
          <a:solidFill>
            <a:srgbClr val="F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endParaRPr>
          </a:p>
        </p:txBody>
      </p:sp>
      <p:sp>
        <p:nvSpPr>
          <p:cNvPr id="195" name="Google Shape;195;g2e08ea37cfa_0_58"/>
          <p:cNvSpPr/>
          <p:nvPr/>
        </p:nvSpPr>
        <p:spPr>
          <a:xfrm>
            <a:off x="572019" y="1278448"/>
            <a:ext cx="603000" cy="603000"/>
          </a:xfrm>
          <a:prstGeom prst="ellipse">
            <a:avLst/>
          </a:prstGeom>
          <a:solidFill>
            <a:srgbClr val="009CDF"/>
          </a:solidFill>
          <a:ln>
            <a:noFill/>
          </a:ln>
          <a:effectLst>
            <a:outerShdw blurRad="57150" rotWithShape="0" algn="bl" dir="5400000" dist="19050">
              <a:srgbClr val="000000">
                <a:alpha val="49800"/>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lang="en-US" sz="1800">
                <a:solidFill>
                  <a:schemeClr val="lt1"/>
                </a:solidFill>
              </a:rPr>
              <a:t>02</a:t>
            </a:r>
            <a:endParaRPr b="1" sz="18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 name="Shape 200"/>
        <p:cNvGrpSpPr/>
        <p:nvPr/>
      </p:nvGrpSpPr>
      <p:grpSpPr>
        <a:xfrm>
          <a:off x="0" y="0"/>
          <a:ext cx="0" cy="0"/>
          <a:chOff x="0" y="0"/>
          <a:chExt cx="0" cy="0"/>
        </a:xfrm>
      </p:grpSpPr>
      <p:sp>
        <p:nvSpPr>
          <p:cNvPr id="201" name="Google Shape;201;g2e08ea37cfa_0_74"/>
          <p:cNvSpPr txBox="1"/>
          <p:nvPr>
            <p:ph type="title"/>
          </p:nvPr>
        </p:nvSpPr>
        <p:spPr>
          <a:xfrm>
            <a:off x="0" y="-626"/>
            <a:ext cx="12192000" cy="11424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400"/>
              <a:buFont typeface="Arial"/>
              <a:buNone/>
            </a:pPr>
            <a:r>
              <a:rPr b="1" lang="en-US">
                <a:solidFill>
                  <a:srgbClr val="9A3324"/>
                </a:solidFill>
                <a:latin typeface="Arial"/>
                <a:ea typeface="Arial"/>
                <a:cs typeface="Arial"/>
                <a:sym typeface="Arial"/>
              </a:rPr>
              <a:t>Related Works on Movement Recognition</a:t>
            </a:r>
            <a:endParaRPr b="1">
              <a:solidFill>
                <a:srgbClr val="9A3324"/>
              </a:solidFill>
              <a:latin typeface="Arial"/>
              <a:ea typeface="Arial"/>
              <a:cs typeface="Arial"/>
              <a:sym typeface="Arial"/>
            </a:endParaRPr>
          </a:p>
        </p:txBody>
      </p:sp>
      <p:sp>
        <p:nvSpPr>
          <p:cNvPr id="202" name="Google Shape;202;g2e08ea37cfa_0_74"/>
          <p:cNvSpPr/>
          <p:nvPr/>
        </p:nvSpPr>
        <p:spPr>
          <a:xfrm>
            <a:off x="1449977" y="1278452"/>
            <a:ext cx="4464600" cy="369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Arial"/>
              <a:buNone/>
            </a:pPr>
            <a:r>
              <a:rPr b="1" lang="en-US" sz="2000">
                <a:solidFill>
                  <a:srgbClr val="3F3F3F"/>
                </a:solidFill>
              </a:rPr>
              <a:t>Neural Networks applied to</a:t>
            </a:r>
            <a:r>
              <a:rPr b="1" lang="en-US" sz="2000">
                <a:solidFill>
                  <a:srgbClr val="FF0000"/>
                </a:solidFill>
              </a:rPr>
              <a:t> </a:t>
            </a:r>
            <a:r>
              <a:rPr b="1" lang="en-US" sz="2000">
                <a:solidFill>
                  <a:srgbClr val="3F3F3F"/>
                </a:solidFill>
              </a:rPr>
              <a:t>Sports </a:t>
            </a:r>
            <a:endParaRPr b="1" sz="2000">
              <a:solidFill>
                <a:srgbClr val="3F3F3F"/>
              </a:solidFill>
            </a:endParaRPr>
          </a:p>
          <a:p>
            <a:pPr indent="0" lvl="0" marL="0" marR="0" rtl="0" algn="l">
              <a:lnSpc>
                <a:spcPct val="100000"/>
              </a:lnSpc>
              <a:spcBef>
                <a:spcPts val="0"/>
              </a:spcBef>
              <a:spcAft>
                <a:spcPts val="0"/>
              </a:spcAft>
              <a:buClr>
                <a:srgbClr val="000000"/>
              </a:buClr>
              <a:buSzPts val="2000"/>
              <a:buFont typeface="Arial"/>
              <a:buNone/>
            </a:pPr>
            <a:r>
              <a:t/>
            </a:r>
            <a:endParaRPr b="1" sz="2000">
              <a:solidFill>
                <a:srgbClr val="3F3F3F"/>
              </a:solidFill>
            </a:endParaRPr>
          </a:p>
        </p:txBody>
      </p:sp>
      <p:sp>
        <p:nvSpPr>
          <p:cNvPr id="203" name="Google Shape;203;g2e08ea37cfa_0_74"/>
          <p:cNvSpPr/>
          <p:nvPr/>
        </p:nvSpPr>
        <p:spPr>
          <a:xfrm>
            <a:off x="1449975" y="1666131"/>
            <a:ext cx="9903900" cy="584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600"/>
              <a:buFont typeface="Arial"/>
              <a:buNone/>
            </a:pPr>
            <a:r>
              <a:rPr lang="en-US" sz="1600">
                <a:solidFill>
                  <a:srgbClr val="595959"/>
                </a:solidFill>
              </a:rPr>
              <a:t>Wearable sensors to detect moves, using the IMU signal processing methods to classify specific activities. Examples like: jump frequency in volleyball, putt in golf,  activity recognition in beach volleyball using a Deep Convolutional Neural Network - used also to avoid injuries, etc</a:t>
            </a:r>
            <a:endParaRPr b="0" i="0" sz="1600" u="none" cap="none" strike="noStrike">
              <a:solidFill>
                <a:srgbClr val="595959"/>
              </a:solidFill>
              <a:latin typeface="Arial"/>
              <a:ea typeface="Arial"/>
              <a:cs typeface="Arial"/>
              <a:sym typeface="Arial"/>
            </a:endParaRPr>
          </a:p>
        </p:txBody>
      </p:sp>
      <p:sp>
        <p:nvSpPr>
          <p:cNvPr id="204" name="Google Shape;204;g2e08ea37cfa_0_7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5" name="Google Shape;205;g2e08ea37cfa_0_74"/>
          <p:cNvSpPr/>
          <p:nvPr/>
        </p:nvSpPr>
        <p:spPr>
          <a:xfrm>
            <a:off x="1449975" y="2775175"/>
            <a:ext cx="9903900" cy="384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i="1" lang="en-US" sz="1600">
                <a:solidFill>
                  <a:srgbClr val="595959"/>
                </a:solidFill>
              </a:rPr>
              <a:t>J. M. Jarning, K.-M. Mok, B. H. Hansen, and R. Bahr, “Application of a tri-axial accelerometer to estimate jump frequency in volleyball,” 2015.</a:t>
            </a:r>
            <a:endParaRPr i="1" sz="1600">
              <a:solidFill>
                <a:srgbClr val="595959"/>
              </a:solidFill>
            </a:endParaRPr>
          </a:p>
          <a:p>
            <a:pPr indent="0" lvl="0" marL="0" marR="0" rtl="0" algn="l">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l">
              <a:lnSpc>
                <a:spcPct val="100000"/>
              </a:lnSpc>
              <a:spcBef>
                <a:spcPts val="0"/>
              </a:spcBef>
              <a:spcAft>
                <a:spcPts val="0"/>
              </a:spcAft>
              <a:buClr>
                <a:schemeClr val="dk1"/>
              </a:buClr>
              <a:buSzPts val="1600"/>
              <a:buFont typeface="Arial"/>
              <a:buNone/>
            </a:pPr>
            <a:r>
              <a:rPr lang="en-US" sz="1600">
                <a:solidFill>
                  <a:srgbClr val="595959"/>
                </a:solidFill>
              </a:rPr>
              <a:t>Attempted to determine the jump frequency in volleyball to under-</a:t>
            </a:r>
            <a:endParaRPr sz="1600">
              <a:solidFill>
                <a:srgbClr val="595959"/>
              </a:solidFill>
            </a:endParaRPr>
          </a:p>
          <a:p>
            <a:pPr indent="0" lvl="0" marL="0" marR="0" rtl="0" algn="l">
              <a:lnSpc>
                <a:spcPct val="100000"/>
              </a:lnSpc>
              <a:spcBef>
                <a:spcPts val="0"/>
              </a:spcBef>
              <a:spcAft>
                <a:spcPts val="0"/>
              </a:spcAft>
              <a:buClr>
                <a:schemeClr val="dk1"/>
              </a:buClr>
              <a:buSzPts val="1600"/>
              <a:buFont typeface="Arial"/>
              <a:buNone/>
            </a:pPr>
            <a:r>
              <a:rPr lang="en-US" sz="1600">
                <a:solidFill>
                  <a:srgbClr val="595959"/>
                </a:solidFill>
              </a:rPr>
              <a:t>stand and prevent patellar tendinopathy, a disease also known as Jumper’s knee. Using an accelerometer data to determine the jump frequency.</a:t>
            </a:r>
            <a:endParaRPr sz="1600">
              <a:solidFill>
                <a:srgbClr val="595959"/>
              </a:solidFill>
            </a:endParaRPr>
          </a:p>
          <a:p>
            <a:pPr indent="0" lvl="0" marL="0" marR="0" rtl="0" algn="l">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l">
              <a:lnSpc>
                <a:spcPct val="100000"/>
              </a:lnSpc>
              <a:spcBef>
                <a:spcPts val="0"/>
              </a:spcBef>
              <a:spcAft>
                <a:spcPts val="0"/>
              </a:spcAft>
              <a:buClr>
                <a:schemeClr val="dk1"/>
              </a:buClr>
              <a:buSzPts val="1600"/>
              <a:buFont typeface="Arial"/>
              <a:buNone/>
            </a:pPr>
            <a:r>
              <a:rPr i="1" lang="en-US" sz="1600">
                <a:solidFill>
                  <a:srgbClr val="595959"/>
                </a:solidFill>
              </a:rPr>
              <a:t>T. Kautz, B. H. Groh, J. Hannink, U. Jensen, H. Strubberg, and B. M. Eskofier, “Activity recognition in beach volleyball using a deep convolutional neural network,” 2017.</a:t>
            </a:r>
            <a:endParaRPr i="1" sz="1600">
              <a:solidFill>
                <a:srgbClr val="595959"/>
              </a:solidFill>
            </a:endParaRPr>
          </a:p>
          <a:p>
            <a:pPr indent="0" lvl="0" marL="0" marR="0" rtl="0" algn="l">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l">
              <a:lnSpc>
                <a:spcPct val="100000"/>
              </a:lnSpc>
              <a:spcBef>
                <a:spcPts val="0"/>
              </a:spcBef>
              <a:spcAft>
                <a:spcPts val="0"/>
              </a:spcAft>
              <a:buClr>
                <a:schemeClr val="dk1"/>
              </a:buClr>
              <a:buSzPts val="1600"/>
              <a:buFont typeface="Arial"/>
              <a:buNone/>
            </a:pPr>
            <a:r>
              <a:rPr lang="en-US" sz="1600">
                <a:solidFill>
                  <a:srgbClr val="595959"/>
                </a:solidFill>
              </a:rPr>
              <a:t>Monitoring system for beach volleyball utilizing wrist-worn acceleration sensors to detect and classify 10 different player actions.</a:t>
            </a:r>
            <a:endParaRPr b="1" sz="1600">
              <a:solidFill>
                <a:srgbClr val="595959"/>
              </a:solidFill>
            </a:endParaRPr>
          </a:p>
        </p:txBody>
      </p:sp>
      <p:sp>
        <p:nvSpPr>
          <p:cNvPr id="206" name="Google Shape;206;g2e08ea37cfa_0_74"/>
          <p:cNvSpPr txBox="1"/>
          <p:nvPr/>
        </p:nvSpPr>
        <p:spPr>
          <a:xfrm>
            <a:off x="11474200" y="84375"/>
            <a:ext cx="1482600" cy="1350000"/>
          </a:xfrm>
          <a:prstGeom prst="rect">
            <a:avLst/>
          </a:prstGeom>
          <a:solidFill>
            <a:srgbClr val="F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endParaRPr>
          </a:p>
        </p:txBody>
      </p:sp>
      <p:sp>
        <p:nvSpPr>
          <p:cNvPr id="207" name="Google Shape;207;g2e08ea37cfa_0_74"/>
          <p:cNvSpPr/>
          <p:nvPr/>
        </p:nvSpPr>
        <p:spPr>
          <a:xfrm>
            <a:off x="572019" y="1278448"/>
            <a:ext cx="603000" cy="603000"/>
          </a:xfrm>
          <a:prstGeom prst="ellipse">
            <a:avLst/>
          </a:prstGeom>
          <a:solidFill>
            <a:srgbClr val="9A3324"/>
          </a:solidFill>
          <a:ln>
            <a:noFill/>
          </a:ln>
          <a:effectLst>
            <a:outerShdw blurRad="57150" rotWithShape="0" algn="bl" dir="5400000" dist="19050">
              <a:srgbClr val="000000">
                <a:alpha val="49800"/>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sp>
        <p:nvSpPr>
          <p:cNvPr id="213" name="Google Shape;213;g2e08ea37cfa_0_92"/>
          <p:cNvSpPr txBox="1"/>
          <p:nvPr>
            <p:ph type="title"/>
          </p:nvPr>
        </p:nvSpPr>
        <p:spPr>
          <a:xfrm>
            <a:off x="0" y="-626"/>
            <a:ext cx="12192000" cy="11424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400"/>
              <a:buFont typeface="Arial"/>
              <a:buNone/>
            </a:pPr>
            <a:r>
              <a:rPr b="1" lang="en-US">
                <a:solidFill>
                  <a:srgbClr val="9A3324"/>
                </a:solidFill>
                <a:latin typeface="Arial"/>
                <a:ea typeface="Arial"/>
                <a:cs typeface="Arial"/>
                <a:sym typeface="Arial"/>
              </a:rPr>
              <a:t>Related Works on Movement Recognition</a:t>
            </a:r>
            <a:endParaRPr b="1">
              <a:solidFill>
                <a:srgbClr val="9A3324"/>
              </a:solidFill>
              <a:latin typeface="Arial"/>
              <a:ea typeface="Arial"/>
              <a:cs typeface="Arial"/>
              <a:sym typeface="Arial"/>
            </a:endParaRPr>
          </a:p>
        </p:txBody>
      </p:sp>
      <p:sp>
        <p:nvSpPr>
          <p:cNvPr id="214" name="Google Shape;214;g2e08ea37cfa_0_92"/>
          <p:cNvSpPr/>
          <p:nvPr/>
        </p:nvSpPr>
        <p:spPr>
          <a:xfrm>
            <a:off x="1449977" y="1278452"/>
            <a:ext cx="4464600" cy="369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Arial"/>
              <a:buNone/>
            </a:pPr>
            <a:r>
              <a:rPr b="1" lang="en-US" sz="2000">
                <a:solidFill>
                  <a:srgbClr val="3F3F3F"/>
                </a:solidFill>
              </a:rPr>
              <a:t>Neural Networks applied to</a:t>
            </a:r>
            <a:r>
              <a:rPr b="1" lang="en-US" sz="2000">
                <a:solidFill>
                  <a:srgbClr val="FF0000"/>
                </a:solidFill>
              </a:rPr>
              <a:t> </a:t>
            </a:r>
            <a:r>
              <a:rPr b="1" lang="en-US" sz="2000">
                <a:solidFill>
                  <a:srgbClr val="3F3F3F"/>
                </a:solidFill>
              </a:rPr>
              <a:t>Sports </a:t>
            </a:r>
            <a:endParaRPr b="1" sz="2000">
              <a:solidFill>
                <a:srgbClr val="3F3F3F"/>
              </a:solidFill>
            </a:endParaRPr>
          </a:p>
          <a:p>
            <a:pPr indent="0" lvl="0" marL="0" marR="0" rtl="0" algn="l">
              <a:lnSpc>
                <a:spcPct val="100000"/>
              </a:lnSpc>
              <a:spcBef>
                <a:spcPts val="0"/>
              </a:spcBef>
              <a:spcAft>
                <a:spcPts val="0"/>
              </a:spcAft>
              <a:buClr>
                <a:srgbClr val="000000"/>
              </a:buClr>
              <a:buSzPts val="2000"/>
              <a:buFont typeface="Arial"/>
              <a:buNone/>
            </a:pPr>
            <a:r>
              <a:t/>
            </a:r>
            <a:endParaRPr b="1" sz="2000">
              <a:solidFill>
                <a:srgbClr val="3F3F3F"/>
              </a:solidFill>
            </a:endParaRPr>
          </a:p>
        </p:txBody>
      </p:sp>
      <p:sp>
        <p:nvSpPr>
          <p:cNvPr id="215" name="Google Shape;215;g2e08ea37cfa_0_92"/>
          <p:cNvSpPr/>
          <p:nvPr/>
        </p:nvSpPr>
        <p:spPr>
          <a:xfrm>
            <a:off x="1449975" y="1666090"/>
            <a:ext cx="9903900" cy="4022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i="1" lang="en-US" sz="1600">
                <a:solidFill>
                  <a:srgbClr val="595959"/>
                </a:solidFill>
              </a:rPr>
              <a:t>B. H. Groh, T. Kautz, and D. Schuldhaus, “Imu based trick classification in</a:t>
            </a:r>
            <a:endParaRPr i="1" sz="1600">
              <a:solidFill>
                <a:srgbClr val="595959"/>
              </a:solidFill>
            </a:endParaRPr>
          </a:p>
          <a:p>
            <a:pPr indent="0" lvl="0" marL="0" marR="0" rtl="0" algn="l">
              <a:lnSpc>
                <a:spcPct val="100000"/>
              </a:lnSpc>
              <a:spcBef>
                <a:spcPts val="0"/>
              </a:spcBef>
              <a:spcAft>
                <a:spcPts val="0"/>
              </a:spcAft>
              <a:buClr>
                <a:schemeClr val="dk1"/>
              </a:buClr>
              <a:buSzPts val="1600"/>
              <a:buFont typeface="Arial"/>
              <a:buNone/>
            </a:pPr>
            <a:r>
              <a:rPr i="1" lang="en-US" sz="1600">
                <a:solidFill>
                  <a:srgbClr val="595959"/>
                </a:solidFill>
              </a:rPr>
              <a:t>skateboarding,” 2015.</a:t>
            </a:r>
            <a:endParaRPr i="1" sz="1600">
              <a:solidFill>
                <a:srgbClr val="595959"/>
              </a:solidFill>
            </a:endParaRPr>
          </a:p>
          <a:p>
            <a:pPr indent="0" lvl="0" marL="0" marR="0" rtl="0" algn="l">
              <a:lnSpc>
                <a:spcPct val="100000"/>
              </a:lnSpc>
              <a:spcBef>
                <a:spcPts val="0"/>
              </a:spcBef>
              <a:spcAft>
                <a:spcPts val="0"/>
              </a:spcAft>
              <a:buClr>
                <a:schemeClr val="dk1"/>
              </a:buClr>
              <a:buSzPts val="1600"/>
              <a:buFont typeface="Arial"/>
              <a:buNone/>
            </a:pPr>
            <a:r>
              <a:t/>
            </a:r>
            <a:endParaRPr i="1" sz="1600">
              <a:solidFill>
                <a:srgbClr val="595959"/>
              </a:solidFill>
            </a:endParaRPr>
          </a:p>
          <a:p>
            <a:pPr indent="0" lvl="0" marL="0" marR="0" rtl="0" algn="l">
              <a:lnSpc>
                <a:spcPct val="100000"/>
              </a:lnSpc>
              <a:spcBef>
                <a:spcPts val="0"/>
              </a:spcBef>
              <a:spcAft>
                <a:spcPts val="0"/>
              </a:spcAft>
              <a:buClr>
                <a:schemeClr val="dk1"/>
              </a:buClr>
              <a:buSzPts val="1600"/>
              <a:buFont typeface="Arial"/>
              <a:buNone/>
            </a:pPr>
            <a:r>
              <a:rPr lang="en-US" sz="1600">
                <a:solidFill>
                  <a:srgbClr val="595959"/>
                </a:solidFill>
              </a:rPr>
              <a:t>it was used IMUs, using wearable sensors to detect skateboard</a:t>
            </a:r>
            <a:endParaRPr sz="1600">
              <a:solidFill>
                <a:srgbClr val="595959"/>
              </a:solidFill>
            </a:endParaRPr>
          </a:p>
          <a:p>
            <a:pPr indent="0" lvl="0" marL="0" marR="0" rtl="0" algn="l">
              <a:lnSpc>
                <a:spcPct val="100000"/>
              </a:lnSpc>
              <a:spcBef>
                <a:spcPts val="0"/>
              </a:spcBef>
              <a:spcAft>
                <a:spcPts val="0"/>
              </a:spcAft>
              <a:buClr>
                <a:schemeClr val="dk1"/>
              </a:buClr>
              <a:buSzPts val="1600"/>
              <a:buFont typeface="Arial"/>
              <a:buNone/>
            </a:pPr>
            <a:r>
              <a:rPr lang="en-US" sz="1600">
                <a:solidFill>
                  <a:srgbClr val="595959"/>
                </a:solidFill>
              </a:rPr>
              <a:t>moves, using the IMU signal processing methods to classify specific activities,</a:t>
            </a:r>
            <a:endParaRPr sz="1600">
              <a:solidFill>
                <a:srgbClr val="595959"/>
              </a:solidFill>
            </a:endParaRPr>
          </a:p>
          <a:p>
            <a:pPr indent="0" lvl="0" marL="0" marR="0" rtl="0" algn="l">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l">
              <a:lnSpc>
                <a:spcPct val="100000"/>
              </a:lnSpc>
              <a:spcBef>
                <a:spcPts val="0"/>
              </a:spcBef>
              <a:spcAft>
                <a:spcPts val="0"/>
              </a:spcAft>
              <a:buClr>
                <a:schemeClr val="dk1"/>
              </a:buClr>
              <a:buSzPts val="1600"/>
              <a:buFont typeface="Arial"/>
              <a:buNone/>
            </a:pPr>
            <a:r>
              <a:rPr lang="en-US" sz="1600">
                <a:solidFill>
                  <a:srgbClr val="595959"/>
                </a:solidFill>
              </a:rPr>
              <a:t>IMUs have also been used for</a:t>
            </a:r>
            <a:endParaRPr sz="1600">
              <a:solidFill>
                <a:srgbClr val="595959"/>
              </a:solidFill>
            </a:endParaRPr>
          </a:p>
          <a:p>
            <a:pPr indent="0" lvl="0" marL="0" marR="0" rtl="0" algn="l">
              <a:lnSpc>
                <a:spcPct val="100000"/>
              </a:lnSpc>
              <a:spcBef>
                <a:spcPts val="0"/>
              </a:spcBef>
              <a:spcAft>
                <a:spcPts val="0"/>
              </a:spcAft>
              <a:buClr>
                <a:schemeClr val="dk1"/>
              </a:buClr>
              <a:buSzPts val="1600"/>
              <a:buFont typeface="Arial"/>
              <a:buNone/>
            </a:pPr>
            <a:r>
              <a:rPr lang="en-US" sz="1600">
                <a:solidFill>
                  <a:srgbClr val="595959"/>
                </a:solidFill>
              </a:rPr>
              <a:t>activity recognition in various other sports, e.g., in skiing, golf [15],</a:t>
            </a:r>
            <a:endParaRPr sz="1600">
              <a:solidFill>
                <a:srgbClr val="595959"/>
              </a:solidFill>
            </a:endParaRPr>
          </a:p>
          <a:p>
            <a:pPr indent="0" lvl="0" marL="0" marR="0" rtl="0" algn="l">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l">
              <a:lnSpc>
                <a:spcPct val="100000"/>
              </a:lnSpc>
              <a:spcBef>
                <a:spcPts val="0"/>
              </a:spcBef>
              <a:spcAft>
                <a:spcPts val="0"/>
              </a:spcAft>
              <a:buClr>
                <a:schemeClr val="dk1"/>
              </a:buClr>
              <a:buSzPts val="1600"/>
              <a:buFont typeface="Arial"/>
              <a:buNone/>
            </a:pPr>
            <a:r>
              <a:rPr i="1" lang="en-US" sz="1600">
                <a:solidFill>
                  <a:srgbClr val="595959"/>
                </a:solidFill>
              </a:rPr>
              <a:t>U. Jensen, M. Schmidt, M. Hennig, F. A. Dassler, T. Jaitner, and B. M. Es-</a:t>
            </a:r>
            <a:endParaRPr i="1" sz="1600">
              <a:solidFill>
                <a:srgbClr val="595959"/>
              </a:solidFill>
            </a:endParaRPr>
          </a:p>
          <a:p>
            <a:pPr indent="0" lvl="0" marL="0" marR="0" rtl="0" algn="l">
              <a:lnSpc>
                <a:spcPct val="100000"/>
              </a:lnSpc>
              <a:spcBef>
                <a:spcPts val="0"/>
              </a:spcBef>
              <a:spcAft>
                <a:spcPts val="0"/>
              </a:spcAft>
              <a:buClr>
                <a:schemeClr val="dk1"/>
              </a:buClr>
              <a:buSzPts val="1600"/>
              <a:buFont typeface="Arial"/>
              <a:buNone/>
            </a:pPr>
            <a:r>
              <a:rPr i="1" lang="en-US" sz="1600">
                <a:solidFill>
                  <a:srgbClr val="595959"/>
                </a:solidFill>
              </a:rPr>
              <a:t>kofier, “An imu-based mobile system for golf putt analysis,” 2015.</a:t>
            </a:r>
            <a:endParaRPr i="1" sz="1600">
              <a:solidFill>
                <a:srgbClr val="595959"/>
              </a:solidFill>
            </a:endParaRPr>
          </a:p>
        </p:txBody>
      </p:sp>
      <p:sp>
        <p:nvSpPr>
          <p:cNvPr id="216" name="Google Shape;216;g2e08ea37cfa_0_9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7" name="Google Shape;217;g2e08ea37cfa_0_92"/>
          <p:cNvSpPr/>
          <p:nvPr/>
        </p:nvSpPr>
        <p:spPr>
          <a:xfrm>
            <a:off x="572019" y="1278448"/>
            <a:ext cx="603000" cy="603000"/>
          </a:xfrm>
          <a:prstGeom prst="ellipse">
            <a:avLst/>
          </a:prstGeom>
          <a:solidFill>
            <a:srgbClr val="9A3324"/>
          </a:solidFill>
          <a:ln>
            <a:noFill/>
          </a:ln>
          <a:effectLst>
            <a:outerShdw blurRad="57150" rotWithShape="0" algn="bl" dir="5400000" dist="19050">
              <a:srgbClr val="000000">
                <a:alpha val="49800"/>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03</a:t>
            </a:r>
            <a:endParaRPr b="0" i="0" sz="1400" u="none" cap="none" strike="noStrike">
              <a:solidFill>
                <a:srgbClr val="000000"/>
              </a:solidFill>
              <a:latin typeface="Arial"/>
              <a:ea typeface="Arial"/>
              <a:cs typeface="Arial"/>
              <a:sym typeface="Arial"/>
            </a:endParaRPr>
          </a:p>
        </p:txBody>
      </p:sp>
      <p:sp>
        <p:nvSpPr>
          <p:cNvPr id="218" name="Google Shape;218;g2e08ea37cfa_0_92"/>
          <p:cNvSpPr txBox="1"/>
          <p:nvPr/>
        </p:nvSpPr>
        <p:spPr>
          <a:xfrm>
            <a:off x="11474200" y="84375"/>
            <a:ext cx="1482600" cy="1350000"/>
          </a:xfrm>
          <a:prstGeom prst="rect">
            <a:avLst/>
          </a:prstGeom>
          <a:solidFill>
            <a:srgbClr val="F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3" name="Shape 223"/>
        <p:cNvGrpSpPr/>
        <p:nvPr/>
      </p:nvGrpSpPr>
      <p:grpSpPr>
        <a:xfrm>
          <a:off x="0" y="0"/>
          <a:ext cx="0" cy="0"/>
          <a:chOff x="0" y="0"/>
          <a:chExt cx="0" cy="0"/>
        </a:xfrm>
      </p:grpSpPr>
      <p:sp>
        <p:nvSpPr>
          <p:cNvPr id="224" name="Google Shape;224;g2e08ea37cfa_0_104"/>
          <p:cNvSpPr txBox="1"/>
          <p:nvPr>
            <p:ph type="title"/>
          </p:nvPr>
        </p:nvSpPr>
        <p:spPr>
          <a:xfrm>
            <a:off x="0" y="-626"/>
            <a:ext cx="12192000" cy="11424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400"/>
              <a:buFont typeface="Arial"/>
              <a:buNone/>
            </a:pPr>
            <a:r>
              <a:rPr b="1" lang="en-US">
                <a:solidFill>
                  <a:srgbClr val="9A3324"/>
                </a:solidFill>
                <a:latin typeface="Arial"/>
                <a:ea typeface="Arial"/>
                <a:cs typeface="Arial"/>
                <a:sym typeface="Arial"/>
              </a:rPr>
              <a:t>Related Works on Movement Recognition</a:t>
            </a:r>
            <a:endParaRPr b="1">
              <a:solidFill>
                <a:srgbClr val="9A3324"/>
              </a:solidFill>
              <a:latin typeface="Arial"/>
              <a:ea typeface="Arial"/>
              <a:cs typeface="Arial"/>
              <a:sym typeface="Arial"/>
            </a:endParaRPr>
          </a:p>
        </p:txBody>
      </p:sp>
      <p:sp>
        <p:nvSpPr>
          <p:cNvPr id="225" name="Google Shape;225;g2e08ea37cfa_0_104"/>
          <p:cNvSpPr/>
          <p:nvPr/>
        </p:nvSpPr>
        <p:spPr>
          <a:xfrm>
            <a:off x="1449977" y="1278452"/>
            <a:ext cx="44646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lang="en-US" sz="2000">
                <a:solidFill>
                  <a:srgbClr val="3F3F3F"/>
                </a:solidFill>
              </a:rPr>
              <a:t>Others</a:t>
            </a:r>
            <a:endParaRPr b="1" sz="2000">
              <a:solidFill>
                <a:srgbClr val="3F3F3F"/>
              </a:solidFill>
            </a:endParaRPr>
          </a:p>
        </p:txBody>
      </p:sp>
      <p:sp>
        <p:nvSpPr>
          <p:cNvPr id="226" name="Google Shape;226;g2e08ea37cfa_0_104"/>
          <p:cNvSpPr/>
          <p:nvPr/>
        </p:nvSpPr>
        <p:spPr>
          <a:xfrm>
            <a:off x="1449975" y="1666090"/>
            <a:ext cx="9903900" cy="4022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i="1" lang="en-US" sz="1600">
                <a:solidFill>
                  <a:srgbClr val="595959"/>
                </a:solidFill>
              </a:rPr>
              <a:t>Z. Wang, Y. Wu, Z. Jia, Y. Shi, and J. Hu, “Lightweight run-time working memory compression for deployment of deep neural networks on resource constrained,” 2021.</a:t>
            </a:r>
            <a:endParaRPr i="1" sz="1600">
              <a:solidFill>
                <a:srgbClr val="595959"/>
              </a:solidFill>
            </a:endParaRPr>
          </a:p>
          <a:p>
            <a:pPr indent="0" lvl="0" marL="0" rtl="0" algn="l">
              <a:spcBef>
                <a:spcPts val="0"/>
              </a:spcBef>
              <a:spcAft>
                <a:spcPts val="0"/>
              </a:spcAft>
              <a:buClr>
                <a:schemeClr val="dk1"/>
              </a:buClr>
              <a:buSzPts val="1100"/>
              <a:buFont typeface="Arial"/>
              <a:buNone/>
            </a:pPr>
            <a:r>
              <a:t/>
            </a:r>
            <a:endParaRPr sz="1600">
              <a:solidFill>
                <a:srgbClr val="595959"/>
              </a:solidFill>
            </a:endParaRPr>
          </a:p>
          <a:p>
            <a:pPr indent="0" lvl="0" marL="0" rtl="0" algn="l">
              <a:spcBef>
                <a:spcPts val="0"/>
              </a:spcBef>
              <a:spcAft>
                <a:spcPts val="0"/>
              </a:spcAft>
              <a:buClr>
                <a:schemeClr val="dk1"/>
              </a:buClr>
              <a:buSzPts val="1100"/>
              <a:buFont typeface="Arial"/>
              <a:buNone/>
            </a:pPr>
            <a:r>
              <a:rPr lang="en-US" sz="1600">
                <a:solidFill>
                  <a:srgbClr val="595959"/>
                </a:solidFill>
              </a:rPr>
              <a:t>it was used a NN on resource constrained MCUs and the experimental results show that without incurring heavy</a:t>
            </a:r>
            <a:endParaRPr sz="1600">
              <a:solidFill>
                <a:srgbClr val="595959"/>
              </a:solidFill>
            </a:endParaRPr>
          </a:p>
          <a:p>
            <a:pPr indent="0" lvl="0" marL="0" rtl="0" algn="l">
              <a:spcBef>
                <a:spcPts val="0"/>
              </a:spcBef>
              <a:spcAft>
                <a:spcPts val="0"/>
              </a:spcAft>
              <a:buClr>
                <a:schemeClr val="dk1"/>
              </a:buClr>
              <a:buSzPts val="1100"/>
              <a:buFont typeface="Arial"/>
              <a:buNone/>
            </a:pPr>
            <a:r>
              <a:t/>
            </a:r>
            <a:endParaRPr sz="1600">
              <a:solidFill>
                <a:srgbClr val="595959"/>
              </a:solidFill>
            </a:endParaRPr>
          </a:p>
          <a:p>
            <a:pPr indent="0" lvl="0" marL="0" rtl="0" algn="l">
              <a:spcBef>
                <a:spcPts val="0"/>
              </a:spcBef>
              <a:spcAft>
                <a:spcPts val="0"/>
              </a:spcAft>
              <a:buClr>
                <a:schemeClr val="dk1"/>
              </a:buClr>
              <a:buSzPts val="1100"/>
              <a:buFont typeface="Arial"/>
              <a:buNone/>
            </a:pPr>
            <a:r>
              <a:rPr lang="en-US" sz="1600">
                <a:solidFill>
                  <a:srgbClr val="595959"/>
                </a:solidFill>
              </a:rPr>
              <a:t>overhead on memory and run-time latency, the compressed NN could maintain the</a:t>
            </a:r>
            <a:endParaRPr sz="1600">
              <a:solidFill>
                <a:srgbClr val="595959"/>
              </a:solidFill>
            </a:endParaRPr>
          </a:p>
          <a:p>
            <a:pPr indent="0" lvl="0" marL="0" rtl="0" algn="l">
              <a:spcBef>
                <a:spcPts val="0"/>
              </a:spcBef>
              <a:spcAft>
                <a:spcPts val="0"/>
              </a:spcAft>
              <a:buClr>
                <a:schemeClr val="dk1"/>
              </a:buClr>
              <a:buSzPts val="1100"/>
              <a:buFont typeface="Arial"/>
              <a:buNone/>
            </a:pPr>
            <a:r>
              <a:rPr lang="en-US" sz="1600">
                <a:solidFill>
                  <a:srgbClr val="595959"/>
                </a:solidFill>
              </a:rPr>
              <a:t>original accuracy or run with moderate accuracy loss.</a:t>
            </a:r>
            <a:endParaRPr sz="1600">
              <a:solidFill>
                <a:srgbClr val="595959"/>
              </a:solidFill>
            </a:endParaRPr>
          </a:p>
          <a:p>
            <a:pPr indent="0" lvl="0" marL="0" rtl="0" algn="l">
              <a:spcBef>
                <a:spcPts val="0"/>
              </a:spcBef>
              <a:spcAft>
                <a:spcPts val="0"/>
              </a:spcAft>
              <a:buClr>
                <a:schemeClr val="dk1"/>
              </a:buClr>
              <a:buSzPts val="1100"/>
              <a:buFont typeface="Arial"/>
              <a:buNone/>
            </a:pPr>
            <a:r>
              <a:t/>
            </a:r>
            <a:endParaRPr sz="1600">
              <a:solidFill>
                <a:srgbClr val="595959"/>
              </a:solidFill>
            </a:endParaRPr>
          </a:p>
          <a:p>
            <a:pPr indent="0" lvl="0" marL="0" rtl="0" algn="l">
              <a:spcBef>
                <a:spcPts val="0"/>
              </a:spcBef>
              <a:spcAft>
                <a:spcPts val="0"/>
              </a:spcAft>
              <a:buClr>
                <a:schemeClr val="dk1"/>
              </a:buClr>
              <a:buSzPts val="1100"/>
              <a:buFont typeface="Arial"/>
              <a:buNone/>
            </a:pPr>
            <a:r>
              <a:rPr i="1" lang="en-US" sz="1600">
                <a:solidFill>
                  <a:srgbClr val="595959"/>
                </a:solidFill>
              </a:rPr>
              <a:t>T. A. Gon ̧calves, “Convolutional Neural Network for Hand Gesture Identifica-</a:t>
            </a:r>
            <a:endParaRPr i="1" sz="1600">
              <a:solidFill>
                <a:srgbClr val="595959"/>
              </a:solidFill>
            </a:endParaRPr>
          </a:p>
          <a:p>
            <a:pPr indent="0" lvl="0" marL="0" rtl="0" algn="l">
              <a:spcBef>
                <a:spcPts val="0"/>
              </a:spcBef>
              <a:spcAft>
                <a:spcPts val="0"/>
              </a:spcAft>
              <a:buClr>
                <a:schemeClr val="dk1"/>
              </a:buClr>
              <a:buSzPts val="1100"/>
              <a:buFont typeface="Arial"/>
              <a:buNone/>
            </a:pPr>
            <a:r>
              <a:rPr i="1" lang="en-US" sz="1600">
                <a:solidFill>
                  <a:srgbClr val="595959"/>
                </a:solidFill>
              </a:rPr>
              <a:t>tion on FPGAs,” Master’s thesis, Nov. 2022.</a:t>
            </a:r>
            <a:endParaRPr i="1" sz="1600">
              <a:solidFill>
                <a:srgbClr val="595959"/>
              </a:solidFill>
            </a:endParaRPr>
          </a:p>
          <a:p>
            <a:pPr indent="0" lvl="0" marL="0" rtl="0" algn="l">
              <a:spcBef>
                <a:spcPts val="0"/>
              </a:spcBef>
              <a:spcAft>
                <a:spcPts val="0"/>
              </a:spcAft>
              <a:buClr>
                <a:schemeClr val="dk1"/>
              </a:buClr>
              <a:buSzPts val="1100"/>
              <a:buFont typeface="Arial"/>
              <a:buNone/>
            </a:pPr>
            <a:r>
              <a:t/>
            </a:r>
            <a:endParaRPr sz="1600">
              <a:solidFill>
                <a:srgbClr val="595959"/>
              </a:solidFill>
            </a:endParaRPr>
          </a:p>
          <a:p>
            <a:pPr indent="0" lvl="0" marL="0" rtl="0" algn="l">
              <a:spcBef>
                <a:spcPts val="0"/>
              </a:spcBef>
              <a:spcAft>
                <a:spcPts val="0"/>
              </a:spcAft>
              <a:buClr>
                <a:schemeClr val="dk1"/>
              </a:buClr>
              <a:buSzPts val="1100"/>
              <a:buFont typeface="Arial"/>
              <a:buNone/>
            </a:pPr>
            <a:r>
              <a:rPr lang="en-US" sz="1600">
                <a:solidFill>
                  <a:srgbClr val="595959"/>
                </a:solidFill>
              </a:rPr>
              <a:t>Like in the master thesis [20], even if not related to sports, the goal remains the same - recognize gestures or movements - in this referenced work it was implemented a NN for gesture recognition in low-cost</a:t>
            </a:r>
            <a:endParaRPr sz="1600">
              <a:solidFill>
                <a:srgbClr val="595959"/>
              </a:solidFill>
            </a:endParaRPr>
          </a:p>
          <a:p>
            <a:pPr indent="0" lvl="0" marL="0" rtl="0" algn="l">
              <a:spcBef>
                <a:spcPts val="0"/>
              </a:spcBef>
              <a:spcAft>
                <a:spcPts val="0"/>
              </a:spcAft>
              <a:buClr>
                <a:schemeClr val="dk1"/>
              </a:buClr>
              <a:buSzPts val="1100"/>
              <a:buFont typeface="Arial"/>
              <a:buNone/>
            </a:pPr>
            <a:r>
              <a:rPr lang="en-US" sz="1600">
                <a:solidFill>
                  <a:srgbClr val="595959"/>
                </a:solidFill>
              </a:rPr>
              <a:t>FPGA, it was used an accelerometer placed in a wand to detect gestures from a person with the help of a NN model, they used a MCU Arduino Nano 33 BLE Sense and SparkFun Edge and the model was trained using the TensorFlow Lite framework.</a:t>
            </a:r>
            <a:endParaRPr sz="1600">
              <a:solidFill>
                <a:srgbClr val="595959"/>
              </a:solidFill>
            </a:endParaRPr>
          </a:p>
        </p:txBody>
      </p:sp>
      <p:sp>
        <p:nvSpPr>
          <p:cNvPr id="227" name="Google Shape;227;g2e08ea37cfa_0_10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8" name="Google Shape;228;g2e08ea37cfa_0_104"/>
          <p:cNvSpPr/>
          <p:nvPr/>
        </p:nvSpPr>
        <p:spPr>
          <a:xfrm>
            <a:off x="572019" y="1278448"/>
            <a:ext cx="603000" cy="603000"/>
          </a:xfrm>
          <a:prstGeom prst="ellipse">
            <a:avLst/>
          </a:prstGeom>
          <a:solidFill>
            <a:srgbClr val="56585C"/>
          </a:solidFill>
          <a:ln>
            <a:noFill/>
          </a:ln>
          <a:effectLst>
            <a:outerShdw blurRad="57150" rotWithShape="0" algn="bl" dir="5400000" dist="19050">
              <a:srgbClr val="000000">
                <a:alpha val="49800"/>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lang="en-US" sz="1800">
                <a:solidFill>
                  <a:schemeClr val="lt1"/>
                </a:solidFill>
              </a:rPr>
              <a:t>04</a:t>
            </a:r>
            <a:endParaRPr b="1" sz="1800">
              <a:solidFill>
                <a:schemeClr val="lt1"/>
              </a:solidFill>
            </a:endParaRPr>
          </a:p>
        </p:txBody>
      </p:sp>
      <p:sp>
        <p:nvSpPr>
          <p:cNvPr id="229" name="Google Shape;229;g2e08ea37cfa_0_104"/>
          <p:cNvSpPr txBox="1"/>
          <p:nvPr/>
        </p:nvSpPr>
        <p:spPr>
          <a:xfrm>
            <a:off x="11474200" y="84375"/>
            <a:ext cx="1482600" cy="1350000"/>
          </a:xfrm>
          <a:prstGeom prst="rect">
            <a:avLst/>
          </a:prstGeom>
          <a:solidFill>
            <a:srgbClr val="F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2024-03-04T23:21:18Z</dcterms:created>
</cp:coreProperties>
</file>