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8" r:id="rId5"/>
    <p:sldId id="259" r:id="rId6"/>
    <p:sldId id="260" r:id="rId7"/>
    <p:sldId id="261" r:id="rId8"/>
    <p:sldId id="279" r:id="rId9"/>
    <p:sldId id="262" r:id="rId10"/>
    <p:sldId id="263" r:id="rId11"/>
    <p:sldId id="264" r:id="rId12"/>
    <p:sldId id="280" r:id="rId13"/>
    <p:sldId id="265" r:id="rId14"/>
    <p:sldId id="266" r:id="rId15"/>
    <p:sldId id="270" r:id="rId16"/>
    <p:sldId id="267" r:id="rId17"/>
    <p:sldId id="271" r:id="rId18"/>
    <p:sldId id="268" r:id="rId19"/>
    <p:sldId id="272" r:id="rId20"/>
    <p:sldId id="269" r:id="rId21"/>
    <p:sldId id="273" r:id="rId22"/>
    <p:sldId id="274" r:id="rId23"/>
    <p:sldId id="275" r:id="rId24"/>
    <p:sldId id="276"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napToGrid="0">
      <p:cViewPr varScale="1">
        <p:scale>
          <a:sx n="63" d="100"/>
          <a:sy n="63" d="100"/>
        </p:scale>
        <p:origin x="7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12/3/2023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wfrees.github.io/Loss-Data-Analytics-Spanish/" TargetMode="External"/><Relationship Id="rId2" Type="http://schemas.openxmlformats.org/officeDocument/2006/relationships/hyperlink" Target="https://www.ibm.com/docs/es/spss-modeler/" TargetMode="External"/><Relationship Id="rId1" Type="http://schemas.openxmlformats.org/officeDocument/2006/relationships/slideLayout" Target="../slideLayouts/slideLayout2.xml"/><Relationship Id="rId5" Type="http://schemas.openxmlformats.org/officeDocument/2006/relationships/hyperlink" Target="https://www.casact.org/sites/default/files/2021-02/pubs_forum_94spforum_94spf393.pdf" TargetMode="External"/><Relationship Id="rId4" Type="http://schemas.openxmlformats.org/officeDocument/2006/relationships/hyperlink" Target="https://www.fasecolda.com/cms/wp-content/uploads/2019/08/dec-2973-201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bertyseguros.co/sites/default/files/2023-04/AS-3818-23%20Liberty%20Seguros%20S.A%20EF%20al%2031%20dic%202022%2031MAR_.pd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ED9E0-EB24-43FC-B80E-D4DD6A90256F}"/>
              </a:ext>
            </a:extLst>
          </p:cNvPr>
          <p:cNvSpPr>
            <a:spLocks noGrp="1"/>
          </p:cNvSpPr>
          <p:nvPr>
            <p:ph type="ctrTitle"/>
          </p:nvPr>
        </p:nvSpPr>
        <p:spPr/>
        <p:txBody>
          <a:bodyPr/>
          <a:lstStyle/>
          <a:p>
            <a:r>
              <a:rPr lang="es-CO" sz="5400" dirty="0"/>
              <a:t>Proyecto estimación de reserva IBNR con técnicas de Machine </a:t>
            </a:r>
            <a:r>
              <a:rPr lang="es-CO" sz="5400" dirty="0" err="1"/>
              <a:t>Learning</a:t>
            </a:r>
            <a:r>
              <a:rPr lang="es-CO" sz="5400" dirty="0"/>
              <a:t> con CRISP-DM</a:t>
            </a:r>
          </a:p>
        </p:txBody>
      </p:sp>
      <p:sp>
        <p:nvSpPr>
          <p:cNvPr id="3" name="Subtítulo 2">
            <a:extLst>
              <a:ext uri="{FF2B5EF4-FFF2-40B4-BE49-F238E27FC236}">
                <a16:creationId xmlns:a16="http://schemas.microsoft.com/office/drawing/2014/main" id="{E5A87C63-CE9F-45D6-AA00-A291B0C1E749}"/>
              </a:ext>
            </a:extLst>
          </p:cNvPr>
          <p:cNvSpPr>
            <a:spLocks noGrp="1"/>
          </p:cNvSpPr>
          <p:nvPr>
            <p:ph type="subTitle" idx="1"/>
          </p:nvPr>
        </p:nvSpPr>
        <p:spPr/>
        <p:txBody>
          <a:bodyPr>
            <a:normAutofit fontScale="92500"/>
          </a:bodyPr>
          <a:lstStyle/>
          <a:p>
            <a:r>
              <a:rPr lang="es-CO" dirty="0"/>
              <a:t>OSCAR PULIDO</a:t>
            </a:r>
          </a:p>
          <a:p>
            <a:r>
              <a:rPr lang="es-CO" dirty="0"/>
              <a:t>Aplicaciones del aprendizaje de máquinas en actuaría y finanzas</a:t>
            </a:r>
          </a:p>
        </p:txBody>
      </p:sp>
    </p:spTree>
    <p:extLst>
      <p:ext uri="{BB962C8B-B14F-4D97-AF65-F5344CB8AC3E}">
        <p14:creationId xmlns:p14="http://schemas.microsoft.com/office/powerpoint/2010/main" val="382879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83192-F528-4328-878B-9E2C505352D8}"/>
              </a:ext>
            </a:extLst>
          </p:cNvPr>
          <p:cNvSpPr>
            <a:spLocks noGrp="1"/>
          </p:cNvSpPr>
          <p:nvPr>
            <p:ph type="title"/>
          </p:nvPr>
        </p:nvSpPr>
        <p:spPr/>
        <p:txBody>
          <a:bodyPr/>
          <a:lstStyle/>
          <a:p>
            <a:r>
              <a:rPr lang="es-CO" dirty="0"/>
              <a:t>Entendimiento y preparación de los datos</a:t>
            </a:r>
          </a:p>
        </p:txBody>
      </p:sp>
      <p:sp>
        <p:nvSpPr>
          <p:cNvPr id="3" name="Marcador de contenido 2">
            <a:extLst>
              <a:ext uri="{FF2B5EF4-FFF2-40B4-BE49-F238E27FC236}">
                <a16:creationId xmlns:a16="http://schemas.microsoft.com/office/drawing/2014/main" id="{C3D13072-D245-436B-8BD5-E7C502FF5D86}"/>
              </a:ext>
            </a:extLst>
          </p:cNvPr>
          <p:cNvSpPr>
            <a:spLocks noGrp="1"/>
          </p:cNvSpPr>
          <p:nvPr>
            <p:ph idx="1"/>
          </p:nvPr>
        </p:nvSpPr>
        <p:spPr>
          <a:xfrm>
            <a:off x="646111" y="2042758"/>
            <a:ext cx="4352608" cy="4195481"/>
          </a:xfrm>
        </p:spPr>
        <p:txBody>
          <a:bodyPr>
            <a:normAutofit/>
          </a:bodyPr>
          <a:lstStyle/>
          <a:p>
            <a:r>
              <a:rPr lang="es-CO" dirty="0"/>
              <a:t>Bajo la metodología CRISP-DM  se elaboraron reportes de descripción, exploración, calidad  y </a:t>
            </a:r>
            <a:r>
              <a:rPr lang="es-CO" dirty="0" err="1"/>
              <a:t>limpeza</a:t>
            </a:r>
            <a:r>
              <a:rPr lang="es-CO" dirty="0"/>
              <a:t> de los datos que se pueden consultar en la documentación del informe. El proceso muestra en general que la información de la que se dispone es suficiente para llevar a cabo el desarrollo, se hacen pocos ajustes. </a:t>
            </a:r>
          </a:p>
        </p:txBody>
      </p:sp>
      <p:pic>
        <p:nvPicPr>
          <p:cNvPr id="6" name="Imagen 5">
            <a:extLst>
              <a:ext uri="{FF2B5EF4-FFF2-40B4-BE49-F238E27FC236}">
                <a16:creationId xmlns:a16="http://schemas.microsoft.com/office/drawing/2014/main" id="{B7B690FF-A722-4458-85C8-E8335A3B3D35}"/>
              </a:ext>
            </a:extLst>
          </p:cNvPr>
          <p:cNvPicPr/>
          <p:nvPr/>
        </p:nvPicPr>
        <p:blipFill>
          <a:blip r:embed="rId2"/>
          <a:stretch>
            <a:fillRect/>
          </a:stretch>
        </p:blipFill>
        <p:spPr>
          <a:xfrm>
            <a:off x="6200194" y="2042758"/>
            <a:ext cx="3850640" cy="3689350"/>
          </a:xfrm>
          <a:prstGeom prst="rect">
            <a:avLst/>
          </a:prstGeom>
          <a:ln>
            <a:solidFill>
              <a:schemeClr val="tx1"/>
            </a:solidFill>
          </a:ln>
        </p:spPr>
      </p:pic>
    </p:spTree>
    <p:extLst>
      <p:ext uri="{BB962C8B-B14F-4D97-AF65-F5344CB8AC3E}">
        <p14:creationId xmlns:p14="http://schemas.microsoft.com/office/powerpoint/2010/main" val="239818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05363-6494-42C7-AE7F-FD75752FDC8C}"/>
              </a:ext>
            </a:extLst>
          </p:cNvPr>
          <p:cNvSpPr>
            <a:spLocks noGrp="1"/>
          </p:cNvSpPr>
          <p:nvPr>
            <p:ph type="title"/>
          </p:nvPr>
        </p:nvSpPr>
        <p:spPr/>
        <p:txBody>
          <a:bodyPr/>
          <a:lstStyle/>
          <a:p>
            <a:r>
              <a:rPr lang="es-CO" dirty="0"/>
              <a:t>Entendimiento y preparación de los datos</a:t>
            </a:r>
          </a:p>
        </p:txBody>
      </p:sp>
      <p:sp>
        <p:nvSpPr>
          <p:cNvPr id="3" name="Marcador de contenido 2">
            <a:extLst>
              <a:ext uri="{FF2B5EF4-FFF2-40B4-BE49-F238E27FC236}">
                <a16:creationId xmlns:a16="http://schemas.microsoft.com/office/drawing/2014/main" id="{73F1DD43-EBDD-4076-A054-D224F768008B}"/>
              </a:ext>
            </a:extLst>
          </p:cNvPr>
          <p:cNvSpPr>
            <a:spLocks noGrp="1"/>
          </p:cNvSpPr>
          <p:nvPr>
            <p:ph idx="1"/>
          </p:nvPr>
        </p:nvSpPr>
        <p:spPr/>
        <p:txBody>
          <a:bodyPr/>
          <a:lstStyle/>
          <a:p>
            <a:r>
              <a:rPr lang="en-US" dirty="0"/>
              <a:t>La </a:t>
            </a:r>
            <a:r>
              <a:rPr lang="en-US" dirty="0" err="1"/>
              <a:t>selecci</a:t>
            </a:r>
            <a:r>
              <a:rPr lang="es-CO" dirty="0" err="1"/>
              <a:t>ón</a:t>
            </a:r>
            <a:r>
              <a:rPr lang="es-CO" dirty="0"/>
              <a:t> final de características deja ver que la base de datos final tendría la siguiente estructura: </a:t>
            </a:r>
          </a:p>
          <a:p>
            <a:endParaRPr lang="es-CO" dirty="0"/>
          </a:p>
        </p:txBody>
      </p:sp>
      <p:pic>
        <p:nvPicPr>
          <p:cNvPr id="4" name="Imagen 3">
            <a:extLst>
              <a:ext uri="{FF2B5EF4-FFF2-40B4-BE49-F238E27FC236}">
                <a16:creationId xmlns:a16="http://schemas.microsoft.com/office/drawing/2014/main" id="{A5453BBF-C419-4C74-A5BF-133175D444BE}"/>
              </a:ext>
            </a:extLst>
          </p:cNvPr>
          <p:cNvPicPr/>
          <p:nvPr/>
        </p:nvPicPr>
        <p:blipFill>
          <a:blip r:embed="rId2"/>
          <a:stretch>
            <a:fillRect/>
          </a:stretch>
        </p:blipFill>
        <p:spPr>
          <a:xfrm>
            <a:off x="2375534" y="3026092"/>
            <a:ext cx="6179185" cy="3059748"/>
          </a:xfrm>
          <a:prstGeom prst="rect">
            <a:avLst/>
          </a:prstGeom>
          <a:ln>
            <a:solidFill>
              <a:schemeClr val="accent1"/>
            </a:solidFill>
          </a:ln>
        </p:spPr>
      </p:pic>
    </p:spTree>
    <p:extLst>
      <p:ext uri="{BB962C8B-B14F-4D97-AF65-F5344CB8AC3E}">
        <p14:creationId xmlns:p14="http://schemas.microsoft.com/office/powerpoint/2010/main" val="381961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BCCF6-28F3-4E08-BBEF-6F437C5B808D}"/>
              </a:ext>
            </a:extLst>
          </p:cNvPr>
          <p:cNvSpPr>
            <a:spLocks noGrp="1"/>
          </p:cNvSpPr>
          <p:nvPr>
            <p:ph type="title"/>
          </p:nvPr>
        </p:nvSpPr>
        <p:spPr>
          <a:xfrm>
            <a:off x="1393638" y="2870975"/>
            <a:ext cx="9404723" cy="1400530"/>
          </a:xfrm>
        </p:spPr>
        <p:txBody>
          <a:bodyPr/>
          <a:lstStyle/>
          <a:p>
            <a:pPr algn="ctr"/>
            <a:r>
              <a:rPr lang="es-CO" dirty="0"/>
              <a:t>Modelación y Evaluación</a:t>
            </a:r>
          </a:p>
        </p:txBody>
      </p:sp>
    </p:spTree>
    <p:extLst>
      <p:ext uri="{BB962C8B-B14F-4D97-AF65-F5344CB8AC3E}">
        <p14:creationId xmlns:p14="http://schemas.microsoft.com/office/powerpoint/2010/main" val="54748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1A40B-B553-4AD8-B101-91479ABEF358}"/>
              </a:ext>
            </a:extLst>
          </p:cNvPr>
          <p:cNvSpPr>
            <a:spLocks noGrp="1"/>
          </p:cNvSpPr>
          <p:nvPr>
            <p:ph type="title"/>
          </p:nvPr>
        </p:nvSpPr>
        <p:spPr/>
        <p:txBody>
          <a:bodyPr/>
          <a:lstStyle/>
          <a:p>
            <a:r>
              <a:rPr lang="es-CO" dirty="0"/>
              <a:t>Modelación</a:t>
            </a:r>
          </a:p>
        </p:txBody>
      </p:sp>
      <p:sp>
        <p:nvSpPr>
          <p:cNvPr id="3" name="Marcador de contenido 2">
            <a:extLst>
              <a:ext uri="{FF2B5EF4-FFF2-40B4-BE49-F238E27FC236}">
                <a16:creationId xmlns:a16="http://schemas.microsoft.com/office/drawing/2014/main" id="{B721D20B-D379-4A96-91AE-F81A42A38035}"/>
              </a:ext>
            </a:extLst>
          </p:cNvPr>
          <p:cNvSpPr>
            <a:spLocks noGrp="1"/>
          </p:cNvSpPr>
          <p:nvPr>
            <p:ph idx="1"/>
          </p:nvPr>
        </p:nvSpPr>
        <p:spPr/>
        <p:txBody>
          <a:bodyPr/>
          <a:lstStyle/>
          <a:p>
            <a:r>
              <a:rPr lang="es-CO" dirty="0"/>
              <a:t>Para la selección de la técnica de modelación se probaron dos métodos en términos generales, el modelo </a:t>
            </a:r>
            <a:r>
              <a:rPr lang="es-CO" dirty="0" err="1"/>
              <a:t>determemístico</a:t>
            </a:r>
            <a:r>
              <a:rPr lang="es-CO" dirty="0"/>
              <a:t> y distintas variaciones de regresión lineal con base en lo mencionado en el </a:t>
            </a:r>
            <a:r>
              <a:rPr lang="es-CO" dirty="0" err="1"/>
              <a:t>paper</a:t>
            </a:r>
            <a:r>
              <a:rPr lang="es-CO" dirty="0"/>
              <a:t> de </a:t>
            </a:r>
            <a:r>
              <a:rPr lang="es-CO" i="1" dirty="0" err="1"/>
              <a:t>Statistics</a:t>
            </a:r>
            <a:r>
              <a:rPr lang="es-CO" i="1" dirty="0"/>
              <a:t> </a:t>
            </a:r>
            <a:r>
              <a:rPr lang="es-CO" i="1" dirty="0" err="1"/>
              <a:t>Methods</a:t>
            </a:r>
            <a:r>
              <a:rPr lang="es-CO" i="1" dirty="0"/>
              <a:t> </a:t>
            </a:r>
            <a:r>
              <a:rPr lang="es-CO" i="1" dirty="0" err="1"/>
              <a:t>for</a:t>
            </a:r>
            <a:r>
              <a:rPr lang="es-CO" i="1" dirty="0"/>
              <a:t> </a:t>
            </a:r>
            <a:r>
              <a:rPr lang="es-CO" i="1" dirty="0" err="1"/>
              <a:t>the</a:t>
            </a:r>
            <a:r>
              <a:rPr lang="es-CO" i="1" dirty="0"/>
              <a:t> </a:t>
            </a:r>
            <a:r>
              <a:rPr lang="es-CO" i="1" dirty="0" err="1"/>
              <a:t>Chain</a:t>
            </a:r>
            <a:r>
              <a:rPr lang="es-CO" i="1" dirty="0"/>
              <a:t> Ladder </a:t>
            </a:r>
            <a:r>
              <a:rPr lang="es-CO" i="1" dirty="0" err="1"/>
              <a:t>Technique</a:t>
            </a:r>
            <a:r>
              <a:rPr lang="es-CO" i="1" dirty="0"/>
              <a:t>.</a:t>
            </a:r>
          </a:p>
          <a:p>
            <a:r>
              <a:rPr lang="es-CO" dirty="0"/>
              <a:t>Dentro de las metodologías de regresión lineal se tendrán la regresión de Ridge y Lasso. Adicionalmente, se hará un diseño de experimento que permita establecer cual fue el modelo con mejor rendimiento de cara a la modelación mediante la técnica de </a:t>
            </a:r>
            <a:r>
              <a:rPr lang="es-CO" dirty="0" err="1"/>
              <a:t>Leave</a:t>
            </a:r>
            <a:r>
              <a:rPr lang="es-CO" dirty="0"/>
              <a:t> </a:t>
            </a:r>
            <a:r>
              <a:rPr lang="es-CO" dirty="0" err="1"/>
              <a:t>One</a:t>
            </a:r>
            <a:r>
              <a:rPr lang="es-CO" dirty="0"/>
              <a:t> </a:t>
            </a:r>
            <a:r>
              <a:rPr lang="es-CO" dirty="0" err="1"/>
              <a:t>Out</a:t>
            </a:r>
            <a:r>
              <a:rPr lang="es-CO" dirty="0"/>
              <a:t> Cross  </a:t>
            </a:r>
            <a:r>
              <a:rPr lang="es-CO" dirty="0" err="1"/>
              <a:t>Validation</a:t>
            </a:r>
            <a:endParaRPr lang="es-CO" dirty="0"/>
          </a:p>
          <a:p>
            <a:endParaRPr lang="es-CO" dirty="0"/>
          </a:p>
        </p:txBody>
      </p:sp>
    </p:spTree>
    <p:extLst>
      <p:ext uri="{BB962C8B-B14F-4D97-AF65-F5344CB8AC3E}">
        <p14:creationId xmlns:p14="http://schemas.microsoft.com/office/powerpoint/2010/main" val="396299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2D04F-305B-49E5-8124-F2FA0AC15797}"/>
              </a:ext>
            </a:extLst>
          </p:cNvPr>
          <p:cNvSpPr>
            <a:spLocks noGrp="1"/>
          </p:cNvSpPr>
          <p:nvPr>
            <p:ph type="title"/>
          </p:nvPr>
        </p:nvSpPr>
        <p:spPr/>
        <p:txBody>
          <a:bodyPr/>
          <a:lstStyle/>
          <a:p>
            <a:r>
              <a:rPr lang="es-CO" dirty="0"/>
              <a:t>Creación de modelos – </a:t>
            </a:r>
            <a:r>
              <a:rPr lang="es-CO" dirty="0" err="1"/>
              <a:t>Chain</a:t>
            </a:r>
            <a:r>
              <a:rPr lang="es-CO" dirty="0"/>
              <a:t> Ladder determinístico</a:t>
            </a:r>
          </a:p>
        </p:txBody>
      </p:sp>
      <p:sp>
        <p:nvSpPr>
          <p:cNvPr id="3" name="Marcador de contenido 2">
            <a:extLst>
              <a:ext uri="{FF2B5EF4-FFF2-40B4-BE49-F238E27FC236}">
                <a16:creationId xmlns:a16="http://schemas.microsoft.com/office/drawing/2014/main" id="{93B8F5A1-2437-46C0-8D1D-D6978C6B8FAF}"/>
              </a:ext>
            </a:extLst>
          </p:cNvPr>
          <p:cNvSpPr>
            <a:spLocks noGrp="1"/>
          </p:cNvSpPr>
          <p:nvPr>
            <p:ph idx="1"/>
          </p:nvPr>
        </p:nvSpPr>
        <p:spPr/>
        <p:txBody>
          <a:bodyPr/>
          <a:lstStyle/>
          <a:p>
            <a:r>
              <a:rPr lang="es-CO" dirty="0"/>
              <a:t>Con base en la fundamentación teórica se calculan unos factores de desarrollo que permiten proyectar los pagos por siniestros de manera determinística </a:t>
            </a:r>
          </a:p>
        </p:txBody>
      </p:sp>
      <p:pic>
        <p:nvPicPr>
          <p:cNvPr id="4" name="Imagen 3">
            <a:extLst>
              <a:ext uri="{FF2B5EF4-FFF2-40B4-BE49-F238E27FC236}">
                <a16:creationId xmlns:a16="http://schemas.microsoft.com/office/drawing/2014/main" id="{1C1056B6-90DE-47FD-89CC-0E2D6FF621CA}"/>
              </a:ext>
            </a:extLst>
          </p:cNvPr>
          <p:cNvPicPr/>
          <p:nvPr/>
        </p:nvPicPr>
        <p:blipFill>
          <a:blip r:embed="rId2"/>
          <a:stretch>
            <a:fillRect/>
          </a:stretch>
        </p:blipFill>
        <p:spPr>
          <a:xfrm>
            <a:off x="2617838" y="5614926"/>
            <a:ext cx="1752600" cy="419100"/>
          </a:xfrm>
          <a:prstGeom prst="rect">
            <a:avLst/>
          </a:prstGeom>
        </p:spPr>
      </p:pic>
      <p:sp>
        <p:nvSpPr>
          <p:cNvPr id="5" name="Marcador de contenido 2">
            <a:extLst>
              <a:ext uri="{FF2B5EF4-FFF2-40B4-BE49-F238E27FC236}">
                <a16:creationId xmlns:a16="http://schemas.microsoft.com/office/drawing/2014/main" id="{BF99A614-6EBC-4A53-83D8-A42EB06B8390}"/>
              </a:ext>
            </a:extLst>
          </p:cNvPr>
          <p:cNvSpPr txBox="1">
            <a:spLocks/>
          </p:cNvSpPr>
          <p:nvPr/>
        </p:nvSpPr>
        <p:spPr>
          <a:xfrm>
            <a:off x="1104293" y="20529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s-CO"/>
              <a:t>Con base en la fundamentación teórica se calculan unos factores de desarrollo que permiten proyectar los pagos por siniestros de manera determinística </a:t>
            </a:r>
            <a:endParaRPr lang="es-CO" dirty="0"/>
          </a:p>
        </p:txBody>
      </p:sp>
      <p:pic>
        <p:nvPicPr>
          <p:cNvPr id="6" name="Imagen 5">
            <a:extLst>
              <a:ext uri="{FF2B5EF4-FFF2-40B4-BE49-F238E27FC236}">
                <a16:creationId xmlns:a16="http://schemas.microsoft.com/office/drawing/2014/main" id="{2F6AAD75-03DF-4FC7-AFA1-D5AB852D0665}"/>
              </a:ext>
            </a:extLst>
          </p:cNvPr>
          <p:cNvPicPr/>
          <p:nvPr/>
        </p:nvPicPr>
        <p:blipFill>
          <a:blip r:embed="rId3"/>
          <a:stretch>
            <a:fillRect/>
          </a:stretch>
        </p:blipFill>
        <p:spPr>
          <a:xfrm>
            <a:off x="2617838" y="3333628"/>
            <a:ext cx="3781425" cy="2066925"/>
          </a:xfrm>
          <a:prstGeom prst="rect">
            <a:avLst/>
          </a:prstGeom>
        </p:spPr>
      </p:pic>
      <p:pic>
        <p:nvPicPr>
          <p:cNvPr id="7" name="Imagen 6">
            <a:extLst>
              <a:ext uri="{FF2B5EF4-FFF2-40B4-BE49-F238E27FC236}">
                <a16:creationId xmlns:a16="http://schemas.microsoft.com/office/drawing/2014/main" id="{4034DA09-88C7-47D4-AF70-40558C853CC1}"/>
              </a:ext>
            </a:extLst>
          </p:cNvPr>
          <p:cNvPicPr/>
          <p:nvPr/>
        </p:nvPicPr>
        <p:blipFill>
          <a:blip r:embed="rId4"/>
          <a:stretch>
            <a:fillRect/>
          </a:stretch>
        </p:blipFill>
        <p:spPr>
          <a:xfrm>
            <a:off x="6748026" y="3333628"/>
            <a:ext cx="2486025" cy="1000125"/>
          </a:xfrm>
          <a:prstGeom prst="rect">
            <a:avLst/>
          </a:prstGeom>
        </p:spPr>
      </p:pic>
    </p:spTree>
    <p:extLst>
      <p:ext uri="{BB962C8B-B14F-4D97-AF65-F5344CB8AC3E}">
        <p14:creationId xmlns:p14="http://schemas.microsoft.com/office/powerpoint/2010/main" val="127560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2D04F-305B-49E5-8124-F2FA0AC15797}"/>
              </a:ext>
            </a:extLst>
          </p:cNvPr>
          <p:cNvSpPr>
            <a:spLocks noGrp="1"/>
          </p:cNvSpPr>
          <p:nvPr>
            <p:ph type="title"/>
          </p:nvPr>
        </p:nvSpPr>
        <p:spPr/>
        <p:txBody>
          <a:bodyPr/>
          <a:lstStyle/>
          <a:p>
            <a:r>
              <a:rPr lang="es-CO" dirty="0"/>
              <a:t>Creación de modelos – </a:t>
            </a:r>
            <a:r>
              <a:rPr lang="es-CO" dirty="0" err="1"/>
              <a:t>Chain</a:t>
            </a:r>
            <a:r>
              <a:rPr lang="es-CO" dirty="0"/>
              <a:t> Ladder determinístico</a:t>
            </a:r>
          </a:p>
        </p:txBody>
      </p:sp>
      <p:sp>
        <p:nvSpPr>
          <p:cNvPr id="5" name="Marcador de contenido 2">
            <a:extLst>
              <a:ext uri="{FF2B5EF4-FFF2-40B4-BE49-F238E27FC236}">
                <a16:creationId xmlns:a16="http://schemas.microsoft.com/office/drawing/2014/main" id="{BF99A614-6EBC-4A53-83D8-A42EB06B8390}"/>
              </a:ext>
            </a:extLst>
          </p:cNvPr>
          <p:cNvSpPr txBox="1">
            <a:spLocks/>
          </p:cNvSpPr>
          <p:nvPr/>
        </p:nvSpPr>
        <p:spPr>
          <a:xfrm>
            <a:off x="1104293" y="20529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s-CO" dirty="0"/>
              <a:t>La matriz con los pagos proyectados se ve de la siguiente forma, por lo tanto la reserva se calcularía con la fórmula Ultimate-</a:t>
            </a:r>
            <a:r>
              <a:rPr lang="es-CO" dirty="0" err="1"/>
              <a:t>Leading</a:t>
            </a:r>
            <a:r>
              <a:rPr lang="es-CO" dirty="0"/>
              <a:t> Diagonal:</a:t>
            </a:r>
          </a:p>
        </p:txBody>
      </p:sp>
      <p:pic>
        <p:nvPicPr>
          <p:cNvPr id="10" name="Imagen 9">
            <a:extLst>
              <a:ext uri="{FF2B5EF4-FFF2-40B4-BE49-F238E27FC236}">
                <a16:creationId xmlns:a16="http://schemas.microsoft.com/office/drawing/2014/main" id="{A922749A-52D7-47AC-A4A5-4CCAB7F2C0FB}"/>
              </a:ext>
            </a:extLst>
          </p:cNvPr>
          <p:cNvPicPr/>
          <p:nvPr/>
        </p:nvPicPr>
        <p:blipFill rotWithShape="1">
          <a:blip r:embed="rId2"/>
          <a:srcRect t="5857"/>
          <a:stretch/>
        </p:blipFill>
        <p:spPr>
          <a:xfrm>
            <a:off x="2301240" y="3429000"/>
            <a:ext cx="7086600" cy="2448560"/>
          </a:xfrm>
          <a:prstGeom prst="rect">
            <a:avLst/>
          </a:prstGeom>
          <a:ln>
            <a:solidFill>
              <a:schemeClr val="accent1"/>
            </a:solidFill>
          </a:ln>
        </p:spPr>
      </p:pic>
    </p:spTree>
    <p:extLst>
      <p:ext uri="{BB962C8B-B14F-4D97-AF65-F5344CB8AC3E}">
        <p14:creationId xmlns:p14="http://schemas.microsoft.com/office/powerpoint/2010/main" val="1969524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2D04F-305B-49E5-8124-F2FA0AC15797}"/>
              </a:ext>
            </a:extLst>
          </p:cNvPr>
          <p:cNvSpPr>
            <a:spLocks noGrp="1"/>
          </p:cNvSpPr>
          <p:nvPr>
            <p:ph type="title"/>
          </p:nvPr>
        </p:nvSpPr>
        <p:spPr/>
        <p:txBody>
          <a:bodyPr/>
          <a:lstStyle/>
          <a:p>
            <a:r>
              <a:rPr lang="es-CO" dirty="0"/>
              <a:t>Creación de modelos – Modelo multiplicativo</a:t>
            </a:r>
          </a:p>
        </p:txBody>
      </p:sp>
      <mc:AlternateContent xmlns:mc="http://schemas.openxmlformats.org/markup-compatibility/2006">
        <mc:Choice xmlns:a14="http://schemas.microsoft.com/office/drawing/2010/main" Requires="a14">
          <p:sp>
            <p:nvSpPr>
              <p:cNvPr id="5" name="Marcador de contenido 2">
                <a:extLst>
                  <a:ext uri="{FF2B5EF4-FFF2-40B4-BE49-F238E27FC236}">
                    <a16:creationId xmlns:a16="http://schemas.microsoft.com/office/drawing/2014/main" id="{BF99A614-6EBC-4A53-83D8-A42EB06B8390}"/>
                  </a:ext>
                </a:extLst>
              </p:cNvPr>
              <p:cNvSpPr txBox="1">
                <a:spLocks/>
              </p:cNvSpPr>
              <p:nvPr/>
            </p:nvSpPr>
            <p:spPr>
              <a:xfrm>
                <a:off x="1104293" y="2052918"/>
                <a:ext cx="8946541" cy="4195481"/>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s-CO" dirty="0"/>
                  <a:t>Partiendo de la metodología </a:t>
                </a:r>
                <a:r>
                  <a:rPr lang="es-CO" dirty="0" err="1"/>
                  <a:t>Chain</a:t>
                </a:r>
                <a:r>
                  <a:rPr lang="es-CO" dirty="0"/>
                  <a:t> Ladder, se establece un modelo que </a:t>
                </a:r>
                <a:r>
                  <a:rPr lang="es-ES" dirty="0"/>
                  <a:t>pensará en la aparición de unos efectos fila y unos efectos columna, esto en conjunto con la variable aleatoria de reclamaciones no acumuladas permite establecer la siguiente relación</a:t>
                </a:r>
                <a:endParaRPr lang="es-CO" dirty="0"/>
              </a:p>
              <a:p>
                <a:pPr marL="0" indent="0">
                  <a:buNone/>
                </a:pPr>
                <a14:m>
                  <m:oMathPara xmlns:m="http://schemas.openxmlformats.org/officeDocument/2006/math">
                    <m:oMathParaPr>
                      <m:jc m:val="centerGroup"/>
                    </m:oMathParaPr>
                    <m:oMath xmlns:m="http://schemas.openxmlformats.org/officeDocument/2006/math">
                      <m:r>
                        <a:rPr lang="es-ES" i="1"/>
                        <m:t>𝐸</m:t>
                      </m:r>
                      <m:d>
                        <m:dPr>
                          <m:ctrlPr>
                            <a:rPr lang="es-CO" i="1"/>
                          </m:ctrlPr>
                        </m:dPr>
                        <m:e>
                          <m:sSub>
                            <m:sSubPr>
                              <m:ctrlPr>
                                <a:rPr lang="es-CO" i="1"/>
                              </m:ctrlPr>
                            </m:sSubPr>
                            <m:e>
                              <m:r>
                                <a:rPr lang="es-ES" i="1"/>
                                <m:t>𝑍</m:t>
                              </m:r>
                            </m:e>
                            <m:sub>
                              <m:r>
                                <a:rPr lang="es-ES" i="1"/>
                                <m:t>𝑖𝑗</m:t>
                              </m:r>
                            </m:sub>
                          </m:sSub>
                        </m:e>
                      </m:d>
                      <m:r>
                        <a:rPr lang="es-ES" i="1"/>
                        <m:t>=</m:t>
                      </m:r>
                      <m:sSub>
                        <m:sSubPr>
                          <m:ctrlPr>
                            <a:rPr lang="es-CO" i="1"/>
                          </m:ctrlPr>
                        </m:sSubPr>
                        <m:e>
                          <m:r>
                            <a:rPr lang="es-ES" i="1"/>
                            <m:t>𝑈</m:t>
                          </m:r>
                        </m:e>
                        <m:sub>
                          <m:r>
                            <a:rPr lang="es-ES" i="1"/>
                            <m:t>𝑖</m:t>
                          </m:r>
                        </m:sub>
                      </m:sSub>
                      <m:sSub>
                        <m:sSubPr>
                          <m:ctrlPr>
                            <a:rPr lang="es-CO" i="1"/>
                          </m:ctrlPr>
                        </m:sSubPr>
                        <m:e>
                          <m:r>
                            <a:rPr lang="es-ES" i="1"/>
                            <m:t>𝑆</m:t>
                          </m:r>
                        </m:e>
                        <m:sub>
                          <m:r>
                            <a:rPr lang="es-ES" i="1"/>
                            <m:t>𝑗</m:t>
                          </m:r>
                        </m:sub>
                      </m:sSub>
                    </m:oMath>
                  </m:oMathPara>
                </a14:m>
                <a:endParaRPr lang="es-CO" dirty="0"/>
              </a:p>
              <a:p>
                <a:r>
                  <a:rPr lang="es-ES" dirty="0"/>
                  <a:t>Donde </a:t>
                </a:r>
                <a14:m>
                  <m:oMath xmlns:m="http://schemas.openxmlformats.org/officeDocument/2006/math">
                    <m:sSub>
                      <m:sSubPr>
                        <m:ctrlPr>
                          <a:rPr lang="es-CO" i="1"/>
                        </m:ctrlPr>
                      </m:sSubPr>
                      <m:e>
                        <m:r>
                          <a:rPr lang="es-ES" i="1"/>
                          <m:t>𝑈</m:t>
                        </m:r>
                      </m:e>
                      <m:sub>
                        <m:r>
                          <a:rPr lang="es-ES" i="1"/>
                          <m:t>𝑖</m:t>
                        </m:r>
                      </m:sub>
                    </m:sSub>
                  </m:oMath>
                </a14:m>
                <a:r>
                  <a:rPr lang="es-ES" dirty="0"/>
                  <a:t> representa el parámetro de las filas i y es el monto total esperado por siniestros </a:t>
                </a:r>
                <a:r>
                  <a:rPr lang="es-ES" dirty="0" err="1"/>
                  <a:t>ultimate</a:t>
                </a:r>
                <a:r>
                  <a:rPr lang="es-ES" dirty="0"/>
                  <a:t> para el año e negocio i y </a:t>
                </a:r>
                <a14:m>
                  <m:oMath xmlns:m="http://schemas.openxmlformats.org/officeDocument/2006/math">
                    <m:sSub>
                      <m:sSubPr>
                        <m:ctrlPr>
                          <a:rPr lang="es-CO" i="1"/>
                        </m:ctrlPr>
                      </m:sSubPr>
                      <m:e>
                        <m:r>
                          <a:rPr lang="es-ES" i="1"/>
                          <m:t>𝑆</m:t>
                        </m:r>
                      </m:e>
                      <m:sub>
                        <m:r>
                          <a:rPr lang="es-ES" i="1"/>
                          <m:t>𝑗</m:t>
                        </m:r>
                      </m:sub>
                    </m:sSub>
                  </m:oMath>
                </a14:m>
                <a:r>
                  <a:rPr lang="es-ES" dirty="0"/>
                  <a:t> representa el parámetro de las columnas y es la proporción esperada de reclamos </a:t>
                </a:r>
                <a:r>
                  <a:rPr lang="es-ES" dirty="0" err="1"/>
                  <a:t>ultimate</a:t>
                </a:r>
                <a:r>
                  <a:rPr lang="es-ES" dirty="0"/>
                  <a:t> que ocurren en el J-</a:t>
                </a:r>
                <a:r>
                  <a:rPr lang="es-ES" dirty="0" err="1"/>
                  <a:t>esimo</a:t>
                </a:r>
                <a:r>
                  <a:rPr lang="es-ES" dirty="0"/>
                  <a:t> año de desarrollo. Linealizando se obtienen los insumos de la regresión</a:t>
                </a:r>
              </a:p>
              <a:p>
                <a:endParaRPr lang="es-ES" dirty="0"/>
              </a:p>
              <a:p>
                <a:pPr marL="0" indent="0">
                  <a:buNone/>
                </a:pPr>
                <a14:m>
                  <m:oMathPara xmlns:m="http://schemas.openxmlformats.org/officeDocument/2006/math">
                    <m:oMathParaPr>
                      <m:jc m:val="centerGroup"/>
                    </m:oMathParaPr>
                    <m:oMath xmlns:m="http://schemas.openxmlformats.org/officeDocument/2006/math">
                      <m:func>
                        <m:funcPr>
                          <m:ctrlPr>
                            <a:rPr lang="es-CO" i="1"/>
                          </m:ctrlPr>
                        </m:funcPr>
                        <m:fName>
                          <m:r>
                            <m:rPr>
                              <m:sty m:val="p"/>
                            </m:rPr>
                            <a:rPr lang="es-ES"/>
                            <m:t>ln</m:t>
                          </m:r>
                        </m:fName>
                        <m:e>
                          <m:d>
                            <m:dPr>
                              <m:ctrlPr>
                                <a:rPr lang="es-CO" i="1"/>
                              </m:ctrlPr>
                            </m:dPr>
                            <m:e>
                              <m:r>
                                <a:rPr lang="es-ES" i="1"/>
                                <m:t>𝐸</m:t>
                              </m:r>
                              <m:d>
                                <m:dPr>
                                  <m:ctrlPr>
                                    <a:rPr lang="es-CO" i="1"/>
                                  </m:ctrlPr>
                                </m:dPr>
                                <m:e>
                                  <m:sSub>
                                    <m:sSubPr>
                                      <m:ctrlPr>
                                        <a:rPr lang="es-CO" i="1"/>
                                      </m:ctrlPr>
                                    </m:sSubPr>
                                    <m:e>
                                      <m:r>
                                        <a:rPr lang="es-ES" i="1"/>
                                        <m:t>𝑍</m:t>
                                      </m:r>
                                    </m:e>
                                    <m:sub>
                                      <m:r>
                                        <a:rPr lang="es-ES" i="1"/>
                                        <m:t>𝑖𝑗</m:t>
                                      </m:r>
                                    </m:sub>
                                  </m:sSub>
                                </m:e>
                              </m:d>
                            </m:e>
                          </m:d>
                        </m:e>
                      </m:func>
                      <m:r>
                        <a:rPr lang="es-ES" i="1"/>
                        <m:t>=</m:t>
                      </m:r>
                      <m:sSub>
                        <m:sSubPr>
                          <m:ctrlPr>
                            <a:rPr lang="es-CO" i="1"/>
                          </m:ctrlPr>
                        </m:sSubPr>
                        <m:e>
                          <m:r>
                            <m:rPr>
                              <m:sty m:val="p"/>
                            </m:rPr>
                            <a:rPr lang="es-ES"/>
                            <m:t>ln</m:t>
                          </m:r>
                          <m:r>
                            <a:rPr lang="es-ES" i="1"/>
                            <m:t>(</m:t>
                          </m:r>
                          <m:r>
                            <a:rPr lang="es-ES" i="1"/>
                            <m:t>𝑈</m:t>
                          </m:r>
                        </m:e>
                        <m:sub>
                          <m:r>
                            <a:rPr lang="es-ES" i="1"/>
                            <m:t>𝑖</m:t>
                          </m:r>
                        </m:sub>
                      </m:sSub>
                      <m:r>
                        <a:rPr lang="es-ES" i="1"/>
                        <m:t>)+</m:t>
                      </m:r>
                      <m:r>
                        <m:rPr>
                          <m:sty m:val="p"/>
                        </m:rPr>
                        <a:rPr lang="es-ES"/>
                        <m:t>ln</m:t>
                      </m:r>
                      <m:r>
                        <a:rPr lang="es-ES" i="1"/>
                        <m:t>(</m:t>
                      </m:r>
                      <m:sSub>
                        <m:sSubPr>
                          <m:ctrlPr>
                            <a:rPr lang="es-CO" i="1"/>
                          </m:ctrlPr>
                        </m:sSubPr>
                        <m:e>
                          <m:r>
                            <a:rPr lang="es-ES" i="1"/>
                            <m:t>𝑆</m:t>
                          </m:r>
                        </m:e>
                        <m:sub>
                          <m:r>
                            <a:rPr lang="es-ES" i="1"/>
                            <m:t>𝑗</m:t>
                          </m:r>
                        </m:sub>
                      </m:sSub>
                      <m:r>
                        <a:rPr lang="es-ES" i="1"/>
                        <m:t>)</m:t>
                      </m:r>
                    </m:oMath>
                  </m:oMathPara>
                </a14:m>
                <a:endParaRPr lang="es-CO" dirty="0"/>
              </a:p>
              <a:p>
                <a:endParaRPr lang="es-CO" dirty="0"/>
              </a:p>
            </p:txBody>
          </p:sp>
        </mc:Choice>
        <mc:Fallback>
          <p:sp>
            <p:nvSpPr>
              <p:cNvPr id="5" name="Marcador de contenido 2">
                <a:extLst>
                  <a:ext uri="{FF2B5EF4-FFF2-40B4-BE49-F238E27FC236}">
                    <a16:creationId xmlns:a16="http://schemas.microsoft.com/office/drawing/2014/main" id="{BF99A614-6EBC-4A53-83D8-A42EB06B8390}"/>
                  </a:ext>
                </a:extLst>
              </p:cNvPr>
              <p:cNvSpPr txBox="1">
                <a:spLocks noRot="1" noChangeAspect="1" noMove="1" noResize="1" noEditPoints="1" noAdjustHandles="1" noChangeArrowheads="1" noChangeShapeType="1" noTextEdit="1"/>
              </p:cNvSpPr>
              <p:nvPr/>
            </p:nvSpPr>
            <p:spPr>
              <a:xfrm>
                <a:off x="1104293" y="2052918"/>
                <a:ext cx="8946541" cy="4195481"/>
              </a:xfrm>
              <a:prstGeom prst="rect">
                <a:avLst/>
              </a:prstGeom>
              <a:blipFill>
                <a:blip r:embed="rId2"/>
                <a:stretch>
                  <a:fillRect l="-272" t="-727" r="-1226"/>
                </a:stretch>
              </a:blipFill>
            </p:spPr>
            <p:txBody>
              <a:bodyPr/>
              <a:lstStyle/>
              <a:p>
                <a:r>
                  <a:rPr lang="es-CO">
                    <a:noFill/>
                  </a:rPr>
                  <a:t> </a:t>
                </a:r>
              </a:p>
            </p:txBody>
          </p:sp>
        </mc:Fallback>
      </mc:AlternateContent>
    </p:spTree>
    <p:extLst>
      <p:ext uri="{BB962C8B-B14F-4D97-AF65-F5344CB8AC3E}">
        <p14:creationId xmlns:p14="http://schemas.microsoft.com/office/powerpoint/2010/main" val="40756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2D04F-305B-49E5-8124-F2FA0AC15797}"/>
              </a:ext>
            </a:extLst>
          </p:cNvPr>
          <p:cNvSpPr>
            <a:spLocks noGrp="1"/>
          </p:cNvSpPr>
          <p:nvPr>
            <p:ph type="title"/>
          </p:nvPr>
        </p:nvSpPr>
        <p:spPr/>
        <p:txBody>
          <a:bodyPr/>
          <a:lstStyle/>
          <a:p>
            <a:r>
              <a:rPr lang="es-CO" dirty="0"/>
              <a:t>Creación de modelos – Modelo multiplicativo</a:t>
            </a:r>
          </a:p>
        </p:txBody>
      </p:sp>
      <p:sp>
        <p:nvSpPr>
          <p:cNvPr id="5" name="Marcador de contenido 2">
            <a:extLst>
              <a:ext uri="{FF2B5EF4-FFF2-40B4-BE49-F238E27FC236}">
                <a16:creationId xmlns:a16="http://schemas.microsoft.com/office/drawing/2014/main" id="{BF99A614-6EBC-4A53-83D8-A42EB06B8390}"/>
              </a:ext>
            </a:extLst>
          </p:cNvPr>
          <p:cNvSpPr txBox="1">
            <a:spLocks/>
          </p:cNvSpPr>
          <p:nvPr/>
        </p:nvSpPr>
        <p:spPr>
          <a:xfrm>
            <a:off x="1104293" y="20529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s-CO" dirty="0"/>
              <a:t>Un extracto de los resultados de proyección muestran lo siguiente: (los resultados son el logaritmo natural) </a:t>
            </a:r>
          </a:p>
          <a:p>
            <a:endParaRPr lang="es-CO" dirty="0"/>
          </a:p>
        </p:txBody>
      </p:sp>
      <p:pic>
        <p:nvPicPr>
          <p:cNvPr id="4" name="Imagen 3">
            <a:extLst>
              <a:ext uri="{FF2B5EF4-FFF2-40B4-BE49-F238E27FC236}">
                <a16:creationId xmlns:a16="http://schemas.microsoft.com/office/drawing/2014/main" id="{6B9975C0-EEF7-4FBE-868A-0EEE7602E13C}"/>
              </a:ext>
            </a:extLst>
          </p:cNvPr>
          <p:cNvPicPr/>
          <p:nvPr/>
        </p:nvPicPr>
        <p:blipFill>
          <a:blip r:embed="rId2"/>
          <a:stretch>
            <a:fillRect/>
          </a:stretch>
        </p:blipFill>
        <p:spPr>
          <a:xfrm>
            <a:off x="5391825" y="2939807"/>
            <a:ext cx="948015" cy="3465475"/>
          </a:xfrm>
          <a:prstGeom prst="rect">
            <a:avLst/>
          </a:prstGeom>
          <a:ln>
            <a:solidFill>
              <a:schemeClr val="accent1"/>
            </a:solidFill>
          </a:ln>
        </p:spPr>
      </p:pic>
    </p:spTree>
    <p:extLst>
      <p:ext uri="{BB962C8B-B14F-4D97-AF65-F5344CB8AC3E}">
        <p14:creationId xmlns:p14="http://schemas.microsoft.com/office/powerpoint/2010/main" val="3215447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7B4DB-921C-4E0E-953B-D0B8B49494AE}"/>
              </a:ext>
            </a:extLst>
          </p:cNvPr>
          <p:cNvSpPr>
            <a:spLocks noGrp="1"/>
          </p:cNvSpPr>
          <p:nvPr>
            <p:ph type="title"/>
          </p:nvPr>
        </p:nvSpPr>
        <p:spPr/>
        <p:txBody>
          <a:bodyPr/>
          <a:lstStyle/>
          <a:p>
            <a:r>
              <a:rPr lang="es-CO" dirty="0"/>
              <a:t>Creación de modelos – Regresiones de Ridge y Lasso</a:t>
            </a:r>
          </a:p>
        </p:txBody>
      </p:sp>
      <p:sp>
        <p:nvSpPr>
          <p:cNvPr id="3" name="Marcador de contenido 2">
            <a:extLst>
              <a:ext uri="{FF2B5EF4-FFF2-40B4-BE49-F238E27FC236}">
                <a16:creationId xmlns:a16="http://schemas.microsoft.com/office/drawing/2014/main" id="{437F4233-BB3C-4B61-BF0C-6CF68658C2A1}"/>
              </a:ext>
            </a:extLst>
          </p:cNvPr>
          <p:cNvSpPr>
            <a:spLocks noGrp="1"/>
          </p:cNvSpPr>
          <p:nvPr>
            <p:ph idx="1"/>
          </p:nvPr>
        </p:nvSpPr>
        <p:spPr/>
        <p:txBody>
          <a:bodyPr>
            <a:normAutofit fontScale="92500" lnSpcReduction="20000"/>
          </a:bodyPr>
          <a:lstStyle/>
          <a:p>
            <a:r>
              <a:rPr lang="es-MX" dirty="0"/>
              <a:t>Las regresiones de Ridge y Lasso son técnicas de regularización utilizadas en modelos de regresión lineal para abordar el problema de multicolinealidad y la selección de características. En la regresión de Ridge, se agrega una penalización de la magnitud de los coeficientes al término de pérdida, controlada por un parámetro de regularización (</a:t>
            </a:r>
            <a:r>
              <a:rPr lang="es-MX" dirty="0" err="1"/>
              <a:t>alpha</a:t>
            </a:r>
            <a:r>
              <a:rPr lang="es-MX" dirty="0"/>
              <a:t>). Esto ayuda a prevenir coeficientes extremadamente grandes y a estabilizar el modelo. </a:t>
            </a:r>
          </a:p>
          <a:p>
            <a:r>
              <a:rPr lang="es-MX" dirty="0"/>
              <a:t>Por otro lado, Lasso va un paso más allá al introducir una penalización de magnitud más fuerte y, además, tiene la capacidad única de llevar algunos coeficientes a cero, efectivamente realizando la selección de características. Ambas técnicas son útiles para mejorar la generalización de los modelos, especialmente cuando se trabaja con conjuntos de datos de alta dimensionalidad. La elección entre Ridge y Lasso a menudo depende de la naturaleza del problema y de la preferencia por la inclusión o exclusión más estricta de variables en el modelo.</a:t>
            </a:r>
            <a:endParaRPr lang="es-CO" dirty="0"/>
          </a:p>
        </p:txBody>
      </p:sp>
    </p:spTree>
    <p:extLst>
      <p:ext uri="{BB962C8B-B14F-4D97-AF65-F5344CB8AC3E}">
        <p14:creationId xmlns:p14="http://schemas.microsoft.com/office/powerpoint/2010/main" val="3679660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7B4DB-921C-4E0E-953B-D0B8B49494AE}"/>
              </a:ext>
            </a:extLst>
          </p:cNvPr>
          <p:cNvSpPr>
            <a:spLocks noGrp="1"/>
          </p:cNvSpPr>
          <p:nvPr>
            <p:ph type="title"/>
          </p:nvPr>
        </p:nvSpPr>
        <p:spPr/>
        <p:txBody>
          <a:bodyPr/>
          <a:lstStyle/>
          <a:p>
            <a:r>
              <a:rPr lang="es-CO" dirty="0"/>
              <a:t>Creación de modelos – Regresiones de Ridge y Lasso</a:t>
            </a:r>
          </a:p>
        </p:txBody>
      </p:sp>
      <p:sp>
        <p:nvSpPr>
          <p:cNvPr id="3" name="Marcador de contenido 2">
            <a:extLst>
              <a:ext uri="{FF2B5EF4-FFF2-40B4-BE49-F238E27FC236}">
                <a16:creationId xmlns:a16="http://schemas.microsoft.com/office/drawing/2014/main" id="{437F4233-BB3C-4B61-BF0C-6CF68658C2A1}"/>
              </a:ext>
            </a:extLst>
          </p:cNvPr>
          <p:cNvSpPr>
            <a:spLocks noGrp="1"/>
          </p:cNvSpPr>
          <p:nvPr>
            <p:ph idx="1"/>
          </p:nvPr>
        </p:nvSpPr>
        <p:spPr/>
        <p:txBody>
          <a:bodyPr>
            <a:normAutofit/>
          </a:bodyPr>
          <a:lstStyle/>
          <a:p>
            <a:r>
              <a:rPr lang="es-MX" dirty="0"/>
              <a:t>Los resultados de esta parte se muestran en la sección siguiente, dado que son los de mayor enfoque, sin embargo, las estimaciones de los coeficientes son las siguientes:</a:t>
            </a:r>
          </a:p>
          <a:p>
            <a:endParaRPr lang="es-CO" dirty="0"/>
          </a:p>
        </p:txBody>
      </p:sp>
      <p:pic>
        <p:nvPicPr>
          <p:cNvPr id="4" name="Imagen 3">
            <a:extLst>
              <a:ext uri="{FF2B5EF4-FFF2-40B4-BE49-F238E27FC236}">
                <a16:creationId xmlns:a16="http://schemas.microsoft.com/office/drawing/2014/main" id="{FD58CF00-4C82-46B6-A1E8-968177E944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5854" y="3657917"/>
            <a:ext cx="6961505" cy="1980883"/>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19272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3D1B9-D660-4644-A1F3-7A425C15714E}"/>
              </a:ext>
            </a:extLst>
          </p:cNvPr>
          <p:cNvSpPr>
            <a:spLocks noGrp="1"/>
          </p:cNvSpPr>
          <p:nvPr>
            <p:ph type="title"/>
          </p:nvPr>
        </p:nvSpPr>
        <p:spPr/>
        <p:txBody>
          <a:bodyPr/>
          <a:lstStyle/>
          <a:p>
            <a:r>
              <a:rPr lang="es-CO" dirty="0"/>
              <a:t>Índice</a:t>
            </a:r>
          </a:p>
        </p:txBody>
      </p:sp>
      <p:sp>
        <p:nvSpPr>
          <p:cNvPr id="3" name="Marcador de contenido 2">
            <a:extLst>
              <a:ext uri="{FF2B5EF4-FFF2-40B4-BE49-F238E27FC236}">
                <a16:creationId xmlns:a16="http://schemas.microsoft.com/office/drawing/2014/main" id="{88E51A53-D1A9-4B28-BD53-E82F42D4F8EC}"/>
              </a:ext>
            </a:extLst>
          </p:cNvPr>
          <p:cNvSpPr>
            <a:spLocks noGrp="1"/>
          </p:cNvSpPr>
          <p:nvPr>
            <p:ph idx="1"/>
          </p:nvPr>
        </p:nvSpPr>
        <p:spPr/>
        <p:txBody>
          <a:bodyPr/>
          <a:lstStyle/>
          <a:p>
            <a:r>
              <a:rPr lang="es-CO" dirty="0"/>
              <a:t>Introducción</a:t>
            </a:r>
          </a:p>
          <a:p>
            <a:r>
              <a:rPr lang="es-CO" dirty="0"/>
              <a:t>Objetivo del negocio</a:t>
            </a:r>
          </a:p>
          <a:p>
            <a:r>
              <a:rPr lang="es-CO" dirty="0"/>
              <a:t>Entendimiento y preparación de los datos</a:t>
            </a:r>
          </a:p>
          <a:p>
            <a:r>
              <a:rPr lang="es-CO" dirty="0"/>
              <a:t>Modelación y Evaluación</a:t>
            </a:r>
          </a:p>
          <a:p>
            <a:r>
              <a:rPr lang="es-CO" dirty="0"/>
              <a:t>Conclusiones</a:t>
            </a:r>
            <a:endParaRPr lang="en-US" dirty="0"/>
          </a:p>
          <a:p>
            <a:r>
              <a:rPr lang="en-US" dirty="0" err="1"/>
              <a:t>Bibliograf</a:t>
            </a:r>
            <a:r>
              <a:rPr lang="es-CO" dirty="0" err="1"/>
              <a:t>ía</a:t>
            </a:r>
            <a:endParaRPr lang="es-CO" dirty="0"/>
          </a:p>
        </p:txBody>
      </p:sp>
    </p:spTree>
    <p:extLst>
      <p:ext uri="{BB962C8B-B14F-4D97-AF65-F5344CB8AC3E}">
        <p14:creationId xmlns:p14="http://schemas.microsoft.com/office/powerpoint/2010/main" val="3257578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5C381-2940-4025-B151-40640B4EF2DD}"/>
              </a:ext>
            </a:extLst>
          </p:cNvPr>
          <p:cNvSpPr>
            <a:spLocks noGrp="1"/>
          </p:cNvSpPr>
          <p:nvPr>
            <p:ph type="title"/>
          </p:nvPr>
        </p:nvSpPr>
        <p:spPr/>
        <p:txBody>
          <a:bodyPr/>
          <a:lstStyle/>
          <a:p>
            <a:r>
              <a:rPr lang="es-CO" dirty="0"/>
              <a:t>Diseño de experimento con LOOCV – Introducción</a:t>
            </a:r>
          </a:p>
        </p:txBody>
      </p:sp>
      <p:sp>
        <p:nvSpPr>
          <p:cNvPr id="3" name="Marcador de contenido 2">
            <a:extLst>
              <a:ext uri="{FF2B5EF4-FFF2-40B4-BE49-F238E27FC236}">
                <a16:creationId xmlns:a16="http://schemas.microsoft.com/office/drawing/2014/main" id="{83A5F184-4A40-4ABD-9FA6-AA35A4E7FCFA}"/>
              </a:ext>
            </a:extLst>
          </p:cNvPr>
          <p:cNvSpPr>
            <a:spLocks noGrp="1"/>
          </p:cNvSpPr>
          <p:nvPr>
            <p:ph idx="1"/>
          </p:nvPr>
        </p:nvSpPr>
        <p:spPr/>
        <p:txBody>
          <a:bodyPr/>
          <a:lstStyle/>
          <a:p>
            <a:r>
              <a:rPr lang="es-ES" dirty="0"/>
              <a:t>En este diseño de prueba se usarán los modelos de </a:t>
            </a:r>
            <a:r>
              <a:rPr lang="es-ES" dirty="0" err="1"/>
              <a:t>Chain</a:t>
            </a:r>
            <a:r>
              <a:rPr lang="es-ES" dirty="0"/>
              <a:t> Ladder y de Regresión Ridge y Lasso. Para todos los casos se está haciendo la partición correspondiente entre conjunto de datos de prueba y conjunto de datos de entrenamiento. El éxito de los modelos se verificará usando la métrica de error absoluto porcentual medio.</a:t>
            </a:r>
          </a:p>
          <a:p>
            <a:r>
              <a:rPr lang="es-ES" dirty="0"/>
              <a:t>La implementación del diseño de prueba para este caso requiere obtener un subconjunto de la información de 10 aseguradoras. </a:t>
            </a:r>
            <a:r>
              <a:rPr lang="es-CO" dirty="0"/>
              <a:t>El proceso de validación cruzada se lleva a través de un bucle externo, donde para cada aseguradora en una lista definida se realiza un proceso de validación correspondiente, luego se separa la aseguradora seleccionado como conjunto de prueba y se crea un conjunto de entrenamiento y validación excluyendo la aseguradora mencionada</a:t>
            </a:r>
          </a:p>
        </p:txBody>
      </p:sp>
    </p:spTree>
    <p:extLst>
      <p:ext uri="{BB962C8B-B14F-4D97-AF65-F5344CB8AC3E}">
        <p14:creationId xmlns:p14="http://schemas.microsoft.com/office/powerpoint/2010/main" val="182768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5C381-2940-4025-B151-40640B4EF2DD}"/>
              </a:ext>
            </a:extLst>
          </p:cNvPr>
          <p:cNvSpPr>
            <a:spLocks noGrp="1"/>
          </p:cNvSpPr>
          <p:nvPr>
            <p:ph type="title"/>
          </p:nvPr>
        </p:nvSpPr>
        <p:spPr/>
        <p:txBody>
          <a:bodyPr/>
          <a:lstStyle/>
          <a:p>
            <a:r>
              <a:rPr lang="es-CO" dirty="0"/>
              <a:t>Diseño de experimento con LOOCV – Resultados </a:t>
            </a:r>
          </a:p>
        </p:txBody>
      </p:sp>
      <p:sp>
        <p:nvSpPr>
          <p:cNvPr id="5" name="Marcador de contenido 4">
            <a:extLst>
              <a:ext uri="{FF2B5EF4-FFF2-40B4-BE49-F238E27FC236}">
                <a16:creationId xmlns:a16="http://schemas.microsoft.com/office/drawing/2014/main" id="{893A9D1D-B06D-44B9-B36E-B81868C178F5}"/>
              </a:ext>
            </a:extLst>
          </p:cNvPr>
          <p:cNvSpPr>
            <a:spLocks noGrp="1"/>
          </p:cNvSpPr>
          <p:nvPr>
            <p:ph idx="1"/>
          </p:nvPr>
        </p:nvSpPr>
        <p:spPr/>
        <p:txBody>
          <a:bodyPr/>
          <a:lstStyle/>
          <a:p>
            <a:r>
              <a:rPr lang="es-CO" dirty="0"/>
              <a:t>Tras aplicar lo anterior al conjunto de datos, se determina que el mejor modelo es la regresión de Lasso con los siguientes coeficientes y parámetros:</a:t>
            </a:r>
          </a:p>
          <a:p>
            <a:endParaRPr lang="es-CO" dirty="0"/>
          </a:p>
        </p:txBody>
      </p:sp>
      <p:pic>
        <p:nvPicPr>
          <p:cNvPr id="6" name="Imagen 5">
            <a:extLst>
              <a:ext uri="{FF2B5EF4-FFF2-40B4-BE49-F238E27FC236}">
                <a16:creationId xmlns:a16="http://schemas.microsoft.com/office/drawing/2014/main" id="{1A19E8B8-4A18-4048-9FC8-F2284BC329AF}"/>
              </a:ext>
            </a:extLst>
          </p:cNvPr>
          <p:cNvPicPr/>
          <p:nvPr/>
        </p:nvPicPr>
        <p:blipFill>
          <a:blip r:embed="rId2"/>
          <a:stretch>
            <a:fillRect/>
          </a:stretch>
        </p:blipFill>
        <p:spPr>
          <a:xfrm>
            <a:off x="3444849" y="3905958"/>
            <a:ext cx="5140351" cy="651902"/>
          </a:xfrm>
          <a:prstGeom prst="rect">
            <a:avLst/>
          </a:prstGeom>
          <a:ln>
            <a:solidFill>
              <a:schemeClr val="accent1"/>
            </a:solidFill>
          </a:ln>
        </p:spPr>
      </p:pic>
      <p:pic>
        <p:nvPicPr>
          <p:cNvPr id="7" name="Imagen 6">
            <a:extLst>
              <a:ext uri="{FF2B5EF4-FFF2-40B4-BE49-F238E27FC236}">
                <a16:creationId xmlns:a16="http://schemas.microsoft.com/office/drawing/2014/main" id="{E9612FA3-3E77-4285-AA5C-B3A1E03D41B9}"/>
              </a:ext>
            </a:extLst>
          </p:cNvPr>
          <p:cNvPicPr/>
          <p:nvPr/>
        </p:nvPicPr>
        <p:blipFill>
          <a:blip r:embed="rId3"/>
          <a:stretch>
            <a:fillRect/>
          </a:stretch>
        </p:blipFill>
        <p:spPr>
          <a:xfrm>
            <a:off x="5192712" y="4809685"/>
            <a:ext cx="1806575" cy="651902"/>
          </a:xfrm>
          <a:prstGeom prst="rect">
            <a:avLst/>
          </a:prstGeom>
          <a:ln>
            <a:solidFill>
              <a:schemeClr val="accent1"/>
            </a:solidFill>
          </a:ln>
        </p:spPr>
      </p:pic>
    </p:spTree>
    <p:extLst>
      <p:ext uri="{BB962C8B-B14F-4D97-AF65-F5344CB8AC3E}">
        <p14:creationId xmlns:p14="http://schemas.microsoft.com/office/powerpoint/2010/main" val="411204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5C381-2940-4025-B151-40640B4EF2DD}"/>
              </a:ext>
            </a:extLst>
          </p:cNvPr>
          <p:cNvSpPr>
            <a:spLocks noGrp="1"/>
          </p:cNvSpPr>
          <p:nvPr>
            <p:ph type="title"/>
          </p:nvPr>
        </p:nvSpPr>
        <p:spPr/>
        <p:txBody>
          <a:bodyPr/>
          <a:lstStyle/>
          <a:p>
            <a:r>
              <a:rPr lang="es-CO" dirty="0"/>
              <a:t>Diseño de experimento con LOOCV – Resultados </a:t>
            </a:r>
          </a:p>
        </p:txBody>
      </p:sp>
      <p:sp>
        <p:nvSpPr>
          <p:cNvPr id="5" name="Marcador de contenido 4">
            <a:extLst>
              <a:ext uri="{FF2B5EF4-FFF2-40B4-BE49-F238E27FC236}">
                <a16:creationId xmlns:a16="http://schemas.microsoft.com/office/drawing/2014/main" id="{893A9D1D-B06D-44B9-B36E-B81868C178F5}"/>
              </a:ext>
            </a:extLst>
          </p:cNvPr>
          <p:cNvSpPr>
            <a:spLocks noGrp="1"/>
          </p:cNvSpPr>
          <p:nvPr>
            <p:ph idx="1"/>
          </p:nvPr>
        </p:nvSpPr>
        <p:spPr/>
        <p:txBody>
          <a:bodyPr/>
          <a:lstStyle/>
          <a:p>
            <a:r>
              <a:rPr lang="es-CO" dirty="0"/>
              <a:t>Acá se tienen los valores de predicción y métricas de error de LOOCV:</a:t>
            </a:r>
          </a:p>
          <a:p>
            <a:endParaRPr lang="es-CO" dirty="0"/>
          </a:p>
        </p:txBody>
      </p:sp>
      <p:pic>
        <p:nvPicPr>
          <p:cNvPr id="9" name="Imagen 8">
            <a:extLst>
              <a:ext uri="{FF2B5EF4-FFF2-40B4-BE49-F238E27FC236}">
                <a16:creationId xmlns:a16="http://schemas.microsoft.com/office/drawing/2014/main" id="{19D021A7-72D8-411C-96C6-6044269EA9A1}"/>
              </a:ext>
            </a:extLst>
          </p:cNvPr>
          <p:cNvPicPr/>
          <p:nvPr/>
        </p:nvPicPr>
        <p:blipFill>
          <a:blip r:embed="rId2"/>
          <a:stretch>
            <a:fillRect/>
          </a:stretch>
        </p:blipFill>
        <p:spPr>
          <a:xfrm>
            <a:off x="4244022" y="6203593"/>
            <a:ext cx="3454400" cy="308610"/>
          </a:xfrm>
          <a:prstGeom prst="rect">
            <a:avLst/>
          </a:prstGeom>
          <a:ln>
            <a:solidFill>
              <a:schemeClr val="accent1"/>
            </a:solidFill>
          </a:ln>
        </p:spPr>
      </p:pic>
      <p:pic>
        <p:nvPicPr>
          <p:cNvPr id="10" name="Imagen 9">
            <a:extLst>
              <a:ext uri="{FF2B5EF4-FFF2-40B4-BE49-F238E27FC236}">
                <a16:creationId xmlns:a16="http://schemas.microsoft.com/office/drawing/2014/main" id="{657EC002-B15E-455B-AB17-389031203340}"/>
              </a:ext>
            </a:extLst>
          </p:cNvPr>
          <p:cNvPicPr/>
          <p:nvPr/>
        </p:nvPicPr>
        <p:blipFill>
          <a:blip r:embed="rId3"/>
          <a:stretch>
            <a:fillRect/>
          </a:stretch>
        </p:blipFill>
        <p:spPr>
          <a:xfrm>
            <a:off x="4683760" y="2732264"/>
            <a:ext cx="2574925" cy="3143250"/>
          </a:xfrm>
          <a:prstGeom prst="rect">
            <a:avLst/>
          </a:prstGeom>
          <a:ln>
            <a:solidFill>
              <a:schemeClr val="accent1"/>
            </a:solidFill>
          </a:ln>
        </p:spPr>
      </p:pic>
    </p:spTree>
    <p:extLst>
      <p:ext uri="{BB962C8B-B14F-4D97-AF65-F5344CB8AC3E}">
        <p14:creationId xmlns:p14="http://schemas.microsoft.com/office/powerpoint/2010/main" val="1959137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EB6BF-4974-46A4-B65D-5EAC12A41727}"/>
              </a:ext>
            </a:extLst>
          </p:cNvPr>
          <p:cNvSpPr>
            <a:spLocks noGrp="1"/>
          </p:cNvSpPr>
          <p:nvPr>
            <p:ph type="title"/>
          </p:nvPr>
        </p:nvSpPr>
        <p:spPr/>
        <p:txBody>
          <a:bodyPr/>
          <a:lstStyle/>
          <a:p>
            <a:r>
              <a:rPr lang="es-CO" dirty="0"/>
              <a:t>Evaluación – </a:t>
            </a:r>
            <a:r>
              <a:rPr lang="es-CO" dirty="0" err="1"/>
              <a:t>Chain</a:t>
            </a:r>
            <a:r>
              <a:rPr lang="es-CO" dirty="0"/>
              <a:t> Ladder</a:t>
            </a:r>
          </a:p>
        </p:txBody>
      </p:sp>
      <p:sp>
        <p:nvSpPr>
          <p:cNvPr id="3" name="Marcador de contenido 2">
            <a:extLst>
              <a:ext uri="{FF2B5EF4-FFF2-40B4-BE49-F238E27FC236}">
                <a16:creationId xmlns:a16="http://schemas.microsoft.com/office/drawing/2014/main" id="{790F2029-AF98-41EA-923E-3CA406A0315F}"/>
              </a:ext>
            </a:extLst>
          </p:cNvPr>
          <p:cNvSpPr>
            <a:spLocks noGrp="1"/>
          </p:cNvSpPr>
          <p:nvPr>
            <p:ph idx="1"/>
          </p:nvPr>
        </p:nvSpPr>
        <p:spPr/>
        <p:txBody>
          <a:bodyPr/>
          <a:lstStyle/>
          <a:p>
            <a:r>
              <a:rPr lang="es-CO" dirty="0"/>
              <a:t>Se muestra una evaluación para el modelo </a:t>
            </a:r>
            <a:r>
              <a:rPr lang="es-CO" dirty="0" err="1"/>
              <a:t>Chain</a:t>
            </a:r>
            <a:r>
              <a:rPr lang="es-CO" dirty="0"/>
              <a:t> Ladder determinístico, los valores representan variación porcentual absoluta con respecto a los valores conocidos</a:t>
            </a:r>
          </a:p>
        </p:txBody>
      </p:sp>
      <p:pic>
        <p:nvPicPr>
          <p:cNvPr id="4" name="Imagen 3">
            <a:extLst>
              <a:ext uri="{FF2B5EF4-FFF2-40B4-BE49-F238E27FC236}">
                <a16:creationId xmlns:a16="http://schemas.microsoft.com/office/drawing/2014/main" id="{EB496BB1-4161-4054-AB26-6F58ACF57FE8}"/>
              </a:ext>
            </a:extLst>
          </p:cNvPr>
          <p:cNvPicPr/>
          <p:nvPr/>
        </p:nvPicPr>
        <p:blipFill>
          <a:blip r:embed="rId2"/>
          <a:stretch>
            <a:fillRect/>
          </a:stretch>
        </p:blipFill>
        <p:spPr>
          <a:xfrm>
            <a:off x="3137535" y="3429000"/>
            <a:ext cx="5612130" cy="2530475"/>
          </a:xfrm>
          <a:prstGeom prst="rect">
            <a:avLst/>
          </a:prstGeom>
          <a:ln>
            <a:solidFill>
              <a:schemeClr val="accent1"/>
            </a:solidFill>
          </a:ln>
        </p:spPr>
      </p:pic>
    </p:spTree>
    <p:extLst>
      <p:ext uri="{BB962C8B-B14F-4D97-AF65-F5344CB8AC3E}">
        <p14:creationId xmlns:p14="http://schemas.microsoft.com/office/powerpoint/2010/main" val="86591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EB6BF-4974-46A4-B65D-5EAC12A41727}"/>
              </a:ext>
            </a:extLst>
          </p:cNvPr>
          <p:cNvSpPr>
            <a:spLocks noGrp="1"/>
          </p:cNvSpPr>
          <p:nvPr>
            <p:ph type="title"/>
          </p:nvPr>
        </p:nvSpPr>
        <p:spPr/>
        <p:txBody>
          <a:bodyPr/>
          <a:lstStyle/>
          <a:p>
            <a:r>
              <a:rPr lang="es-CO" dirty="0"/>
              <a:t>Evaluación – Modelos de regresión lineal</a:t>
            </a:r>
          </a:p>
        </p:txBody>
      </p:sp>
      <p:sp>
        <p:nvSpPr>
          <p:cNvPr id="3" name="Marcador de contenido 2">
            <a:extLst>
              <a:ext uri="{FF2B5EF4-FFF2-40B4-BE49-F238E27FC236}">
                <a16:creationId xmlns:a16="http://schemas.microsoft.com/office/drawing/2014/main" id="{790F2029-AF98-41EA-923E-3CA406A0315F}"/>
              </a:ext>
            </a:extLst>
          </p:cNvPr>
          <p:cNvSpPr>
            <a:spLocks noGrp="1"/>
          </p:cNvSpPr>
          <p:nvPr>
            <p:ph idx="1"/>
          </p:nvPr>
        </p:nvSpPr>
        <p:spPr/>
        <p:txBody>
          <a:bodyPr/>
          <a:lstStyle/>
          <a:p>
            <a:r>
              <a:rPr lang="es-CO" dirty="0"/>
              <a:t>Las métricas de evaluación para los modelos de regresión lineal, junto con los resultados finales son las siguientes:</a:t>
            </a:r>
          </a:p>
          <a:p>
            <a:endParaRPr lang="es-CO" dirty="0"/>
          </a:p>
        </p:txBody>
      </p:sp>
      <p:pic>
        <p:nvPicPr>
          <p:cNvPr id="5" name="Imagen 4">
            <a:extLst>
              <a:ext uri="{FF2B5EF4-FFF2-40B4-BE49-F238E27FC236}">
                <a16:creationId xmlns:a16="http://schemas.microsoft.com/office/drawing/2014/main" id="{4BFC69B7-F229-4646-9DE2-12EE82BAB89B}"/>
              </a:ext>
            </a:extLst>
          </p:cNvPr>
          <p:cNvPicPr/>
          <p:nvPr/>
        </p:nvPicPr>
        <p:blipFill>
          <a:blip r:embed="rId2"/>
          <a:stretch>
            <a:fillRect/>
          </a:stretch>
        </p:blipFill>
        <p:spPr>
          <a:xfrm>
            <a:off x="2233587" y="3752287"/>
            <a:ext cx="2895600" cy="592455"/>
          </a:xfrm>
          <a:prstGeom prst="rect">
            <a:avLst/>
          </a:prstGeom>
          <a:ln>
            <a:solidFill>
              <a:schemeClr val="accent1"/>
            </a:solidFill>
          </a:ln>
        </p:spPr>
      </p:pic>
      <p:pic>
        <p:nvPicPr>
          <p:cNvPr id="6" name="Imagen 5">
            <a:extLst>
              <a:ext uri="{FF2B5EF4-FFF2-40B4-BE49-F238E27FC236}">
                <a16:creationId xmlns:a16="http://schemas.microsoft.com/office/drawing/2014/main" id="{90FFACA0-EBF4-478A-A73E-F1A29CED5E96}"/>
              </a:ext>
            </a:extLst>
          </p:cNvPr>
          <p:cNvPicPr/>
          <p:nvPr/>
        </p:nvPicPr>
        <p:blipFill>
          <a:blip r:embed="rId3"/>
          <a:stretch>
            <a:fillRect/>
          </a:stretch>
        </p:blipFill>
        <p:spPr>
          <a:xfrm>
            <a:off x="6366827" y="3050819"/>
            <a:ext cx="2831465" cy="3397250"/>
          </a:xfrm>
          <a:prstGeom prst="rect">
            <a:avLst/>
          </a:prstGeom>
          <a:ln>
            <a:solidFill>
              <a:schemeClr val="accent1"/>
            </a:solidFill>
          </a:ln>
        </p:spPr>
      </p:pic>
      <p:pic>
        <p:nvPicPr>
          <p:cNvPr id="7" name="Imagen 6">
            <a:extLst>
              <a:ext uri="{FF2B5EF4-FFF2-40B4-BE49-F238E27FC236}">
                <a16:creationId xmlns:a16="http://schemas.microsoft.com/office/drawing/2014/main" id="{9B254D74-2DB1-43AB-B00E-EF2A5919A03B}"/>
              </a:ext>
            </a:extLst>
          </p:cNvPr>
          <p:cNvPicPr/>
          <p:nvPr/>
        </p:nvPicPr>
        <p:blipFill>
          <a:blip r:embed="rId4"/>
          <a:stretch>
            <a:fillRect/>
          </a:stretch>
        </p:blipFill>
        <p:spPr>
          <a:xfrm>
            <a:off x="2233587" y="4740804"/>
            <a:ext cx="2910548" cy="750215"/>
          </a:xfrm>
          <a:prstGeom prst="rect">
            <a:avLst/>
          </a:prstGeom>
          <a:ln>
            <a:solidFill>
              <a:schemeClr val="accent1"/>
            </a:solidFill>
          </a:ln>
        </p:spPr>
      </p:pic>
    </p:spTree>
    <p:extLst>
      <p:ext uri="{BB962C8B-B14F-4D97-AF65-F5344CB8AC3E}">
        <p14:creationId xmlns:p14="http://schemas.microsoft.com/office/powerpoint/2010/main" val="402251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BCCF6-28F3-4E08-BBEF-6F437C5B808D}"/>
              </a:ext>
            </a:extLst>
          </p:cNvPr>
          <p:cNvSpPr>
            <a:spLocks noGrp="1"/>
          </p:cNvSpPr>
          <p:nvPr>
            <p:ph type="title"/>
          </p:nvPr>
        </p:nvSpPr>
        <p:spPr>
          <a:xfrm>
            <a:off x="1393638" y="2870975"/>
            <a:ext cx="9404723" cy="1400530"/>
          </a:xfrm>
        </p:spPr>
        <p:txBody>
          <a:bodyPr/>
          <a:lstStyle/>
          <a:p>
            <a:pPr algn="ctr"/>
            <a:r>
              <a:rPr lang="es-CO" dirty="0"/>
              <a:t>Conclusiones</a:t>
            </a:r>
          </a:p>
        </p:txBody>
      </p:sp>
    </p:spTree>
    <p:extLst>
      <p:ext uri="{BB962C8B-B14F-4D97-AF65-F5344CB8AC3E}">
        <p14:creationId xmlns:p14="http://schemas.microsoft.com/office/powerpoint/2010/main" val="757567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D7D4E-EFF2-4AB9-9737-08784BA8EA85}"/>
              </a:ext>
            </a:extLst>
          </p:cNvPr>
          <p:cNvSpPr>
            <a:spLocks noGrp="1"/>
          </p:cNvSpPr>
          <p:nvPr>
            <p:ph type="title"/>
          </p:nvPr>
        </p:nvSpPr>
        <p:spPr/>
        <p:txBody>
          <a:bodyPr/>
          <a:lstStyle/>
          <a:p>
            <a:r>
              <a:rPr lang="es-CO" dirty="0"/>
              <a:t>Conclusiones</a:t>
            </a:r>
          </a:p>
        </p:txBody>
      </p:sp>
      <p:sp>
        <p:nvSpPr>
          <p:cNvPr id="3" name="Marcador de contenido 2">
            <a:extLst>
              <a:ext uri="{FF2B5EF4-FFF2-40B4-BE49-F238E27FC236}">
                <a16:creationId xmlns:a16="http://schemas.microsoft.com/office/drawing/2014/main" id="{13046377-A76D-42AD-99E5-E4292E77EF43}"/>
              </a:ext>
            </a:extLst>
          </p:cNvPr>
          <p:cNvSpPr>
            <a:spLocks noGrp="1"/>
          </p:cNvSpPr>
          <p:nvPr>
            <p:ph idx="1"/>
          </p:nvPr>
        </p:nvSpPr>
        <p:spPr/>
        <p:txBody>
          <a:bodyPr/>
          <a:lstStyle/>
          <a:p>
            <a:r>
              <a:rPr lang="es-ES" dirty="0"/>
              <a:t>Se puede concluir entonces, que los resultados de implementar las nuevas técnicas son eficientes. Los resultados de la imagen superior muestran que el valor predicho y ajustado por el modelo de </a:t>
            </a:r>
            <a:r>
              <a:rPr lang="es-ES" dirty="0" err="1"/>
              <a:t>regresi</a:t>
            </a:r>
            <a:r>
              <a:rPr lang="es-CO" dirty="0" err="1"/>
              <a:t>ón</a:t>
            </a:r>
            <a:r>
              <a:rPr lang="es-CO" dirty="0"/>
              <a:t> Lasso cuenta con un error razonable de evaluación. Adicionalmente, se puede evidenciar que se lograron menores valores con respecto a los valores de prueba. </a:t>
            </a:r>
            <a:r>
              <a:rPr lang="es-ES" dirty="0"/>
              <a:t>Por lo tanto, es válido afirmar que los resultados del proyecto cumplen con los criterios de rendimiento comercial en el marco de la estimación de la reserva IBNR para la base de datos del ramo de salud, particularmente, para los resultados de la regresión Lasso.</a:t>
            </a:r>
            <a:endParaRPr lang="es-CO" dirty="0"/>
          </a:p>
        </p:txBody>
      </p:sp>
    </p:spTree>
    <p:extLst>
      <p:ext uri="{BB962C8B-B14F-4D97-AF65-F5344CB8AC3E}">
        <p14:creationId xmlns:p14="http://schemas.microsoft.com/office/powerpoint/2010/main" val="3347574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39E30-EF02-414B-8AEC-96878431E482}"/>
              </a:ext>
            </a:extLst>
          </p:cNvPr>
          <p:cNvSpPr>
            <a:spLocks noGrp="1"/>
          </p:cNvSpPr>
          <p:nvPr>
            <p:ph type="title"/>
          </p:nvPr>
        </p:nvSpPr>
        <p:spPr/>
        <p:txBody>
          <a:bodyPr/>
          <a:lstStyle/>
          <a:p>
            <a:r>
              <a:rPr lang="en-US" dirty="0" err="1"/>
              <a:t>Bibliograf</a:t>
            </a:r>
            <a:r>
              <a:rPr lang="es-CO" dirty="0" err="1"/>
              <a:t>ía</a:t>
            </a:r>
            <a:endParaRPr lang="es-CO" dirty="0"/>
          </a:p>
        </p:txBody>
      </p:sp>
      <p:sp>
        <p:nvSpPr>
          <p:cNvPr id="3" name="Marcador de contenido 2">
            <a:extLst>
              <a:ext uri="{FF2B5EF4-FFF2-40B4-BE49-F238E27FC236}">
                <a16:creationId xmlns:a16="http://schemas.microsoft.com/office/drawing/2014/main" id="{92EF4123-0FB5-4772-9DBA-F2BD5F166B2E}"/>
              </a:ext>
            </a:extLst>
          </p:cNvPr>
          <p:cNvSpPr>
            <a:spLocks noGrp="1"/>
          </p:cNvSpPr>
          <p:nvPr>
            <p:ph idx="1"/>
          </p:nvPr>
        </p:nvSpPr>
        <p:spPr/>
        <p:txBody>
          <a:bodyPr>
            <a:normAutofit fontScale="85000" lnSpcReduction="20000"/>
          </a:bodyPr>
          <a:lstStyle/>
          <a:p>
            <a:r>
              <a:rPr lang="es-CO" dirty="0"/>
              <a:t>IBM (2011).  IBM SPSS </a:t>
            </a:r>
            <a:r>
              <a:rPr lang="es-CO" dirty="0" err="1"/>
              <a:t>Modeler</a:t>
            </a:r>
            <a:r>
              <a:rPr lang="es-CO" dirty="0"/>
              <a:t> CRISP-DM </a:t>
            </a:r>
            <a:r>
              <a:rPr lang="es-CO" dirty="0" err="1"/>
              <a:t>Guide</a:t>
            </a:r>
            <a:r>
              <a:rPr lang="es-CO" dirty="0"/>
              <a:t>. </a:t>
            </a:r>
            <a:r>
              <a:rPr lang="es-CO" u="sng" dirty="0">
                <a:hlinkClick r:id="rId2"/>
              </a:rPr>
              <a:t>https://www.ibm.com/docs/es/spss-modeler/</a:t>
            </a:r>
            <a:r>
              <a:rPr lang="es-CO" dirty="0"/>
              <a:t> </a:t>
            </a:r>
          </a:p>
          <a:p>
            <a:r>
              <a:rPr lang="es-CO" dirty="0"/>
              <a:t>Amin, Z., Antonio, K., </a:t>
            </a:r>
            <a:r>
              <a:rPr lang="es-CO" dirty="0" err="1"/>
              <a:t>Beirlant</a:t>
            </a:r>
            <a:r>
              <a:rPr lang="es-CO" dirty="0"/>
              <a:t>, J., &amp; Carpentier, A. (2021). </a:t>
            </a:r>
            <a:r>
              <a:rPr lang="es-CO" dirty="0" err="1"/>
              <a:t>Loss</a:t>
            </a:r>
            <a:r>
              <a:rPr lang="es-CO" dirty="0"/>
              <a:t> Data </a:t>
            </a:r>
            <a:r>
              <a:rPr lang="es-CO" dirty="0" err="1"/>
              <a:t>Analytics</a:t>
            </a:r>
            <a:r>
              <a:rPr lang="es-CO" dirty="0"/>
              <a:t> (Versión en español). GitHub. </a:t>
            </a:r>
            <a:r>
              <a:rPr lang="es-CO" u="sng" dirty="0">
                <a:hlinkClick r:id="rId3"/>
              </a:rPr>
              <a:t>https://ewfrees.github.io/Loss-Data-Analytics-Spanish/</a:t>
            </a:r>
            <a:r>
              <a:rPr lang="es-CO" dirty="0"/>
              <a:t> </a:t>
            </a:r>
          </a:p>
          <a:p>
            <a:r>
              <a:rPr lang="en-US" dirty="0"/>
              <a:t>Hastie, T., </a:t>
            </a:r>
            <a:r>
              <a:rPr lang="en-US" dirty="0" err="1"/>
              <a:t>Tibshirani</a:t>
            </a:r>
            <a:r>
              <a:rPr lang="en-US" dirty="0"/>
              <a:t>, R., &amp; Friedman, J. (2009). The Elements of Statistical Learning: Data Mining, Inference, and Prediction. </a:t>
            </a:r>
            <a:r>
              <a:rPr lang="es-CO" dirty="0"/>
              <a:t>Springer.</a:t>
            </a:r>
          </a:p>
          <a:p>
            <a:r>
              <a:rPr lang="es-ES" dirty="0"/>
              <a:t>Ministerio de Hacienda y Cr</a:t>
            </a:r>
            <a:r>
              <a:rPr lang="es-CO" dirty="0" err="1"/>
              <a:t>édito</a:t>
            </a:r>
            <a:r>
              <a:rPr lang="es-CO" dirty="0"/>
              <a:t> Público</a:t>
            </a:r>
            <a:r>
              <a:rPr lang="es-ES" dirty="0"/>
              <a:t>. (2013). Reservas técnicas de las entidades aseguradoras, Decreto 2973, 20 de diciembre de 2013. </a:t>
            </a:r>
            <a:r>
              <a:rPr lang="es-ES" u="sng" dirty="0">
                <a:hlinkClick r:id="rId4"/>
              </a:rPr>
              <a:t>https://www.fasecolda.com/cms/wp-content/uploads/2019/08/dec-2973-2013.pdf</a:t>
            </a:r>
            <a:endParaRPr lang="es-CO" dirty="0"/>
          </a:p>
          <a:p>
            <a:r>
              <a:rPr lang="en-US" dirty="0"/>
              <a:t>James, G., Witten, D., &amp; Hastie, T. (2021). An Introduction to Statistical Learning with Applications in R.  </a:t>
            </a:r>
            <a:endParaRPr lang="es-CO" dirty="0"/>
          </a:p>
          <a:p>
            <a:r>
              <a:rPr lang="en-US" dirty="0" err="1"/>
              <a:t>Verrall</a:t>
            </a:r>
            <a:r>
              <a:rPr lang="en-US" dirty="0"/>
              <a:t>, R. (</a:t>
            </a:r>
            <a:r>
              <a:rPr lang="en-US" dirty="0" err="1"/>
              <a:t>Obtenido</a:t>
            </a:r>
            <a:r>
              <a:rPr lang="en-US" dirty="0"/>
              <a:t> </a:t>
            </a:r>
            <a:r>
              <a:rPr lang="en-US" dirty="0" err="1"/>
              <a:t>en</a:t>
            </a:r>
            <a:r>
              <a:rPr lang="en-US" dirty="0"/>
              <a:t> 2023). Statistical Methods for the Chain Ladder Technique. </a:t>
            </a:r>
            <a:r>
              <a:rPr lang="en-US" u="sng" dirty="0">
                <a:hlinkClick r:id="rId5"/>
              </a:rPr>
              <a:t>https://www.casact.org/sites/default/files/2021-02/pubs_forum_94spforum_94spf393.pdf</a:t>
            </a:r>
            <a:endParaRPr lang="es-CO" dirty="0"/>
          </a:p>
        </p:txBody>
      </p:sp>
    </p:spTree>
    <p:extLst>
      <p:ext uri="{BB962C8B-B14F-4D97-AF65-F5344CB8AC3E}">
        <p14:creationId xmlns:p14="http://schemas.microsoft.com/office/powerpoint/2010/main" val="223394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DF401-9E32-4AC1-874A-C407D9D3BEB6}"/>
              </a:ext>
            </a:extLst>
          </p:cNvPr>
          <p:cNvSpPr>
            <a:spLocks noGrp="1"/>
          </p:cNvSpPr>
          <p:nvPr>
            <p:ph type="title"/>
          </p:nvPr>
        </p:nvSpPr>
        <p:spPr/>
        <p:txBody>
          <a:bodyPr/>
          <a:lstStyle/>
          <a:p>
            <a:r>
              <a:rPr lang="es-CO" dirty="0"/>
              <a:t>Introducción</a:t>
            </a:r>
          </a:p>
        </p:txBody>
      </p:sp>
      <p:sp>
        <p:nvSpPr>
          <p:cNvPr id="3" name="Marcador de contenido 2">
            <a:extLst>
              <a:ext uri="{FF2B5EF4-FFF2-40B4-BE49-F238E27FC236}">
                <a16:creationId xmlns:a16="http://schemas.microsoft.com/office/drawing/2014/main" id="{5E37C136-F96F-4E03-855F-D22C7140C2FF}"/>
              </a:ext>
            </a:extLst>
          </p:cNvPr>
          <p:cNvSpPr>
            <a:spLocks noGrp="1"/>
          </p:cNvSpPr>
          <p:nvPr>
            <p:ph idx="1"/>
          </p:nvPr>
        </p:nvSpPr>
        <p:spPr/>
        <p:txBody>
          <a:bodyPr/>
          <a:lstStyle/>
          <a:p>
            <a:r>
              <a:rPr lang="es-CO" dirty="0"/>
              <a:t>El objetivo de este trabajo es presentar el desarrollo del proyecto de estimación de reserva IBNR para el ramo de salud de distintas compañías usando técnicas de Machine </a:t>
            </a:r>
            <a:r>
              <a:rPr lang="es-CO" dirty="0" err="1"/>
              <a:t>Learning</a:t>
            </a:r>
            <a:r>
              <a:rPr lang="es-CO" dirty="0"/>
              <a:t>. Esto se hará usando la metodología CRISP-DM</a:t>
            </a:r>
          </a:p>
          <a:p>
            <a:r>
              <a:rPr lang="es-CO" dirty="0"/>
              <a:t>De acuerdo a la legislación colombiana , la reserva de sinestros IBNR hace parte de la reserva de siniestros pendientes que </a:t>
            </a:r>
            <a:r>
              <a:rPr lang="es-MX" dirty="0"/>
              <a:t>es aquella que se constituye para atender el pago de los siniestros ocurridos una vez avisados o para garantizar la cobertura de los no avisados, a la fecha de cálculo.</a:t>
            </a:r>
            <a:endParaRPr lang="es-CO" dirty="0"/>
          </a:p>
        </p:txBody>
      </p:sp>
    </p:spTree>
    <p:extLst>
      <p:ext uri="{BB962C8B-B14F-4D97-AF65-F5344CB8AC3E}">
        <p14:creationId xmlns:p14="http://schemas.microsoft.com/office/powerpoint/2010/main" val="271596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BCCF6-28F3-4E08-BBEF-6F437C5B808D}"/>
              </a:ext>
            </a:extLst>
          </p:cNvPr>
          <p:cNvSpPr>
            <a:spLocks noGrp="1"/>
          </p:cNvSpPr>
          <p:nvPr>
            <p:ph type="title"/>
          </p:nvPr>
        </p:nvSpPr>
        <p:spPr>
          <a:xfrm>
            <a:off x="1393638" y="2870975"/>
            <a:ext cx="9404723" cy="1400530"/>
          </a:xfrm>
        </p:spPr>
        <p:txBody>
          <a:bodyPr/>
          <a:lstStyle/>
          <a:p>
            <a:pPr algn="ctr"/>
            <a:r>
              <a:rPr lang="es-CO" dirty="0"/>
              <a:t>Entendimiento del negocio</a:t>
            </a:r>
          </a:p>
        </p:txBody>
      </p:sp>
    </p:spTree>
    <p:extLst>
      <p:ext uri="{BB962C8B-B14F-4D97-AF65-F5344CB8AC3E}">
        <p14:creationId xmlns:p14="http://schemas.microsoft.com/office/powerpoint/2010/main" val="236469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DF401-9E32-4AC1-874A-C407D9D3BEB6}"/>
              </a:ext>
            </a:extLst>
          </p:cNvPr>
          <p:cNvSpPr>
            <a:spLocks noGrp="1"/>
          </p:cNvSpPr>
          <p:nvPr>
            <p:ph type="title"/>
          </p:nvPr>
        </p:nvSpPr>
        <p:spPr/>
        <p:txBody>
          <a:bodyPr/>
          <a:lstStyle/>
          <a:p>
            <a:r>
              <a:rPr lang="es-CO" dirty="0"/>
              <a:t>Entendimiento del negocio</a:t>
            </a:r>
          </a:p>
        </p:txBody>
      </p:sp>
      <p:sp>
        <p:nvSpPr>
          <p:cNvPr id="3" name="Marcador de contenido 2">
            <a:extLst>
              <a:ext uri="{FF2B5EF4-FFF2-40B4-BE49-F238E27FC236}">
                <a16:creationId xmlns:a16="http://schemas.microsoft.com/office/drawing/2014/main" id="{5E37C136-F96F-4E03-855F-D22C7140C2FF}"/>
              </a:ext>
            </a:extLst>
          </p:cNvPr>
          <p:cNvSpPr>
            <a:spLocks noGrp="1"/>
          </p:cNvSpPr>
          <p:nvPr>
            <p:ph idx="1"/>
          </p:nvPr>
        </p:nvSpPr>
        <p:spPr>
          <a:xfrm>
            <a:off x="1103313" y="2052918"/>
            <a:ext cx="4992688" cy="4195481"/>
          </a:xfrm>
        </p:spPr>
        <p:txBody>
          <a:bodyPr>
            <a:normAutofit lnSpcReduction="10000"/>
          </a:bodyPr>
          <a:lstStyle/>
          <a:p>
            <a:r>
              <a:rPr lang="es-CO" dirty="0"/>
              <a:t>En este caso de negocio se parte de un aseguradora que estima su reserva de siniestros IBNR usando metodologías determinísticas actuales y tradicionales en el marco de la industria aseguradora.</a:t>
            </a:r>
          </a:p>
          <a:p>
            <a:r>
              <a:rPr lang="es-CO" dirty="0"/>
              <a:t>El problema que enfrenta actualmente el área de Siniestros de la compañía aseguradora (y las compañías en general) es que los métodos actualmente utilizados para estimar el IBNR parecen ser insuficientes para determinar la reserva.</a:t>
            </a:r>
          </a:p>
        </p:txBody>
      </p:sp>
      <p:pic>
        <p:nvPicPr>
          <p:cNvPr id="4" name="Imagen 3" descr="Run-off triangle in the form of cumulative losses.">
            <a:extLst>
              <a:ext uri="{FF2B5EF4-FFF2-40B4-BE49-F238E27FC236}">
                <a16:creationId xmlns:a16="http://schemas.microsoft.com/office/drawing/2014/main" id="{DF5600E9-5649-4122-ACBC-B7E06CF6FA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70637" y="2720658"/>
            <a:ext cx="4718050" cy="2538095"/>
          </a:xfrm>
          <a:prstGeom prst="rect">
            <a:avLst/>
          </a:prstGeom>
          <a:noFill/>
          <a:ln>
            <a:solidFill>
              <a:schemeClr val="accent1"/>
            </a:solidFill>
          </a:ln>
        </p:spPr>
      </p:pic>
    </p:spTree>
    <p:extLst>
      <p:ext uri="{BB962C8B-B14F-4D97-AF65-F5344CB8AC3E}">
        <p14:creationId xmlns:p14="http://schemas.microsoft.com/office/powerpoint/2010/main" val="309459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6ED30-A3F4-48CF-BE46-280B3DB46DA3}"/>
              </a:ext>
            </a:extLst>
          </p:cNvPr>
          <p:cNvSpPr>
            <a:spLocks noGrp="1"/>
          </p:cNvSpPr>
          <p:nvPr>
            <p:ph type="title"/>
          </p:nvPr>
        </p:nvSpPr>
        <p:spPr/>
        <p:txBody>
          <a:bodyPr/>
          <a:lstStyle/>
          <a:p>
            <a:r>
              <a:rPr lang="es-CO" dirty="0"/>
              <a:t>Entendimiento del negocio</a:t>
            </a:r>
          </a:p>
        </p:txBody>
      </p:sp>
      <p:sp>
        <p:nvSpPr>
          <p:cNvPr id="3" name="Marcador de contenido 2">
            <a:extLst>
              <a:ext uri="{FF2B5EF4-FFF2-40B4-BE49-F238E27FC236}">
                <a16:creationId xmlns:a16="http://schemas.microsoft.com/office/drawing/2014/main" id="{A6E7C8C9-36F2-4F67-858D-7084B04D9AF6}"/>
              </a:ext>
            </a:extLst>
          </p:cNvPr>
          <p:cNvSpPr>
            <a:spLocks noGrp="1"/>
          </p:cNvSpPr>
          <p:nvPr>
            <p:ph idx="1"/>
          </p:nvPr>
        </p:nvSpPr>
        <p:spPr>
          <a:xfrm>
            <a:off x="717232" y="1331259"/>
            <a:ext cx="8946541" cy="4195481"/>
          </a:xfrm>
        </p:spPr>
        <p:txBody>
          <a:bodyPr>
            <a:normAutofit/>
          </a:bodyPr>
          <a:lstStyle/>
          <a:p>
            <a:r>
              <a:rPr lang="es-CO" sz="1000" dirty="0"/>
              <a:t>Podemos pensar en dos metas principales, una de negocio y otra de Machine </a:t>
            </a:r>
            <a:r>
              <a:rPr lang="es-CO" sz="1000" dirty="0" err="1"/>
              <a:t>Learning</a:t>
            </a:r>
            <a:r>
              <a:rPr lang="es-CO" sz="1000" dirty="0"/>
              <a:t>. La primera se puede pensar en el marco de la presentación de un balance contable</a:t>
            </a:r>
          </a:p>
        </p:txBody>
      </p:sp>
      <p:pic>
        <p:nvPicPr>
          <p:cNvPr id="5" name="Imagen 4">
            <a:extLst>
              <a:ext uri="{FF2B5EF4-FFF2-40B4-BE49-F238E27FC236}">
                <a16:creationId xmlns:a16="http://schemas.microsoft.com/office/drawing/2014/main" id="{A26EE2B6-9C6E-4570-8742-BC08AD3B9D57}"/>
              </a:ext>
            </a:extLst>
          </p:cNvPr>
          <p:cNvPicPr>
            <a:picLocks noChangeAspect="1"/>
          </p:cNvPicPr>
          <p:nvPr/>
        </p:nvPicPr>
        <p:blipFill>
          <a:blip r:embed="rId2"/>
          <a:stretch>
            <a:fillRect/>
          </a:stretch>
        </p:blipFill>
        <p:spPr>
          <a:xfrm>
            <a:off x="3166612" y="1853249"/>
            <a:ext cx="4819556" cy="4324032"/>
          </a:xfrm>
          <a:prstGeom prst="rect">
            <a:avLst/>
          </a:prstGeom>
        </p:spPr>
      </p:pic>
      <p:sp>
        <p:nvSpPr>
          <p:cNvPr id="6" name="Rectángulo 5">
            <a:extLst>
              <a:ext uri="{FF2B5EF4-FFF2-40B4-BE49-F238E27FC236}">
                <a16:creationId xmlns:a16="http://schemas.microsoft.com/office/drawing/2014/main" id="{9AB995CC-3E20-4A14-BF1C-38B8D05F9EA6}"/>
              </a:ext>
            </a:extLst>
          </p:cNvPr>
          <p:cNvSpPr/>
          <p:nvPr/>
        </p:nvSpPr>
        <p:spPr>
          <a:xfrm>
            <a:off x="3166612" y="6236004"/>
            <a:ext cx="6096000" cy="338554"/>
          </a:xfrm>
          <a:prstGeom prst="rect">
            <a:avLst/>
          </a:prstGeom>
        </p:spPr>
        <p:txBody>
          <a:bodyPr>
            <a:spAutoFit/>
          </a:bodyPr>
          <a:lstStyle/>
          <a:p>
            <a:r>
              <a:rPr lang="es-CO" sz="800" dirty="0"/>
              <a:t>Información de acceso libre obtenida de: </a:t>
            </a:r>
            <a:r>
              <a:rPr lang="es-CO" sz="800" dirty="0">
                <a:hlinkClick r:id="rId3"/>
              </a:rPr>
              <a:t>https://www.libertyseguros.co/sites/default/files/2023-04/AS-3818-23%20Liberty%20Seguros%20S.A%20EF%20al%2031%20dic%202022%2031MAR_.pdf</a:t>
            </a:r>
            <a:r>
              <a:rPr lang="es-CO" sz="800" dirty="0"/>
              <a:t> </a:t>
            </a:r>
          </a:p>
        </p:txBody>
      </p:sp>
    </p:spTree>
    <p:extLst>
      <p:ext uri="{BB962C8B-B14F-4D97-AF65-F5344CB8AC3E}">
        <p14:creationId xmlns:p14="http://schemas.microsoft.com/office/powerpoint/2010/main" val="423791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D2E7D-9A3D-464A-BB91-A2D2809A165D}"/>
              </a:ext>
            </a:extLst>
          </p:cNvPr>
          <p:cNvSpPr>
            <a:spLocks noGrp="1"/>
          </p:cNvSpPr>
          <p:nvPr>
            <p:ph type="title"/>
          </p:nvPr>
        </p:nvSpPr>
        <p:spPr>
          <a:xfrm>
            <a:off x="646111" y="401918"/>
            <a:ext cx="9404723" cy="1400530"/>
          </a:xfrm>
        </p:spPr>
        <p:txBody>
          <a:bodyPr/>
          <a:lstStyle/>
          <a:p>
            <a:r>
              <a:rPr lang="es-CO" dirty="0"/>
              <a:t>Entendimiento del negocio</a:t>
            </a:r>
          </a:p>
        </p:txBody>
      </p:sp>
      <p:sp>
        <p:nvSpPr>
          <p:cNvPr id="3" name="Marcador de contenido 2">
            <a:extLst>
              <a:ext uri="{FF2B5EF4-FFF2-40B4-BE49-F238E27FC236}">
                <a16:creationId xmlns:a16="http://schemas.microsoft.com/office/drawing/2014/main" id="{6BCE8A23-14B8-47A8-99D8-1715336BE460}"/>
              </a:ext>
            </a:extLst>
          </p:cNvPr>
          <p:cNvSpPr>
            <a:spLocks noGrp="1"/>
          </p:cNvSpPr>
          <p:nvPr>
            <p:ph idx="1"/>
          </p:nvPr>
        </p:nvSpPr>
        <p:spPr/>
        <p:txBody>
          <a:bodyPr/>
          <a:lstStyle/>
          <a:p>
            <a:r>
              <a:rPr lang="es-CO" dirty="0"/>
              <a:t>En términos de modelación, lo razonable del ejercicio se determinará con la ayuda de algunas métricas de evaluación como el error cuadrático medio y el error ajustado porcentual medio. Estas metodologías son ampliamente aceptadas en la práctica, y de ser exitosas permiten concluir que el modelo nuevo es razonable en el sentido comercial del negocio.</a:t>
            </a:r>
          </a:p>
        </p:txBody>
      </p:sp>
      <p:pic>
        <p:nvPicPr>
          <p:cNvPr id="1026" name="Picture 2" descr="Qué es Machine Learning | Ventajas | Aplicaciones en la industria - Edimar">
            <a:extLst>
              <a:ext uri="{FF2B5EF4-FFF2-40B4-BE49-F238E27FC236}">
                <a16:creationId xmlns:a16="http://schemas.microsoft.com/office/drawing/2014/main" id="{2D51B828-4CA8-4FFC-AB16-AEF6872D2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182" y="4486274"/>
            <a:ext cx="2590800"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908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BCCF6-28F3-4E08-BBEF-6F437C5B808D}"/>
              </a:ext>
            </a:extLst>
          </p:cNvPr>
          <p:cNvSpPr>
            <a:spLocks noGrp="1"/>
          </p:cNvSpPr>
          <p:nvPr>
            <p:ph type="title"/>
          </p:nvPr>
        </p:nvSpPr>
        <p:spPr>
          <a:xfrm>
            <a:off x="1393638" y="2870975"/>
            <a:ext cx="9404723" cy="1400530"/>
          </a:xfrm>
        </p:spPr>
        <p:txBody>
          <a:bodyPr/>
          <a:lstStyle/>
          <a:p>
            <a:pPr algn="ctr"/>
            <a:r>
              <a:rPr lang="es-CO" dirty="0"/>
              <a:t>Entendimiento y preparación de los datos</a:t>
            </a:r>
          </a:p>
        </p:txBody>
      </p:sp>
    </p:spTree>
    <p:extLst>
      <p:ext uri="{BB962C8B-B14F-4D97-AF65-F5344CB8AC3E}">
        <p14:creationId xmlns:p14="http://schemas.microsoft.com/office/powerpoint/2010/main" val="274615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F6F627-F1D2-40E3-80B7-90F6E8CAB862}"/>
              </a:ext>
            </a:extLst>
          </p:cNvPr>
          <p:cNvSpPr>
            <a:spLocks noGrp="1"/>
          </p:cNvSpPr>
          <p:nvPr>
            <p:ph type="title"/>
          </p:nvPr>
        </p:nvSpPr>
        <p:spPr/>
        <p:txBody>
          <a:bodyPr/>
          <a:lstStyle/>
          <a:p>
            <a:r>
              <a:rPr lang="es-CO" dirty="0"/>
              <a:t>Entendimiento y preparación de los datos</a:t>
            </a:r>
          </a:p>
        </p:txBody>
      </p:sp>
      <p:sp>
        <p:nvSpPr>
          <p:cNvPr id="3" name="Marcador de contenido 2">
            <a:extLst>
              <a:ext uri="{FF2B5EF4-FFF2-40B4-BE49-F238E27FC236}">
                <a16:creationId xmlns:a16="http://schemas.microsoft.com/office/drawing/2014/main" id="{4F9938AA-6259-418F-BA13-5F32C036A42C}"/>
              </a:ext>
            </a:extLst>
          </p:cNvPr>
          <p:cNvSpPr>
            <a:spLocks noGrp="1"/>
          </p:cNvSpPr>
          <p:nvPr>
            <p:ph idx="1"/>
          </p:nvPr>
        </p:nvSpPr>
        <p:spPr/>
        <p:txBody>
          <a:bodyPr/>
          <a:lstStyle/>
          <a:p>
            <a:r>
              <a:rPr lang="es-CO" dirty="0"/>
              <a:t>La fuente de los datos para este proyecto  proviene del histórico de siniestros de distintas compañías para el ramo de salud, se puede encontrar en el siguiente enlace: https://www.casact.org/sites/default/files/2021-04/medmal_pos.csv. Esta fuente de información contiene información sobre la fecha de ocurrencia de siniestros, fecha de desarrollo de los pagos, montos pagados, información de la prima ganada y monto de reserva contabilizada para un conjunto de compañías.</a:t>
            </a:r>
          </a:p>
        </p:txBody>
      </p:sp>
    </p:spTree>
    <p:extLst>
      <p:ext uri="{BB962C8B-B14F-4D97-AF65-F5344CB8AC3E}">
        <p14:creationId xmlns:p14="http://schemas.microsoft.com/office/powerpoint/2010/main" val="4217195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336</TotalTime>
  <Words>1639</Words>
  <Application>Microsoft Office PowerPoint</Application>
  <PresentationFormat>Panorámica</PresentationFormat>
  <Paragraphs>72</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Century Gothic</vt:lpstr>
      <vt:lpstr>Wingdings 3</vt:lpstr>
      <vt:lpstr>Ion</vt:lpstr>
      <vt:lpstr>Proyecto estimación de reserva IBNR con técnicas de Machine Learning con CRISP-DM</vt:lpstr>
      <vt:lpstr>Índice</vt:lpstr>
      <vt:lpstr>Introducción</vt:lpstr>
      <vt:lpstr>Entendimiento del negocio</vt:lpstr>
      <vt:lpstr>Entendimiento del negocio</vt:lpstr>
      <vt:lpstr>Entendimiento del negocio</vt:lpstr>
      <vt:lpstr>Entendimiento del negocio</vt:lpstr>
      <vt:lpstr>Entendimiento y preparación de los datos</vt:lpstr>
      <vt:lpstr>Entendimiento y preparación de los datos</vt:lpstr>
      <vt:lpstr>Entendimiento y preparación de los datos</vt:lpstr>
      <vt:lpstr>Entendimiento y preparación de los datos</vt:lpstr>
      <vt:lpstr>Modelación y Evaluación</vt:lpstr>
      <vt:lpstr>Modelación</vt:lpstr>
      <vt:lpstr>Creación de modelos – Chain Ladder determinístico</vt:lpstr>
      <vt:lpstr>Creación de modelos – Chain Ladder determinístico</vt:lpstr>
      <vt:lpstr>Creación de modelos – Modelo multiplicativo</vt:lpstr>
      <vt:lpstr>Creación de modelos – Modelo multiplicativo</vt:lpstr>
      <vt:lpstr>Creación de modelos – Regresiones de Ridge y Lasso</vt:lpstr>
      <vt:lpstr>Creación de modelos – Regresiones de Ridge y Lasso</vt:lpstr>
      <vt:lpstr>Diseño de experimento con LOOCV – Introducción</vt:lpstr>
      <vt:lpstr>Diseño de experimento con LOOCV – Resultados </vt:lpstr>
      <vt:lpstr>Diseño de experimento con LOOCV – Resultados </vt:lpstr>
      <vt:lpstr>Evaluación – Chain Ladder</vt:lpstr>
      <vt:lpstr>Evaluación – Modelos de regresión lineal</vt:lpstr>
      <vt:lpstr>Conclusiones</vt:lpstr>
      <vt:lpstr>Conclusiones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estimación de reserva IBNR con técnicas de Machine Learning</dc:title>
  <dc:creator>Oscar Sebastián  Pulido Pinzón</dc:creator>
  <cp:lastModifiedBy>Oscar Sebastián  Pulido Pinzón</cp:lastModifiedBy>
  <cp:revision>26</cp:revision>
  <dcterms:created xsi:type="dcterms:W3CDTF">2023-12-03T15:37:42Z</dcterms:created>
  <dcterms:modified xsi:type="dcterms:W3CDTF">2023-12-03T21:19:24Z</dcterms:modified>
</cp:coreProperties>
</file>