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3" r:id="rId5"/>
    <p:sldId id="264" r:id="rId6"/>
    <p:sldId id="274" r:id="rId7"/>
    <p:sldId id="275" r:id="rId8"/>
    <p:sldId id="259" r:id="rId9"/>
    <p:sldId id="262" r:id="rId10"/>
    <p:sldId id="263" r:id="rId11"/>
    <p:sldId id="268" r:id="rId12"/>
    <p:sldId id="269" r:id="rId13"/>
    <p:sldId id="260" r:id="rId14"/>
    <p:sldId id="276" r:id="rId15"/>
    <p:sldId id="265" r:id="rId16"/>
    <p:sldId id="266" r:id="rId17"/>
    <p:sldId id="270" r:id="rId18"/>
    <p:sldId id="271" r:id="rId19"/>
    <p:sldId id="267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50"/>
  </p:normalViewPr>
  <p:slideViewPr>
    <p:cSldViewPr snapToGrid="0" snapToObjects="1">
      <p:cViewPr>
        <p:scale>
          <a:sx n="150" d="100"/>
          <a:sy n="150" d="100"/>
        </p:scale>
        <p:origin x="504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51E4-C431-2044-BC52-7B2638824CDC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5A811-4BC7-CC4F-93F4-7210CD99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1BBC-A723-494F-AB0B-FFB16BA0A538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879B1-8650-E543-B5B0-10CEFC96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D613C-CDBA-6E40-94FE-2D228D8D7732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61A94-7FC8-A443-AB57-FFBDEDD1D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2494BB-7F7C-3A43-A878-26C124C8C594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E86B9-7B89-5246-95A5-D9A8AA673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8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CBD58-F477-3A4D-B609-A8E132C00114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32725-35DC-D44B-82B4-F86DF9095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7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080BF-CE06-8C42-B9E1-ACC1F9067669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DB65-5D76-2340-B90C-388AF8817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C7759D-43C6-5E41-A1CB-A9DBEC4649E5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3D0C2-CC0A-934E-9300-602A51485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012CE-3CCD-EE41-9A17-BC055DEF3EBA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53309-66E7-E54E-956B-83C8251A8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7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BEAC1-609B-484A-BB2E-28B6C28B0173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B0DAD-C514-214F-89E3-2D67AF5E2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66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ADCAC-0247-304E-A518-EEB3A0B3EFF4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65B0D-E64B-3244-99B4-2E4BF5619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8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D2E42E-8CF8-2142-9B4B-0564B7141194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BB2AF-DE78-0D4D-884D-D394A334C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2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15B73-C49D-2142-8324-47188DEF2296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554CF-B797-5548-8F24-10F7B80CA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2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0AFA5-870B-3044-9D70-7299F39AEBC0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F2188-72EB-0D4D-B6D1-B7A01B57D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6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41E37CC-8EE8-EB49-83E9-C229779CA8DA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E09D195-069A-654B-9F83-DF08469F4B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Lab #3: Lab_CubeStats_New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José Nelson Amaral</a:t>
            </a:r>
          </a:p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CMPUT 229</a:t>
            </a:r>
          </a:p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University of Alberta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2554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2555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2556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2557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2558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2559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2560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2561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2562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3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4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5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6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7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8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69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2570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2571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2572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2579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2580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z</a:t>
                </a:r>
              </a:p>
            </p:txBody>
          </p:sp>
          <p:sp>
            <p:nvSpPr>
              <p:cNvPr id="22581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y</a:t>
                </a:r>
              </a:p>
            </p:txBody>
          </p:sp>
          <p:sp>
            <p:nvSpPr>
              <p:cNvPr id="22582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2583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w</a:t>
                </a:r>
              </a:p>
            </p:txBody>
          </p:sp>
          <p:sp>
            <p:nvSpPr>
              <p:cNvPr id="22584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v</a:t>
                </a:r>
              </a:p>
            </p:txBody>
          </p:sp>
          <p:sp>
            <p:nvSpPr>
              <p:cNvPr id="22585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2586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2573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2574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2575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2576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s</a:t>
              </a:r>
            </a:p>
          </p:txBody>
        </p:sp>
        <p:sp>
          <p:nvSpPr>
            <p:cNvPr id="22577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r</a:t>
              </a:r>
            </a:p>
          </p:txBody>
        </p:sp>
        <p:sp>
          <p:nvSpPr>
            <p:cNvPr id="22578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</p:grpSp>
      <p:sp>
        <p:nvSpPr>
          <p:cNvPr id="22530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B[i][j]</a:t>
            </a:r>
          </a:p>
        </p:txBody>
      </p:sp>
      <p:grpSp>
        <p:nvGrpSpPr>
          <p:cNvPr id="22531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2539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v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w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y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z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22540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4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2541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2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Two-dimensional 3×3 matrix B.</a:t>
            </a:r>
          </a:p>
        </p:txBody>
      </p:sp>
      <p:sp>
        <p:nvSpPr>
          <p:cNvPr id="22533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2534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2-d Array Storage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582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What is the address of element w (i=1, j =2) ?</a:t>
            </a:r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/>
        </p:nvGraphicFramePr>
        <p:xfrm>
          <a:off x="1084263" y="1962150"/>
          <a:ext cx="4292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3" imgW="1371600" imgH="177800" progId="Equation.3">
                  <p:embed/>
                </p:oleObj>
              </mc:Choice>
              <mc:Fallback>
                <p:oleObj name="Equation" r:id="rId3" imgW="13716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62150"/>
                        <a:ext cx="4292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2335213" y="1924050"/>
            <a:ext cx="1127125" cy="56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01875" y="1924050"/>
            <a:ext cx="1931988" cy="56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3575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3576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3577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3578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3579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3580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3581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3582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3583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4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5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6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7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8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89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90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3591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3592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3593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3600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3601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z</a:t>
                </a:r>
              </a:p>
            </p:txBody>
          </p:sp>
          <p:sp>
            <p:nvSpPr>
              <p:cNvPr id="23602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y</a:t>
                </a:r>
              </a:p>
            </p:txBody>
          </p:sp>
          <p:sp>
            <p:nvSpPr>
              <p:cNvPr id="23603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3604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w</a:t>
                </a:r>
              </a:p>
            </p:txBody>
          </p:sp>
          <p:sp>
            <p:nvSpPr>
              <p:cNvPr id="23605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v</a:t>
                </a:r>
              </a:p>
            </p:txBody>
          </p:sp>
          <p:sp>
            <p:nvSpPr>
              <p:cNvPr id="23606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3607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3594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3595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3596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3597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s</a:t>
              </a:r>
            </a:p>
          </p:txBody>
        </p:sp>
        <p:sp>
          <p:nvSpPr>
            <p:cNvPr id="23598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r</a:t>
              </a:r>
            </a:p>
          </p:txBody>
        </p:sp>
        <p:sp>
          <p:nvSpPr>
            <p:cNvPr id="23599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</p:grpSp>
      <p:sp>
        <p:nvSpPr>
          <p:cNvPr id="23554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B[i][j]</a:t>
            </a:r>
          </a:p>
        </p:txBody>
      </p:sp>
      <p:grpSp>
        <p:nvGrpSpPr>
          <p:cNvPr id="23555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3560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v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w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y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z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23561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65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3562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6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Two-dimensional 3×3 matrix B.</a:t>
            </a:r>
          </a:p>
        </p:txBody>
      </p:sp>
      <p:sp>
        <p:nvSpPr>
          <p:cNvPr id="23557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3558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2-d Array Storage</a:t>
            </a:r>
          </a:p>
        </p:txBody>
      </p:sp>
      <p:sp>
        <p:nvSpPr>
          <p:cNvPr id="23559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706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Which elements belong to a Cube at position (1,1) with </a:t>
            </a:r>
          </a:p>
          <a:p>
            <a:pPr eaLnBrk="1" hangingPunct="1"/>
            <a:r>
              <a:rPr lang="en-US" altLang="en-US">
                <a:latin typeface="Calibri" charset="0"/>
              </a:rPr>
              <a:t>an edge =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44"/>
          <p:cNvGrpSpPr>
            <a:grpSpLocks/>
          </p:cNvGrpSpPr>
          <p:nvPr/>
        </p:nvGrpSpPr>
        <p:grpSpPr bwMode="auto">
          <a:xfrm>
            <a:off x="5764213" y="2366963"/>
            <a:ext cx="2090737" cy="3252787"/>
            <a:chOff x="5604944" y="2981325"/>
            <a:chExt cx="2091256" cy="3253072"/>
          </a:xfrm>
        </p:grpSpPr>
        <p:sp>
          <p:nvSpPr>
            <p:cNvPr id="24599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9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4600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4601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4602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4604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4606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4607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08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09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0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1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2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3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4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4615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4616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4617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2127250"/>
              <a:chOff x="9169400" y="3432175"/>
              <a:chExt cx="889000" cy="2127250"/>
            </a:xfrm>
          </p:grpSpPr>
          <p:sp>
            <p:nvSpPr>
              <p:cNvPr id="24624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4625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z</a:t>
                </a:r>
              </a:p>
            </p:txBody>
          </p:sp>
          <p:sp>
            <p:nvSpPr>
              <p:cNvPr id="24626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y</a:t>
                </a:r>
              </a:p>
            </p:txBody>
          </p:sp>
          <p:sp>
            <p:nvSpPr>
              <p:cNvPr id="24627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x</a:t>
                </a:r>
              </a:p>
            </p:txBody>
          </p:sp>
          <p:sp>
            <p:nvSpPr>
              <p:cNvPr id="24628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w</a:t>
                </a:r>
              </a:p>
            </p:txBody>
          </p:sp>
          <p:sp>
            <p:nvSpPr>
              <p:cNvPr id="24629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1">
                    <a:solidFill>
                      <a:srgbClr val="FF0000"/>
                    </a:solidFill>
                    <a:latin typeface="Calibri" charset="0"/>
                  </a:rPr>
                  <a:t>v</a:t>
                </a:r>
              </a:p>
            </p:txBody>
          </p:sp>
          <p:sp>
            <p:nvSpPr>
              <p:cNvPr id="24630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u</a:t>
                </a:r>
              </a:p>
            </p:txBody>
          </p:sp>
          <p:sp>
            <p:nvSpPr>
              <p:cNvPr id="24631" name="Rectangle 23"/>
              <p:cNvSpPr>
                <a:spLocks noChangeArrowheads="1"/>
              </p:cNvSpPr>
              <p:nvPr/>
            </p:nvSpPr>
            <p:spPr bwMode="auto">
              <a:xfrm>
                <a:off x="9169400" y="529272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t</a:t>
                </a:r>
              </a:p>
            </p:txBody>
          </p:sp>
        </p:grpSp>
        <p:sp>
          <p:nvSpPr>
            <p:cNvPr id="24618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4619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4620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4621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s</a:t>
              </a:r>
            </a:p>
          </p:txBody>
        </p:sp>
        <p:sp>
          <p:nvSpPr>
            <p:cNvPr id="24622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r</a:t>
              </a:r>
            </a:p>
          </p:txBody>
        </p:sp>
        <p:sp>
          <p:nvSpPr>
            <p:cNvPr id="24623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</p:grpSp>
      <p:sp>
        <p:nvSpPr>
          <p:cNvPr id="24578" name="TextBox 46"/>
          <p:cNvSpPr txBox="1">
            <a:spLocks noChangeArrowheads="1"/>
          </p:cNvSpPr>
          <p:nvPr/>
        </p:nvSpPr>
        <p:spPr bwMode="auto">
          <a:xfrm>
            <a:off x="2241550" y="528161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B[i][j]</a:t>
            </a:r>
          </a:p>
        </p:txBody>
      </p:sp>
      <p:grpSp>
        <p:nvGrpSpPr>
          <p:cNvPr id="24579" name="Group 54"/>
          <p:cNvGrpSpPr>
            <a:grpSpLocks/>
          </p:cNvGrpSpPr>
          <p:nvPr/>
        </p:nvGrpSpPr>
        <p:grpSpPr bwMode="auto">
          <a:xfrm>
            <a:off x="1285875" y="2519363"/>
            <a:ext cx="2409825" cy="2408237"/>
            <a:chOff x="1108203" y="2518846"/>
            <a:chExt cx="2409697" cy="2408102"/>
          </a:xfrm>
        </p:grpSpPr>
        <p:grpSp>
          <p:nvGrpSpPr>
            <p:cNvPr id="24584" name="Group 45"/>
            <p:cNvGrpSpPr>
              <a:grpSpLocks/>
            </p:cNvGrpSpPr>
            <p:nvPr/>
          </p:nvGrpSpPr>
          <p:grpSpPr bwMode="auto">
            <a:xfrm>
              <a:off x="1536700" y="3060048"/>
              <a:ext cx="1981200" cy="1866900"/>
              <a:chOff x="1536700" y="2184400"/>
              <a:chExt cx="1981200" cy="18669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3680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r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197170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s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57535" y="218450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t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3680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u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97170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57535" y="2806770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w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3680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660066"/>
                    </a:solidFill>
                  </a:rPr>
                  <a:t>x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7170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y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7535" y="3429035"/>
                <a:ext cx="660365" cy="62226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z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5" name="Group 51"/>
            <p:cNvGrpSpPr>
              <a:grpSpLocks/>
            </p:cNvGrpSpPr>
            <p:nvPr/>
          </p:nvGrpSpPr>
          <p:grpSpPr bwMode="auto">
            <a:xfrm>
              <a:off x="1108203" y="3551331"/>
              <a:ext cx="270932" cy="981917"/>
              <a:chOff x="12700" y="3729994"/>
              <a:chExt cx="270932" cy="98191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-207948" y="4219836"/>
                <a:ext cx="982607" cy="1588"/>
              </a:xfrm>
              <a:prstGeom prst="straightConnector1">
                <a:avLst/>
              </a:prstGeom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89" name="TextBox 48"/>
              <p:cNvSpPr txBox="1">
                <a:spLocks noChangeArrowheads="1"/>
              </p:cNvSpPr>
              <p:nvPr/>
            </p:nvSpPr>
            <p:spPr bwMode="auto">
              <a:xfrm>
                <a:off x="12700" y="4035255"/>
                <a:ext cx="2480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Verdana" charset="0"/>
                  </a:rPr>
                  <a:t>i</a:t>
                </a:r>
              </a:p>
            </p:txBody>
          </p:sp>
        </p:grpSp>
        <p:sp>
          <p:nvSpPr>
            <p:cNvPr id="24586" name="TextBox 49"/>
            <p:cNvSpPr txBox="1">
              <a:spLocks noChangeArrowheads="1"/>
            </p:cNvSpPr>
            <p:nvPr/>
          </p:nvSpPr>
          <p:spPr bwMode="auto">
            <a:xfrm>
              <a:off x="2411215" y="2518846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044778" y="2895062"/>
              <a:ext cx="981023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0" name="TextBox 52"/>
          <p:cNvSpPr txBox="1">
            <a:spLocks noChangeArrowheads="1"/>
          </p:cNvSpPr>
          <p:nvPr/>
        </p:nvSpPr>
        <p:spPr bwMode="auto">
          <a:xfrm>
            <a:off x="1154113" y="5929313"/>
            <a:ext cx="307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Two-dimensional 3×3 matrix B.</a:t>
            </a:r>
          </a:p>
        </p:txBody>
      </p:sp>
      <p:sp>
        <p:nvSpPr>
          <p:cNvPr id="24581" name="TextBox 53"/>
          <p:cNvSpPr txBox="1">
            <a:spLocks noChangeArrowheads="1"/>
          </p:cNvSpPr>
          <p:nvPr/>
        </p:nvSpPr>
        <p:spPr bwMode="auto">
          <a:xfrm>
            <a:off x="5376863" y="5791200"/>
            <a:ext cx="286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4582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2-d Array Storage</a:t>
            </a:r>
          </a:p>
        </p:txBody>
      </p:sp>
      <p:sp>
        <p:nvSpPr>
          <p:cNvPr id="24583" name="TextBox 55"/>
          <p:cNvSpPr txBox="1">
            <a:spLocks noChangeArrowheads="1"/>
          </p:cNvSpPr>
          <p:nvPr/>
        </p:nvSpPr>
        <p:spPr bwMode="auto">
          <a:xfrm>
            <a:off x="457200" y="1301750"/>
            <a:ext cx="706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Which elements belong to a Cube at position (1,1) with </a:t>
            </a:r>
          </a:p>
          <a:p>
            <a:pPr eaLnBrk="1" hangingPunct="1"/>
            <a:r>
              <a:rPr lang="en-US" altLang="en-US">
                <a:latin typeface="Calibri" charset="0"/>
              </a:rPr>
              <a:t>an edge =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9"/>
          <p:cNvGrpSpPr>
            <a:grpSpLocks/>
          </p:cNvGrpSpPr>
          <p:nvPr/>
        </p:nvGrpSpPr>
        <p:grpSpPr bwMode="auto">
          <a:xfrm>
            <a:off x="2657475" y="2546350"/>
            <a:ext cx="3775075" cy="3619500"/>
            <a:chOff x="4474153" y="2199533"/>
            <a:chExt cx="4165466" cy="4154304"/>
          </a:xfrm>
        </p:grpSpPr>
        <p:sp>
          <p:nvSpPr>
            <p:cNvPr id="16" name="Cube 15"/>
            <p:cNvSpPr/>
            <p:nvPr/>
          </p:nvSpPr>
          <p:spPr>
            <a:xfrm>
              <a:off x="6506088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7423962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6506088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7423962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grpSp>
          <p:nvGrpSpPr>
            <p:cNvPr id="25662" name="Group 23"/>
            <p:cNvGrpSpPr>
              <a:grpSpLocks/>
            </p:cNvGrpSpPr>
            <p:nvPr/>
          </p:nvGrpSpPr>
          <p:grpSpPr bwMode="auto">
            <a:xfrm>
              <a:off x="4474153" y="4215753"/>
              <a:ext cx="2143770" cy="2138084"/>
              <a:chOff x="4169321" y="3110853"/>
              <a:chExt cx="2143770" cy="2138084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4169321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5097705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4169321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097705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rot="5400000">
              <a:off x="4467942" y="2482697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 rot="5400000">
              <a:off x="6401784" y="4220946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 rot="5400000">
              <a:off x="6527904" y="2280449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2" name="Group 31"/>
          <p:cNvGrpSpPr>
            <a:grpSpLocks/>
          </p:cNvGrpSpPr>
          <p:nvPr/>
        </p:nvGrpSpPr>
        <p:grpSpPr bwMode="auto">
          <a:xfrm>
            <a:off x="6832600" y="2366963"/>
            <a:ext cx="2090738" cy="3252787"/>
            <a:chOff x="5604944" y="2981325"/>
            <a:chExt cx="2091256" cy="3253072"/>
          </a:xfrm>
        </p:grpSpPr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8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5631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5633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5634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5635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5636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5637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5638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5639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5640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h</a:t>
              </a:r>
            </a:p>
          </p:txBody>
        </p:sp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g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f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5645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c</a:t>
              </a:r>
            </a:p>
          </p:txBody>
        </p:sp>
        <p:sp>
          <p:nvSpPr>
            <p:cNvPr id="25646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5647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5648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5655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5656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e</a:t>
                </a:r>
              </a:p>
            </p:txBody>
          </p:sp>
          <p:sp>
            <p:nvSpPr>
              <p:cNvPr id="25657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d</a:t>
                </a:r>
              </a:p>
            </p:txBody>
          </p:sp>
        </p:grpSp>
        <p:sp>
          <p:nvSpPr>
            <p:cNvPr id="25649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5650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5651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5652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b</a:t>
              </a:r>
            </a:p>
          </p:txBody>
        </p:sp>
        <p:sp>
          <p:nvSpPr>
            <p:cNvPr id="25653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</a:t>
              </a:r>
            </a:p>
          </p:txBody>
        </p:sp>
        <p:sp>
          <p:nvSpPr>
            <p:cNvPr id="25654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</p:grpSp>
      <p:sp>
        <p:nvSpPr>
          <p:cNvPr id="25603" name="TextBox 65"/>
          <p:cNvSpPr txBox="1">
            <a:spLocks noChangeArrowheads="1"/>
          </p:cNvSpPr>
          <p:nvPr/>
        </p:nvSpPr>
        <p:spPr bwMode="auto">
          <a:xfrm>
            <a:off x="515938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C[i][j][k]</a:t>
            </a:r>
          </a:p>
        </p:txBody>
      </p:sp>
      <p:grpSp>
        <p:nvGrpSpPr>
          <p:cNvPr id="25604" name="Group 77"/>
          <p:cNvGrpSpPr>
            <a:grpSpLocks/>
          </p:cNvGrpSpPr>
          <p:nvPr/>
        </p:nvGrpSpPr>
        <p:grpSpPr bwMode="auto">
          <a:xfrm>
            <a:off x="12700" y="3230563"/>
            <a:ext cx="2244725" cy="2519362"/>
            <a:chOff x="12700" y="2867256"/>
            <a:chExt cx="2245139" cy="2520063"/>
          </a:xfrm>
        </p:grpSpPr>
        <p:grpSp>
          <p:nvGrpSpPr>
            <p:cNvPr id="25615" name="Group 30"/>
            <p:cNvGrpSpPr>
              <a:grpSpLocks/>
            </p:cNvGrpSpPr>
            <p:nvPr/>
          </p:nvGrpSpPr>
          <p:grpSpPr bwMode="auto">
            <a:xfrm>
              <a:off x="363126" y="3051922"/>
              <a:ext cx="1894713" cy="1883481"/>
              <a:chOff x="1204080" y="2669433"/>
              <a:chExt cx="2425566" cy="242710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497393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20469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414119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213158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497393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120469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414119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13158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5400000">
              <a:off x="-208050" y="4220182"/>
              <a:ext cx="98293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17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sp>
          <p:nvSpPr>
            <p:cNvPr id="25618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k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57991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21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i</a:t>
              </a:r>
            </a:p>
          </p:txBody>
        </p:sp>
      </p:grpSp>
      <p:sp>
        <p:nvSpPr>
          <p:cNvPr id="25605" name="TextBox 78"/>
          <p:cNvSpPr txBox="1">
            <a:spLocks noChangeArrowheads="1"/>
          </p:cNvSpPr>
          <p:nvPr/>
        </p:nvSpPr>
        <p:spPr bwMode="auto">
          <a:xfrm>
            <a:off x="282575" y="6477000"/>
            <a:ext cx="351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Three-dimensional 2×2×2  matrix C.</a:t>
            </a:r>
          </a:p>
        </p:txBody>
      </p:sp>
      <p:sp>
        <p:nvSpPr>
          <p:cNvPr id="25606" name="TextBox 79"/>
          <p:cNvSpPr txBox="1">
            <a:spLocks noChangeArrowheads="1"/>
          </p:cNvSpPr>
          <p:nvPr/>
        </p:nvSpPr>
        <p:spPr bwMode="auto">
          <a:xfrm>
            <a:off x="6251575" y="5989638"/>
            <a:ext cx="2865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C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5607" name="Title 64"/>
          <p:cNvSpPr>
            <a:spLocks noGrp="1"/>
          </p:cNvSpPr>
          <p:nvPr>
            <p:ph type="title"/>
          </p:nvPr>
        </p:nvSpPr>
        <p:spPr>
          <a:xfrm>
            <a:off x="457200" y="-153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3-d Array Storage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63538" y="757238"/>
            <a:ext cx="636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What is the address of element h (i=1, j =1, k=1) ?</a:t>
            </a:r>
          </a:p>
        </p:txBody>
      </p:sp>
      <p:graphicFrame>
        <p:nvGraphicFramePr>
          <p:cNvPr id="73" name="Object 2"/>
          <p:cNvGraphicFramePr>
            <a:graphicFrameLocks noChangeAspect="1"/>
          </p:cNvGraphicFramePr>
          <p:nvPr/>
        </p:nvGraphicFramePr>
        <p:xfrm>
          <a:off x="363538" y="1282700"/>
          <a:ext cx="6016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2159000" imgH="406400" progId="Equation.3">
                  <p:embed/>
                </p:oleObj>
              </mc:Choice>
              <mc:Fallback>
                <p:oleObj name="Equation" r:id="rId3" imgW="21590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282700"/>
                        <a:ext cx="6016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8925" y="1846263"/>
            <a:ext cx="5443538" cy="5699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62088" y="1195388"/>
            <a:ext cx="3211512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62088" y="1195388"/>
            <a:ext cx="2338387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14488" y="1195388"/>
            <a:ext cx="1212850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436688" y="1195388"/>
            <a:ext cx="3930650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29"/>
          <p:cNvGrpSpPr>
            <a:grpSpLocks/>
          </p:cNvGrpSpPr>
          <p:nvPr/>
        </p:nvGrpSpPr>
        <p:grpSpPr bwMode="auto">
          <a:xfrm>
            <a:off x="2657475" y="2546350"/>
            <a:ext cx="3775075" cy="3619500"/>
            <a:chOff x="4474153" y="2199533"/>
            <a:chExt cx="4165466" cy="4154304"/>
          </a:xfrm>
        </p:grpSpPr>
        <p:sp>
          <p:nvSpPr>
            <p:cNvPr id="16" name="Cube 15"/>
            <p:cNvSpPr/>
            <p:nvPr/>
          </p:nvSpPr>
          <p:spPr>
            <a:xfrm>
              <a:off x="6506088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7423962" y="3121497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6506088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7423962" y="2199533"/>
              <a:ext cx="1215657" cy="1215317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grpSp>
          <p:nvGrpSpPr>
            <p:cNvPr id="26681" name="Group 23"/>
            <p:cNvGrpSpPr>
              <a:grpSpLocks/>
            </p:cNvGrpSpPr>
            <p:nvPr/>
          </p:nvGrpSpPr>
          <p:grpSpPr bwMode="auto">
            <a:xfrm>
              <a:off x="4474153" y="4215753"/>
              <a:ext cx="2143770" cy="2138084"/>
              <a:chOff x="4169321" y="3110853"/>
              <a:chExt cx="2143770" cy="2138084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4169321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5097705" y="4033621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4169321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5097705" y="3111658"/>
                <a:ext cx="1215657" cy="12153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rot="5400000">
              <a:off x="4467942" y="2482697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 rot="5400000">
              <a:off x="6401784" y="4220946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 rot="5400000">
              <a:off x="6527904" y="2280449"/>
              <a:ext cx="2044355" cy="203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26" name="Group 31"/>
          <p:cNvGrpSpPr>
            <a:grpSpLocks/>
          </p:cNvGrpSpPr>
          <p:nvPr/>
        </p:nvGrpSpPr>
        <p:grpSpPr bwMode="auto">
          <a:xfrm>
            <a:off x="6832600" y="2366963"/>
            <a:ext cx="2090738" cy="3252787"/>
            <a:chOff x="5604944" y="2981325"/>
            <a:chExt cx="2091256" cy="3253072"/>
          </a:xfrm>
        </p:grpSpPr>
        <p:sp>
          <p:nvSpPr>
            <p:cNvPr id="26649" name="Text Box 8"/>
            <p:cNvSpPr txBox="1">
              <a:spLocks noChangeArrowheads="1"/>
            </p:cNvSpPr>
            <p:nvPr/>
          </p:nvSpPr>
          <p:spPr bwMode="auto">
            <a:xfrm>
              <a:off x="5611206" y="3244803"/>
              <a:ext cx="1210888" cy="338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6650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6651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6652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6653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6654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6655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6656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6657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6659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h</a:t>
              </a:r>
            </a:p>
          </p:txBody>
        </p:sp>
        <p:sp>
          <p:nvSpPr>
            <p:cNvPr id="26660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g</a:t>
              </a:r>
            </a:p>
          </p:txBody>
        </p:sp>
        <p:sp>
          <p:nvSpPr>
            <p:cNvPr id="26661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f</a:t>
              </a:r>
            </a:p>
          </p:txBody>
        </p:sp>
        <p:sp>
          <p:nvSpPr>
            <p:cNvPr id="26662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6663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6664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c</a:t>
              </a:r>
            </a:p>
          </p:txBody>
        </p:sp>
        <p:sp>
          <p:nvSpPr>
            <p:cNvPr id="26665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6674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6675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e</a:t>
                </a:r>
              </a:p>
            </p:txBody>
          </p:sp>
          <p:sp>
            <p:nvSpPr>
              <p:cNvPr id="26676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d</a:t>
                </a:r>
              </a:p>
            </p:txBody>
          </p:sp>
        </p:grpSp>
        <p:sp>
          <p:nvSpPr>
            <p:cNvPr id="26668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6669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6670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6671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b</a:t>
              </a:r>
            </a:p>
          </p:txBody>
        </p:sp>
        <p:sp>
          <p:nvSpPr>
            <p:cNvPr id="26672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</a:t>
              </a:r>
            </a:p>
          </p:txBody>
        </p:sp>
        <p:sp>
          <p:nvSpPr>
            <p:cNvPr id="26673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</p:grpSp>
      <p:sp>
        <p:nvSpPr>
          <p:cNvPr id="26627" name="TextBox 65"/>
          <p:cNvSpPr txBox="1">
            <a:spLocks noChangeArrowheads="1"/>
          </p:cNvSpPr>
          <p:nvPr/>
        </p:nvSpPr>
        <p:spPr bwMode="auto">
          <a:xfrm>
            <a:off x="515938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C[i][j][k]</a:t>
            </a:r>
          </a:p>
        </p:txBody>
      </p:sp>
      <p:grpSp>
        <p:nvGrpSpPr>
          <p:cNvPr id="26628" name="Group 77"/>
          <p:cNvGrpSpPr>
            <a:grpSpLocks/>
          </p:cNvGrpSpPr>
          <p:nvPr/>
        </p:nvGrpSpPr>
        <p:grpSpPr bwMode="auto">
          <a:xfrm>
            <a:off x="12700" y="3230563"/>
            <a:ext cx="2244725" cy="2519362"/>
            <a:chOff x="12700" y="2867256"/>
            <a:chExt cx="2245139" cy="2520063"/>
          </a:xfrm>
        </p:grpSpPr>
        <p:grpSp>
          <p:nvGrpSpPr>
            <p:cNvPr id="26634" name="Group 30"/>
            <p:cNvGrpSpPr>
              <a:grpSpLocks/>
            </p:cNvGrpSpPr>
            <p:nvPr/>
          </p:nvGrpSpPr>
          <p:grpSpPr bwMode="auto">
            <a:xfrm>
              <a:off x="363126" y="3051922"/>
              <a:ext cx="1894713" cy="1883481"/>
              <a:chOff x="1204080" y="2669433"/>
              <a:chExt cx="2425566" cy="242710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497393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20469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414119" y="3591698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2131581" y="3880222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497393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120469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414119" y="2668834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131581" y="2957356"/>
                <a:ext cx="1215527" cy="1215481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5400000">
              <a:off x="-208050" y="4220182"/>
              <a:ext cx="98293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36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sp>
          <p:nvSpPr>
            <p:cNvPr id="26637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k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57991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40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i</a:t>
              </a:r>
            </a:p>
          </p:txBody>
        </p:sp>
      </p:grpSp>
      <p:sp>
        <p:nvSpPr>
          <p:cNvPr id="26629" name="TextBox 78"/>
          <p:cNvSpPr txBox="1">
            <a:spLocks noChangeArrowheads="1"/>
          </p:cNvSpPr>
          <p:nvPr/>
        </p:nvSpPr>
        <p:spPr bwMode="auto">
          <a:xfrm>
            <a:off x="282575" y="6477000"/>
            <a:ext cx="351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Three-dimensional 2×2×2  matrix C.</a:t>
            </a:r>
          </a:p>
        </p:txBody>
      </p:sp>
      <p:sp>
        <p:nvSpPr>
          <p:cNvPr id="26630" name="TextBox 79"/>
          <p:cNvSpPr txBox="1">
            <a:spLocks noChangeArrowheads="1"/>
          </p:cNvSpPr>
          <p:nvPr/>
        </p:nvSpPr>
        <p:spPr bwMode="auto">
          <a:xfrm>
            <a:off x="6251575" y="5989638"/>
            <a:ext cx="2865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C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6631" name="Title 64"/>
          <p:cNvSpPr>
            <a:spLocks noGrp="1"/>
          </p:cNvSpPr>
          <p:nvPr>
            <p:ph type="title"/>
          </p:nvPr>
        </p:nvSpPr>
        <p:spPr>
          <a:xfrm>
            <a:off x="457200" y="-153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3-d Array Storage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363538" y="757238"/>
            <a:ext cx="636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What is the address of element h (i=1, j =1, k=1) ?</a:t>
            </a:r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363538" y="1282700"/>
          <a:ext cx="6016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3" imgW="2159000" imgH="406400" progId="Equation.3">
                  <p:embed/>
                </p:oleObj>
              </mc:Choice>
              <mc:Fallback>
                <p:oleObj name="Equation" r:id="rId3" imgW="21590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282700"/>
                        <a:ext cx="6016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program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reads a </a:t>
            </a:r>
            <a:r>
              <a:rPr lang="en-US" altLang="en-US">
                <a:latin typeface="Monaco" charset="0"/>
              </a:rPr>
              <a:t>k</a:t>
            </a:r>
            <a:r>
              <a:rPr lang="en-US" altLang="en-US"/>
              <a:t>-dimensional Cube from a file</a:t>
            </a:r>
          </a:p>
          <a:p>
            <a:pPr eaLnBrk="1" hangingPunct="1"/>
            <a:r>
              <a:rPr lang="en-US" altLang="en-US"/>
              <a:t>places the values in the memory in row-major format</a:t>
            </a:r>
          </a:p>
          <a:p>
            <a:pPr eaLnBrk="1" hangingPunct="1"/>
            <a:r>
              <a:rPr lang="en-US" altLang="en-US"/>
              <a:t>for each specification of a cube in the file:</a:t>
            </a:r>
          </a:p>
          <a:p>
            <a:pPr lvl="1" eaLnBrk="1" hangingPunct="1"/>
            <a:r>
              <a:rPr lang="en-US" altLang="en-US"/>
              <a:t>initializes four global variables to zero: </a:t>
            </a:r>
          </a:p>
          <a:p>
            <a:pPr lvl="2" eaLnBrk="1" hangingPunct="1"/>
            <a:r>
              <a:rPr lang="en-US" altLang="en-US">
                <a:latin typeface="Monaco" charset="0"/>
              </a:rPr>
              <a:t>totalNeg</a:t>
            </a:r>
            <a:r>
              <a:rPr lang="en-US" altLang="en-US"/>
              <a:t>, </a:t>
            </a:r>
            <a:r>
              <a:rPr lang="en-US" altLang="en-US">
                <a:latin typeface="Monaco" charset="0"/>
              </a:rPr>
              <a:t>totalPos</a:t>
            </a:r>
            <a:r>
              <a:rPr lang="en-US" altLang="en-US"/>
              <a:t>, </a:t>
            </a:r>
            <a:r>
              <a:rPr lang="en-US" altLang="en-US">
                <a:latin typeface="Monaco" charset="0"/>
              </a:rPr>
              <a:t>countNeg</a:t>
            </a:r>
            <a:r>
              <a:rPr lang="en-US" altLang="en-US"/>
              <a:t> and </a:t>
            </a:r>
            <a:r>
              <a:rPr lang="en-US" altLang="en-US">
                <a:latin typeface="Monaco" charset="0"/>
              </a:rPr>
              <a:t>countPos</a:t>
            </a:r>
          </a:p>
          <a:p>
            <a:pPr lvl="1" eaLnBrk="1" hangingPunct="1"/>
            <a:r>
              <a:rPr lang="en-US" altLang="en-US"/>
              <a:t>calls your </a:t>
            </a:r>
            <a:r>
              <a:rPr lang="en-US" altLang="en-US" sz="2400">
                <a:latin typeface="Monaco" charset="0"/>
              </a:rPr>
              <a:t>CubeStats</a:t>
            </a:r>
            <a:r>
              <a:rPr lang="en-US" altLang="en-US"/>
              <a:t> subroutine</a:t>
            </a:r>
          </a:p>
          <a:p>
            <a:pPr lvl="1" eaLnBrk="1" hangingPunct="1"/>
            <a:r>
              <a:rPr lang="en-US" altLang="en-US"/>
              <a:t>prints the value returned by </a:t>
            </a:r>
            <a:r>
              <a:rPr lang="en-US" altLang="en-US" sz="2400">
                <a:latin typeface="Monaco" charset="0"/>
              </a:rPr>
              <a:t>CubeStats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format</a:t>
            </a:r>
          </a:p>
        </p:txBody>
      </p:sp>
      <p:sp>
        <p:nvSpPr>
          <p:cNvPr id="28674" name="TextBox 20"/>
          <p:cNvSpPr txBox="1">
            <a:spLocks noChangeArrowheads="1"/>
          </p:cNvSpPr>
          <p:nvPr/>
        </p:nvSpPr>
        <p:spPr bwMode="auto">
          <a:xfrm>
            <a:off x="6916738" y="2049463"/>
            <a:ext cx="809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3 2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a b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c d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e f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g h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1 0 1 1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0 0 0 2</a:t>
            </a:r>
          </a:p>
          <a:p>
            <a:pPr eaLnBrk="1" hangingPunct="1"/>
            <a:r>
              <a:rPr lang="en-US" altLang="en-US" sz="1800">
                <a:latin typeface="Calibri" charset="0"/>
              </a:rPr>
              <a:t>-1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848475" y="3825875"/>
            <a:ext cx="2295525" cy="2339975"/>
            <a:chOff x="6601463" y="2930225"/>
            <a:chExt cx="2295832" cy="2339806"/>
          </a:xfrm>
        </p:grpSpPr>
        <p:sp>
          <p:nvSpPr>
            <p:cNvPr id="28733" name="TextBox 24"/>
            <p:cNvSpPr txBox="1">
              <a:spLocks noChangeArrowheads="1"/>
            </p:cNvSpPr>
            <p:nvPr/>
          </p:nvSpPr>
          <p:spPr bwMode="auto">
            <a:xfrm>
              <a:off x="6601463" y="4623747"/>
              <a:ext cx="2295832" cy="64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Cube a position (0,0,0) </a:t>
              </a:r>
            </a:p>
            <a:p>
              <a:pPr eaLnBrk="1" hangingPunct="1"/>
              <a:r>
                <a:rPr lang="en-US" altLang="en-US" sz="1800">
                  <a:latin typeface="Calibri" charset="0"/>
                </a:rPr>
                <a:t>with edge 2</a:t>
              </a:r>
            </a:p>
          </p:txBody>
        </p:sp>
        <p:cxnSp>
          <p:nvCxnSpPr>
            <p:cNvPr id="27" name="Straight Arrow Connector 26"/>
            <p:cNvCxnSpPr>
              <a:stCxn id="28733" idx="0"/>
            </p:cNvCxnSpPr>
            <p:nvPr/>
          </p:nvCxnSpPr>
          <p:spPr>
            <a:xfrm rot="16200000" flipV="1">
              <a:off x="6738975" y="3613561"/>
              <a:ext cx="1693741" cy="3270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870325" y="3638550"/>
            <a:ext cx="3522663" cy="3028950"/>
            <a:chOff x="3870939" y="3638549"/>
            <a:chExt cx="3523394" cy="3028398"/>
          </a:xfrm>
        </p:grpSpPr>
        <p:sp>
          <p:nvSpPr>
            <p:cNvPr id="28731" name="TextBox 23"/>
            <p:cNvSpPr txBox="1">
              <a:spLocks noChangeArrowheads="1"/>
            </p:cNvSpPr>
            <p:nvPr/>
          </p:nvSpPr>
          <p:spPr bwMode="auto">
            <a:xfrm>
              <a:off x="3870939" y="6297689"/>
              <a:ext cx="3523394" cy="36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Cube at position (1,0,1) with edge 1 </a:t>
              </a:r>
            </a:p>
          </p:txBody>
        </p:sp>
        <p:cxnSp>
          <p:nvCxnSpPr>
            <p:cNvPr id="32" name="Straight Arrow Connector 31"/>
            <p:cNvCxnSpPr>
              <a:stCxn id="28731" idx="0"/>
            </p:cNvCxnSpPr>
            <p:nvPr/>
          </p:nvCxnSpPr>
          <p:spPr bwMode="auto">
            <a:xfrm flipV="1">
              <a:off x="5633430" y="3638549"/>
              <a:ext cx="1368709" cy="2658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61225" y="954088"/>
            <a:ext cx="1709738" cy="1220787"/>
            <a:chOff x="6364125" y="954236"/>
            <a:chExt cx="1709232" cy="1220706"/>
          </a:xfrm>
        </p:grpSpPr>
        <p:sp>
          <p:nvSpPr>
            <p:cNvPr id="28729" name="TextBox 22"/>
            <p:cNvSpPr txBox="1">
              <a:spLocks noChangeArrowheads="1"/>
            </p:cNvSpPr>
            <p:nvPr/>
          </p:nvSpPr>
          <p:spPr bwMode="auto">
            <a:xfrm>
              <a:off x="6770484" y="954236"/>
              <a:ext cx="13028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size of array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6457666" y="1271829"/>
              <a:ext cx="809571" cy="996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72100" y="1417638"/>
            <a:ext cx="1941513" cy="801687"/>
            <a:chOff x="4474706" y="1417638"/>
            <a:chExt cx="1941557" cy="801283"/>
          </a:xfrm>
        </p:grpSpPr>
        <p:sp>
          <p:nvSpPr>
            <p:cNvPr id="28727" name="TextBox 21"/>
            <p:cNvSpPr txBox="1">
              <a:spLocks noChangeArrowheads="1"/>
            </p:cNvSpPr>
            <p:nvPr/>
          </p:nvSpPr>
          <p:spPr bwMode="auto">
            <a:xfrm>
              <a:off x="4474706" y="1417638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dimension of array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6200000" flipH="1">
              <a:off x="5607522" y="1722926"/>
              <a:ext cx="415715" cy="57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2673350" y="2757488"/>
            <a:ext cx="1781175" cy="184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4425950" y="4271963"/>
            <a:ext cx="1781175" cy="184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1" name="Group 67"/>
          <p:cNvGrpSpPr>
            <a:grpSpLocks/>
          </p:cNvGrpSpPr>
          <p:nvPr/>
        </p:nvGrpSpPr>
        <p:grpSpPr bwMode="auto">
          <a:xfrm>
            <a:off x="4484688" y="2546350"/>
            <a:ext cx="1933575" cy="1862138"/>
            <a:chOff x="4485463" y="2546350"/>
            <a:chExt cx="1933575" cy="1862138"/>
          </a:xfrm>
        </p:grpSpPr>
        <p:sp>
          <p:nvSpPr>
            <p:cNvPr id="30" name="Cube 29"/>
            <p:cNvSpPr/>
            <p:nvPr/>
          </p:nvSpPr>
          <p:spPr bwMode="auto">
            <a:xfrm>
              <a:off x="4485463" y="3349625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g</a:t>
              </a:r>
              <a:endParaRPr lang="en-US" dirty="0"/>
            </a:p>
          </p:txBody>
        </p:sp>
        <p:sp>
          <p:nvSpPr>
            <p:cNvPr id="31" name="Cube 30"/>
            <p:cNvSpPr/>
            <p:nvPr/>
          </p:nvSpPr>
          <p:spPr bwMode="auto">
            <a:xfrm>
              <a:off x="5317313" y="3349625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h</a:t>
              </a:r>
              <a:endParaRPr lang="en-US" dirty="0"/>
            </a:p>
          </p:txBody>
        </p:sp>
        <p:sp>
          <p:nvSpPr>
            <p:cNvPr id="33" name="Cube 32"/>
            <p:cNvSpPr/>
            <p:nvPr/>
          </p:nvSpPr>
          <p:spPr bwMode="auto">
            <a:xfrm>
              <a:off x="4485463" y="2546350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34" name="Cube 33"/>
            <p:cNvSpPr/>
            <p:nvPr/>
          </p:nvSpPr>
          <p:spPr bwMode="auto">
            <a:xfrm>
              <a:off x="5317313" y="2546350"/>
              <a:ext cx="1101725" cy="1058863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rot="5400000">
              <a:off x="4541025" y="2581276"/>
              <a:ext cx="1781175" cy="184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2" name="TextBox 65"/>
          <p:cNvSpPr txBox="1">
            <a:spLocks noChangeArrowheads="1"/>
          </p:cNvSpPr>
          <p:nvPr/>
        </p:nvSpPr>
        <p:spPr bwMode="auto">
          <a:xfrm>
            <a:off x="501650" y="5983288"/>
            <a:ext cx="125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C[i][j][k]</a:t>
            </a:r>
          </a:p>
        </p:txBody>
      </p:sp>
      <p:grpSp>
        <p:nvGrpSpPr>
          <p:cNvPr id="28683" name="Group 77"/>
          <p:cNvGrpSpPr>
            <a:grpSpLocks/>
          </p:cNvGrpSpPr>
          <p:nvPr/>
        </p:nvGrpSpPr>
        <p:grpSpPr bwMode="auto">
          <a:xfrm>
            <a:off x="-1588" y="3230563"/>
            <a:ext cx="2244726" cy="2519362"/>
            <a:chOff x="12700" y="2867256"/>
            <a:chExt cx="2245139" cy="2520063"/>
          </a:xfrm>
        </p:grpSpPr>
        <p:grpSp>
          <p:nvGrpSpPr>
            <p:cNvPr id="28707" name="Group 30"/>
            <p:cNvGrpSpPr>
              <a:grpSpLocks/>
            </p:cNvGrpSpPr>
            <p:nvPr/>
          </p:nvGrpSpPr>
          <p:grpSpPr bwMode="auto">
            <a:xfrm>
              <a:off x="363603" y="3051454"/>
              <a:ext cx="1894236" cy="1883297"/>
              <a:chOff x="1204691" y="2668834"/>
              <a:chExt cx="2424955" cy="2426869"/>
            </a:xfrm>
          </p:grpSpPr>
          <p:sp>
            <p:nvSpPr>
              <p:cNvPr id="54" name="Cube 53"/>
              <p:cNvSpPr/>
              <p:nvPr/>
            </p:nvSpPr>
            <p:spPr>
              <a:xfrm>
                <a:off x="1497393" y="3591703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204691" y="3880227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c</a:t>
                </a:r>
                <a:endParaRPr lang="en-US" dirty="0"/>
              </a:p>
            </p:txBody>
          </p:sp>
          <p:sp>
            <p:nvSpPr>
              <p:cNvPr id="56" name="Cube 6"/>
              <p:cNvSpPr/>
              <p:nvPr/>
            </p:nvSpPr>
            <p:spPr>
              <a:xfrm>
                <a:off x="2414120" y="3591703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7" name="Cube 56"/>
              <p:cNvSpPr/>
              <p:nvPr/>
            </p:nvSpPr>
            <p:spPr>
              <a:xfrm>
                <a:off x="2131581" y="3880227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d</a:t>
                </a:r>
                <a:endParaRPr lang="en-US" dirty="0"/>
              </a:p>
            </p:txBody>
          </p:sp>
          <p:sp>
            <p:nvSpPr>
              <p:cNvPr id="58" name="Cube 57"/>
              <p:cNvSpPr/>
              <p:nvPr/>
            </p:nvSpPr>
            <p:spPr>
              <a:xfrm>
                <a:off x="1497393" y="2668838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1204691" y="2957361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60" name="Cube 59"/>
              <p:cNvSpPr/>
              <p:nvPr/>
            </p:nvSpPr>
            <p:spPr>
              <a:xfrm>
                <a:off x="2414120" y="2668838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" name="Cube 60"/>
              <p:cNvSpPr/>
              <p:nvPr/>
            </p:nvSpPr>
            <p:spPr>
              <a:xfrm>
                <a:off x="2131581" y="2957361"/>
                <a:ext cx="1215526" cy="121548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/>
                  <a:t>b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rot="5400000">
              <a:off x="-208049" y="4220182"/>
              <a:ext cx="982936" cy="1587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09" name="TextBox 68"/>
            <p:cNvSpPr txBox="1">
              <a:spLocks noChangeArrowheads="1"/>
            </p:cNvSpPr>
            <p:nvPr/>
          </p:nvSpPr>
          <p:spPr bwMode="auto">
            <a:xfrm>
              <a:off x="12700" y="4035255"/>
              <a:ext cx="276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j</a:t>
              </a:r>
            </a:p>
          </p:txBody>
        </p:sp>
        <p:sp>
          <p:nvSpPr>
            <p:cNvPr id="28710" name="TextBox 69"/>
            <p:cNvSpPr txBox="1">
              <a:spLocks noChangeArrowheads="1"/>
            </p:cNvSpPr>
            <p:nvPr/>
          </p:nvSpPr>
          <p:spPr bwMode="auto">
            <a:xfrm>
              <a:off x="966718" y="5017987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k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90657" y="5050675"/>
              <a:ext cx="981256" cy="1588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257992" y="2971289"/>
              <a:ext cx="493849" cy="48904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13" name="TextBox 73"/>
            <p:cNvSpPr txBox="1">
              <a:spLocks noChangeArrowheads="1"/>
            </p:cNvSpPr>
            <p:nvPr/>
          </p:nvSpPr>
          <p:spPr bwMode="auto">
            <a:xfrm>
              <a:off x="248010" y="2867256"/>
              <a:ext cx="248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Verdana" charset="0"/>
                </a:rPr>
                <a:t>i</a:t>
              </a:r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31850" y="1757363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C[1][0][1]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4484688" y="2546350"/>
            <a:ext cx="1933575" cy="1862138"/>
            <a:chOff x="2462987" y="1118394"/>
            <a:chExt cx="1933575" cy="1862138"/>
          </a:xfrm>
        </p:grpSpPr>
        <p:sp>
          <p:nvSpPr>
            <p:cNvPr id="70" name="Cube 69"/>
            <p:cNvSpPr>
              <a:spLocks noChangeArrowheads="1"/>
            </p:cNvSpPr>
            <p:nvPr/>
          </p:nvSpPr>
          <p:spPr bwMode="auto">
            <a:xfrm>
              <a:off x="2462987" y="1921669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g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Cube 70"/>
            <p:cNvSpPr>
              <a:spLocks noChangeArrowheads="1"/>
            </p:cNvSpPr>
            <p:nvPr/>
          </p:nvSpPr>
          <p:spPr bwMode="auto">
            <a:xfrm>
              <a:off x="3294837" y="1921669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h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Cube 71"/>
            <p:cNvSpPr>
              <a:spLocks noChangeArrowheads="1"/>
            </p:cNvSpPr>
            <p:nvPr/>
          </p:nvSpPr>
          <p:spPr bwMode="auto">
            <a:xfrm>
              <a:off x="2462987" y="1118394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e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Cube 72"/>
            <p:cNvSpPr>
              <a:spLocks noChangeArrowheads="1"/>
            </p:cNvSpPr>
            <p:nvPr/>
          </p:nvSpPr>
          <p:spPr bwMode="auto">
            <a:xfrm>
              <a:off x="3294837" y="1118394"/>
              <a:ext cx="1101725" cy="105886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dk1"/>
                  </a:solidFill>
                  <a:latin typeface="+mn-lt"/>
                  <a:ea typeface="+mn-ea"/>
                </a:rPr>
                <a:t>f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 rot="5400000">
              <a:off x="2518549" y="1153320"/>
              <a:ext cx="1781175" cy="184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27088" y="1757363"/>
            <a:ext cx="14335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C[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][0][1]</a:t>
            </a:r>
          </a:p>
        </p:txBody>
      </p: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4486275" y="2554288"/>
            <a:ext cx="1933575" cy="1058862"/>
            <a:chOff x="2274865" y="1323445"/>
            <a:chExt cx="1933575" cy="1058864"/>
          </a:xfrm>
        </p:grpSpPr>
        <p:sp>
          <p:nvSpPr>
            <p:cNvPr id="82" name="Cube 81"/>
            <p:cNvSpPr/>
            <p:nvPr/>
          </p:nvSpPr>
          <p:spPr bwMode="auto">
            <a:xfrm>
              <a:off x="2274865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e</a:t>
              </a:r>
              <a:endParaRPr lang="en-US" dirty="0"/>
            </a:p>
          </p:txBody>
        </p:sp>
        <p:sp>
          <p:nvSpPr>
            <p:cNvPr id="83" name="Cube 82"/>
            <p:cNvSpPr/>
            <p:nvPr/>
          </p:nvSpPr>
          <p:spPr bwMode="auto">
            <a:xfrm>
              <a:off x="3106715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rot="10800000" flipV="1">
              <a:off x="3106715" y="1388532"/>
              <a:ext cx="1035050" cy="993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831850" y="1757363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C[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][</a:t>
            </a:r>
            <a:r>
              <a:rPr lang="en-US" altLang="en-US">
                <a:solidFill>
                  <a:srgbClr val="008000"/>
                </a:solidFill>
              </a:rPr>
              <a:t>0</a:t>
            </a:r>
            <a:r>
              <a:rPr lang="en-US" altLang="en-US"/>
              <a:t>][1]</a:t>
            </a:r>
          </a:p>
        </p:txBody>
      </p: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5318125" y="2554288"/>
            <a:ext cx="1101725" cy="1058862"/>
            <a:chOff x="4080650" y="1323445"/>
            <a:chExt cx="1101725" cy="1058864"/>
          </a:xfrm>
        </p:grpSpPr>
        <p:sp>
          <p:nvSpPr>
            <p:cNvPr id="89" name="Cube 88"/>
            <p:cNvSpPr/>
            <p:nvPr/>
          </p:nvSpPr>
          <p:spPr bwMode="auto">
            <a:xfrm>
              <a:off x="4080650" y="1323445"/>
              <a:ext cx="1101725" cy="1058864"/>
            </a:xfrm>
            <a:prstGeom prst="cub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</a:t>
              </a:r>
              <a:endParaRPr lang="en-US" dirty="0"/>
            </a:p>
          </p:txBody>
        </p:sp>
        <p:cxnSp>
          <p:nvCxnSpPr>
            <p:cNvPr id="90" name="Straight Connector 89"/>
            <p:cNvCxnSpPr>
              <a:cxnSpLocks noChangeShapeType="1"/>
            </p:cNvCxnSpPr>
            <p:nvPr/>
          </p:nvCxnSpPr>
          <p:spPr bwMode="auto">
            <a:xfrm rot="10800000" flipV="1">
              <a:off x="4080650" y="1388532"/>
              <a:ext cx="1035050" cy="993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823913" y="1757363"/>
            <a:ext cx="1433512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C[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][</a:t>
            </a:r>
            <a:r>
              <a:rPr lang="en-US" altLang="en-US">
                <a:solidFill>
                  <a:srgbClr val="008000"/>
                </a:solidFill>
              </a:rPr>
              <a:t>0</a:t>
            </a:r>
            <a:r>
              <a:rPr lang="en-US" altLang="en-US"/>
              <a:t>][</a:t>
            </a:r>
            <a:r>
              <a:rPr lang="en-US" altLang="en-US">
                <a:solidFill>
                  <a:srgbClr val="0000FF"/>
                </a:solidFill>
              </a:rPr>
              <a:t>1</a:t>
            </a:r>
            <a:r>
              <a:rPr lang="en-US" altLang="en-US"/>
              <a:t>]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127250" y="17700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↔ f</a:t>
            </a:r>
          </a:p>
        </p:txBody>
      </p:sp>
      <p:grpSp>
        <p:nvGrpSpPr>
          <p:cNvPr id="28692" name="Group 23"/>
          <p:cNvGrpSpPr>
            <a:grpSpLocks/>
          </p:cNvGrpSpPr>
          <p:nvPr/>
        </p:nvGrpSpPr>
        <p:grpSpPr bwMode="auto">
          <a:xfrm>
            <a:off x="2643188" y="4303713"/>
            <a:ext cx="1943100" cy="1862137"/>
            <a:chOff x="4169321" y="3111658"/>
            <a:chExt cx="2144041" cy="2137279"/>
          </a:xfrm>
        </p:grpSpPr>
        <p:sp>
          <p:nvSpPr>
            <p:cNvPr id="41" name="Cube 40"/>
            <p:cNvSpPr/>
            <p:nvPr/>
          </p:nvSpPr>
          <p:spPr>
            <a:xfrm>
              <a:off x="4169321" y="4033622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c</a:t>
              </a:r>
              <a:endParaRPr lang="en-US" dirty="0"/>
            </a:p>
          </p:txBody>
        </p:sp>
        <p:sp>
          <p:nvSpPr>
            <p:cNvPr id="42" name="Cube 41"/>
            <p:cNvSpPr/>
            <p:nvPr/>
          </p:nvSpPr>
          <p:spPr>
            <a:xfrm>
              <a:off x="5097705" y="4033622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43" name="Cube 42"/>
            <p:cNvSpPr/>
            <p:nvPr/>
          </p:nvSpPr>
          <p:spPr>
            <a:xfrm>
              <a:off x="4169321" y="3111658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44" name="Cube 43"/>
            <p:cNvSpPr/>
            <p:nvPr/>
          </p:nvSpPr>
          <p:spPr>
            <a:xfrm>
              <a:off x="5097705" y="3111658"/>
              <a:ext cx="1215657" cy="121531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8" grpId="0" animBg="1"/>
      <p:bldP spid="77" grpId="0"/>
      <p:bldP spid="76" grpId="0" animBg="1"/>
      <p:bldP spid="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</a:t>
            </a:r>
          </a:p>
        </p:txBody>
      </p:sp>
      <p:sp>
        <p:nvSpPr>
          <p:cNvPr id="2969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Reading and understanding the main routine is part of the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test generator, written in Python, is provided to you as a convenience.</a:t>
            </a:r>
          </a:p>
          <a:p>
            <a:pPr lvl="1"/>
            <a:r>
              <a:rPr lang="en-US" altLang="en-US"/>
              <a:t>Have fun modifying/playing with it.</a:t>
            </a:r>
          </a:p>
          <a:p>
            <a:r>
              <a:rPr lang="en-US" altLang="en-US"/>
              <a:t>Caution:</a:t>
            </a:r>
          </a:p>
          <a:p>
            <a:pPr lvl="1"/>
            <a:r>
              <a:rPr lang="en-US" altLang="en-US"/>
              <a:t>Large test cases overflow the arena provided</a:t>
            </a:r>
          </a:p>
          <a:p>
            <a:pPr lvl="1"/>
            <a:r>
              <a:rPr lang="en-US" altLang="en-US"/>
              <a:t>Increasing the arena is ok but will eventually run into the static space limit of SPIM.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to hand in</a:t>
            </a:r>
          </a:p>
        </p:txBody>
      </p:sp>
      <p:sp>
        <p:nvSpPr>
          <p:cNvPr id="2867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single file named </a:t>
            </a:r>
            <a:r>
              <a:rPr lang="en-US" altLang="en-US">
                <a:latin typeface="Monaco" charset="0"/>
              </a:rPr>
              <a:t>CubeStats.s</a:t>
            </a:r>
            <a:r>
              <a:rPr lang="en-US" altLang="en-US"/>
              <a:t> containing your subroutine </a:t>
            </a:r>
            <a:r>
              <a:rPr lang="en-US" altLang="en-US">
                <a:latin typeface="Monaco" charset="0"/>
              </a:rPr>
              <a:t>CubeStats</a:t>
            </a:r>
            <a:r>
              <a:rPr lang="en-US" altLang="en-US"/>
              <a:t> written in MIPS assembly.</a:t>
            </a:r>
          </a:p>
          <a:p>
            <a:pPr eaLnBrk="1" hangingPunct="1"/>
            <a:r>
              <a:rPr lang="en-US" altLang="en-US"/>
              <a:t>Your subroutine must return to the caller using the instruction: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Monaco" charset="0"/>
              </a:rPr>
              <a:t>jr $ra</a:t>
            </a:r>
          </a:p>
          <a:p>
            <a:pPr eaLnBrk="1" hangingPunct="1"/>
            <a:r>
              <a:rPr lang="en-US" altLang="en-US"/>
              <a:t>Your file must not contain a main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Follow all subroutine calling conventions</a:t>
            </a:r>
          </a:p>
          <a:p>
            <a:pPr eaLnBrk="1" hangingPunct="1"/>
            <a:r>
              <a:rPr lang="en-US" altLang="en-US"/>
              <a:t>Must use $fp to access anything that is stored in the stack</a:t>
            </a:r>
          </a:p>
          <a:p>
            <a:pPr lvl="1" eaLnBrk="1" hangingPunct="1"/>
            <a:r>
              <a:rPr lang="en-US" altLang="en-US"/>
              <a:t>Only can use $sp in this assignment to change the size of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Monaco" charset="0"/>
              </a:rPr>
              <a:t>CubeStats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Receives the following parameters:</a:t>
            </a:r>
          </a:p>
          <a:p>
            <a:pPr lvl="1" eaLnBrk="1" hangingPunct="1"/>
            <a:r>
              <a:rPr lang="en-US" altLang="en-US">
                <a:latin typeface="Monaco" charset="0"/>
              </a:rPr>
              <a:t>corner</a:t>
            </a:r>
            <a:r>
              <a:rPr lang="en-US" altLang="en-US"/>
              <a:t>: the address of the first element of a cube in an </a:t>
            </a:r>
            <a:r>
              <a:rPr lang="en-US" altLang="en-US" i="1"/>
              <a:t>n</a:t>
            </a:r>
            <a:r>
              <a:rPr lang="en-US" altLang="en-US"/>
              <a:t>-dimensional array.</a:t>
            </a:r>
          </a:p>
          <a:p>
            <a:pPr lvl="1" eaLnBrk="1" hangingPunct="1"/>
            <a:r>
              <a:rPr lang="en-US" altLang="en-US">
                <a:latin typeface="Monaco" charset="0"/>
              </a:rPr>
              <a:t>edge</a:t>
            </a:r>
            <a:r>
              <a:rPr lang="en-US" altLang="en-US"/>
              <a:t>: the size of the edge of the cube.</a:t>
            </a:r>
          </a:p>
          <a:p>
            <a:pPr lvl="1" eaLnBrk="1" hangingPunct="1"/>
            <a:r>
              <a:rPr lang="en-US" altLang="en-US">
                <a:latin typeface="Monaco" charset="0"/>
              </a:rPr>
              <a:t>dimensions</a:t>
            </a:r>
            <a:r>
              <a:rPr lang="en-US" altLang="en-US"/>
              <a:t>: the number of dimensions of the cube (and base array).</a:t>
            </a:r>
          </a:p>
          <a:p>
            <a:pPr lvl="1" eaLnBrk="1" hangingPunct="1"/>
            <a:r>
              <a:rPr lang="en-US" altLang="en-US">
                <a:latin typeface="Monaco" charset="0"/>
              </a:rPr>
              <a:t>size</a:t>
            </a:r>
            <a:r>
              <a:rPr lang="en-US" altLang="en-US"/>
              <a:t>: the size of the base array</a:t>
            </a:r>
          </a:p>
          <a:p>
            <a:pPr lvl="2" eaLnBrk="1" hangingPunct="1"/>
            <a:r>
              <a:rPr lang="en-US" altLang="en-US"/>
              <a:t>Assume that the size of the base array is the same in all dimensions</a:t>
            </a:r>
            <a:r>
              <a:rPr lang="en-US" altLang="en-US" i="1"/>
              <a:t>, i.e.</a:t>
            </a:r>
            <a:r>
              <a:rPr lang="en-US" altLang="en-US"/>
              <a:t> the base array is itself a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A two-dimensional example</a:t>
            </a:r>
          </a:p>
        </p:txBody>
      </p:sp>
      <p:grpSp>
        <p:nvGrpSpPr>
          <p:cNvPr id="16386" name="Group 157"/>
          <p:cNvGrpSpPr>
            <a:grpSpLocks/>
          </p:cNvGrpSpPr>
          <p:nvPr/>
        </p:nvGrpSpPr>
        <p:grpSpPr bwMode="auto">
          <a:xfrm>
            <a:off x="2481263" y="2043113"/>
            <a:ext cx="4181475" cy="4160837"/>
            <a:chOff x="1623814" y="1703951"/>
            <a:chExt cx="4180110" cy="4161023"/>
          </a:xfrm>
        </p:grpSpPr>
        <p:grpSp>
          <p:nvGrpSpPr>
            <p:cNvPr id="16418" name="Group 13"/>
            <p:cNvGrpSpPr>
              <a:grpSpLocks/>
            </p:cNvGrpSpPr>
            <p:nvPr/>
          </p:nvGrpSpPr>
          <p:grpSpPr bwMode="auto">
            <a:xfrm>
              <a:off x="1623814" y="1703951"/>
              <a:ext cx="4180110" cy="416949"/>
              <a:chOff x="1623814" y="1703951"/>
              <a:chExt cx="4180110" cy="41694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23814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41190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60153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77530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6493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3869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31245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50208" y="1703951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67584" y="1703951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86547" y="1703951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19" name="Group 14"/>
            <p:cNvGrpSpPr>
              <a:grpSpLocks/>
            </p:cNvGrpSpPr>
            <p:nvPr/>
          </p:nvGrpSpPr>
          <p:grpSpPr bwMode="auto">
            <a:xfrm>
              <a:off x="1623814" y="2119959"/>
              <a:ext cx="4180110" cy="416949"/>
              <a:chOff x="1623814" y="1703951"/>
              <a:chExt cx="4180110" cy="41694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23814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41190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60153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7530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6493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13869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31245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50208" y="1703887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67584" y="1703887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86547" y="1703887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0" name="Group 69"/>
            <p:cNvGrpSpPr>
              <a:grpSpLocks/>
            </p:cNvGrpSpPr>
            <p:nvPr/>
          </p:nvGrpSpPr>
          <p:grpSpPr bwMode="auto">
            <a:xfrm>
              <a:off x="1623814" y="2535967"/>
              <a:ext cx="4180110" cy="416949"/>
              <a:chOff x="1623814" y="1703951"/>
              <a:chExt cx="4180110" cy="41694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23814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041190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60153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877530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96493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13869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131245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550208" y="1703822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7584" y="1703822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386547" y="1703822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1" name="Group 80"/>
            <p:cNvGrpSpPr>
              <a:grpSpLocks/>
            </p:cNvGrpSpPr>
            <p:nvPr/>
          </p:nvGrpSpPr>
          <p:grpSpPr bwMode="auto">
            <a:xfrm>
              <a:off x="1623814" y="2951975"/>
              <a:ext cx="4180110" cy="416949"/>
              <a:chOff x="1623814" y="1703951"/>
              <a:chExt cx="4180110" cy="41694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23814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41190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460153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877530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96493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13869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131245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50208" y="1703758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7584" y="1703758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86547" y="1703758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2" name="Group 91"/>
            <p:cNvGrpSpPr>
              <a:grpSpLocks/>
            </p:cNvGrpSpPr>
            <p:nvPr/>
          </p:nvGrpSpPr>
          <p:grpSpPr bwMode="auto">
            <a:xfrm>
              <a:off x="1623814" y="3367983"/>
              <a:ext cx="4180110" cy="416949"/>
              <a:chOff x="1623814" y="1703951"/>
              <a:chExt cx="4180110" cy="41694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623814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41190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460153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877530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296493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713869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31245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550208" y="1703693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967584" y="1703693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386547" y="1703693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3" name="Group 102"/>
            <p:cNvGrpSpPr>
              <a:grpSpLocks/>
            </p:cNvGrpSpPr>
            <p:nvPr/>
          </p:nvGrpSpPr>
          <p:grpSpPr bwMode="auto">
            <a:xfrm>
              <a:off x="1623814" y="3783991"/>
              <a:ext cx="4180110" cy="416949"/>
              <a:chOff x="1623814" y="1703951"/>
              <a:chExt cx="4180110" cy="416949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623814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041190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460153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77530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96493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713869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131245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550208" y="170362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67584" y="170362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386547" y="170362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4" name="Group 113"/>
            <p:cNvGrpSpPr>
              <a:grpSpLocks/>
            </p:cNvGrpSpPr>
            <p:nvPr/>
          </p:nvGrpSpPr>
          <p:grpSpPr bwMode="auto">
            <a:xfrm>
              <a:off x="1623814" y="4199999"/>
              <a:ext cx="4180110" cy="416949"/>
              <a:chOff x="1623814" y="1703951"/>
              <a:chExt cx="4180110" cy="41694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623814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41190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460153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877530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296493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713869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131245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0208" y="1703565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967584" y="1703565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386547" y="1703565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5" name="Group 124"/>
            <p:cNvGrpSpPr>
              <a:grpSpLocks/>
            </p:cNvGrpSpPr>
            <p:nvPr/>
          </p:nvGrpSpPr>
          <p:grpSpPr bwMode="auto">
            <a:xfrm>
              <a:off x="1623814" y="4616007"/>
              <a:ext cx="4180110" cy="416949"/>
              <a:chOff x="1623814" y="1703951"/>
              <a:chExt cx="4180110" cy="416949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623814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041190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460153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877530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96493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713869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131245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50208" y="1703500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967584" y="1703500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386547" y="1703500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6" name="Group 135"/>
            <p:cNvGrpSpPr>
              <a:grpSpLocks/>
            </p:cNvGrpSpPr>
            <p:nvPr/>
          </p:nvGrpSpPr>
          <p:grpSpPr bwMode="auto">
            <a:xfrm>
              <a:off x="1623814" y="5032015"/>
              <a:ext cx="4180110" cy="416949"/>
              <a:chOff x="1623814" y="1703951"/>
              <a:chExt cx="4180110" cy="416949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623814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041190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60153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877530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296493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713869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131245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50208" y="1703436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967584" y="1703436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386547" y="1703436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427" name="Group 146"/>
            <p:cNvGrpSpPr>
              <a:grpSpLocks/>
            </p:cNvGrpSpPr>
            <p:nvPr/>
          </p:nvGrpSpPr>
          <p:grpSpPr bwMode="auto">
            <a:xfrm>
              <a:off x="1623814" y="5448025"/>
              <a:ext cx="4180110" cy="416949"/>
              <a:chOff x="1623814" y="1703951"/>
              <a:chExt cx="4180110" cy="416949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623814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041190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460153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877530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296493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713869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31245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550208" y="1703369"/>
                <a:ext cx="417376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67584" y="1703369"/>
                <a:ext cx="418963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386547" y="1703369"/>
                <a:ext cx="417377" cy="4175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6387" name="TextBox 158"/>
          <p:cNvSpPr txBox="1">
            <a:spLocks noChangeArrowheads="1"/>
          </p:cNvSpPr>
          <p:nvPr/>
        </p:nvSpPr>
        <p:spPr bwMode="auto">
          <a:xfrm>
            <a:off x="2532063" y="165576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0</a:t>
            </a:r>
          </a:p>
        </p:txBody>
      </p:sp>
      <p:sp>
        <p:nvSpPr>
          <p:cNvPr id="16388" name="TextBox 159"/>
          <p:cNvSpPr txBox="1">
            <a:spLocks noChangeArrowheads="1"/>
          </p:cNvSpPr>
          <p:nvPr/>
        </p:nvSpPr>
        <p:spPr bwMode="auto">
          <a:xfrm>
            <a:off x="2951163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1</a:t>
            </a:r>
          </a:p>
        </p:txBody>
      </p:sp>
      <p:sp>
        <p:nvSpPr>
          <p:cNvPr id="16389" name="TextBox 160"/>
          <p:cNvSpPr txBox="1">
            <a:spLocks noChangeArrowheads="1"/>
          </p:cNvSpPr>
          <p:nvPr/>
        </p:nvSpPr>
        <p:spPr bwMode="auto">
          <a:xfrm>
            <a:off x="3371850" y="165576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2</a:t>
            </a:r>
          </a:p>
        </p:txBody>
      </p:sp>
      <p:sp>
        <p:nvSpPr>
          <p:cNvPr id="16390" name="TextBox 161"/>
          <p:cNvSpPr txBox="1">
            <a:spLocks noChangeArrowheads="1"/>
          </p:cNvSpPr>
          <p:nvPr/>
        </p:nvSpPr>
        <p:spPr bwMode="auto">
          <a:xfrm>
            <a:off x="3790950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3</a:t>
            </a:r>
          </a:p>
        </p:txBody>
      </p:sp>
      <p:sp>
        <p:nvSpPr>
          <p:cNvPr id="16391" name="TextBox 162"/>
          <p:cNvSpPr txBox="1">
            <a:spLocks noChangeArrowheads="1"/>
          </p:cNvSpPr>
          <p:nvPr/>
        </p:nvSpPr>
        <p:spPr bwMode="auto">
          <a:xfrm>
            <a:off x="4211638" y="165576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4</a:t>
            </a:r>
          </a:p>
        </p:txBody>
      </p:sp>
      <p:sp>
        <p:nvSpPr>
          <p:cNvPr id="16392" name="TextBox 163"/>
          <p:cNvSpPr txBox="1">
            <a:spLocks noChangeArrowheads="1"/>
          </p:cNvSpPr>
          <p:nvPr/>
        </p:nvSpPr>
        <p:spPr bwMode="auto">
          <a:xfrm>
            <a:off x="4630738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5</a:t>
            </a:r>
          </a:p>
        </p:txBody>
      </p:sp>
      <p:sp>
        <p:nvSpPr>
          <p:cNvPr id="16393" name="TextBox 164"/>
          <p:cNvSpPr txBox="1">
            <a:spLocks noChangeArrowheads="1"/>
          </p:cNvSpPr>
          <p:nvPr/>
        </p:nvSpPr>
        <p:spPr bwMode="auto">
          <a:xfrm>
            <a:off x="5051425" y="165576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6</a:t>
            </a:r>
          </a:p>
        </p:txBody>
      </p:sp>
      <p:sp>
        <p:nvSpPr>
          <p:cNvPr id="16394" name="TextBox 165"/>
          <p:cNvSpPr txBox="1">
            <a:spLocks noChangeArrowheads="1"/>
          </p:cNvSpPr>
          <p:nvPr/>
        </p:nvSpPr>
        <p:spPr bwMode="auto">
          <a:xfrm>
            <a:off x="5470525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7</a:t>
            </a:r>
          </a:p>
        </p:txBody>
      </p:sp>
      <p:sp>
        <p:nvSpPr>
          <p:cNvPr id="16395" name="TextBox 166"/>
          <p:cNvSpPr txBox="1">
            <a:spLocks noChangeArrowheads="1"/>
          </p:cNvSpPr>
          <p:nvPr/>
        </p:nvSpPr>
        <p:spPr bwMode="auto">
          <a:xfrm>
            <a:off x="5891213" y="165576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8</a:t>
            </a:r>
          </a:p>
        </p:txBody>
      </p:sp>
      <p:sp>
        <p:nvSpPr>
          <p:cNvPr id="16396" name="TextBox 167"/>
          <p:cNvSpPr txBox="1">
            <a:spLocks noChangeArrowheads="1"/>
          </p:cNvSpPr>
          <p:nvPr/>
        </p:nvSpPr>
        <p:spPr bwMode="auto">
          <a:xfrm>
            <a:off x="6310313" y="16557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9</a:t>
            </a:r>
          </a:p>
        </p:txBody>
      </p:sp>
      <p:sp>
        <p:nvSpPr>
          <p:cNvPr id="16397" name="TextBox 168"/>
          <p:cNvSpPr txBox="1">
            <a:spLocks noChangeArrowheads="1"/>
          </p:cNvSpPr>
          <p:nvPr/>
        </p:nvSpPr>
        <p:spPr bwMode="auto">
          <a:xfrm>
            <a:off x="2159000" y="20653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0</a:t>
            </a:r>
          </a:p>
        </p:txBody>
      </p:sp>
      <p:sp>
        <p:nvSpPr>
          <p:cNvPr id="16398" name="TextBox 169"/>
          <p:cNvSpPr txBox="1">
            <a:spLocks noChangeArrowheads="1"/>
          </p:cNvSpPr>
          <p:nvPr/>
        </p:nvSpPr>
        <p:spPr bwMode="auto">
          <a:xfrm>
            <a:off x="2159000" y="248285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1</a:t>
            </a:r>
          </a:p>
        </p:txBody>
      </p:sp>
      <p:sp>
        <p:nvSpPr>
          <p:cNvPr id="16399" name="TextBox 170"/>
          <p:cNvSpPr txBox="1">
            <a:spLocks noChangeArrowheads="1"/>
          </p:cNvSpPr>
          <p:nvPr/>
        </p:nvSpPr>
        <p:spPr bwMode="auto">
          <a:xfrm>
            <a:off x="2159000" y="289877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2</a:t>
            </a:r>
          </a:p>
        </p:txBody>
      </p:sp>
      <p:sp>
        <p:nvSpPr>
          <p:cNvPr id="16400" name="TextBox 171"/>
          <p:cNvSpPr txBox="1">
            <a:spLocks noChangeArrowheads="1"/>
          </p:cNvSpPr>
          <p:nvPr/>
        </p:nvSpPr>
        <p:spPr bwMode="auto">
          <a:xfrm>
            <a:off x="2159000" y="3316288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3</a:t>
            </a:r>
          </a:p>
        </p:txBody>
      </p:sp>
      <p:sp>
        <p:nvSpPr>
          <p:cNvPr id="16401" name="TextBox 172"/>
          <p:cNvSpPr txBox="1">
            <a:spLocks noChangeArrowheads="1"/>
          </p:cNvSpPr>
          <p:nvPr/>
        </p:nvSpPr>
        <p:spPr bwMode="auto">
          <a:xfrm>
            <a:off x="2159000" y="37338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4</a:t>
            </a:r>
          </a:p>
        </p:txBody>
      </p:sp>
      <p:sp>
        <p:nvSpPr>
          <p:cNvPr id="16402" name="TextBox 173"/>
          <p:cNvSpPr txBox="1">
            <a:spLocks noChangeArrowheads="1"/>
          </p:cNvSpPr>
          <p:nvPr/>
        </p:nvSpPr>
        <p:spPr bwMode="auto">
          <a:xfrm>
            <a:off x="2159000" y="415131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5</a:t>
            </a:r>
          </a:p>
        </p:txBody>
      </p:sp>
      <p:sp>
        <p:nvSpPr>
          <p:cNvPr id="16403" name="TextBox 174"/>
          <p:cNvSpPr txBox="1">
            <a:spLocks noChangeArrowheads="1"/>
          </p:cNvSpPr>
          <p:nvPr/>
        </p:nvSpPr>
        <p:spPr bwMode="auto">
          <a:xfrm>
            <a:off x="2159000" y="456882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6</a:t>
            </a:r>
          </a:p>
        </p:txBody>
      </p:sp>
      <p:sp>
        <p:nvSpPr>
          <p:cNvPr id="16404" name="TextBox 175"/>
          <p:cNvSpPr txBox="1">
            <a:spLocks noChangeArrowheads="1"/>
          </p:cNvSpPr>
          <p:nvPr/>
        </p:nvSpPr>
        <p:spPr bwMode="auto">
          <a:xfrm>
            <a:off x="2159000" y="49863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7</a:t>
            </a:r>
          </a:p>
        </p:txBody>
      </p:sp>
      <p:sp>
        <p:nvSpPr>
          <p:cNvPr id="16405" name="TextBox 176"/>
          <p:cNvSpPr txBox="1">
            <a:spLocks noChangeArrowheads="1"/>
          </p:cNvSpPr>
          <p:nvPr/>
        </p:nvSpPr>
        <p:spPr bwMode="auto">
          <a:xfrm>
            <a:off x="2159000" y="540385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8</a:t>
            </a:r>
          </a:p>
        </p:txBody>
      </p:sp>
      <p:sp>
        <p:nvSpPr>
          <p:cNvPr id="16406" name="TextBox 177"/>
          <p:cNvSpPr txBox="1">
            <a:spLocks noChangeArrowheads="1"/>
          </p:cNvSpPr>
          <p:nvPr/>
        </p:nvSpPr>
        <p:spPr bwMode="auto">
          <a:xfrm>
            <a:off x="2159000" y="5821363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9</a:t>
            </a:r>
          </a:p>
        </p:txBody>
      </p:sp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154488" y="2459038"/>
            <a:ext cx="1671637" cy="1665287"/>
            <a:chOff x="4153989" y="2458791"/>
            <a:chExt cx="1672044" cy="1664973"/>
          </a:xfrm>
          <a:solidFill>
            <a:schemeClr val="accent2">
              <a:lumMod val="75000"/>
            </a:schemeClr>
          </a:solidFill>
        </p:grpSpPr>
        <p:sp>
          <p:nvSpPr>
            <p:cNvPr id="180" name="Rectangle 179"/>
            <p:cNvSpPr/>
            <p:nvPr/>
          </p:nvSpPr>
          <p:spPr>
            <a:xfrm>
              <a:off x="4153989" y="245879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571603" y="2458791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90805" y="2458791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08419" y="245879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153989" y="2874638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571603" y="2874638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90805" y="2874638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08419" y="2874638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153989" y="3290484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71603" y="3290484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990805" y="3290484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08419" y="3290484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53989" y="370633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571603" y="3706331"/>
              <a:ext cx="419202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90805" y="3706331"/>
              <a:ext cx="417615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408419" y="3706331"/>
              <a:ext cx="417614" cy="4174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" name="Group 207"/>
          <p:cNvGrpSpPr>
            <a:grpSpLocks/>
          </p:cNvGrpSpPr>
          <p:nvPr/>
        </p:nvGrpSpPr>
        <p:grpSpPr bwMode="auto">
          <a:xfrm>
            <a:off x="804863" y="1314450"/>
            <a:ext cx="3487737" cy="1284288"/>
            <a:chOff x="804434" y="1313991"/>
            <a:chExt cx="3488166" cy="1285276"/>
          </a:xfrm>
        </p:grpSpPr>
        <p:sp>
          <p:nvSpPr>
            <p:cNvPr id="16416" name="Rectangle 195"/>
            <p:cNvSpPr>
              <a:spLocks noChangeArrowheads="1"/>
            </p:cNvSpPr>
            <p:nvPr/>
          </p:nvSpPr>
          <p:spPr bwMode="auto">
            <a:xfrm>
              <a:off x="804434" y="1313991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Monaco" charset="0"/>
                </a:rPr>
                <a:t>corner</a:t>
              </a:r>
              <a:endParaRPr lang="en-US" altLang="en-US" sz="1800"/>
            </a:p>
          </p:txBody>
        </p:sp>
        <p:cxnSp>
          <p:nvCxnSpPr>
            <p:cNvPr id="198" name="Straight Arrow Connector 197"/>
            <p:cNvCxnSpPr>
              <a:stCxn id="16416" idx="2"/>
            </p:cNvCxnSpPr>
            <p:nvPr/>
          </p:nvCxnSpPr>
          <p:spPr>
            <a:xfrm>
              <a:off x="1312496" y="1682574"/>
              <a:ext cx="2980104" cy="9166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6835775" y="2466975"/>
            <a:ext cx="857250" cy="1671638"/>
            <a:chOff x="6835744" y="2466200"/>
            <a:chExt cx="858038" cy="1672044"/>
          </a:xfrm>
        </p:grpSpPr>
        <p:cxnSp>
          <p:nvCxnSpPr>
            <p:cNvPr id="199" name="Straight Arrow Connector 198"/>
            <p:cNvCxnSpPr/>
            <p:nvPr/>
          </p:nvCxnSpPr>
          <p:spPr>
            <a:xfrm rot="5400000">
              <a:off x="5999722" y="3302222"/>
              <a:ext cx="167204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5" name="Rectangle 202"/>
            <p:cNvSpPr>
              <a:spLocks noChangeArrowheads="1"/>
            </p:cNvSpPr>
            <p:nvPr/>
          </p:nvSpPr>
          <p:spPr bwMode="auto">
            <a:xfrm>
              <a:off x="6955028" y="3107082"/>
              <a:ext cx="7387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Monaco" charset="0"/>
                </a:rPr>
                <a:t>edge</a:t>
              </a:r>
              <a:endParaRPr lang="en-US" altLang="en-US" sz="1800"/>
            </a:p>
          </p:txBody>
        </p:sp>
      </p:grpSp>
      <p:grpSp>
        <p:nvGrpSpPr>
          <p:cNvPr id="210" name="Group 209"/>
          <p:cNvGrpSpPr>
            <a:grpSpLocks/>
          </p:cNvGrpSpPr>
          <p:nvPr/>
        </p:nvGrpSpPr>
        <p:grpSpPr bwMode="auto">
          <a:xfrm>
            <a:off x="2474913" y="6369050"/>
            <a:ext cx="4187825" cy="368300"/>
            <a:chOff x="2474525" y="6368599"/>
            <a:chExt cx="4187530" cy="369332"/>
          </a:xfrm>
        </p:grpSpPr>
        <p:cxnSp>
          <p:nvCxnSpPr>
            <p:cNvPr id="204" name="Straight Arrow Connector 203"/>
            <p:cNvCxnSpPr/>
            <p:nvPr/>
          </p:nvCxnSpPr>
          <p:spPr>
            <a:xfrm>
              <a:off x="2474525" y="6368599"/>
              <a:ext cx="418753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13" name="Rectangle 204"/>
            <p:cNvSpPr>
              <a:spLocks noChangeArrowheads="1"/>
            </p:cNvSpPr>
            <p:nvPr/>
          </p:nvSpPr>
          <p:spPr bwMode="auto">
            <a:xfrm>
              <a:off x="4167348" y="6368599"/>
              <a:ext cx="7387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Monaco" charset="0"/>
                </a:rPr>
                <a:t>size</a:t>
              </a:r>
              <a:endParaRPr lang="en-US" altLang="en-US" sz="1800"/>
            </a:p>
          </p:txBody>
        </p:sp>
      </p:grp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6954838" y="4938713"/>
            <a:ext cx="1985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Monaco" charset="0"/>
              </a:rPr>
              <a:t>dimension = 2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CubeStats Return Values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onaco"/>
                <a:ea typeface="ＭＳ Ｐゴシック" charset="0"/>
                <a:cs typeface="Monaco"/>
              </a:rPr>
              <a:t>$v0</a:t>
            </a:r>
            <a:r>
              <a:rPr lang="en-US" dirty="0">
                <a:ea typeface="ＭＳ Ｐゴシック" charset="0"/>
                <a:cs typeface="ＭＳ Ｐゴシック" charset="0"/>
              </a:rPr>
              <a:t>: a signed integer representing the floor of the average of all negative elements in the specified cube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                         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Monaco"/>
                <a:ea typeface="ＭＳ Ｐゴシック" charset="0"/>
                <a:cs typeface="Monaco"/>
              </a:rPr>
              <a:t>$v1</a:t>
            </a:r>
            <a:r>
              <a:rPr lang="en-US" dirty="0">
                <a:ea typeface="ＭＳ Ｐゴシック" charset="0"/>
                <a:cs typeface="ＭＳ Ｐゴシック" charset="0"/>
              </a:rPr>
              <a:t>: a signed integer representing the floor of the average of all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positive </a:t>
            </a:r>
            <a:r>
              <a:rPr lang="en-US" dirty="0">
                <a:ea typeface="ＭＳ Ｐゴシック" charset="0"/>
                <a:cs typeface="ＭＳ Ｐゴシック" charset="0"/>
              </a:rPr>
              <a:t>elements in the specified cube.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CubeStats Return Values --- more formally</a:t>
            </a:r>
          </a:p>
        </p:txBody>
      </p:sp>
      <p:pic>
        <p:nvPicPr>
          <p:cNvPr id="1843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609725"/>
            <a:ext cx="8313737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5537200"/>
            <a:ext cx="3563938" cy="1154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063" y="4306888"/>
            <a:ext cx="3563937" cy="1154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3382963"/>
            <a:ext cx="4452938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2498725"/>
            <a:ext cx="4452938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1450975"/>
            <a:ext cx="7856538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CubeStats Return Values --- more formally</a:t>
            </a:r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609725"/>
            <a:ext cx="8313737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CubeStats (cont.)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that the parameters are correct:</a:t>
            </a:r>
          </a:p>
          <a:p>
            <a:pPr lvl="1" eaLnBrk="1" hangingPunct="1"/>
            <a:r>
              <a:rPr lang="en-US" altLang="en-US"/>
              <a:t>Parameters are positive</a:t>
            </a:r>
          </a:p>
          <a:p>
            <a:pPr lvl="1" eaLnBrk="1" hangingPunct="1"/>
            <a:r>
              <a:rPr lang="en-US" altLang="en-US"/>
              <a:t>The Cube is contained within the base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67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660066"/>
                </a:solidFill>
                <a:latin typeface="Calibri" charset="0"/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9271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7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15875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3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2479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29083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1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35687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4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42291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-5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48895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5549900" y="3117850"/>
            <a:ext cx="660400" cy="62230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660066"/>
                </a:solidFill>
                <a:latin typeface="Calibri" charset="0"/>
              </a:rPr>
              <a:t>…</a:t>
            </a:r>
          </a:p>
        </p:txBody>
      </p:sp>
      <p:grpSp>
        <p:nvGrpSpPr>
          <p:cNvPr id="21514" name="Group 11"/>
          <p:cNvGrpSpPr>
            <a:grpSpLocks/>
          </p:cNvGrpSpPr>
          <p:nvPr/>
        </p:nvGrpSpPr>
        <p:grpSpPr bwMode="auto">
          <a:xfrm>
            <a:off x="6597650" y="1541463"/>
            <a:ext cx="2090738" cy="3254375"/>
            <a:chOff x="5604944" y="2981325"/>
            <a:chExt cx="2091256" cy="3253072"/>
          </a:xfrm>
        </p:grpSpPr>
        <p:sp>
          <p:nvSpPr>
            <p:cNvPr id="21524" name="Text Box 8"/>
            <p:cNvSpPr txBox="1">
              <a:spLocks noChangeArrowheads="1"/>
            </p:cNvSpPr>
            <p:nvPr/>
          </p:nvSpPr>
          <p:spPr bwMode="auto">
            <a:xfrm>
              <a:off x="5611206" y="3244886"/>
              <a:ext cx="1210888" cy="33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0x10001024</a:t>
              </a:r>
            </a:p>
          </p:txBody>
        </p:sp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5611907" y="3511468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0x10001020</a:t>
              </a:r>
            </a:p>
          </p:txBody>
        </p:sp>
        <p:sp>
          <p:nvSpPr>
            <p:cNvPr id="21526" name="Text Box 10"/>
            <p:cNvSpPr txBox="1">
              <a:spLocks noChangeArrowheads="1"/>
            </p:cNvSpPr>
            <p:nvPr/>
          </p:nvSpPr>
          <p:spPr bwMode="auto">
            <a:xfrm>
              <a:off x="5604944" y="3776530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0x1000101C</a:t>
              </a:r>
            </a:p>
          </p:txBody>
        </p:sp>
        <p:sp>
          <p:nvSpPr>
            <p:cNvPr id="21527" name="Text Box 11"/>
            <p:cNvSpPr txBox="1">
              <a:spLocks noChangeArrowheads="1"/>
            </p:cNvSpPr>
            <p:nvPr/>
          </p:nvSpPr>
          <p:spPr bwMode="auto">
            <a:xfrm>
              <a:off x="5611356" y="4043180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0x10001018</a:t>
              </a:r>
            </a:p>
          </p:txBody>
        </p:sp>
        <p:sp>
          <p:nvSpPr>
            <p:cNvPr id="21528" name="Text Box 12"/>
            <p:cNvSpPr txBox="1">
              <a:spLocks noChangeArrowheads="1"/>
            </p:cNvSpPr>
            <p:nvPr/>
          </p:nvSpPr>
          <p:spPr bwMode="auto">
            <a:xfrm>
              <a:off x="5611356" y="4308242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0x10001014</a:t>
              </a:r>
            </a:p>
          </p:txBody>
        </p:sp>
        <p:sp>
          <p:nvSpPr>
            <p:cNvPr id="21529" name="Text Box 13"/>
            <p:cNvSpPr txBox="1">
              <a:spLocks noChangeArrowheads="1"/>
            </p:cNvSpPr>
            <p:nvPr/>
          </p:nvSpPr>
          <p:spPr bwMode="auto">
            <a:xfrm>
              <a:off x="5611907" y="457489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0x10001010</a:t>
              </a:r>
            </a:p>
          </p:txBody>
        </p:sp>
        <p:sp>
          <p:nvSpPr>
            <p:cNvPr id="21530" name="Text Box 14"/>
            <p:cNvSpPr txBox="1">
              <a:spLocks noChangeArrowheads="1"/>
            </p:cNvSpPr>
            <p:nvPr/>
          </p:nvSpPr>
          <p:spPr bwMode="auto">
            <a:xfrm>
              <a:off x="5604944" y="4839954"/>
              <a:ext cx="12234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0x1000100C</a:t>
              </a:r>
            </a:p>
          </p:txBody>
        </p:sp>
        <p:sp>
          <p:nvSpPr>
            <p:cNvPr id="21531" name="Text Box 15"/>
            <p:cNvSpPr txBox="1">
              <a:spLocks noChangeArrowheads="1"/>
            </p:cNvSpPr>
            <p:nvPr/>
          </p:nvSpPr>
          <p:spPr bwMode="auto">
            <a:xfrm>
              <a:off x="5611356" y="5105016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0x10001008</a:t>
              </a:r>
            </a:p>
          </p:txBody>
        </p:sp>
        <p:sp>
          <p:nvSpPr>
            <p:cNvPr id="21532" name="Rectangle 16"/>
            <p:cNvSpPr>
              <a:spLocks noChangeArrowheads="1"/>
            </p:cNvSpPr>
            <p:nvPr/>
          </p:nvSpPr>
          <p:spPr bwMode="auto">
            <a:xfrm>
              <a:off x="6807200" y="327977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3" name="Rectangle 17"/>
            <p:cNvSpPr>
              <a:spLocks noChangeArrowheads="1"/>
            </p:cNvSpPr>
            <p:nvPr/>
          </p:nvSpPr>
          <p:spPr bwMode="auto">
            <a:xfrm>
              <a:off x="6807200" y="35433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4" name="Rectangle 18"/>
            <p:cNvSpPr>
              <a:spLocks noChangeArrowheads="1"/>
            </p:cNvSpPr>
            <p:nvPr/>
          </p:nvSpPr>
          <p:spPr bwMode="auto">
            <a:xfrm>
              <a:off x="6807200" y="38100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5" name="Rectangle 19"/>
            <p:cNvSpPr>
              <a:spLocks noChangeArrowheads="1"/>
            </p:cNvSpPr>
            <p:nvPr/>
          </p:nvSpPr>
          <p:spPr bwMode="auto">
            <a:xfrm>
              <a:off x="6807200" y="40767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6" name="Rectangle 20"/>
            <p:cNvSpPr>
              <a:spLocks noChangeArrowheads="1"/>
            </p:cNvSpPr>
            <p:nvPr/>
          </p:nvSpPr>
          <p:spPr bwMode="auto">
            <a:xfrm>
              <a:off x="6807200" y="43434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7" name="Rectangle 21"/>
            <p:cNvSpPr>
              <a:spLocks noChangeArrowheads="1"/>
            </p:cNvSpPr>
            <p:nvPr/>
          </p:nvSpPr>
          <p:spPr bwMode="auto">
            <a:xfrm>
              <a:off x="6807200" y="46101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8" name="Rectangle 22"/>
            <p:cNvSpPr>
              <a:spLocks noChangeArrowheads="1"/>
            </p:cNvSpPr>
            <p:nvPr/>
          </p:nvSpPr>
          <p:spPr bwMode="auto">
            <a:xfrm>
              <a:off x="6807200" y="4876800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600">
                <a:latin typeface="Calibri" charset="0"/>
              </a:endParaRPr>
            </a:p>
          </p:txBody>
        </p:sp>
        <p:sp>
          <p:nvSpPr>
            <p:cNvPr id="21539" name="Rectangle 23"/>
            <p:cNvSpPr>
              <a:spLocks noChangeArrowheads="1"/>
            </p:cNvSpPr>
            <p:nvPr/>
          </p:nvSpPr>
          <p:spPr bwMode="auto">
            <a:xfrm>
              <a:off x="6807200" y="5140325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-1</a:t>
              </a:r>
            </a:p>
          </p:txBody>
        </p:sp>
        <p:sp>
          <p:nvSpPr>
            <p:cNvPr id="21540" name="Text Box 24"/>
            <p:cNvSpPr txBox="1">
              <a:spLocks noChangeArrowheads="1"/>
            </p:cNvSpPr>
            <p:nvPr/>
          </p:nvSpPr>
          <p:spPr bwMode="auto">
            <a:xfrm>
              <a:off x="5746750" y="298132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Address</a:t>
              </a:r>
            </a:p>
          </p:txBody>
        </p:sp>
        <p:sp>
          <p:nvSpPr>
            <p:cNvPr id="21541" name="Text Box 25"/>
            <p:cNvSpPr txBox="1">
              <a:spLocks noChangeArrowheads="1"/>
            </p:cNvSpPr>
            <p:nvPr/>
          </p:nvSpPr>
          <p:spPr bwMode="auto">
            <a:xfrm>
              <a:off x="6900863" y="2981325"/>
              <a:ext cx="703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Value</a:t>
              </a:r>
            </a:p>
          </p:txBody>
        </p:sp>
        <p:grpSp>
          <p:nvGrpSpPr>
            <p:cNvPr id="21542" name="Group 43"/>
            <p:cNvGrpSpPr>
              <a:grpSpLocks/>
            </p:cNvGrpSpPr>
            <p:nvPr/>
          </p:nvGrpSpPr>
          <p:grpSpPr bwMode="auto">
            <a:xfrm>
              <a:off x="6807200" y="3276600"/>
              <a:ext cx="889000" cy="1863725"/>
              <a:chOff x="9169400" y="3432175"/>
              <a:chExt cx="889000" cy="1863725"/>
            </a:xfrm>
          </p:grpSpPr>
          <p:sp>
            <p:nvSpPr>
              <p:cNvPr id="21549" name="Rectangle 16"/>
              <p:cNvSpPr>
                <a:spLocks noChangeArrowheads="1"/>
              </p:cNvSpPr>
              <p:nvPr/>
            </p:nvSpPr>
            <p:spPr bwMode="auto">
              <a:xfrm>
                <a:off x="9169400" y="3432175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1550" name="Rectangle 17"/>
              <p:cNvSpPr>
                <a:spLocks noChangeArrowheads="1"/>
              </p:cNvSpPr>
              <p:nvPr/>
            </p:nvSpPr>
            <p:spPr bwMode="auto">
              <a:xfrm>
                <a:off x="9169400" y="36957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600">
                  <a:latin typeface="Calibri" charset="0"/>
                </a:endParaRPr>
              </a:p>
            </p:txBody>
          </p:sp>
          <p:sp>
            <p:nvSpPr>
              <p:cNvPr id="21551" name="Rectangle 18"/>
              <p:cNvSpPr>
                <a:spLocks noChangeArrowheads="1"/>
              </p:cNvSpPr>
              <p:nvPr/>
            </p:nvSpPr>
            <p:spPr bwMode="auto">
              <a:xfrm>
                <a:off x="9169400" y="39624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⋅⋅⋅</a:t>
                </a:r>
              </a:p>
            </p:txBody>
          </p:sp>
          <p:sp>
            <p:nvSpPr>
              <p:cNvPr id="21552" name="Rectangle 19"/>
              <p:cNvSpPr>
                <a:spLocks noChangeArrowheads="1"/>
              </p:cNvSpPr>
              <p:nvPr/>
            </p:nvSpPr>
            <p:spPr bwMode="auto">
              <a:xfrm>
                <a:off x="9169400" y="42291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15</a:t>
                </a:r>
              </a:p>
            </p:txBody>
          </p:sp>
          <p:sp>
            <p:nvSpPr>
              <p:cNvPr id="21553" name="Rectangle 20"/>
              <p:cNvSpPr>
                <a:spLocks noChangeArrowheads="1"/>
              </p:cNvSpPr>
              <p:nvPr/>
            </p:nvSpPr>
            <p:spPr bwMode="auto">
              <a:xfrm>
                <a:off x="9169400" y="44958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-5</a:t>
                </a:r>
              </a:p>
            </p:txBody>
          </p:sp>
          <p:sp>
            <p:nvSpPr>
              <p:cNvPr id="21554" name="Rectangle 21"/>
              <p:cNvSpPr>
                <a:spLocks noChangeArrowheads="1"/>
              </p:cNvSpPr>
              <p:nvPr/>
            </p:nvSpPr>
            <p:spPr bwMode="auto">
              <a:xfrm>
                <a:off x="9169400" y="47625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4</a:t>
                </a:r>
              </a:p>
            </p:txBody>
          </p:sp>
          <p:sp>
            <p:nvSpPr>
              <p:cNvPr id="21555" name="Rectangle 22"/>
              <p:cNvSpPr>
                <a:spLocks noChangeArrowheads="1"/>
              </p:cNvSpPr>
              <p:nvPr/>
            </p:nvSpPr>
            <p:spPr bwMode="auto">
              <a:xfrm>
                <a:off x="9169400" y="5029200"/>
                <a:ext cx="8890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600">
                    <a:latin typeface="Calibri" charset="0"/>
                  </a:rPr>
                  <a:t>1</a:t>
                </a:r>
              </a:p>
            </p:txBody>
          </p:sp>
        </p:grpSp>
        <p:sp>
          <p:nvSpPr>
            <p:cNvPr id="21543" name="Text Box 13"/>
            <p:cNvSpPr txBox="1">
              <a:spLocks noChangeArrowheads="1"/>
            </p:cNvSpPr>
            <p:nvPr/>
          </p:nvSpPr>
          <p:spPr bwMode="auto">
            <a:xfrm>
              <a:off x="5611356" y="5365718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0x10001004</a:t>
              </a:r>
            </a:p>
          </p:txBody>
        </p:sp>
        <p:sp>
          <p:nvSpPr>
            <p:cNvPr id="21544" name="Text Box 14"/>
            <p:cNvSpPr txBox="1">
              <a:spLocks noChangeArrowheads="1"/>
            </p:cNvSpPr>
            <p:nvPr/>
          </p:nvSpPr>
          <p:spPr bwMode="auto">
            <a:xfrm>
              <a:off x="5611907" y="5630781"/>
              <a:ext cx="1209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0x10001000</a:t>
              </a:r>
            </a:p>
          </p:txBody>
        </p:sp>
        <p:sp>
          <p:nvSpPr>
            <p:cNvPr id="21545" name="Text Box 15"/>
            <p:cNvSpPr txBox="1">
              <a:spLocks noChangeArrowheads="1"/>
            </p:cNvSpPr>
            <p:nvPr/>
          </p:nvSpPr>
          <p:spPr bwMode="auto">
            <a:xfrm>
              <a:off x="5617768" y="5895843"/>
              <a:ext cx="1197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0x10000FFC</a:t>
              </a:r>
            </a:p>
          </p:txBody>
        </p:sp>
        <p:sp>
          <p:nvSpPr>
            <p:cNvPr id="21546" name="Rectangle 21"/>
            <p:cNvSpPr>
              <a:spLocks noChangeArrowheads="1"/>
            </p:cNvSpPr>
            <p:nvPr/>
          </p:nvSpPr>
          <p:spPr bwMode="auto">
            <a:xfrm>
              <a:off x="6807200" y="54009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3</a:t>
              </a:r>
            </a:p>
          </p:txBody>
        </p:sp>
        <p:sp>
          <p:nvSpPr>
            <p:cNvPr id="21547" name="Rectangle 22"/>
            <p:cNvSpPr>
              <a:spLocks noChangeArrowheads="1"/>
            </p:cNvSpPr>
            <p:nvPr/>
          </p:nvSpPr>
          <p:spPr bwMode="auto">
            <a:xfrm>
              <a:off x="6807200" y="5667627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7</a:t>
              </a:r>
            </a:p>
          </p:txBody>
        </p:sp>
        <p:sp>
          <p:nvSpPr>
            <p:cNvPr id="21548" name="Rectangle 23"/>
            <p:cNvSpPr>
              <a:spLocks noChangeArrowheads="1"/>
            </p:cNvSpPr>
            <p:nvPr/>
          </p:nvSpPr>
          <p:spPr bwMode="auto">
            <a:xfrm>
              <a:off x="6807200" y="5931152"/>
              <a:ext cx="8890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alibri" charset="0"/>
                </a:rPr>
                <a:t>⋅⋅⋅</a:t>
              </a:r>
            </a:p>
          </p:txBody>
        </p:sp>
      </p:grpSp>
      <p:sp>
        <p:nvSpPr>
          <p:cNvPr id="21515" name="TextBox 45"/>
          <p:cNvSpPr txBox="1">
            <a:spLocks noChangeArrowheads="1"/>
          </p:cNvSpPr>
          <p:nvPr/>
        </p:nvSpPr>
        <p:spPr bwMode="auto">
          <a:xfrm>
            <a:off x="6210300" y="4965700"/>
            <a:ext cx="2865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Calibri" charset="0"/>
              </a:rPr>
              <a:t>Organization of B in memory</a:t>
            </a:r>
          </a:p>
          <a:p>
            <a:pPr algn="ctr" eaLnBrk="1" hangingPunct="1"/>
            <a:r>
              <a:rPr lang="en-US" altLang="en-US" sz="1800">
                <a:latin typeface="Calibri" charset="0"/>
              </a:rPr>
              <a:t>in row-major style.</a:t>
            </a:r>
          </a:p>
        </p:txBody>
      </p:sp>
      <p:sp>
        <p:nvSpPr>
          <p:cNvPr id="21516" name="TextBox 46"/>
          <p:cNvSpPr txBox="1">
            <a:spLocks noChangeArrowheads="1"/>
          </p:cNvSpPr>
          <p:nvPr/>
        </p:nvSpPr>
        <p:spPr bwMode="auto">
          <a:xfrm>
            <a:off x="2944813" y="4341813"/>
            <a:ext cx="615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Verdana" charset="0"/>
              </a:rPr>
              <a:t>A[i]</a:t>
            </a:r>
          </a:p>
        </p:txBody>
      </p:sp>
      <p:sp>
        <p:nvSpPr>
          <p:cNvPr id="21517" name="TextBox 47"/>
          <p:cNvSpPr txBox="1">
            <a:spLocks noChangeArrowheads="1"/>
          </p:cNvSpPr>
          <p:nvPr/>
        </p:nvSpPr>
        <p:spPr bwMode="auto">
          <a:xfrm>
            <a:off x="1857375" y="4989513"/>
            <a:ext cx="2690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One-dimensional matrix A.</a:t>
            </a:r>
          </a:p>
        </p:txBody>
      </p:sp>
      <p:sp>
        <p:nvSpPr>
          <p:cNvPr id="21518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1-d Array Storage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57200" y="1301750"/>
            <a:ext cx="525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</a:rPr>
              <a:t>What is the address of element -1 (i=2) ?</a:t>
            </a: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2117725" y="2020888"/>
          <a:ext cx="2225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3" imgW="711200" imgH="139700" progId="Equation.3">
                  <p:embed/>
                </p:oleObj>
              </mc:Choice>
              <mc:Fallback>
                <p:oleObj name="Equation" r:id="rId3" imgW="7112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020888"/>
                        <a:ext cx="22256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Box 48"/>
          <p:cNvSpPr txBox="1">
            <a:spLocks noChangeArrowheads="1"/>
          </p:cNvSpPr>
          <p:nvPr/>
        </p:nvSpPr>
        <p:spPr bwMode="auto">
          <a:xfrm>
            <a:off x="1111250" y="4029075"/>
            <a:ext cx="422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charset="0"/>
              </a:rPr>
              <a:t>A</a:t>
            </a:r>
          </a:p>
        </p:txBody>
      </p:sp>
      <p:sp>
        <p:nvSpPr>
          <p:cNvPr id="21522" name="TextBox 53"/>
          <p:cNvSpPr txBox="1">
            <a:spLocks noChangeArrowheads="1"/>
          </p:cNvSpPr>
          <p:nvPr/>
        </p:nvSpPr>
        <p:spPr bwMode="auto">
          <a:xfrm>
            <a:off x="1138238" y="3665538"/>
            <a:ext cx="363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↑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3563" y="2020888"/>
            <a:ext cx="401637" cy="569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912</Words>
  <Application>Microsoft Macintosh PowerPoint</Application>
  <PresentationFormat>On-screen Show (4:3)</PresentationFormat>
  <Paragraphs>356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Monaco</vt:lpstr>
      <vt:lpstr>ＭＳ Ｐゴシック</vt:lpstr>
      <vt:lpstr>Verdana</vt:lpstr>
      <vt:lpstr>Arial</vt:lpstr>
      <vt:lpstr>Office Theme</vt:lpstr>
      <vt:lpstr>Equation</vt:lpstr>
      <vt:lpstr>Introduction to Lab #3: Lab_CubeStats_New</vt:lpstr>
      <vt:lpstr>Requirements</vt:lpstr>
      <vt:lpstr>CubeStats</vt:lpstr>
      <vt:lpstr>A two-dimensional example</vt:lpstr>
      <vt:lpstr>CubeStats Return Values</vt:lpstr>
      <vt:lpstr>CubeStats Return Values --- more formally</vt:lpstr>
      <vt:lpstr>CubeStats Return Values --- more formally</vt:lpstr>
      <vt:lpstr>CubeStats (cont.)</vt:lpstr>
      <vt:lpstr>1-d Array Storage</vt:lpstr>
      <vt:lpstr>2-d Array Storage</vt:lpstr>
      <vt:lpstr>2-d Array Storage</vt:lpstr>
      <vt:lpstr>2-d Array Storage</vt:lpstr>
      <vt:lpstr>3-d Array Storage</vt:lpstr>
      <vt:lpstr>3-d Array Storage</vt:lpstr>
      <vt:lpstr>main program</vt:lpstr>
      <vt:lpstr>File format</vt:lpstr>
      <vt:lpstr>main</vt:lpstr>
      <vt:lpstr>Test Generator</vt:lpstr>
      <vt:lpstr>What to hand in</vt:lpstr>
    </vt:vector>
  </TitlesOfParts>
  <Company>University of Alberta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 #3</dc:title>
  <dc:creator>Jose Nelson Amaral</dc:creator>
  <cp:lastModifiedBy>Karim Ali</cp:lastModifiedBy>
  <cp:revision>29</cp:revision>
  <cp:lastPrinted>2018-01-02T20:41:40Z</cp:lastPrinted>
  <dcterms:created xsi:type="dcterms:W3CDTF">2010-10-13T03:27:03Z</dcterms:created>
  <dcterms:modified xsi:type="dcterms:W3CDTF">2018-01-02T20:43:56Z</dcterms:modified>
</cp:coreProperties>
</file>