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302" r:id="rId33"/>
    <p:sldId id="303" r:id="rId34"/>
    <p:sldId id="295" r:id="rId35"/>
    <p:sldId id="296" r:id="rId36"/>
    <p:sldId id="297" r:id="rId37"/>
    <p:sldId id="298" r:id="rId38"/>
    <p:sldId id="299" r:id="rId39"/>
    <p:sldId id="300" r:id="rId40"/>
    <p:sldId id="30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094" y="-8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92B25980-E115-4058-816C-2016A05695B4}" type="datetimeFigureOut">
              <a:rPr lang="en-US"/>
              <a:pPr>
                <a:defRPr/>
              </a:pPr>
              <a:t>6/8/2009</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25A7D5CE-0854-4211-8854-5EE4CC61387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370CFA8-D2F4-4A63-9857-FD19017C9CB7}" type="datetimeFigureOut">
              <a:rPr lang="en-US"/>
              <a:pPr>
                <a:defRPr/>
              </a:pPr>
              <a:t>6/8/2009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22BB193-CEB1-401E-8D26-667879F840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BD44D35-4360-4EFF-AC5A-887924F2329E}" type="datetimeFigureOut">
              <a:rPr lang="en-US"/>
              <a:pPr>
                <a:defRPr/>
              </a:pPr>
              <a:t>6/8/2009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DEE07FB-3FCC-4BFC-8BA6-F92AC46F4B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DC3A006-76F9-467A-B6B9-671BD69989FA}" type="datetimeFigureOut">
              <a:rPr lang="en-US"/>
              <a:pPr>
                <a:defRPr/>
              </a:pPr>
              <a:t>6/8/2009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E0E9BC1-69C0-40A2-932C-66C3A874A06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67B9DEC-D511-4E64-A389-4D79D43E39F6}" type="datetimeFigureOut">
              <a:rPr lang="en-US"/>
              <a:pPr>
                <a:defRPr/>
              </a:pPr>
              <a:t>6/8/2009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25FC6D-2CB0-4571-9545-8EF222DAFFF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1F63627-B585-4BE7-9A12-61C0BF7CA9E3}" type="datetimeFigureOut">
              <a:rPr lang="en-US"/>
              <a:pPr>
                <a:defRPr/>
              </a:pPr>
              <a:t>6/8/2009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2B319E1-2080-4FBA-BFD2-9F7A1920492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AA2DBD3-2823-4E76-9EE9-C87412DB0E69}" type="datetimeFigureOut">
              <a:rPr lang="en-US"/>
              <a:pPr>
                <a:defRPr/>
              </a:pPr>
              <a:t>6/8/2009</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EA7FBE0D-05D9-4AB6-8291-2A65B637FD1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A3DCD55-08CA-4FE1-BD69-B6BC0CA6C459}" type="datetimeFigureOut">
              <a:rPr lang="en-US"/>
              <a:pPr>
                <a:defRPr/>
              </a:pPr>
              <a:t>6/8/2009</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12EE0249-A80A-4F28-B7EF-32E8A14B5C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7B61034E-3521-4BBB-B10B-A818DE224AE8}" type="datetimeFigureOut">
              <a:rPr lang="en-US"/>
              <a:pPr>
                <a:defRPr/>
              </a:pPr>
              <a:t>6/8/2009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8417551-5263-4692-A25C-ABE1CDDDE0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94666EF2-A69C-4792-9C74-2D4C4E06A529}" type="datetimeFigureOut">
              <a:rPr lang="en-US"/>
              <a:pPr>
                <a:defRPr/>
              </a:pPr>
              <a:t>6/8/2009</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F712166-A5CC-43DE-BE1F-1E853FDF9DC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D3E7528-863A-4D4E-9550-2253635C7543}" type="datetimeFigureOut">
              <a:rPr lang="en-US"/>
              <a:pPr>
                <a:defRPr/>
              </a:pPr>
              <a:t>6/8/2009</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E46D8E2-1716-42C4-8013-316CCCBC99B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4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4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D470FF2D-3C03-4F26-93B3-4C15CFB148A2}" type="datetimeFigureOut">
              <a:rPr lang="en-US"/>
              <a:pPr>
                <a:defRPr/>
              </a:pPr>
              <a:t>6/8/2009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D7C04418-49A1-4B20-AF36-962019D02F79}" type="slidenum">
              <a:rPr lang="en-US"/>
              <a:pPr>
                <a:defRPr/>
              </a:pPr>
              <a:t>‹#›</a:t>
            </a:fld>
            <a:endParaRPr lang="en-US"/>
          </a:p>
        </p:txBody>
      </p:sp>
      <p:grpSp>
        <p:nvGrpSpPr>
          <p:cNvPr id="1024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07" r:id="rId1"/>
    <p:sldLayoutId id="2147483799" r:id="rId2"/>
    <p:sldLayoutId id="2147483808" r:id="rId3"/>
    <p:sldLayoutId id="2147483800" r:id="rId4"/>
    <p:sldLayoutId id="2147483801" r:id="rId5"/>
    <p:sldLayoutId id="2147483802" r:id="rId6"/>
    <p:sldLayoutId id="2147483803" r:id="rId7"/>
    <p:sldLayoutId id="2147483804" r:id="rId8"/>
    <p:sldLayoutId id="2147483809" r:id="rId9"/>
    <p:sldLayoutId id="2147483805" r:id="rId10"/>
    <p:sldLayoutId id="214748380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scribd.com/doc/240523/MapReduce-Simplified-Data-Processing-on-Large-Clusters" TargetMode="External"/><Relationship Id="rId7" Type="http://schemas.openxmlformats.org/officeDocument/2006/relationships/hyperlink" Target="http://rubyforge.org/projects/skynet" TargetMode="External"/><Relationship Id="rId2" Type="http://schemas.openxmlformats.org/officeDocument/2006/relationships/hyperlink" Target="http://cygnus.fit.edu/amalthea/pubs/Cardona_Secretan_TR-2007-02_AMALTHEA.pdf" TargetMode="External"/><Relationship Id="rId1" Type="http://schemas.openxmlformats.org/officeDocument/2006/relationships/slideLayout" Target="../slideLayouts/slideLayout2.xml"/><Relationship Id="rId6" Type="http://schemas.openxmlformats.org/officeDocument/2006/relationships/hyperlink" Target="http://setiathome.berkeley.edu/" TargetMode="External"/><Relationship Id="rId5" Type="http://schemas.openxmlformats.org/officeDocument/2006/relationships/hyperlink" Target="http://www.cca08.org/papers/Poster7-Domenico-Talia.pdf" TargetMode="External"/><Relationship Id="rId4" Type="http://schemas.openxmlformats.org/officeDocument/2006/relationships/hyperlink" Target="http://hadoop.apache.org/c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066800"/>
            <a:ext cx="8080248" cy="2638425"/>
          </a:xfrm>
        </p:spPr>
        <p:txBody>
          <a:bodyPr>
            <a:normAutofit fontScale="90000"/>
          </a:bodyPr>
          <a:lstStyle/>
          <a:p>
            <a:pPr eaLnBrk="1" fontAlgn="auto" hangingPunct="1">
              <a:spcAft>
                <a:spcPts val="0"/>
              </a:spcAft>
              <a:defRPr/>
            </a:pPr>
            <a:r>
              <a:rPr lang="en-US" dirty="0" smtClean="0"/>
              <a:t>De-centralized Peer-to-Peer MapReduce System</a:t>
            </a:r>
            <a:br>
              <a:rPr lang="en-US" dirty="0" smtClean="0"/>
            </a:br>
            <a:r>
              <a:rPr lang="en-US" sz="4900" dirty="0" smtClean="0"/>
              <a:t> </a:t>
            </a:r>
            <a:r>
              <a:rPr lang="en-US" sz="4400" dirty="0" smtClean="0"/>
              <a:t>CS647 Final Presentation, Spring 2009</a:t>
            </a:r>
            <a:endParaRPr lang="en-US" sz="4400" dirty="0"/>
          </a:p>
        </p:txBody>
      </p:sp>
      <p:sp>
        <p:nvSpPr>
          <p:cNvPr id="14339" name="Subtitle 2"/>
          <p:cNvSpPr>
            <a:spLocks noGrp="1"/>
          </p:cNvSpPr>
          <p:nvPr>
            <p:ph type="subTitle" idx="1"/>
          </p:nvPr>
        </p:nvSpPr>
        <p:spPr>
          <a:xfrm>
            <a:off x="533400" y="3962400"/>
            <a:ext cx="7854950" cy="1752600"/>
          </a:xfrm>
        </p:spPr>
        <p:txBody>
          <a:bodyPr/>
          <a:lstStyle/>
          <a:p>
            <a:pPr marR="0" eaLnBrk="1" hangingPunct="1"/>
            <a:r>
              <a:rPr lang="en-US" smtClean="0"/>
              <a:t>Omar Badran</a:t>
            </a:r>
          </a:p>
          <a:p>
            <a:pPr marR="0" eaLnBrk="1" hangingPunct="1"/>
            <a:r>
              <a:rPr lang="en-US" smtClean="0"/>
              <a:t>Jordan Osecki</a:t>
            </a:r>
          </a:p>
          <a:p>
            <a:pPr marR="0" eaLnBrk="1" hangingPunct="1"/>
            <a:r>
              <a:rPr lang="en-US" smtClean="0"/>
              <a:t>Bill Shaya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Approach – System Description</a:t>
            </a:r>
          </a:p>
        </p:txBody>
      </p:sp>
      <p:sp>
        <p:nvSpPr>
          <p:cNvPr id="23555" name="Content Placeholder 2"/>
          <p:cNvSpPr>
            <a:spLocks noGrp="1"/>
          </p:cNvSpPr>
          <p:nvPr>
            <p:ph idx="1"/>
          </p:nvPr>
        </p:nvSpPr>
        <p:spPr/>
        <p:txBody>
          <a:bodyPr/>
          <a:lstStyle/>
          <a:p>
            <a:r>
              <a:rPr lang="en-US" dirty="0" smtClean="0"/>
              <a:t>Proposed simulation system is a de-centralized MapReduce system which runs on a Peer-to-Peer </a:t>
            </a:r>
            <a:r>
              <a:rPr lang="en-US" dirty="0" smtClean="0"/>
              <a:t>network</a:t>
            </a:r>
            <a:endParaRPr lang="en-US" dirty="0" smtClean="0"/>
          </a:p>
          <a:p>
            <a:r>
              <a:rPr lang="en-US" dirty="0" smtClean="0"/>
              <a:t>The simulation system was implemented using </a:t>
            </a:r>
            <a:r>
              <a:rPr lang="en-US" dirty="0" smtClean="0"/>
              <a:t>Java</a:t>
            </a:r>
            <a:endParaRPr lang="en-US" dirty="0" smtClean="0"/>
          </a:p>
          <a:p>
            <a:r>
              <a:rPr lang="en-US" dirty="0" smtClean="0"/>
              <a:t>Goal is a “proof of concept” to see if a MapReduce system can be implemented over a P2P network without a central command/control </a:t>
            </a:r>
            <a:r>
              <a:rPr lang="en-US" dirty="0" smtClean="0"/>
              <a:t>computer</a:t>
            </a:r>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Approach – System Description</a:t>
            </a:r>
          </a:p>
        </p:txBody>
      </p:sp>
      <p:sp>
        <p:nvSpPr>
          <p:cNvPr id="24579" name="Content Placeholder 2"/>
          <p:cNvSpPr>
            <a:spLocks noGrp="1"/>
          </p:cNvSpPr>
          <p:nvPr>
            <p:ph idx="1"/>
          </p:nvPr>
        </p:nvSpPr>
        <p:spPr/>
        <p:txBody>
          <a:bodyPr/>
          <a:lstStyle/>
          <a:p>
            <a:r>
              <a:rPr lang="en-US" smtClean="0"/>
              <a:t>It will also show novel ways to recover from inefficient/disabled nodes and show techniques for handling other factors that will occur because of the P2P network</a:t>
            </a:r>
          </a:p>
          <a:p>
            <a:r>
              <a:rPr lang="en-US" smtClean="0"/>
              <a:t>If the system can recover efficiently from failures, this will not only eliminate any negatives of running this system on a Peer-to-Peer network, but it will yield great positives over running it on a small closed network where failures are fewer but much more catastrophic</a:t>
            </a:r>
          </a:p>
          <a:p>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Approach – System Description</a:t>
            </a:r>
          </a:p>
        </p:txBody>
      </p:sp>
      <p:sp>
        <p:nvSpPr>
          <p:cNvPr id="25603" name="Content Placeholder 2"/>
          <p:cNvSpPr>
            <a:spLocks noGrp="1"/>
          </p:cNvSpPr>
          <p:nvPr>
            <p:ph idx="1"/>
          </p:nvPr>
        </p:nvSpPr>
        <p:spPr/>
        <p:txBody>
          <a:bodyPr/>
          <a:lstStyle/>
          <a:p>
            <a:r>
              <a:rPr lang="en-US" smtClean="0"/>
              <a:t>System will consist of nodes which can take on the following roles:</a:t>
            </a:r>
          </a:p>
          <a:p>
            <a:pPr lvl="1"/>
            <a:r>
              <a:rPr lang="en-US" smtClean="0"/>
              <a:t>Job Client</a:t>
            </a:r>
          </a:p>
          <a:p>
            <a:pPr lvl="1"/>
            <a:r>
              <a:rPr lang="en-US" smtClean="0"/>
              <a:t>Master</a:t>
            </a:r>
          </a:p>
          <a:p>
            <a:pPr lvl="1"/>
            <a:r>
              <a:rPr lang="en-US" smtClean="0"/>
              <a:t>Worker</a:t>
            </a:r>
          </a:p>
          <a:p>
            <a:r>
              <a:rPr lang="en-US" smtClean="0"/>
              <a:t>Each one will run through the typical job scenario, as described on upcoming slides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Approach – System Description</a:t>
            </a:r>
          </a:p>
        </p:txBody>
      </p:sp>
      <p:sp>
        <p:nvSpPr>
          <p:cNvPr id="26627" name="Content Placeholder 2"/>
          <p:cNvSpPr>
            <a:spLocks noGrp="1"/>
          </p:cNvSpPr>
          <p:nvPr>
            <p:ph idx="1"/>
          </p:nvPr>
        </p:nvSpPr>
        <p:spPr/>
        <p:txBody>
          <a:bodyPr/>
          <a:lstStyle/>
          <a:p>
            <a:r>
              <a:rPr lang="en-US" smtClean="0"/>
              <a:t>Simulation system will be “controlled” by a simulator object which will do the following:</a:t>
            </a:r>
          </a:p>
          <a:p>
            <a:pPr lvl="1"/>
            <a:r>
              <a:rPr lang="en-US" smtClean="0"/>
              <a:t>Log events and statistics</a:t>
            </a:r>
          </a:p>
          <a:p>
            <a:pPr lvl="1"/>
            <a:r>
              <a:rPr lang="en-US" smtClean="0"/>
              <a:t>Control events in the simulation, such as ordering “job clients” to submit jobs and invoking the failure of different objects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4800" smtClean="0"/>
              <a:t>Approach – System Architecture</a:t>
            </a:r>
          </a:p>
        </p:txBody>
      </p:sp>
      <p:sp>
        <p:nvSpPr>
          <p:cNvPr id="27651" name="Content Placeholder 2"/>
          <p:cNvSpPr>
            <a:spLocks noGrp="1"/>
          </p:cNvSpPr>
          <p:nvPr>
            <p:ph idx="1"/>
          </p:nvPr>
        </p:nvSpPr>
        <p:spPr/>
        <p:txBody>
          <a:bodyPr/>
          <a:lstStyle/>
          <a:p>
            <a:r>
              <a:rPr lang="en-US" dirty="0" smtClean="0"/>
              <a:t>Peer-to-Peer MapReduce simulator will be designed to simulate real conditions of MapReduce operations performed on a peer-to-peer network, but focusing more on the modified process and on the self-* optimizations to improve its </a:t>
            </a:r>
            <a:r>
              <a:rPr lang="en-US" dirty="0" smtClean="0"/>
              <a:t>performance</a:t>
            </a:r>
            <a:endParaRPr lang="en-US" dirty="0" smtClean="0"/>
          </a:p>
          <a:p>
            <a:r>
              <a:rPr lang="en-US" dirty="0" smtClean="0"/>
              <a:t>In the figure on the following slides, there is a diagram which shows a rundown of one job in the de-centralized </a:t>
            </a:r>
            <a:r>
              <a:rPr lang="en-US" dirty="0" smtClean="0"/>
              <a:t>system</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371600" y="457200"/>
            <a:ext cx="533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 name="Content Placeholder 2"/>
          <p:cNvSpPr>
            <a:spLocks noGrp="1"/>
          </p:cNvSpPr>
          <p:nvPr>
            <p:ph idx="1"/>
          </p:nvPr>
        </p:nvSpPr>
        <p:spPr>
          <a:xfrm>
            <a:off x="457200" y="5029200"/>
            <a:ext cx="8229600" cy="1295400"/>
          </a:xfrm>
        </p:spPr>
        <p:txBody>
          <a:bodyPr/>
          <a:lstStyle/>
          <a:p>
            <a:r>
              <a:rPr lang="en-US" dirty="0" smtClean="0"/>
              <a:t>The simulation process makes a direct call into a </a:t>
            </a:r>
            <a:r>
              <a:rPr lang="en-US" dirty="0" smtClean="0"/>
              <a:t>job client </a:t>
            </a:r>
            <a:r>
              <a:rPr lang="en-US" dirty="0" smtClean="0"/>
              <a:t>node to start a MapReduce job on a certain file.</a:t>
            </a:r>
          </a:p>
        </p:txBody>
      </p:sp>
      <p:graphicFrame>
        <p:nvGraphicFramePr>
          <p:cNvPr id="2050" name="Object 2"/>
          <p:cNvGraphicFramePr>
            <a:graphicFrameLocks noChangeAspect="1"/>
          </p:cNvGraphicFramePr>
          <p:nvPr/>
        </p:nvGraphicFramePr>
        <p:xfrm>
          <a:off x="838200" y="304800"/>
          <a:ext cx="7391400" cy="4689475"/>
        </p:xfrm>
        <a:graphic>
          <a:graphicData uri="http://schemas.openxmlformats.org/presentationml/2006/ole">
            <p:oleObj spid="_x0000_s2050" name="Visio" r:id="rId3" imgW="9178788" imgH="5835774" progId="Visio.Drawing.11">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14800" y="11430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6" name="Content Placeholder 2"/>
          <p:cNvSpPr>
            <a:spLocks noGrp="1"/>
          </p:cNvSpPr>
          <p:nvPr>
            <p:ph idx="1"/>
          </p:nvPr>
        </p:nvSpPr>
        <p:spPr>
          <a:xfrm>
            <a:off x="457200" y="5029200"/>
            <a:ext cx="8229600" cy="1295400"/>
          </a:xfrm>
        </p:spPr>
        <p:txBody>
          <a:bodyPr/>
          <a:lstStyle/>
          <a:p>
            <a:r>
              <a:rPr lang="en-US" dirty="0" smtClean="0"/>
              <a:t>The </a:t>
            </a:r>
            <a:r>
              <a:rPr lang="en-US" dirty="0" smtClean="0"/>
              <a:t>job client </a:t>
            </a:r>
            <a:r>
              <a:rPr lang="en-US" dirty="0" smtClean="0"/>
              <a:t>sends a message to the current </a:t>
            </a:r>
            <a:r>
              <a:rPr lang="en-US" dirty="0" smtClean="0"/>
              <a:t>master </a:t>
            </a:r>
            <a:r>
              <a:rPr lang="en-US" dirty="0" smtClean="0"/>
              <a:t>node to tell it that it wants to submit the job.</a:t>
            </a:r>
          </a:p>
        </p:txBody>
      </p:sp>
      <p:graphicFrame>
        <p:nvGraphicFramePr>
          <p:cNvPr id="3074" name="Object 2"/>
          <p:cNvGraphicFramePr>
            <a:graphicFrameLocks noChangeAspect="1"/>
          </p:cNvGraphicFramePr>
          <p:nvPr/>
        </p:nvGraphicFramePr>
        <p:xfrm>
          <a:off x="838200" y="304800"/>
          <a:ext cx="7391400" cy="4689475"/>
        </p:xfrm>
        <a:graphic>
          <a:graphicData uri="http://schemas.openxmlformats.org/presentationml/2006/ole">
            <p:oleObj spid="_x0000_s3074" name="Visio" r:id="rId3" imgW="9178788" imgH="5835774" progId="Visio.Drawing.11">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867400" y="1981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00" name="Content Placeholder 2"/>
          <p:cNvSpPr>
            <a:spLocks noGrp="1"/>
          </p:cNvSpPr>
          <p:nvPr>
            <p:ph idx="1"/>
          </p:nvPr>
        </p:nvSpPr>
        <p:spPr>
          <a:xfrm>
            <a:off x="457200" y="5029200"/>
            <a:ext cx="8229600" cy="1295400"/>
          </a:xfrm>
        </p:spPr>
        <p:txBody>
          <a:bodyPr/>
          <a:lstStyle/>
          <a:p>
            <a:r>
              <a:rPr lang="en-US" dirty="0" smtClean="0"/>
              <a:t>The </a:t>
            </a:r>
            <a:r>
              <a:rPr lang="en-US" dirty="0" smtClean="0"/>
              <a:t>master </a:t>
            </a:r>
            <a:r>
              <a:rPr lang="en-US" dirty="0" smtClean="0"/>
              <a:t>analyzes the job, selects a number of </a:t>
            </a:r>
            <a:r>
              <a:rPr lang="en-US" dirty="0" smtClean="0"/>
              <a:t>worker </a:t>
            </a:r>
            <a:r>
              <a:rPr lang="en-US" dirty="0" smtClean="0"/>
              <a:t>nodes that should work on different chunks, and sends messages to each of these </a:t>
            </a:r>
            <a:r>
              <a:rPr lang="en-US" dirty="0" smtClean="0"/>
              <a:t>workers </a:t>
            </a:r>
            <a:r>
              <a:rPr lang="en-US" dirty="0" smtClean="0"/>
              <a:t>to tell them about their upcoming task.</a:t>
            </a:r>
          </a:p>
        </p:txBody>
      </p:sp>
      <p:graphicFrame>
        <p:nvGraphicFramePr>
          <p:cNvPr id="4098" name="Object 2"/>
          <p:cNvGraphicFramePr>
            <a:graphicFrameLocks noChangeAspect="1"/>
          </p:cNvGraphicFramePr>
          <p:nvPr/>
        </p:nvGraphicFramePr>
        <p:xfrm>
          <a:off x="838200" y="304800"/>
          <a:ext cx="7391400" cy="4689475"/>
        </p:xfrm>
        <a:graphic>
          <a:graphicData uri="http://schemas.openxmlformats.org/presentationml/2006/ole">
            <p:oleObj spid="_x0000_s4098" name="Visio" r:id="rId3" imgW="9178788" imgH="5835774" progId="Visio.Drawing.11">
              <p:embed/>
            </p:oleObj>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956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4" name="Content Placeholder 2"/>
          <p:cNvSpPr>
            <a:spLocks noGrp="1"/>
          </p:cNvSpPr>
          <p:nvPr>
            <p:ph idx="1"/>
          </p:nvPr>
        </p:nvSpPr>
        <p:spPr>
          <a:xfrm>
            <a:off x="457200" y="5029200"/>
            <a:ext cx="8229600" cy="1295400"/>
          </a:xfrm>
        </p:spPr>
        <p:txBody>
          <a:bodyPr/>
          <a:lstStyle/>
          <a:p>
            <a:r>
              <a:rPr lang="en-US" dirty="0" smtClean="0"/>
              <a:t>Each </a:t>
            </a:r>
            <a:r>
              <a:rPr lang="en-US" dirty="0" smtClean="0"/>
              <a:t>worker </a:t>
            </a:r>
            <a:r>
              <a:rPr lang="en-US" dirty="0" smtClean="0"/>
              <a:t>receives the news about the chunks they are receiving. Each sends a message to the </a:t>
            </a:r>
            <a:r>
              <a:rPr lang="en-US" dirty="0" smtClean="0"/>
              <a:t>job client</a:t>
            </a:r>
            <a:r>
              <a:rPr lang="en-US" dirty="0" smtClean="0"/>
              <a:t>,</a:t>
            </a:r>
            <a:r>
              <a:rPr lang="en-US" dirty="0" smtClean="0"/>
              <a:t> </a:t>
            </a:r>
            <a:r>
              <a:rPr lang="en-US" dirty="0" smtClean="0"/>
              <a:t>which will be holding the input file the entire time, and request their chunk.</a:t>
            </a:r>
          </a:p>
        </p:txBody>
      </p:sp>
      <p:graphicFrame>
        <p:nvGraphicFramePr>
          <p:cNvPr id="5122" name="Object 2"/>
          <p:cNvGraphicFramePr>
            <a:graphicFrameLocks noChangeAspect="1"/>
          </p:cNvGraphicFramePr>
          <p:nvPr/>
        </p:nvGraphicFramePr>
        <p:xfrm>
          <a:off x="838200" y="304800"/>
          <a:ext cx="7391400" cy="4689475"/>
        </p:xfrm>
        <a:graphic>
          <a:graphicData uri="http://schemas.openxmlformats.org/presentationml/2006/ole">
            <p:oleObj spid="_x0000_s5122" name="Visio" r:id="rId3" imgW="9178788" imgH="5835774" progId="Visio.Drawing.11">
              <p:embed/>
            </p:oleObj>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895600" y="3962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8" name="Content Placeholder 2"/>
          <p:cNvSpPr>
            <a:spLocks noGrp="1"/>
          </p:cNvSpPr>
          <p:nvPr>
            <p:ph idx="1"/>
          </p:nvPr>
        </p:nvSpPr>
        <p:spPr>
          <a:xfrm>
            <a:off x="457200" y="5029200"/>
            <a:ext cx="8229600" cy="1295400"/>
          </a:xfrm>
        </p:spPr>
        <p:txBody>
          <a:bodyPr/>
          <a:lstStyle/>
          <a:p>
            <a:r>
              <a:rPr lang="en-US" dirty="0" smtClean="0"/>
              <a:t>The </a:t>
            </a:r>
            <a:r>
              <a:rPr lang="en-US" dirty="0" smtClean="0"/>
              <a:t>worker, </a:t>
            </a:r>
            <a:r>
              <a:rPr lang="en-US" dirty="0" smtClean="0"/>
              <a:t>upon receiving their chunk, will begin processing it based on how it knows to complete this type of job.</a:t>
            </a:r>
          </a:p>
        </p:txBody>
      </p:sp>
      <p:graphicFrame>
        <p:nvGraphicFramePr>
          <p:cNvPr id="6146" name="Object 2"/>
          <p:cNvGraphicFramePr>
            <a:graphicFrameLocks noChangeAspect="1"/>
          </p:cNvGraphicFramePr>
          <p:nvPr/>
        </p:nvGraphicFramePr>
        <p:xfrm>
          <a:off x="838200" y="304800"/>
          <a:ext cx="7391400" cy="4689475"/>
        </p:xfrm>
        <a:graphic>
          <a:graphicData uri="http://schemas.openxmlformats.org/presentationml/2006/ole">
            <p:oleObj spid="_x0000_s6146" name="Visio" r:id="rId3" imgW="9178788" imgH="5835774"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Overview</a:t>
            </a:r>
          </a:p>
        </p:txBody>
      </p:sp>
      <p:sp>
        <p:nvSpPr>
          <p:cNvPr id="15363" name="Content Placeholder 2"/>
          <p:cNvSpPr>
            <a:spLocks noGrp="1"/>
          </p:cNvSpPr>
          <p:nvPr>
            <p:ph idx="1"/>
          </p:nvPr>
        </p:nvSpPr>
        <p:spPr/>
        <p:txBody>
          <a:bodyPr/>
          <a:lstStyle/>
          <a:p>
            <a:r>
              <a:rPr lang="en-US" smtClean="0"/>
              <a:t>Introduction</a:t>
            </a:r>
          </a:p>
          <a:p>
            <a:r>
              <a:rPr lang="en-US" smtClean="0"/>
              <a:t>Background</a:t>
            </a:r>
          </a:p>
          <a:p>
            <a:r>
              <a:rPr lang="en-US" smtClean="0"/>
              <a:t>Approach</a:t>
            </a:r>
          </a:p>
          <a:p>
            <a:r>
              <a:rPr lang="en-US" smtClean="0"/>
              <a:t>Evaluation</a:t>
            </a:r>
          </a:p>
          <a:p>
            <a:pPr lvl="1"/>
            <a:r>
              <a:rPr lang="en-US" smtClean="0"/>
              <a:t>Demo</a:t>
            </a:r>
          </a:p>
          <a:p>
            <a:r>
              <a:rPr lang="en-US" smtClean="0"/>
              <a:t>Related Work</a:t>
            </a:r>
          </a:p>
          <a:p>
            <a:r>
              <a:rPr lang="en-US" smtClean="0"/>
              <a:t>Conclusions</a:t>
            </a:r>
          </a:p>
          <a:p>
            <a:r>
              <a:rPr lang="en-US" smtClean="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819400" y="4495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72" name="Content Placeholder 2"/>
          <p:cNvSpPr>
            <a:spLocks noGrp="1"/>
          </p:cNvSpPr>
          <p:nvPr>
            <p:ph idx="1"/>
          </p:nvPr>
        </p:nvSpPr>
        <p:spPr>
          <a:xfrm>
            <a:off x="457200" y="5029200"/>
            <a:ext cx="8229600" cy="1295400"/>
          </a:xfrm>
        </p:spPr>
        <p:txBody>
          <a:bodyPr/>
          <a:lstStyle/>
          <a:p>
            <a:r>
              <a:rPr lang="en-US" dirty="0" smtClean="0"/>
              <a:t>When the MapReduce job has been completed, the </a:t>
            </a:r>
            <a:r>
              <a:rPr lang="en-US" dirty="0" smtClean="0"/>
              <a:t>worker </a:t>
            </a:r>
            <a:r>
              <a:rPr lang="en-US" dirty="0" smtClean="0"/>
              <a:t>will send the manipulated chunk back to the </a:t>
            </a:r>
            <a:r>
              <a:rPr lang="en-US" dirty="0" smtClean="0"/>
              <a:t>job client.</a:t>
            </a:r>
            <a:endParaRPr lang="en-US" dirty="0" smtClean="0"/>
          </a:p>
        </p:txBody>
      </p:sp>
      <p:graphicFrame>
        <p:nvGraphicFramePr>
          <p:cNvPr id="7170" name="Object 2"/>
          <p:cNvGraphicFramePr>
            <a:graphicFrameLocks noChangeAspect="1"/>
          </p:cNvGraphicFramePr>
          <p:nvPr/>
        </p:nvGraphicFramePr>
        <p:xfrm>
          <a:off x="838200" y="304800"/>
          <a:ext cx="7391400" cy="4689475"/>
        </p:xfrm>
        <a:graphic>
          <a:graphicData uri="http://schemas.openxmlformats.org/presentationml/2006/ole">
            <p:oleObj spid="_x0000_s7170" name="Visio" r:id="rId3" imgW="9178788" imgH="5835774" progId="Visio.Drawing.11">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19800" y="2514600"/>
            <a:ext cx="381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6" name="Content Placeholder 2"/>
          <p:cNvSpPr>
            <a:spLocks noGrp="1"/>
          </p:cNvSpPr>
          <p:nvPr>
            <p:ph idx="1"/>
          </p:nvPr>
        </p:nvSpPr>
        <p:spPr>
          <a:xfrm>
            <a:off x="457200" y="5029200"/>
            <a:ext cx="8229600" cy="1295400"/>
          </a:xfrm>
        </p:spPr>
        <p:txBody>
          <a:bodyPr/>
          <a:lstStyle/>
          <a:p>
            <a:r>
              <a:rPr lang="en-US" dirty="0" smtClean="0"/>
              <a:t>Each </a:t>
            </a:r>
            <a:r>
              <a:rPr lang="en-US" dirty="0" smtClean="0"/>
              <a:t>worker </a:t>
            </a:r>
            <a:r>
              <a:rPr lang="en-US" dirty="0" smtClean="0"/>
              <a:t>will then send a message to the </a:t>
            </a:r>
            <a:r>
              <a:rPr lang="en-US" dirty="0" smtClean="0"/>
              <a:t>master </a:t>
            </a:r>
            <a:r>
              <a:rPr lang="en-US" dirty="0" smtClean="0"/>
              <a:t>to inform them that they have completed their MapReduce task and sent the chunk back to the </a:t>
            </a:r>
            <a:r>
              <a:rPr lang="en-US" dirty="0" smtClean="0"/>
              <a:t>job client.</a:t>
            </a:r>
            <a:endParaRPr lang="en-US" dirty="0" smtClean="0"/>
          </a:p>
        </p:txBody>
      </p:sp>
      <p:graphicFrame>
        <p:nvGraphicFramePr>
          <p:cNvPr id="8194" name="Object 2"/>
          <p:cNvGraphicFramePr>
            <a:graphicFrameLocks noChangeAspect="1"/>
          </p:cNvGraphicFramePr>
          <p:nvPr/>
        </p:nvGraphicFramePr>
        <p:xfrm>
          <a:off x="838200" y="304800"/>
          <a:ext cx="7391400" cy="4689475"/>
        </p:xfrm>
        <a:graphic>
          <a:graphicData uri="http://schemas.openxmlformats.org/presentationml/2006/ole">
            <p:oleObj spid="_x0000_s8194" name="Visio" r:id="rId3" imgW="9178788" imgH="5835774" progId="Visio.Drawing.11">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91000" y="1447800"/>
            <a:ext cx="304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20" name="Content Placeholder 2"/>
          <p:cNvSpPr>
            <a:spLocks noGrp="1"/>
          </p:cNvSpPr>
          <p:nvPr>
            <p:ph idx="1"/>
          </p:nvPr>
        </p:nvSpPr>
        <p:spPr>
          <a:xfrm>
            <a:off x="457200" y="5029200"/>
            <a:ext cx="8229600" cy="1295400"/>
          </a:xfrm>
        </p:spPr>
        <p:txBody>
          <a:bodyPr/>
          <a:lstStyle/>
          <a:p>
            <a:r>
              <a:rPr lang="en-US" dirty="0" smtClean="0"/>
              <a:t>The </a:t>
            </a:r>
            <a:r>
              <a:rPr lang="en-US" dirty="0" smtClean="0"/>
              <a:t>master </a:t>
            </a:r>
            <a:r>
              <a:rPr lang="en-US" dirty="0" smtClean="0"/>
              <a:t>will send a message to the </a:t>
            </a:r>
            <a:r>
              <a:rPr lang="en-US" dirty="0" smtClean="0"/>
              <a:t>job client indicating </a:t>
            </a:r>
            <a:r>
              <a:rPr lang="en-US" dirty="0" smtClean="0"/>
              <a:t>that the MapReduce job is complete and that all chunks have been delivered back to it. The </a:t>
            </a:r>
            <a:r>
              <a:rPr lang="en-US" dirty="0" smtClean="0"/>
              <a:t>job client </a:t>
            </a:r>
            <a:r>
              <a:rPr lang="en-US" dirty="0" smtClean="0"/>
              <a:t>is responsible for merging the results of the job.</a:t>
            </a:r>
          </a:p>
        </p:txBody>
      </p:sp>
      <p:graphicFrame>
        <p:nvGraphicFramePr>
          <p:cNvPr id="9218" name="Object 2"/>
          <p:cNvGraphicFramePr>
            <a:graphicFrameLocks noChangeAspect="1"/>
          </p:cNvGraphicFramePr>
          <p:nvPr/>
        </p:nvGraphicFramePr>
        <p:xfrm>
          <a:off x="838200" y="304800"/>
          <a:ext cx="7391400" cy="4689475"/>
        </p:xfrm>
        <a:graphic>
          <a:graphicData uri="http://schemas.openxmlformats.org/presentationml/2006/ole">
            <p:oleObj spid="_x0000_s9218" name="Visio" r:id="rId3" imgW="9178788" imgH="5835774" progId="Visio.Drawing.11">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z="4800" smtClean="0"/>
              <a:t>Approach – System Architecture</a:t>
            </a:r>
          </a:p>
        </p:txBody>
      </p:sp>
      <p:sp>
        <p:nvSpPr>
          <p:cNvPr id="10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1"/>
          <p:cNvGraphicFramePr>
            <a:graphicFrameLocks noChangeAspect="1"/>
          </p:cNvGraphicFramePr>
          <p:nvPr/>
        </p:nvGraphicFramePr>
        <p:xfrm>
          <a:off x="1447800" y="1981200"/>
          <a:ext cx="5867400" cy="4422775"/>
        </p:xfrm>
        <a:graphic>
          <a:graphicData uri="http://schemas.openxmlformats.org/presentationml/2006/ole">
            <p:oleObj spid="_x0000_s1026" name="Visio" r:id="rId3" imgW="5978307" imgH="4515267" progId="Visio.Drawing.11">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Approach – Self-* Algorithms</a:t>
            </a:r>
          </a:p>
        </p:txBody>
      </p:sp>
      <p:sp>
        <p:nvSpPr>
          <p:cNvPr id="28675" name="Content Placeholder 2"/>
          <p:cNvSpPr>
            <a:spLocks noGrp="1"/>
          </p:cNvSpPr>
          <p:nvPr>
            <p:ph idx="1"/>
          </p:nvPr>
        </p:nvSpPr>
        <p:spPr/>
        <p:txBody>
          <a:bodyPr/>
          <a:lstStyle/>
          <a:p>
            <a:r>
              <a:rPr lang="en-US" dirty="0" smtClean="0"/>
              <a:t>Self-healing is accomplished by monitoring the worker nodes and the master node.</a:t>
            </a:r>
          </a:p>
          <a:p>
            <a:pPr lvl="1"/>
            <a:r>
              <a:rPr lang="en-US" dirty="0" smtClean="0"/>
              <a:t>The </a:t>
            </a:r>
            <a:r>
              <a:rPr lang="en-US" dirty="0" smtClean="0"/>
              <a:t>master </a:t>
            </a:r>
            <a:r>
              <a:rPr lang="en-US" dirty="0" smtClean="0"/>
              <a:t>will monitor the </a:t>
            </a:r>
            <a:r>
              <a:rPr lang="en-US" dirty="0" smtClean="0"/>
              <a:t>workers </a:t>
            </a:r>
            <a:r>
              <a:rPr lang="en-US" dirty="0" smtClean="0"/>
              <a:t>by sending out a heartbeat type mechanism to all of them</a:t>
            </a:r>
          </a:p>
          <a:p>
            <a:pPr lvl="1"/>
            <a:r>
              <a:rPr lang="en-US" dirty="0" smtClean="0"/>
              <a:t>The </a:t>
            </a:r>
            <a:r>
              <a:rPr lang="en-US" dirty="0" smtClean="0"/>
              <a:t>worker </a:t>
            </a:r>
            <a:r>
              <a:rPr lang="en-US" dirty="0" smtClean="0"/>
              <a:t>nodes will all monitor and respond to the heartbeat</a:t>
            </a:r>
          </a:p>
          <a:p>
            <a:pPr lvl="1"/>
            <a:r>
              <a:rPr lang="en-US" dirty="0" smtClean="0"/>
              <a:t>A </a:t>
            </a:r>
            <a:r>
              <a:rPr lang="en-US" dirty="0" smtClean="0"/>
              <a:t>worker </a:t>
            </a:r>
            <a:r>
              <a:rPr lang="en-US" dirty="0" smtClean="0"/>
              <a:t>node will be declared failed by the </a:t>
            </a:r>
            <a:r>
              <a:rPr lang="en-US" dirty="0" smtClean="0"/>
              <a:t>master </a:t>
            </a:r>
            <a:r>
              <a:rPr lang="en-US" dirty="0" smtClean="0"/>
              <a:t>if it fails to respond to the heartbeat after several heart beat cycles</a:t>
            </a:r>
          </a:p>
          <a:p>
            <a:pPr lvl="1"/>
            <a:r>
              <a:rPr lang="en-US" dirty="0" smtClean="0"/>
              <a:t>The </a:t>
            </a:r>
            <a:r>
              <a:rPr lang="en-US" dirty="0" smtClean="0"/>
              <a:t>master </a:t>
            </a:r>
            <a:r>
              <a:rPr lang="en-US" dirty="0" smtClean="0"/>
              <a:t>will be declared failed if a few neighboring worker nodes determine that they have not received a heartbeat from the master after a period of time</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Approach – Self-* Algorithms</a:t>
            </a:r>
          </a:p>
        </p:txBody>
      </p:sp>
      <p:sp>
        <p:nvSpPr>
          <p:cNvPr id="29699" name="Content Placeholder 2"/>
          <p:cNvSpPr>
            <a:spLocks noGrp="1"/>
          </p:cNvSpPr>
          <p:nvPr>
            <p:ph idx="1"/>
          </p:nvPr>
        </p:nvSpPr>
        <p:spPr/>
        <p:txBody>
          <a:bodyPr/>
          <a:lstStyle/>
          <a:p>
            <a:r>
              <a:rPr lang="en-US" smtClean="0"/>
              <a:t>Self-Healing (continued):</a:t>
            </a:r>
          </a:p>
          <a:p>
            <a:pPr lvl="1"/>
            <a:r>
              <a:rPr lang="en-US" smtClean="0"/>
              <a:t>If a worker node fails due to loss of connectivity to the network, other fatal conditions, or from running very poorly, the failed node’s computation will be re-distributed to a healthy node</a:t>
            </a:r>
          </a:p>
          <a:p>
            <a:pPr lvl="1"/>
            <a:r>
              <a:rPr lang="en-US" smtClean="0"/>
              <a:t>If the master node fails, one of the other peers will take over as the master node and then continue the MapReduce operation from where it left off.</a:t>
            </a:r>
          </a:p>
          <a:p>
            <a:pPr lvl="1"/>
            <a:r>
              <a:rPr lang="en-US" smtClean="0"/>
              <a:t>Therefore, the overall computation can seamlessly complete despite the failures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Approach – Self-* Algorithms</a:t>
            </a:r>
          </a:p>
        </p:txBody>
      </p:sp>
      <p:sp>
        <p:nvSpPr>
          <p:cNvPr id="30723" name="Content Placeholder 2"/>
          <p:cNvSpPr>
            <a:spLocks noGrp="1"/>
          </p:cNvSpPr>
          <p:nvPr>
            <p:ph idx="1"/>
          </p:nvPr>
        </p:nvSpPr>
        <p:spPr/>
        <p:txBody>
          <a:bodyPr/>
          <a:lstStyle/>
          <a:p>
            <a:r>
              <a:rPr lang="en-US" smtClean="0"/>
              <a:t>Self-configuration is accomplished by the peer nodes negotiating who will act as the master and the remaining nodes will be dynamically allocated as workers depending on the size of the MapReduce operation</a:t>
            </a:r>
          </a:p>
          <a:p>
            <a:pPr lvl="1"/>
            <a:r>
              <a:rPr lang="en-US" smtClean="0"/>
              <a:t>Workers will be recruited and selected by the master based on if they are functioning and if they are needed for the job’s size</a:t>
            </a:r>
          </a:p>
          <a:p>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Approach – Self-* Algorithms</a:t>
            </a:r>
          </a:p>
        </p:txBody>
      </p:sp>
      <p:sp>
        <p:nvSpPr>
          <p:cNvPr id="31747" name="Content Placeholder 2"/>
          <p:cNvSpPr>
            <a:spLocks noGrp="1"/>
          </p:cNvSpPr>
          <p:nvPr>
            <p:ph idx="1"/>
          </p:nvPr>
        </p:nvSpPr>
        <p:spPr/>
        <p:txBody>
          <a:bodyPr/>
          <a:lstStyle/>
          <a:p>
            <a:r>
              <a:rPr lang="en-US" smtClean="0"/>
              <a:t>Self-configuration (continued):</a:t>
            </a:r>
          </a:p>
          <a:p>
            <a:pPr lvl="1"/>
            <a:r>
              <a:rPr lang="en-US" smtClean="0"/>
              <a:t>The master will have a list of workers based on an algorithm using neighbors and using broadcasts</a:t>
            </a:r>
          </a:p>
          <a:p>
            <a:pPr lvl="1"/>
            <a:r>
              <a:rPr lang="en-US" smtClean="0"/>
              <a:t>In order to evaluate the effects of self-configuration, the tasks are monitored to ensure they are completed correctly even in the midst of failures, inefficiencies, and re-configurations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Approach – Future Work</a:t>
            </a:r>
          </a:p>
        </p:txBody>
      </p:sp>
      <p:sp>
        <p:nvSpPr>
          <p:cNvPr id="32771" name="Content Placeholder 2"/>
          <p:cNvSpPr>
            <a:spLocks noGrp="1"/>
          </p:cNvSpPr>
          <p:nvPr>
            <p:ph idx="1"/>
          </p:nvPr>
        </p:nvSpPr>
        <p:spPr/>
        <p:txBody>
          <a:bodyPr/>
          <a:lstStyle/>
          <a:p>
            <a:r>
              <a:rPr lang="en-US" dirty="0" smtClean="0"/>
              <a:t>In the simulation system, each node runs as a thread under the control of the simulator and communicates via method calls, rather than </a:t>
            </a:r>
            <a:r>
              <a:rPr lang="en-US" dirty="0" smtClean="0"/>
              <a:t>sockets. In the future, these assumptions can be eliminated</a:t>
            </a:r>
            <a:endParaRPr lang="en-US" dirty="0" smtClean="0"/>
          </a:p>
          <a:p>
            <a:r>
              <a:rPr lang="en-US" dirty="0" smtClean="0"/>
              <a:t>The system only focused on detecting nodes that fail or disconnect. In the future, efficiency values for each node will be computed and these will be used. Therefore, nodes can be considered “failed” even if they are connected, if they have a low efficiency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Evaluation</a:t>
            </a:r>
          </a:p>
        </p:txBody>
      </p:sp>
      <p:sp>
        <p:nvSpPr>
          <p:cNvPr id="33795" name="Content Placeholder 2"/>
          <p:cNvSpPr>
            <a:spLocks noGrp="1"/>
          </p:cNvSpPr>
          <p:nvPr>
            <p:ph idx="1"/>
          </p:nvPr>
        </p:nvSpPr>
        <p:spPr/>
        <p:txBody>
          <a:bodyPr/>
          <a:lstStyle/>
          <a:p>
            <a:r>
              <a:rPr lang="en-US" smtClean="0"/>
              <a:t>Several scenarios were developed and used to test the system</a:t>
            </a:r>
          </a:p>
          <a:p>
            <a:r>
              <a:rPr lang="en-US" smtClean="0"/>
              <a:t>There are scenarios to test the traditional MapReduce system against the system described here and scenarios that were run to tests the two Self-* applications and their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Introduction</a:t>
            </a:r>
          </a:p>
        </p:txBody>
      </p:sp>
      <p:sp>
        <p:nvSpPr>
          <p:cNvPr id="16387" name="Content Placeholder 2"/>
          <p:cNvSpPr>
            <a:spLocks noGrp="1"/>
          </p:cNvSpPr>
          <p:nvPr>
            <p:ph idx="1"/>
          </p:nvPr>
        </p:nvSpPr>
        <p:spPr/>
        <p:txBody>
          <a:bodyPr/>
          <a:lstStyle/>
          <a:p>
            <a:r>
              <a:rPr lang="en-US" dirty="0" smtClean="0"/>
              <a:t>Typical MapReduce Systems are comprised of a group of servers housed at a single location</a:t>
            </a:r>
          </a:p>
          <a:p>
            <a:r>
              <a:rPr lang="en-US" dirty="0" smtClean="0"/>
              <a:t>Characteristics:</a:t>
            </a:r>
          </a:p>
          <a:p>
            <a:pPr lvl="1"/>
            <a:r>
              <a:rPr lang="en-US" dirty="0" smtClean="0"/>
              <a:t>Jobs are run on the few servers at the location</a:t>
            </a:r>
            <a:endParaRPr lang="en-US" dirty="0" smtClean="0"/>
          </a:p>
          <a:p>
            <a:pPr lvl="1"/>
            <a:r>
              <a:rPr lang="en-US" dirty="0" smtClean="0"/>
              <a:t>MapReduce systems typically have only one “master” and several “worker” nodes that perform the map and reduce functionality</a:t>
            </a:r>
          </a:p>
          <a:p>
            <a:pPr lvl="1"/>
            <a:r>
              <a:rPr lang="en-US" dirty="0" smtClean="0"/>
              <a:t>The “master” coordinates the MapReduce operation while the workers actually perform parts of the job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3200" smtClean="0"/>
              <a:t>Evaluation – Testing Basic M/R Implementation</a:t>
            </a:r>
          </a:p>
        </p:txBody>
      </p:sp>
      <p:sp>
        <p:nvSpPr>
          <p:cNvPr id="34819" name="Content Placeholder 2"/>
          <p:cNvSpPr>
            <a:spLocks noGrp="1"/>
          </p:cNvSpPr>
          <p:nvPr>
            <p:ph idx="1"/>
          </p:nvPr>
        </p:nvSpPr>
        <p:spPr/>
        <p:txBody>
          <a:bodyPr/>
          <a:lstStyle/>
          <a:p>
            <a:r>
              <a:rPr lang="en-US" sz="2000" smtClean="0"/>
              <a:t>Tested the system without any Self-* implementation. The goal of these tests was to obtain a baseline performance in order to evaluate the effects of adding in the Self-* implementation.</a:t>
            </a:r>
          </a:p>
        </p:txBody>
      </p:sp>
      <p:graphicFrame>
        <p:nvGraphicFramePr>
          <p:cNvPr id="4" name="Table 3"/>
          <p:cNvGraphicFramePr>
            <a:graphicFrameLocks noGrp="1"/>
          </p:cNvGraphicFramePr>
          <p:nvPr/>
        </p:nvGraphicFramePr>
        <p:xfrm>
          <a:off x="1219200" y="3581400"/>
          <a:ext cx="6248400" cy="2420621"/>
        </p:xfrm>
        <a:graphic>
          <a:graphicData uri="http://schemas.openxmlformats.org/drawingml/2006/table">
            <a:tbl>
              <a:tblPr/>
              <a:tblGrid>
                <a:gridCol w="3350814"/>
                <a:gridCol w="2897586"/>
              </a:tblGrid>
              <a:tr h="994019">
                <a:tc>
                  <a:txBody>
                    <a:bodyPr/>
                    <a:lstStyle/>
                    <a:p>
                      <a:pPr marL="0" marR="0" indent="0" algn="ctr">
                        <a:spcBef>
                          <a:spcPts val="0"/>
                        </a:spcBef>
                        <a:spcAft>
                          <a:spcPts val="600"/>
                        </a:spcAft>
                      </a:pPr>
                      <a:r>
                        <a:rPr lang="en-US" sz="1800" b="1" dirty="0">
                          <a:latin typeface="Times New Roman"/>
                          <a:ea typeface="Times New Roman"/>
                        </a:rPr>
                        <a:t>Simulation Type</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b="1" dirty="0">
                          <a:latin typeface="Times New Roman"/>
                          <a:ea typeface="Times New Roman"/>
                        </a:rPr>
                        <a:t>Time From Submission to Completion</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301">
                <a:tc>
                  <a:txBody>
                    <a:bodyPr/>
                    <a:lstStyle/>
                    <a:p>
                      <a:pPr marL="0" marR="0" indent="0" algn="ctr">
                        <a:spcBef>
                          <a:spcPts val="0"/>
                        </a:spcBef>
                        <a:spcAft>
                          <a:spcPts val="600"/>
                        </a:spcAft>
                      </a:pPr>
                      <a:r>
                        <a:rPr lang="en-US" sz="1800" dirty="0" smtClean="0">
                          <a:latin typeface="Times New Roman"/>
                          <a:ea typeface="Times New Roman"/>
                        </a:rPr>
                        <a:t>3</a:t>
                      </a:r>
                      <a:r>
                        <a:rPr lang="en-US" sz="1800" baseline="0" dirty="0" smtClean="0">
                          <a:latin typeface="Times New Roman"/>
                          <a:ea typeface="Times New Roman"/>
                        </a:rPr>
                        <a:t> worker node system</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dirty="0" smtClean="0">
                          <a:latin typeface="Times New Roman"/>
                          <a:ea typeface="Times New Roman"/>
                        </a:rPr>
                        <a:t>12.410 Seconds</a:t>
                      </a:r>
                      <a:r>
                        <a:rPr lang="en-US" sz="1800" baseline="0" dirty="0" smtClean="0">
                          <a:latin typeface="Times New Roman"/>
                          <a:ea typeface="Times New Roman"/>
                        </a:rPr>
                        <a:t> (</a:t>
                      </a:r>
                      <a:r>
                        <a:rPr lang="en-US" sz="1800" baseline="0" dirty="0" err="1" smtClean="0">
                          <a:latin typeface="Times New Roman"/>
                          <a:ea typeface="Times New Roman"/>
                        </a:rPr>
                        <a:t>Avg</a:t>
                      </a:r>
                      <a:r>
                        <a:rPr lang="en-US" sz="1800" baseline="0" dirty="0" smtClean="0">
                          <a:latin typeface="Times New Roman"/>
                          <a:ea typeface="Times New Roman"/>
                        </a:rPr>
                        <a:t>)</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13301">
                <a:tc>
                  <a:txBody>
                    <a:bodyPr/>
                    <a:lstStyle/>
                    <a:p>
                      <a:pPr marL="0" marR="0" indent="0" algn="ctr">
                        <a:spcBef>
                          <a:spcPts val="0"/>
                        </a:spcBef>
                        <a:spcAft>
                          <a:spcPts val="600"/>
                        </a:spcAft>
                      </a:pPr>
                      <a:r>
                        <a:rPr lang="en-US" sz="1800" dirty="0" smtClean="0">
                          <a:latin typeface="Times New Roman"/>
                          <a:ea typeface="Times New Roman"/>
                        </a:rPr>
                        <a:t>6</a:t>
                      </a:r>
                      <a:r>
                        <a:rPr lang="en-US" sz="1800" baseline="0" dirty="0" smtClean="0">
                          <a:latin typeface="Times New Roman"/>
                          <a:ea typeface="Times New Roman"/>
                        </a:rPr>
                        <a:t> worker node system</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dirty="0" smtClean="0">
                          <a:latin typeface="Times New Roman"/>
                          <a:ea typeface="Times New Roman"/>
                        </a:rPr>
                        <a:t>13.312 Seconds (</a:t>
                      </a:r>
                      <a:r>
                        <a:rPr lang="en-US" sz="1800" dirty="0" err="1" smtClean="0">
                          <a:latin typeface="Times New Roman"/>
                          <a:ea typeface="Times New Roman"/>
                        </a:rPr>
                        <a:t>Avg</a:t>
                      </a:r>
                      <a:r>
                        <a:rPr lang="en-US" sz="1800" dirty="0" smtClean="0">
                          <a:latin typeface="Times New Roman"/>
                          <a:ea typeface="Times New Roman"/>
                        </a:rPr>
                        <a:t>)</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z="3600" smtClean="0"/>
              <a:t>Evaluation – Testing the Addition of Self-*</a:t>
            </a:r>
          </a:p>
        </p:txBody>
      </p:sp>
      <p:sp>
        <p:nvSpPr>
          <p:cNvPr id="35843" name="Content Placeholder 2"/>
          <p:cNvSpPr>
            <a:spLocks noGrp="1"/>
          </p:cNvSpPr>
          <p:nvPr>
            <p:ph idx="1"/>
          </p:nvPr>
        </p:nvSpPr>
        <p:spPr/>
        <p:txBody>
          <a:bodyPr/>
          <a:lstStyle/>
          <a:p>
            <a:r>
              <a:rPr lang="en-US" smtClean="0"/>
              <a:t>The second set of tests simply test the benefits of the two self-* algorithms, by running a successful scenario and scenarios with different nodes failing and self-* algorithms correcting the problems.</a:t>
            </a:r>
          </a:p>
        </p:txBody>
      </p:sp>
      <p:graphicFrame>
        <p:nvGraphicFramePr>
          <p:cNvPr id="4" name="Table 3"/>
          <p:cNvGraphicFramePr>
            <a:graphicFrameLocks noGrp="1"/>
          </p:cNvGraphicFramePr>
          <p:nvPr/>
        </p:nvGraphicFramePr>
        <p:xfrm>
          <a:off x="990600" y="3886200"/>
          <a:ext cx="7162800" cy="2383797"/>
        </p:xfrm>
        <a:graphic>
          <a:graphicData uri="http://schemas.openxmlformats.org/drawingml/2006/table">
            <a:tbl>
              <a:tblPr/>
              <a:tblGrid>
                <a:gridCol w="4048539"/>
                <a:gridCol w="3114261"/>
              </a:tblGrid>
              <a:tr h="615909">
                <a:tc>
                  <a:txBody>
                    <a:bodyPr/>
                    <a:lstStyle/>
                    <a:p>
                      <a:pPr marL="0" marR="0" indent="0" algn="ctr">
                        <a:spcBef>
                          <a:spcPts val="0"/>
                        </a:spcBef>
                        <a:spcAft>
                          <a:spcPts val="600"/>
                        </a:spcAft>
                      </a:pPr>
                      <a:r>
                        <a:rPr lang="en-US" sz="1800" b="1" dirty="0">
                          <a:latin typeface="Times New Roman"/>
                          <a:ea typeface="Times New Roman"/>
                        </a:rPr>
                        <a:t>Scenario</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b="1" dirty="0">
                          <a:latin typeface="Times New Roman"/>
                          <a:ea typeface="Times New Roman"/>
                        </a:rPr>
                        <a:t>Time From Submission to Completion</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72">
                <a:tc>
                  <a:txBody>
                    <a:bodyPr/>
                    <a:lstStyle/>
                    <a:p>
                      <a:pPr marL="0" marR="0" indent="0" algn="ctr">
                        <a:spcBef>
                          <a:spcPts val="0"/>
                        </a:spcBef>
                        <a:spcAft>
                          <a:spcPts val="600"/>
                        </a:spcAft>
                      </a:pPr>
                      <a:r>
                        <a:rPr lang="en-US" sz="1800" dirty="0">
                          <a:latin typeface="Times New Roman"/>
                          <a:ea typeface="Times New Roman"/>
                        </a:rPr>
                        <a:t>No </a:t>
                      </a:r>
                      <a:r>
                        <a:rPr lang="en-US" sz="1800" dirty="0" smtClean="0">
                          <a:latin typeface="Times New Roman"/>
                          <a:ea typeface="Times New Roman"/>
                        </a:rPr>
                        <a:t>Failures (3 workers)</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a:latin typeface="Times New Roman"/>
                          <a:ea typeface="Times New Roman"/>
                        </a:rPr>
                        <a:t>13.975 Seconds (Avg)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72">
                <a:tc>
                  <a:txBody>
                    <a:bodyPr/>
                    <a:lstStyle/>
                    <a:p>
                      <a:pPr marL="0" marR="0" indent="0" algn="ctr">
                        <a:spcBef>
                          <a:spcPts val="0"/>
                        </a:spcBef>
                        <a:spcAft>
                          <a:spcPts val="600"/>
                        </a:spcAft>
                      </a:pPr>
                      <a:r>
                        <a:rPr lang="en-US" sz="1800" dirty="0" smtClean="0">
                          <a:latin typeface="Times New Roman"/>
                          <a:ea typeface="Times New Roman"/>
                        </a:rPr>
                        <a:t>No Failures (6 workers)</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dirty="0" smtClean="0">
                          <a:latin typeface="Times New Roman"/>
                          <a:ea typeface="Times New Roman"/>
                        </a:rPr>
                        <a:t>22.106 Seconds (</a:t>
                      </a:r>
                      <a:r>
                        <a:rPr lang="en-US" sz="1800" dirty="0" err="1" smtClean="0">
                          <a:latin typeface="Times New Roman"/>
                          <a:ea typeface="Times New Roman"/>
                        </a:rPr>
                        <a:t>Avg</a:t>
                      </a:r>
                      <a:r>
                        <a:rPr lang="en-US" sz="1800" dirty="0" smtClean="0">
                          <a:latin typeface="Times New Roman"/>
                          <a:ea typeface="Times New Roman"/>
                        </a:rPr>
                        <a:t>)</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72">
                <a:tc>
                  <a:txBody>
                    <a:bodyPr/>
                    <a:lstStyle/>
                    <a:p>
                      <a:pPr marL="0" marR="0" indent="0" algn="ctr">
                        <a:spcBef>
                          <a:spcPts val="0"/>
                        </a:spcBef>
                        <a:spcAft>
                          <a:spcPts val="600"/>
                        </a:spcAft>
                      </a:pPr>
                      <a:r>
                        <a:rPr lang="en-US" sz="1800" dirty="0">
                          <a:latin typeface="Times New Roman"/>
                          <a:ea typeface="Times New Roman"/>
                        </a:rPr>
                        <a:t>One Worker </a:t>
                      </a:r>
                      <a:r>
                        <a:rPr lang="en-US" sz="1800" dirty="0" smtClean="0">
                          <a:latin typeface="Times New Roman"/>
                          <a:ea typeface="Times New Roman"/>
                        </a:rPr>
                        <a:t>Failure (3</a:t>
                      </a:r>
                      <a:r>
                        <a:rPr lang="en-US" sz="1800" baseline="0" dirty="0" smtClean="0">
                          <a:latin typeface="Times New Roman"/>
                          <a:ea typeface="Times New Roman"/>
                        </a:rPr>
                        <a:t> workers)</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dirty="0">
                          <a:latin typeface="Times New Roman"/>
                          <a:ea typeface="Times New Roman"/>
                        </a:rPr>
                        <a:t>25.870 Seconds (</a:t>
                      </a:r>
                      <a:r>
                        <a:rPr lang="en-US" sz="1800" dirty="0" err="1">
                          <a:latin typeface="Times New Roman"/>
                          <a:ea typeface="Times New Roman"/>
                        </a:rPr>
                        <a:t>Avg</a:t>
                      </a:r>
                      <a:r>
                        <a:rPr lang="en-US" sz="1800" dirty="0">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72">
                <a:tc>
                  <a:txBody>
                    <a:bodyPr/>
                    <a:lstStyle/>
                    <a:p>
                      <a:pPr marL="0" marR="0" indent="0" algn="ctr">
                        <a:spcBef>
                          <a:spcPts val="0"/>
                        </a:spcBef>
                        <a:spcAft>
                          <a:spcPts val="600"/>
                        </a:spcAft>
                      </a:pPr>
                      <a:r>
                        <a:rPr lang="en-US" sz="1800" dirty="0">
                          <a:latin typeface="Times New Roman"/>
                          <a:ea typeface="Times New Roman"/>
                        </a:rPr>
                        <a:t>One Master </a:t>
                      </a:r>
                      <a:r>
                        <a:rPr lang="en-US" sz="1800" dirty="0" smtClean="0">
                          <a:latin typeface="Times New Roman"/>
                          <a:ea typeface="Times New Roman"/>
                        </a:rPr>
                        <a:t>Failure (3 workers)</a:t>
                      </a:r>
                      <a:endParaRPr lang="en-U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600"/>
                        </a:spcAft>
                      </a:pPr>
                      <a:r>
                        <a:rPr lang="en-US" sz="1800" dirty="0">
                          <a:latin typeface="Times New Roman"/>
                          <a:ea typeface="Times New Roman"/>
                        </a:rPr>
                        <a:t>15.628 Seconds (</a:t>
                      </a:r>
                      <a:r>
                        <a:rPr lang="en-US" sz="1800" dirty="0" err="1">
                          <a:latin typeface="Times New Roman"/>
                          <a:ea typeface="Times New Roman"/>
                        </a:rPr>
                        <a:t>Avg</a:t>
                      </a:r>
                      <a:r>
                        <a:rPr lang="en-US" sz="1800" dirty="0">
                          <a:latin typeface="Times New Roman"/>
                          <a:ea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600" smtClean="0"/>
              <a:t>Evaluation – Testing the Addition of Self-*</a:t>
            </a:r>
          </a:p>
        </p:txBody>
      </p:sp>
      <p:pic>
        <p:nvPicPr>
          <p:cNvPr id="36867" name="Picture 4"/>
          <p:cNvPicPr>
            <a:picLocks noChangeAspect="1" noChangeArrowheads="1"/>
          </p:cNvPicPr>
          <p:nvPr/>
        </p:nvPicPr>
        <p:blipFill>
          <a:blip r:embed="rId2"/>
          <a:srcRect/>
          <a:stretch>
            <a:fillRect/>
          </a:stretch>
        </p:blipFill>
        <p:spPr bwMode="auto">
          <a:xfrm>
            <a:off x="914400" y="1905000"/>
            <a:ext cx="7010400" cy="46180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Evaluation – System Demo</a:t>
            </a:r>
          </a:p>
        </p:txBody>
      </p:sp>
      <p:sp>
        <p:nvSpPr>
          <p:cNvPr id="37891" name="Content Placeholder 2"/>
          <p:cNvSpPr>
            <a:spLocks noGrp="1"/>
          </p:cNvSpPr>
          <p:nvPr>
            <p:ph idx="1"/>
          </p:nvPr>
        </p:nvSpPr>
        <p:spPr/>
        <p:txBody>
          <a:bodyPr/>
          <a:lstStyle/>
          <a:p>
            <a:r>
              <a:rPr lang="en-US" smtClean="0"/>
              <a:t>Scenario with no failures</a:t>
            </a:r>
          </a:p>
          <a:p>
            <a:r>
              <a:rPr lang="en-US" smtClean="0"/>
              <a:t>Scenario with Master failure</a:t>
            </a:r>
          </a:p>
          <a:p>
            <a:r>
              <a:rPr lang="en-US" smtClean="0"/>
              <a:t>Scenario with Worker failure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Related Work</a:t>
            </a:r>
          </a:p>
        </p:txBody>
      </p:sp>
      <p:sp>
        <p:nvSpPr>
          <p:cNvPr id="38915" name="Content Placeholder 2"/>
          <p:cNvSpPr>
            <a:spLocks noGrp="1"/>
          </p:cNvSpPr>
          <p:nvPr>
            <p:ph idx="1"/>
          </p:nvPr>
        </p:nvSpPr>
        <p:spPr/>
        <p:txBody>
          <a:bodyPr/>
          <a:lstStyle/>
          <a:p>
            <a:r>
              <a:rPr lang="en-US" dirty="0" smtClean="0"/>
              <a:t>Hadoop - Java framework using MapReduce</a:t>
            </a:r>
          </a:p>
          <a:p>
            <a:pPr lvl="1"/>
            <a:r>
              <a:rPr lang="en-US" dirty="0" smtClean="0"/>
              <a:t> Currently used in Yahoo web </a:t>
            </a:r>
            <a:r>
              <a:rPr lang="en-US" dirty="0" smtClean="0"/>
              <a:t>searches</a:t>
            </a:r>
            <a:endParaRPr lang="en-US" dirty="0" smtClean="0"/>
          </a:p>
          <a:p>
            <a:pPr lvl="1"/>
            <a:r>
              <a:rPr lang="en-US" dirty="0" smtClean="0"/>
              <a:t>Based on a network of computers connected via a local network rather than P2P. It also is a centralized </a:t>
            </a:r>
            <a:r>
              <a:rPr lang="en-US" dirty="0" smtClean="0"/>
              <a:t>system</a:t>
            </a:r>
            <a:endParaRPr lang="en-US" dirty="0" smtClean="0"/>
          </a:p>
          <a:p>
            <a:r>
              <a:rPr lang="en-US" dirty="0" smtClean="0"/>
              <a:t>SETI@home - incorporates a centralized master node which distributes chunks of work to a P2P network of workers</a:t>
            </a:r>
          </a:p>
          <a:p>
            <a:pPr lvl="1"/>
            <a:r>
              <a:rPr lang="en-US" dirty="0" smtClean="0"/>
              <a:t>Worker nodes can only be workers, so there is no option for recovery if the master fails</a:t>
            </a:r>
          </a:p>
          <a:p>
            <a:pPr lvl="1"/>
            <a:r>
              <a:rPr lang="en-US" dirty="0" smtClean="0"/>
              <a:t>Jobs can only be submitted from the central </a:t>
            </a:r>
            <a:r>
              <a:rPr lang="en-US" dirty="0" smtClean="0"/>
              <a:t>system</a:t>
            </a:r>
            <a:endParaRPr lang="en-US" dirty="0" smtClean="0"/>
          </a:p>
          <a:p>
            <a:pPr>
              <a:buFont typeface="Wingdings 2" pitchFamily="18" charset="2"/>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Related Work</a:t>
            </a:r>
          </a:p>
        </p:txBody>
      </p:sp>
      <p:sp>
        <p:nvSpPr>
          <p:cNvPr id="39939" name="Content Placeholder 2"/>
          <p:cNvSpPr>
            <a:spLocks noGrp="1"/>
          </p:cNvSpPr>
          <p:nvPr>
            <p:ph idx="1"/>
          </p:nvPr>
        </p:nvSpPr>
        <p:spPr/>
        <p:txBody>
          <a:bodyPr/>
          <a:lstStyle/>
          <a:p>
            <a:r>
              <a:rPr lang="en-US" dirty="0" smtClean="0"/>
              <a:t>Skynet - de-centralized, open source Ruby implementation of Google’s MapReduce framework</a:t>
            </a:r>
          </a:p>
          <a:p>
            <a:pPr lvl="1"/>
            <a:r>
              <a:rPr lang="en-US" dirty="0" smtClean="0"/>
              <a:t>It is adaptive, fault tolerant, and has only worker </a:t>
            </a:r>
            <a:r>
              <a:rPr lang="en-US" dirty="0" smtClean="0"/>
              <a:t>nodes </a:t>
            </a:r>
            <a:endParaRPr lang="en-US" dirty="0" smtClean="0"/>
          </a:p>
          <a:p>
            <a:pPr lvl="1"/>
            <a:r>
              <a:rPr lang="en-US" dirty="0" smtClean="0"/>
              <a:t>If the master fails, it has mechanisms to reassign its responsibilities, but only certain other nodes can take over for it</a:t>
            </a:r>
          </a:p>
          <a:p>
            <a:pPr lvl="1"/>
            <a:r>
              <a:rPr lang="en-US" dirty="0" smtClean="0"/>
              <a:t>As a non-P2P system, tasks that fail on a particular node can only be reassigned within a defined set of </a:t>
            </a:r>
            <a:r>
              <a:rPr lang="en-US" dirty="0" smtClean="0"/>
              <a:t>workers</a:t>
            </a:r>
            <a:endParaRPr lang="en-US" dirty="0" smtClean="0"/>
          </a:p>
          <a:p>
            <a:pPr lvl="1"/>
            <a:r>
              <a:rPr lang="en-US" dirty="0" smtClean="0"/>
              <a:t>There are no outside job submissions or processing </a:t>
            </a:r>
            <a:r>
              <a:rPr lang="en-US" dirty="0" smtClean="0"/>
              <a:t>available</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Related Work</a:t>
            </a:r>
          </a:p>
        </p:txBody>
      </p:sp>
      <p:sp>
        <p:nvSpPr>
          <p:cNvPr id="40963" name="Content Placeholder 2"/>
          <p:cNvSpPr>
            <a:spLocks noGrp="1"/>
          </p:cNvSpPr>
          <p:nvPr>
            <p:ph idx="1"/>
          </p:nvPr>
        </p:nvSpPr>
        <p:spPr/>
        <p:txBody>
          <a:bodyPr/>
          <a:lstStyle/>
          <a:p>
            <a:r>
              <a:rPr lang="en-US" smtClean="0"/>
              <a:t>In [4], a similar topology to this paper’s is described </a:t>
            </a:r>
          </a:p>
          <a:p>
            <a:pPr lvl="1"/>
            <a:r>
              <a:rPr lang="en-US" smtClean="0"/>
              <a:t>The authors discuss master failure and recovery as well as worker failure and recovery</a:t>
            </a:r>
          </a:p>
          <a:p>
            <a:pPr lvl="1"/>
            <a:r>
              <a:rPr lang="en-US" smtClean="0"/>
              <a:t>One key difference is that this system will only have one master. This approach will allow more available workers and still maintain the same level of functionality</a:t>
            </a:r>
          </a:p>
          <a:p>
            <a:pPr lvl="1"/>
            <a:r>
              <a:rPr lang="en-US" smtClean="0"/>
              <a:t>Some of the fault tolerance ideas from [4] will be used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Conclusions</a:t>
            </a:r>
          </a:p>
        </p:txBody>
      </p:sp>
      <p:sp>
        <p:nvSpPr>
          <p:cNvPr id="41987" name="Content Placeholder 2"/>
          <p:cNvSpPr>
            <a:spLocks noGrp="1"/>
          </p:cNvSpPr>
          <p:nvPr>
            <p:ph idx="1"/>
          </p:nvPr>
        </p:nvSpPr>
        <p:spPr/>
        <p:txBody>
          <a:bodyPr/>
          <a:lstStyle/>
          <a:p>
            <a:r>
              <a:rPr lang="en-US" dirty="0" smtClean="0"/>
              <a:t>MapReduce systems have many pitfalls, such as a centralized master, limited resources, and inability to easily recover from </a:t>
            </a:r>
            <a:r>
              <a:rPr lang="en-US" dirty="0" smtClean="0"/>
              <a:t>failures</a:t>
            </a:r>
            <a:endParaRPr lang="en-US" dirty="0" smtClean="0"/>
          </a:p>
          <a:p>
            <a:r>
              <a:rPr lang="en-US" dirty="0" smtClean="0"/>
              <a:t>The de-centralized Peer-to-Peer MapReduce simulation system with self-configuration and self-healing produced by this paper’s team take large leaps towards addressing all of these </a:t>
            </a:r>
            <a:r>
              <a:rPr lang="en-US" dirty="0" smtClean="0"/>
              <a:t>issues</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Conclusions</a:t>
            </a:r>
          </a:p>
        </p:txBody>
      </p:sp>
      <p:sp>
        <p:nvSpPr>
          <p:cNvPr id="43011" name="Content Placeholder 2"/>
          <p:cNvSpPr>
            <a:spLocks noGrp="1"/>
          </p:cNvSpPr>
          <p:nvPr>
            <p:ph idx="1"/>
          </p:nvPr>
        </p:nvSpPr>
        <p:spPr/>
        <p:txBody>
          <a:bodyPr/>
          <a:lstStyle/>
          <a:p>
            <a:r>
              <a:rPr lang="en-US" dirty="0" smtClean="0"/>
              <a:t>All of the problems of a typical MapReduce system are solved by this new architecture. There are no single points of failure, the data and control (master) are de-centralized, there are limitless resources to choose from to run job submissions with the ideal number of nodes, and failures are quickly </a:t>
            </a:r>
            <a:r>
              <a:rPr lang="en-US" dirty="0" smtClean="0"/>
              <a:t>addressed</a:t>
            </a:r>
            <a:endParaRPr lang="en-US" dirty="0" smtClean="0"/>
          </a:p>
          <a:p>
            <a:r>
              <a:rPr lang="en-US" dirty="0" smtClean="0"/>
              <a:t>The simulation system created and the tests and their results show that there are significant time gains from the self-* algorithms in place, under different failures. It also shows that this new system performs better with limitless nodes to choose </a:t>
            </a:r>
            <a:r>
              <a:rPr lang="en-US" dirty="0" smtClean="0"/>
              <a:t>from</a:t>
            </a: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Conclusions</a:t>
            </a:r>
          </a:p>
        </p:txBody>
      </p:sp>
      <p:sp>
        <p:nvSpPr>
          <p:cNvPr id="44035" name="Content Placeholder 2"/>
          <p:cNvSpPr>
            <a:spLocks noGrp="1"/>
          </p:cNvSpPr>
          <p:nvPr>
            <p:ph idx="1"/>
          </p:nvPr>
        </p:nvSpPr>
        <p:spPr/>
        <p:txBody>
          <a:bodyPr/>
          <a:lstStyle/>
          <a:p>
            <a:r>
              <a:rPr lang="en-US" smtClean="0"/>
              <a:t>The work can be further extended by improving upon the team’s simulation system, implementing more components of it to remove assumptions it currently makes</a:t>
            </a:r>
          </a:p>
          <a:p>
            <a:r>
              <a:rPr lang="en-US" smtClean="0"/>
              <a:t>Other than improving the simulation, actual real-world Peer-to-Peer network systems and more testing and evaluation could be used to validate the results of this paper.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Introduction</a:t>
            </a:r>
          </a:p>
        </p:txBody>
      </p:sp>
      <p:sp>
        <p:nvSpPr>
          <p:cNvPr id="17411" name="Content Placeholder 2"/>
          <p:cNvSpPr>
            <a:spLocks noGrp="1"/>
          </p:cNvSpPr>
          <p:nvPr>
            <p:ph idx="1"/>
          </p:nvPr>
        </p:nvSpPr>
        <p:spPr/>
        <p:txBody>
          <a:bodyPr/>
          <a:lstStyle/>
          <a:p>
            <a:r>
              <a:rPr lang="en-US" dirty="0" smtClean="0"/>
              <a:t>Pitfalls of the “typical” MapReduce:</a:t>
            </a:r>
          </a:p>
          <a:p>
            <a:pPr lvl="1"/>
            <a:r>
              <a:rPr lang="en-US" sz="2000" dirty="0" smtClean="0"/>
              <a:t>All jobs that are run are decided within that server room</a:t>
            </a:r>
          </a:p>
          <a:p>
            <a:pPr lvl="1"/>
            <a:r>
              <a:rPr lang="en-US" sz="2000" dirty="0" smtClean="0"/>
              <a:t>The jobs can only utilize </a:t>
            </a:r>
            <a:r>
              <a:rPr lang="en-US" sz="2000" dirty="0" smtClean="0"/>
              <a:t>resources </a:t>
            </a:r>
            <a:r>
              <a:rPr lang="en-US" sz="2000" dirty="0" smtClean="0"/>
              <a:t>available </a:t>
            </a:r>
            <a:r>
              <a:rPr lang="en-US" sz="2000" dirty="0" smtClean="0"/>
              <a:t>there</a:t>
            </a:r>
            <a:endParaRPr lang="en-US" sz="2000" dirty="0" smtClean="0"/>
          </a:p>
          <a:p>
            <a:pPr lvl="1"/>
            <a:r>
              <a:rPr lang="en-US" sz="2000" dirty="0" smtClean="0"/>
              <a:t>The whole system is dependent on the single </a:t>
            </a:r>
            <a:r>
              <a:rPr lang="en-US" sz="2000" dirty="0" smtClean="0"/>
              <a:t>master </a:t>
            </a:r>
            <a:r>
              <a:rPr lang="en-US" sz="2000" dirty="0" smtClean="0"/>
              <a:t>for coordination</a:t>
            </a:r>
          </a:p>
          <a:p>
            <a:pPr lvl="1"/>
            <a:r>
              <a:rPr lang="en-US" sz="2000" dirty="0" smtClean="0"/>
              <a:t>The job is dependent on all of the </a:t>
            </a:r>
            <a:r>
              <a:rPr lang="en-US" sz="2000" dirty="0" smtClean="0"/>
              <a:t>workers doing </a:t>
            </a:r>
            <a:r>
              <a:rPr lang="en-US" sz="2000" dirty="0" smtClean="0"/>
              <a:t>their job</a:t>
            </a:r>
          </a:p>
          <a:p>
            <a:pPr lvl="1"/>
            <a:r>
              <a:rPr lang="en-US" sz="2000" dirty="0" smtClean="0"/>
              <a:t>It is difficult to switch the role of a node in the process even if new roles would dramatically increase the efficiency of that job</a:t>
            </a:r>
          </a:p>
          <a:p>
            <a:pPr lvl="1"/>
            <a:r>
              <a:rPr lang="en-US" sz="2000" dirty="0" smtClean="0"/>
              <a:t>It is not very good at reacting to failures, which will most likely need human intervention to resolve them</a:t>
            </a:r>
          </a:p>
          <a:p>
            <a:pPr lvl="1"/>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References</a:t>
            </a:r>
          </a:p>
        </p:txBody>
      </p:sp>
      <p:sp>
        <p:nvSpPr>
          <p:cNvPr id="45059" name="Content Placeholder 2"/>
          <p:cNvSpPr>
            <a:spLocks noGrp="1"/>
          </p:cNvSpPr>
          <p:nvPr>
            <p:ph idx="1"/>
          </p:nvPr>
        </p:nvSpPr>
        <p:spPr/>
        <p:txBody>
          <a:bodyPr/>
          <a:lstStyle/>
          <a:p>
            <a:r>
              <a:rPr lang="en-US" sz="1600" smtClean="0"/>
              <a:t>Cardona, K., Secretan, J., Georgiopoulos, M., and Anagnostopoulos, G. 2007. A Grid based system for data mining using MapReduce. </a:t>
            </a:r>
            <a:r>
              <a:rPr lang="en-US" sz="1600" u="sng" smtClean="0">
                <a:hlinkClick r:id="rId2"/>
              </a:rPr>
              <a:t>http://cygnus.fit.edu/amalthea/pubs/Cardona_Secretan_TR-2007-02_AMALTHEA.pdf</a:t>
            </a:r>
            <a:endParaRPr lang="en-US" sz="1600" smtClean="0"/>
          </a:p>
          <a:p>
            <a:r>
              <a:rPr lang="en-US" sz="1600" smtClean="0"/>
              <a:t>Dean, J., and Ghemawat, S. MapReduce:  Simplified Data Processing on Large Clusters. </a:t>
            </a:r>
            <a:r>
              <a:rPr lang="en-US" sz="1600" i="1" smtClean="0"/>
              <a:t>Communications of the ACM, Vol. 51, No. 1, January 2008, </a:t>
            </a:r>
            <a:r>
              <a:rPr lang="en-US" sz="1600" smtClean="0"/>
              <a:t>pp. 107-113. </a:t>
            </a:r>
            <a:r>
              <a:rPr lang="en-US" sz="1600" u="sng" smtClean="0">
                <a:hlinkClick r:id="rId3"/>
              </a:rPr>
              <a:t>http://www.scribd.com/doc/240523/MapReduce-Simplified-Data-Processing-on-Large-Clusters</a:t>
            </a:r>
            <a:endParaRPr lang="en-US" sz="1600" smtClean="0"/>
          </a:p>
          <a:p>
            <a:r>
              <a:rPr lang="en-US" sz="1600" smtClean="0"/>
              <a:t>Hadoop, </a:t>
            </a:r>
            <a:r>
              <a:rPr lang="en-US" sz="1600" u="sng" smtClean="0">
                <a:hlinkClick r:id="rId4"/>
              </a:rPr>
              <a:t>http://hadoop.apache.org/core/</a:t>
            </a:r>
            <a:endParaRPr lang="en-US" sz="1600" smtClean="0"/>
          </a:p>
          <a:p>
            <a:r>
              <a:rPr lang="en-US" sz="1600" smtClean="0"/>
              <a:t>Marozzo, F.,Talia, D., and Trunfio, P. Adapting MapReduce for Dynamic Environments Using a Peer-to-Peer Model. Extended Abstract. </a:t>
            </a:r>
            <a:r>
              <a:rPr lang="en-US" sz="1600" u="sng" smtClean="0">
                <a:hlinkClick r:id="rId5"/>
              </a:rPr>
              <a:t>http://www.cca08.org/papers/Poster7-Domenico-Talia.pdf</a:t>
            </a:r>
            <a:r>
              <a:rPr lang="en-US" sz="1600" smtClean="0"/>
              <a:t> </a:t>
            </a:r>
          </a:p>
          <a:p>
            <a:r>
              <a:rPr lang="en-US" sz="1600" smtClean="0"/>
              <a:t>SETI@Home, </a:t>
            </a:r>
            <a:r>
              <a:rPr lang="en-US" sz="1600" u="sng" smtClean="0">
                <a:hlinkClick r:id="rId6"/>
              </a:rPr>
              <a:t>http://setiathome.berkeley.edu</a:t>
            </a:r>
            <a:r>
              <a:rPr lang="en-US" sz="1600" smtClean="0"/>
              <a:t> </a:t>
            </a:r>
          </a:p>
          <a:p>
            <a:r>
              <a:rPr lang="en-US" sz="1600" smtClean="0"/>
              <a:t>Skynet, </a:t>
            </a:r>
            <a:r>
              <a:rPr lang="en-US" sz="1600" u="sng" smtClean="0">
                <a:hlinkClick r:id="rId7"/>
              </a:rPr>
              <a:t>http://rubyforge.org/projects/skynet</a:t>
            </a:r>
            <a:endParaRPr lang="en-US" sz="1600" smtClean="0"/>
          </a:p>
          <a:p>
            <a:r>
              <a:rPr lang="en-US" sz="1600" smtClean="0"/>
              <a:t>Yang, H., Dasdan, A., Hsiao, R., and Parker, D. Map-Reduce-Merge:  Simplified Relational Data Processing on Large-Scale Clusters. </a:t>
            </a:r>
            <a:r>
              <a:rPr lang="en-US" sz="1600" i="1" smtClean="0"/>
              <a:t>SIGMOD’07, June 12-14, 2007, pp. 1029-1040.</a:t>
            </a:r>
            <a:endParaRPr lang="en-US" sz="1600" smtClean="0"/>
          </a:p>
          <a:p>
            <a:endParaRPr lang="en-US" sz="16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Introduction</a:t>
            </a:r>
          </a:p>
        </p:txBody>
      </p:sp>
      <p:sp>
        <p:nvSpPr>
          <p:cNvPr id="18435" name="Content Placeholder 2"/>
          <p:cNvSpPr>
            <a:spLocks noGrp="1"/>
          </p:cNvSpPr>
          <p:nvPr>
            <p:ph idx="1"/>
          </p:nvPr>
        </p:nvSpPr>
        <p:spPr/>
        <p:txBody>
          <a:bodyPr/>
          <a:lstStyle/>
          <a:p>
            <a:pPr lvl="1"/>
            <a:r>
              <a:rPr lang="en-US" dirty="0" smtClean="0"/>
              <a:t>Proposal:  the development of a simulated MapReduce system over a de-centralized Peer-to-Peer (P2P) network</a:t>
            </a:r>
          </a:p>
          <a:p>
            <a:pPr lvl="1"/>
            <a:r>
              <a:rPr lang="en-US" dirty="0" smtClean="0"/>
              <a:t>Benefits:</a:t>
            </a:r>
          </a:p>
          <a:p>
            <a:pPr lvl="2"/>
            <a:r>
              <a:rPr lang="en-US" dirty="0" smtClean="0"/>
              <a:t>This system will have the ability to have access to numerous servers that are connected to the Internet for both extra computational ability and job </a:t>
            </a:r>
            <a:r>
              <a:rPr lang="en-US" dirty="0" smtClean="0"/>
              <a:t>submission</a:t>
            </a:r>
            <a:endParaRPr lang="en-US" dirty="0" smtClean="0"/>
          </a:p>
          <a:p>
            <a:pPr lvl="2"/>
            <a:r>
              <a:rPr lang="en-US" dirty="0" smtClean="0"/>
              <a:t>The de-centralized approach will allow any peer node to act as the </a:t>
            </a:r>
            <a:r>
              <a:rPr lang="en-US" dirty="0" smtClean="0"/>
              <a:t>master</a:t>
            </a:r>
            <a:endParaRPr lang="en-US" dirty="0" smtClean="0"/>
          </a:p>
          <a:p>
            <a:pPr lvl="2"/>
            <a:r>
              <a:rPr lang="en-US" dirty="0" smtClean="0"/>
              <a:t>There will no longer be a dependency on any one </a:t>
            </a:r>
            <a:r>
              <a:rPr lang="en-US" dirty="0" smtClean="0"/>
              <a:t>master </a:t>
            </a:r>
            <a:r>
              <a:rPr lang="en-US" dirty="0" smtClean="0"/>
              <a:t>or any </a:t>
            </a:r>
            <a:r>
              <a:rPr lang="en-US" dirty="0" smtClean="0"/>
              <a:t>workers, </a:t>
            </a:r>
            <a:r>
              <a:rPr lang="en-US" dirty="0" smtClean="0"/>
              <a:t>as new </a:t>
            </a:r>
            <a:r>
              <a:rPr lang="en-US" dirty="0" smtClean="0"/>
              <a:t>masters </a:t>
            </a:r>
            <a:r>
              <a:rPr lang="en-US" dirty="0" smtClean="0"/>
              <a:t>can be appointed from the general node mass and new </a:t>
            </a:r>
            <a:r>
              <a:rPr lang="en-US" dirty="0" smtClean="0"/>
              <a:t>workers can </a:t>
            </a:r>
            <a:r>
              <a:rPr lang="en-US" dirty="0" smtClean="0"/>
              <a:t>be found to replace any that may have been </a:t>
            </a:r>
            <a:r>
              <a:rPr lang="en-US" dirty="0" smtClean="0"/>
              <a:t>disconnected</a:t>
            </a:r>
            <a:endParaRPr lang="en-US" dirty="0" smtClean="0"/>
          </a:p>
          <a:p>
            <a:pPr lvl="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Introduction</a:t>
            </a:r>
          </a:p>
        </p:txBody>
      </p:sp>
      <p:sp>
        <p:nvSpPr>
          <p:cNvPr id="19459" name="Content Placeholder 2"/>
          <p:cNvSpPr>
            <a:spLocks noGrp="1"/>
          </p:cNvSpPr>
          <p:nvPr>
            <p:ph idx="1"/>
          </p:nvPr>
        </p:nvSpPr>
        <p:spPr/>
        <p:txBody>
          <a:bodyPr/>
          <a:lstStyle/>
          <a:p>
            <a:r>
              <a:rPr lang="en-US" dirty="0" smtClean="0"/>
              <a:t>Benefits (continued):</a:t>
            </a:r>
          </a:p>
          <a:p>
            <a:pPr lvl="1"/>
            <a:r>
              <a:rPr lang="en-US" dirty="0" smtClean="0"/>
              <a:t>No </a:t>
            </a:r>
            <a:r>
              <a:rPr lang="en-US" dirty="0" smtClean="0"/>
              <a:t>workers </a:t>
            </a:r>
            <a:r>
              <a:rPr lang="en-US" dirty="0" smtClean="0"/>
              <a:t>will be overburdened, as there will be enough to split up the task into the ideal chunks necessary, choosing the ideal </a:t>
            </a:r>
            <a:r>
              <a:rPr lang="en-US" dirty="0" smtClean="0"/>
              <a:t>workers </a:t>
            </a:r>
            <a:r>
              <a:rPr lang="en-US" dirty="0" smtClean="0"/>
              <a:t>for the job</a:t>
            </a:r>
          </a:p>
          <a:p>
            <a:pPr lvl="1"/>
            <a:r>
              <a:rPr lang="en-US" dirty="0" smtClean="0"/>
              <a:t>This system will employ two self-* innovations in order to further improve the MapReduce experience.</a:t>
            </a:r>
          </a:p>
          <a:p>
            <a:pPr lvl="1"/>
            <a:r>
              <a:rPr lang="en-US" dirty="0" smtClean="0"/>
              <a:t>All of these changes will make for a more open, efficient, utilized, robust, and reliable system overall than the traditional MapReduce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Background</a:t>
            </a:r>
          </a:p>
        </p:txBody>
      </p:sp>
      <p:sp>
        <p:nvSpPr>
          <p:cNvPr id="20483" name="Content Placeholder 2"/>
          <p:cNvSpPr>
            <a:spLocks noGrp="1"/>
          </p:cNvSpPr>
          <p:nvPr>
            <p:ph idx="1"/>
          </p:nvPr>
        </p:nvSpPr>
        <p:spPr/>
        <p:txBody>
          <a:bodyPr/>
          <a:lstStyle/>
          <a:p>
            <a:r>
              <a:rPr lang="en-US" dirty="0" smtClean="0"/>
              <a:t>MapReduce systems are used for very large jobs that in some way have tasks which can be performed independently of each </a:t>
            </a:r>
            <a:r>
              <a:rPr lang="en-US" dirty="0" smtClean="0"/>
              <a:t>other</a:t>
            </a:r>
            <a:endParaRPr lang="en-US" dirty="0" smtClean="0"/>
          </a:p>
          <a:p>
            <a:r>
              <a:rPr lang="en-US" dirty="0" smtClean="0"/>
              <a:t>A simple example of this is counting </a:t>
            </a:r>
            <a:r>
              <a:rPr lang="en-US" dirty="0" smtClean="0"/>
              <a:t>the number of words </a:t>
            </a:r>
            <a:r>
              <a:rPr lang="en-US" dirty="0" smtClean="0"/>
              <a:t>in a file or counting occurrences of a </a:t>
            </a:r>
            <a:r>
              <a:rPr lang="en-US" dirty="0" smtClean="0"/>
              <a:t>certain word </a:t>
            </a:r>
            <a:r>
              <a:rPr lang="en-US" dirty="0" smtClean="0"/>
              <a:t>or other </a:t>
            </a:r>
            <a:r>
              <a:rPr lang="en-US" dirty="0" smtClean="0"/>
              <a:t>trait in </a:t>
            </a:r>
            <a:r>
              <a:rPr lang="en-US" dirty="0" smtClean="0"/>
              <a:t>a file. This is purely a parallelizable job with each portion independent because no results depend on any others</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Background</a:t>
            </a:r>
          </a:p>
        </p:txBody>
      </p:sp>
      <p:sp>
        <p:nvSpPr>
          <p:cNvPr id="21507" name="Content Placeholder 2"/>
          <p:cNvSpPr>
            <a:spLocks noGrp="1"/>
          </p:cNvSpPr>
          <p:nvPr>
            <p:ph idx="1"/>
          </p:nvPr>
        </p:nvSpPr>
        <p:spPr/>
        <p:txBody>
          <a:bodyPr/>
          <a:lstStyle/>
          <a:p>
            <a:r>
              <a:rPr lang="en-US" dirty="0" smtClean="0"/>
              <a:t>Although this is a trivial job, there are much more important and complicated jobs in all fields of science which can be split up in chunks and have the results calculated in parallel. This saves a lot of time and </a:t>
            </a:r>
            <a:r>
              <a:rPr lang="en-US" dirty="0" smtClean="0"/>
              <a:t>resources</a:t>
            </a:r>
            <a:endParaRPr lang="en-US" dirty="0" smtClean="0"/>
          </a:p>
          <a:p>
            <a:r>
              <a:rPr lang="en-US" dirty="0" smtClean="0"/>
              <a:t>For example, if a job is </a:t>
            </a:r>
            <a:r>
              <a:rPr lang="en-US" dirty="0" smtClean="0"/>
              <a:t>100% parallelizable and </a:t>
            </a:r>
            <a:r>
              <a:rPr lang="en-US" dirty="0" smtClean="0"/>
              <a:t>there are </a:t>
            </a:r>
            <a:r>
              <a:rPr lang="en-US" dirty="0" smtClean="0"/>
              <a:t>10 workers, </a:t>
            </a:r>
            <a:r>
              <a:rPr lang="en-US" dirty="0" smtClean="0"/>
              <a:t>it can do it in about </a:t>
            </a:r>
            <a:r>
              <a:rPr lang="en-US" dirty="0" smtClean="0"/>
              <a:t>10% of </a:t>
            </a:r>
            <a:r>
              <a:rPr lang="en-US" dirty="0" smtClean="0"/>
              <a:t>the time as compared to one </a:t>
            </a:r>
            <a:r>
              <a:rPr lang="en-US" dirty="0" smtClean="0"/>
              <a:t>worker </a:t>
            </a:r>
            <a:r>
              <a:rPr lang="en-US" dirty="0" smtClean="0"/>
              <a:t>doing the </a:t>
            </a:r>
            <a:r>
              <a:rPr lang="en-US" dirty="0" smtClean="0"/>
              <a:t>job</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Background</a:t>
            </a:r>
          </a:p>
        </p:txBody>
      </p:sp>
      <p:sp>
        <p:nvSpPr>
          <p:cNvPr id="22531" name="Content Placeholder 2"/>
          <p:cNvSpPr>
            <a:spLocks noGrp="1"/>
          </p:cNvSpPr>
          <p:nvPr>
            <p:ph idx="1"/>
          </p:nvPr>
        </p:nvSpPr>
        <p:spPr/>
        <p:txBody>
          <a:bodyPr/>
          <a:lstStyle/>
          <a:p>
            <a:r>
              <a:rPr lang="en-US" dirty="0" smtClean="0"/>
              <a:t>Scenario:</a:t>
            </a:r>
          </a:p>
          <a:p>
            <a:pPr lvl="1"/>
            <a:r>
              <a:rPr lang="en-US" dirty="0" smtClean="0"/>
              <a:t>MapReduce systems have a </a:t>
            </a:r>
            <a:r>
              <a:rPr lang="en-US" dirty="0" smtClean="0"/>
              <a:t>master, </a:t>
            </a:r>
            <a:r>
              <a:rPr lang="en-US" dirty="0" smtClean="0"/>
              <a:t>which receives the job submission from a </a:t>
            </a:r>
            <a:r>
              <a:rPr lang="en-US" dirty="0" smtClean="0"/>
              <a:t>job client</a:t>
            </a:r>
            <a:endParaRPr lang="en-US" dirty="0" smtClean="0"/>
          </a:p>
          <a:p>
            <a:pPr lvl="1"/>
            <a:r>
              <a:rPr lang="en-US" dirty="0" smtClean="0"/>
              <a:t>The </a:t>
            </a:r>
            <a:r>
              <a:rPr lang="en-US" dirty="0" smtClean="0"/>
              <a:t>master </a:t>
            </a:r>
            <a:r>
              <a:rPr lang="en-US" dirty="0" smtClean="0"/>
              <a:t>then decides how to split up the job and give it out to the </a:t>
            </a:r>
            <a:r>
              <a:rPr lang="en-US" dirty="0" smtClean="0"/>
              <a:t>workers</a:t>
            </a:r>
            <a:endParaRPr lang="en-US" dirty="0" smtClean="0"/>
          </a:p>
          <a:p>
            <a:pPr lvl="1"/>
            <a:r>
              <a:rPr lang="en-US" dirty="0" smtClean="0"/>
              <a:t>The </a:t>
            </a:r>
            <a:r>
              <a:rPr lang="en-US" dirty="0" smtClean="0"/>
              <a:t>workers </a:t>
            </a:r>
            <a:r>
              <a:rPr lang="en-US" dirty="0" smtClean="0"/>
              <a:t>do the computation on each piece and when they are done, the </a:t>
            </a:r>
            <a:r>
              <a:rPr lang="en-US" dirty="0" smtClean="0"/>
              <a:t>workers </a:t>
            </a:r>
            <a:r>
              <a:rPr lang="en-US" dirty="0" smtClean="0"/>
              <a:t>notify the </a:t>
            </a:r>
            <a:r>
              <a:rPr lang="en-US" dirty="0" smtClean="0"/>
              <a:t>master </a:t>
            </a:r>
            <a:r>
              <a:rPr lang="en-US" dirty="0" smtClean="0"/>
              <a:t>and submit the results back to </a:t>
            </a:r>
            <a:r>
              <a:rPr lang="en-US" dirty="0" smtClean="0"/>
              <a:t>them</a:t>
            </a:r>
          </a:p>
          <a:p>
            <a:pPr lvl="1"/>
            <a:r>
              <a:rPr lang="en-US" dirty="0" smtClean="0"/>
              <a:t>The master will </a:t>
            </a:r>
            <a:r>
              <a:rPr lang="en-US" dirty="0" smtClean="0"/>
              <a:t>re-combine all of the pieces to form an </a:t>
            </a:r>
            <a:r>
              <a:rPr lang="en-US" dirty="0" smtClean="0"/>
              <a:t>output</a:t>
            </a:r>
            <a:r>
              <a:rPr lang="en-US" dirty="0" smtClean="0"/>
              <a:t> </a:t>
            </a:r>
            <a:r>
              <a:rPr lang="en-US" dirty="0" smtClean="0"/>
              <a:t>and then submit it to the job client</a:t>
            </a:r>
            <a:endParaRPr lang="en-US" dirty="0" smtClean="0"/>
          </a:p>
          <a:p>
            <a:pPr lvl="1"/>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493</TotalTime>
  <Words>2303</Words>
  <Application>Microsoft Office PowerPoint</Application>
  <PresentationFormat>On-screen Show (4:3)</PresentationFormat>
  <Paragraphs>163</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Constantia</vt:lpstr>
      <vt:lpstr>Wingdings 2</vt:lpstr>
      <vt:lpstr>Times New Roman</vt:lpstr>
      <vt:lpstr>Flow</vt:lpstr>
      <vt:lpstr>Microsoft Visio Drawing</vt:lpstr>
      <vt:lpstr>De-centralized Peer-to-Peer MapReduce System  CS647 Final Presentation, Spring 2009</vt:lpstr>
      <vt:lpstr>Overview</vt:lpstr>
      <vt:lpstr>Introduction</vt:lpstr>
      <vt:lpstr>Introduction</vt:lpstr>
      <vt:lpstr>Introduction</vt:lpstr>
      <vt:lpstr>Introduction</vt:lpstr>
      <vt:lpstr>Background</vt:lpstr>
      <vt:lpstr>Background</vt:lpstr>
      <vt:lpstr>Background</vt:lpstr>
      <vt:lpstr>Approach – System Description</vt:lpstr>
      <vt:lpstr>Approach – System Description</vt:lpstr>
      <vt:lpstr>Approach – System Description</vt:lpstr>
      <vt:lpstr>Approach – System Description</vt:lpstr>
      <vt:lpstr>Approach – System Architecture</vt:lpstr>
      <vt:lpstr>Slide 15</vt:lpstr>
      <vt:lpstr>Slide 16</vt:lpstr>
      <vt:lpstr>Slide 17</vt:lpstr>
      <vt:lpstr>Slide 18</vt:lpstr>
      <vt:lpstr>Slide 19</vt:lpstr>
      <vt:lpstr>Slide 20</vt:lpstr>
      <vt:lpstr>Slide 21</vt:lpstr>
      <vt:lpstr>Slide 22</vt:lpstr>
      <vt:lpstr>Approach – System Architecture</vt:lpstr>
      <vt:lpstr>Approach – Self-* Algorithms</vt:lpstr>
      <vt:lpstr>Approach – Self-* Algorithms</vt:lpstr>
      <vt:lpstr>Approach – Self-* Algorithms</vt:lpstr>
      <vt:lpstr>Approach – Self-* Algorithms</vt:lpstr>
      <vt:lpstr>Approach – Future Work</vt:lpstr>
      <vt:lpstr>Evaluation</vt:lpstr>
      <vt:lpstr>Evaluation – Testing Basic M/R Implementation</vt:lpstr>
      <vt:lpstr>Evaluation – Testing the Addition of Self-*</vt:lpstr>
      <vt:lpstr>Evaluation – Testing the Addition of Self-*</vt:lpstr>
      <vt:lpstr>Evaluation – System Demo</vt:lpstr>
      <vt:lpstr>Related Work</vt:lpstr>
      <vt:lpstr>Related Work</vt:lpstr>
      <vt:lpstr>Related Work</vt:lpstr>
      <vt:lpstr>Conclusions</vt:lpstr>
      <vt:lpstr>Conclusions</vt:lpstr>
      <vt:lpstr>Conclusions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 Map and Reduce Project</dc:title>
  <dc:creator>Bill</dc:creator>
  <cp:lastModifiedBy>Jordan Osecki</cp:lastModifiedBy>
  <cp:revision>66</cp:revision>
  <dcterms:created xsi:type="dcterms:W3CDTF">2006-08-16T00:00:00Z</dcterms:created>
  <dcterms:modified xsi:type="dcterms:W3CDTF">2009-06-08T20:39:26Z</dcterms:modified>
</cp:coreProperties>
</file>