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handoutMasterIdLst>
    <p:handoutMasterId r:id="rId43"/>
  </p:handoutMasterIdLst>
  <p:sldIdLst>
    <p:sldId id="256" r:id="rId2"/>
    <p:sldId id="276" r:id="rId3"/>
    <p:sldId id="275" r:id="rId4"/>
    <p:sldId id="258" r:id="rId5"/>
    <p:sldId id="259" r:id="rId6"/>
    <p:sldId id="260" r:id="rId7"/>
    <p:sldId id="261" r:id="rId8"/>
    <p:sldId id="262" r:id="rId9"/>
    <p:sldId id="270" r:id="rId10"/>
    <p:sldId id="263" r:id="rId11"/>
    <p:sldId id="264" r:id="rId12"/>
    <p:sldId id="265" r:id="rId13"/>
    <p:sldId id="267" r:id="rId14"/>
    <p:sldId id="268" r:id="rId15"/>
    <p:sldId id="271" r:id="rId16"/>
    <p:sldId id="272" r:id="rId17"/>
    <p:sldId id="269"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90847" autoAdjust="0"/>
  </p:normalViewPr>
  <p:slideViewPr>
    <p:cSldViewPr>
      <p:cViewPr varScale="1">
        <p:scale>
          <a:sx n="70" d="100"/>
          <a:sy n="70" d="100"/>
        </p:scale>
        <p:origin x="-894" y="-10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E123A3-C58D-0949-A7C2-D094F8514940}" type="datetimeFigureOut">
              <a:rPr lang="en-US" smtClean="0"/>
              <a:pPr/>
              <a:t>6/6/2010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E6F5B3-A466-0C4D-8A7B-C0F4CA6CC66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B83F-D81C-2946-90FD-78DF593CD529}" type="datetimeFigureOut">
              <a:rPr lang="en-US" smtClean="0"/>
              <a:pPr/>
              <a:t>6/6/2010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C565-449F-C84C-8C70-9C47960FB4F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22C565-449F-C84C-8C70-9C47960FB4F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22C565-449F-C84C-8C70-9C47960FB4F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p:nvSpPr>
        <p:spPr bwMode="auto">
          <a:xfrm>
            <a:off x="0" y="0"/>
            <a:ext cx="9140825" cy="6856413"/>
          </a:xfrm>
          <a:prstGeom prst="rect">
            <a:avLst/>
          </a:prstGeom>
          <a:solidFill>
            <a:srgbClr val="30628C"/>
          </a:solidFill>
          <a:ln w="9525">
            <a:noFill/>
            <a:miter lim="800000"/>
            <a:headEnd/>
            <a:tailEnd/>
          </a:ln>
          <a:effectLst/>
        </p:spPr>
        <p:txBody>
          <a:bodyPr wrap="none" anchor="ctr"/>
          <a:lstStyle/>
          <a:p>
            <a:pPr>
              <a:defRPr/>
            </a:pPr>
            <a:endParaRPr lang="en-US"/>
          </a:p>
        </p:txBody>
      </p:sp>
      <p:sp>
        <p:nvSpPr>
          <p:cNvPr id="5" name="Oval 2"/>
          <p:cNvSpPr>
            <a:spLocks noChangeArrowheads="1"/>
          </p:cNvSpPr>
          <p:nvPr/>
        </p:nvSpPr>
        <p:spPr bwMode="auto">
          <a:xfrm>
            <a:off x="317500" y="1676400"/>
            <a:ext cx="314325" cy="314325"/>
          </a:xfrm>
          <a:prstGeom prst="ellipse">
            <a:avLst/>
          </a:prstGeom>
          <a:solidFill>
            <a:srgbClr val="488AC0"/>
          </a:solidFill>
          <a:ln w="9525">
            <a:noFill/>
            <a:round/>
            <a:headEnd/>
            <a:tailEnd/>
          </a:ln>
          <a:effectLst/>
        </p:spPr>
        <p:txBody>
          <a:bodyPr wrap="none" anchor="ctr"/>
          <a:lstStyle/>
          <a:p>
            <a:pPr>
              <a:defRPr/>
            </a:pPr>
            <a:endParaRPr lang="en-US" sz="2400">
              <a:latin typeface="Times New Roman" pitchFamily="18" charset="0"/>
            </a:endParaRPr>
          </a:p>
        </p:txBody>
      </p:sp>
      <p:sp>
        <p:nvSpPr>
          <p:cNvPr id="6" name="Oval 3"/>
          <p:cNvSpPr>
            <a:spLocks noChangeArrowheads="1"/>
          </p:cNvSpPr>
          <p:nvPr/>
        </p:nvSpPr>
        <p:spPr bwMode="auto">
          <a:xfrm>
            <a:off x="814388" y="1677988"/>
            <a:ext cx="315912" cy="314325"/>
          </a:xfrm>
          <a:prstGeom prst="ellipse">
            <a:avLst/>
          </a:prstGeom>
          <a:solidFill>
            <a:srgbClr val="80B4CE"/>
          </a:solidFill>
          <a:ln w="9525">
            <a:noFill/>
            <a:round/>
            <a:headEnd/>
            <a:tailEnd/>
          </a:ln>
          <a:effectLst/>
        </p:spPr>
        <p:txBody>
          <a:bodyPr wrap="none" anchor="ctr"/>
          <a:lstStyle/>
          <a:p>
            <a:pPr>
              <a:defRPr/>
            </a:pPr>
            <a:endParaRPr lang="en-US" sz="2400">
              <a:latin typeface="Times New Roman" pitchFamily="18" charset="0"/>
            </a:endParaRPr>
          </a:p>
        </p:txBody>
      </p:sp>
      <p:sp>
        <p:nvSpPr>
          <p:cNvPr id="7" name="Oval 4"/>
          <p:cNvSpPr>
            <a:spLocks noChangeArrowheads="1"/>
          </p:cNvSpPr>
          <p:nvPr/>
        </p:nvSpPr>
        <p:spPr bwMode="auto">
          <a:xfrm>
            <a:off x="1312863" y="1677988"/>
            <a:ext cx="314325" cy="314325"/>
          </a:xfrm>
          <a:prstGeom prst="ellipse">
            <a:avLst/>
          </a:prstGeom>
          <a:solidFill>
            <a:schemeClr val="accent2"/>
          </a:solidFill>
          <a:ln w="9525">
            <a:noFill/>
            <a:round/>
            <a:headEnd/>
            <a:tailEnd/>
          </a:ln>
          <a:effectLst/>
        </p:spPr>
        <p:txBody>
          <a:bodyPr wrap="none" anchor="ctr"/>
          <a:lstStyle/>
          <a:p>
            <a:pPr>
              <a:defRPr/>
            </a:pPr>
            <a:endParaRPr lang="en-US" sz="2400">
              <a:latin typeface="Times New Roman" pitchFamily="18" charset="0"/>
            </a:endParaRPr>
          </a:p>
        </p:txBody>
      </p:sp>
      <p:sp>
        <p:nvSpPr>
          <p:cNvPr id="8" name="Line 10"/>
          <p:cNvSpPr>
            <a:spLocks noChangeShapeType="1"/>
          </p:cNvSpPr>
          <p:nvPr/>
        </p:nvSpPr>
        <p:spPr bwMode="auto">
          <a:xfrm>
            <a:off x="1905000" y="1219200"/>
            <a:ext cx="0" cy="2057400"/>
          </a:xfrm>
          <a:prstGeom prst="line">
            <a:avLst/>
          </a:prstGeom>
          <a:noFill/>
          <a:ln w="28575">
            <a:solidFill>
              <a:schemeClr val="tx2"/>
            </a:solidFill>
            <a:round/>
            <a:headEnd/>
            <a:tailEnd/>
          </a:ln>
          <a:effectLst/>
        </p:spPr>
        <p:txBody>
          <a:bodyPr/>
          <a:lstStyle/>
          <a:p>
            <a:pPr>
              <a:defRPr/>
            </a:pPr>
            <a:endParaRPr lang="en-US"/>
          </a:p>
        </p:txBody>
      </p:sp>
      <p:sp>
        <p:nvSpPr>
          <p:cNvPr id="9" name="Rectangle 11"/>
          <p:cNvSpPr>
            <a:spLocks noChangeArrowheads="1"/>
          </p:cNvSpPr>
          <p:nvPr/>
        </p:nvSpPr>
        <p:spPr bwMode="auto">
          <a:xfrm>
            <a:off x="0" y="0"/>
            <a:ext cx="9144000" cy="6858000"/>
          </a:xfrm>
          <a:prstGeom prst="rect">
            <a:avLst/>
          </a:prstGeom>
          <a:noFill/>
          <a:ln w="9525">
            <a:noFill/>
            <a:miter lim="800000"/>
            <a:headEnd/>
            <a:tailEnd/>
          </a:ln>
          <a:effectLst/>
        </p:spPr>
        <p:txBody>
          <a:bodyPr wrap="none" anchor="ctr"/>
          <a:lstStyle/>
          <a:p>
            <a:pPr>
              <a:defRPr/>
            </a:pPr>
            <a:endParaRPr lang="en-US"/>
          </a:p>
        </p:txBody>
      </p:sp>
      <p:sp>
        <p:nvSpPr>
          <p:cNvPr id="114693" name="Rectangle 5"/>
          <p:cNvSpPr>
            <a:spLocks noGrp="1" noChangeArrowheads="1"/>
          </p:cNvSpPr>
          <p:nvPr>
            <p:ph type="ctrTitle"/>
          </p:nvPr>
        </p:nvSpPr>
        <p:spPr>
          <a:xfrm>
            <a:off x="2133600" y="1219200"/>
            <a:ext cx="6477000" cy="2057400"/>
          </a:xfrm>
        </p:spPr>
        <p:txBody>
          <a:bodyPr wrap="square"/>
          <a:lstStyle>
            <a:lvl1pPr>
              <a:defRPr sz="3600">
                <a:solidFill>
                  <a:schemeClr val="bg1"/>
                </a:solidFill>
              </a:defRPr>
            </a:lvl1pPr>
          </a:lstStyle>
          <a:p>
            <a:r>
              <a:rPr lang="en-US" smtClean="0"/>
              <a:t>Click to edit Master title style</a:t>
            </a:r>
            <a:endParaRPr lang="en-US" dirty="0"/>
          </a:p>
        </p:txBody>
      </p:sp>
      <p:sp>
        <p:nvSpPr>
          <p:cNvPr id="114694" name="Rectangle 6"/>
          <p:cNvSpPr>
            <a:spLocks noGrp="1" noChangeArrowheads="1"/>
          </p:cNvSpPr>
          <p:nvPr>
            <p:ph type="subTitle" idx="1"/>
          </p:nvPr>
        </p:nvSpPr>
        <p:spPr>
          <a:xfrm>
            <a:off x="2133600" y="3733800"/>
            <a:ext cx="6477000" cy="1981200"/>
          </a:xfrm>
        </p:spPr>
        <p:txBody>
          <a:bodyPr/>
          <a:lstStyle>
            <a:lvl1pPr marL="0" indent="0">
              <a:buFont typeface="Wingdings 3" pitchFamily="18" charset="2"/>
              <a:buNone/>
              <a:defRPr sz="2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6" name="Footer Placeholder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7" name="Slide Number Placeholder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69C49F0-7712-974F-82EB-D94197237E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BF76919-8F12-1C4A-A4E8-445CEA8F9B5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90500"/>
            <a:ext cx="17526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190500"/>
            <a:ext cx="51054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DB157ED6-E041-C64E-A90F-BD2585744C1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3488" y="1905000"/>
            <a:ext cx="3979862" cy="4191000"/>
          </a:xfrm>
        </p:spPr>
        <p:txBody>
          <a:bodyPr/>
          <a:lstStyle/>
          <a:p>
            <a:r>
              <a:rPr lang="en-US" smtClean="0"/>
              <a:t>Click icon to add clip art</a:t>
            </a:r>
            <a:endParaRPr lang="en-US"/>
          </a:p>
        </p:txBody>
      </p:sp>
      <p:sp>
        <p:nvSpPr>
          <p:cNvPr id="5" name="Footer Placeholder 4"/>
          <p:cNvSpPr>
            <a:spLocks noGrp="1"/>
          </p:cNvSpPr>
          <p:nvPr>
            <p:ph type="ftr" sz="quarter" idx="10"/>
          </p:nvPr>
        </p:nvSpPr>
        <p:spPr>
          <a:xfrm>
            <a:off x="914400" y="6286500"/>
            <a:ext cx="5572125" cy="457200"/>
          </a:xfrm>
          <a:prstGeom prst="rect">
            <a:avLst/>
          </a:prstGeom>
        </p:spPr>
        <p:txBody>
          <a:bodyPr/>
          <a:lstStyle>
            <a:lvl1pPr>
              <a:defRPr/>
            </a:lvl1pPr>
          </a:lstStyle>
          <a:p>
            <a:r>
              <a:rPr lang="en-US" smtClean="0"/>
              <a:t>CS575 - Software Design  2009 - Giuseppe Valetto</a:t>
            </a:r>
            <a:endParaRPr lang="en-US"/>
          </a:p>
        </p:txBody>
      </p:sp>
      <p:sp>
        <p:nvSpPr>
          <p:cNvPr id="6" name="Slide Number Placeholder 5"/>
          <p:cNvSpPr>
            <a:spLocks noGrp="1"/>
          </p:cNvSpPr>
          <p:nvPr>
            <p:ph type="sldNum" sz="quarter" idx="11"/>
          </p:nvPr>
        </p:nvSpPr>
        <p:spPr>
          <a:xfrm>
            <a:off x="7019925" y="6286500"/>
            <a:ext cx="1905000" cy="457200"/>
          </a:xfrm>
          <a:prstGeom prst="rect">
            <a:avLst/>
          </a:prstGeom>
        </p:spPr>
        <p:txBody>
          <a:bodyPr/>
          <a:lstStyle>
            <a:lvl1pPr>
              <a:defRPr smtClean="0"/>
            </a:lvl1pPr>
          </a:lstStyle>
          <a:p>
            <a:fld id="{7FB0D0E2-B3F4-AD4D-A6B1-C585D9914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0"/>
          </p:nvPr>
        </p:nvSpPr>
        <p:spPr>
          <a:xfrm>
            <a:off x="471507" y="1194018"/>
            <a:ext cx="8350233"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0"/>
          </p:nvPr>
        </p:nvSpPr>
        <p:spPr>
          <a:xfrm>
            <a:off x="471508" y="1194018"/>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715370" y="1194314"/>
            <a:ext cx="4106672" cy="53768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3999" y="304800"/>
            <a:ext cx="7305346" cy="767535"/>
          </a:xfrm>
        </p:spPr>
        <p:txBody>
          <a:bodyPr/>
          <a:lstStyle/>
          <a:p>
            <a:r>
              <a:rPr lang="en-US" smtClean="0"/>
              <a:t>Click to edit Master title style</a:t>
            </a:r>
            <a:endParaRPr lang="en-US"/>
          </a:p>
        </p:txBody>
      </p:sp>
      <p:sp>
        <p:nvSpPr>
          <p:cNvPr id="3" name="Content Placeholder 2"/>
          <p:cNvSpPr>
            <a:spLocks noGrp="1"/>
          </p:cNvSpPr>
          <p:nvPr>
            <p:ph idx="1"/>
          </p:nvPr>
        </p:nvSpPr>
        <p:spPr>
          <a:xfrm>
            <a:off x="585581" y="1224439"/>
            <a:ext cx="8228553" cy="53372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396" y="1224439"/>
            <a:ext cx="4205535" cy="535502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4772" y="1224439"/>
            <a:ext cx="3659628" cy="536262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5"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6"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8FF823CD-39A1-9A46-AF9D-8AF4B08117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8"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9"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0391B02-C757-9A4D-80A0-D30197D841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4"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5"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94AEF0A0-5BA4-FC40-A99C-E1C0E693C6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629400" y="6248400"/>
            <a:ext cx="1905000" cy="457200"/>
          </a:xfrm>
          <a:prstGeom prst="rect">
            <a:avLst/>
          </a:prstGeom>
        </p:spPr>
        <p:txBody>
          <a:bodyPr/>
          <a:lstStyle>
            <a:lvl1pPr>
              <a:defRPr>
                <a:latin typeface="Arial" pitchFamily="-106" charset="0"/>
              </a:defRPr>
            </a:lvl1pPr>
          </a:lstStyle>
          <a:p>
            <a:endParaRPr lang="en-US"/>
          </a:p>
        </p:txBody>
      </p:sp>
      <p:sp>
        <p:nvSpPr>
          <p:cNvPr id="3" name="Rectangle 5"/>
          <p:cNvSpPr>
            <a:spLocks noGrp="1" noChangeArrowheads="1"/>
          </p:cNvSpPr>
          <p:nvPr>
            <p:ph type="ftr" sz="quarter" idx="11"/>
          </p:nvPr>
        </p:nvSpPr>
        <p:spPr>
          <a:xfrm>
            <a:off x="3276600" y="6248400"/>
            <a:ext cx="2895600" cy="457200"/>
          </a:xfrm>
          <a:prstGeom prst="rect">
            <a:avLst/>
          </a:prstGeom>
        </p:spPr>
        <p:txBody>
          <a:bodyPr/>
          <a:lstStyle>
            <a:lvl1pPr>
              <a:defRPr>
                <a:latin typeface="Arial" pitchFamily="-106" charset="0"/>
              </a:defRPr>
            </a:lvl1pPr>
          </a:lstStyle>
          <a:p>
            <a:r>
              <a:rPr lang="en-US" smtClean="0"/>
              <a:t>CS575 - Software Design  2009 - Giuseppe Valetto</a:t>
            </a:r>
            <a:endParaRPr lang="en-US"/>
          </a:p>
        </p:txBody>
      </p:sp>
      <p:sp>
        <p:nvSpPr>
          <p:cNvPr id="4" name="Rectangle 6"/>
          <p:cNvSpPr>
            <a:spLocks noGrp="1" noChangeArrowheads="1"/>
          </p:cNvSpPr>
          <p:nvPr>
            <p:ph type="sldNum" sz="quarter" idx="12"/>
          </p:nvPr>
        </p:nvSpPr>
        <p:spPr>
          <a:xfrm>
            <a:off x="1524000" y="6248400"/>
            <a:ext cx="1295400" cy="457200"/>
          </a:xfrm>
          <a:prstGeom prst="rect">
            <a:avLst/>
          </a:prstGeom>
        </p:spPr>
        <p:txBody>
          <a:bodyPr/>
          <a:lstStyle>
            <a:lvl1pPr>
              <a:defRPr>
                <a:latin typeface="Arial" pitchFamily="-106" charset="0"/>
              </a:defRPr>
            </a:lvl1pPr>
          </a:lstStyle>
          <a:p>
            <a:fld id="{1C1CEE98-2F19-6643-8CFF-F68DE91374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3999" y="304800"/>
            <a:ext cx="7297741" cy="76753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471507" y="1194019"/>
            <a:ext cx="8350234" cy="536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3671" name="Line 7"/>
          <p:cNvSpPr>
            <a:spLocks noChangeShapeType="1"/>
          </p:cNvSpPr>
          <p:nvPr/>
        </p:nvSpPr>
        <p:spPr bwMode="auto">
          <a:xfrm flipH="1" flipV="1">
            <a:off x="1371599" y="304799"/>
            <a:ext cx="0" cy="767535"/>
          </a:xfrm>
          <a:prstGeom prst="line">
            <a:avLst/>
          </a:prstGeom>
          <a:noFill/>
          <a:ln w="25400">
            <a:solidFill>
              <a:schemeClr val="tx2"/>
            </a:solidFill>
            <a:round/>
            <a:headEnd/>
            <a:tailEnd/>
          </a:ln>
          <a:effectLst/>
        </p:spPr>
        <p:txBody>
          <a:bodyPr/>
          <a:lstStyle/>
          <a:p>
            <a:pPr>
              <a:defRPr/>
            </a:pPr>
            <a:endParaRPr lang="en-US"/>
          </a:p>
        </p:txBody>
      </p:sp>
      <p:grpSp>
        <p:nvGrpSpPr>
          <p:cNvPr id="2" name="Group 8"/>
          <p:cNvGrpSpPr>
            <a:grpSpLocks/>
          </p:cNvGrpSpPr>
          <p:nvPr/>
        </p:nvGrpSpPr>
        <p:grpSpPr bwMode="auto">
          <a:xfrm>
            <a:off x="185405" y="572017"/>
            <a:ext cx="1003300" cy="228600"/>
            <a:chOff x="96" y="528"/>
            <a:chExt cx="632" cy="144"/>
          </a:xfrm>
        </p:grpSpPr>
        <p:sp>
          <p:nvSpPr>
            <p:cNvPr id="113673" name="Oval 9"/>
            <p:cNvSpPr>
              <a:spLocks noChangeArrowheads="1"/>
            </p:cNvSpPr>
            <p:nvPr/>
          </p:nvSpPr>
          <p:spPr bwMode="auto">
            <a:xfrm>
              <a:off x="96" y="528"/>
              <a:ext cx="144" cy="144"/>
            </a:xfrm>
            <a:prstGeom prst="ellipse">
              <a:avLst/>
            </a:prstGeom>
            <a:solidFill>
              <a:srgbClr val="356E8B"/>
            </a:solidFill>
            <a:ln w="9525">
              <a:noFill/>
              <a:round/>
              <a:headEnd/>
              <a:tailEnd/>
            </a:ln>
            <a:effectLst/>
          </p:spPr>
          <p:txBody>
            <a:bodyPr wrap="none" anchor="ctr"/>
            <a:lstStyle/>
            <a:p>
              <a:pPr>
                <a:defRPr/>
              </a:pPr>
              <a:endParaRPr lang="en-US" sz="2400">
                <a:latin typeface="Times New Roman" pitchFamily="18" charset="0"/>
              </a:endParaRPr>
            </a:p>
          </p:txBody>
        </p:sp>
        <p:sp>
          <p:nvSpPr>
            <p:cNvPr id="113674" name="Oval 10"/>
            <p:cNvSpPr>
              <a:spLocks noChangeArrowheads="1"/>
            </p:cNvSpPr>
            <p:nvPr/>
          </p:nvSpPr>
          <p:spPr bwMode="auto">
            <a:xfrm>
              <a:off x="340" y="528"/>
              <a:ext cx="144" cy="144"/>
            </a:xfrm>
            <a:prstGeom prst="ellipse">
              <a:avLst/>
            </a:prstGeom>
            <a:solidFill>
              <a:srgbClr val="5098BC"/>
            </a:solidFill>
            <a:ln w="9525">
              <a:noFill/>
              <a:round/>
              <a:headEnd/>
              <a:tailEnd/>
            </a:ln>
            <a:effectLst/>
          </p:spPr>
          <p:txBody>
            <a:bodyPr wrap="none" anchor="ctr"/>
            <a:lstStyle/>
            <a:p>
              <a:pPr>
                <a:defRPr/>
              </a:pPr>
              <a:endParaRPr lang="en-US" sz="2400">
                <a:latin typeface="Times New Roman" pitchFamily="18" charset="0"/>
              </a:endParaRPr>
            </a:p>
          </p:txBody>
        </p:sp>
        <p:sp>
          <p:nvSpPr>
            <p:cNvPr id="113675" name="Oval 11"/>
            <p:cNvSpPr>
              <a:spLocks noChangeArrowheads="1"/>
            </p:cNvSpPr>
            <p:nvPr/>
          </p:nvSpPr>
          <p:spPr bwMode="auto">
            <a:xfrm>
              <a:off x="584" y="528"/>
              <a:ext cx="144" cy="144"/>
            </a:xfrm>
            <a:prstGeom prst="ellipse">
              <a:avLst/>
            </a:prstGeom>
            <a:solidFill>
              <a:srgbClr val="C0C0C0"/>
            </a:solidFill>
            <a:ln w="9525">
              <a:noFill/>
              <a:round/>
              <a:headEnd/>
              <a:tailEnd/>
            </a:ln>
            <a:effectLst/>
          </p:spPr>
          <p:txBody>
            <a:bodyPr wrap="none" anchor="ctr"/>
            <a:lstStyle/>
            <a:p>
              <a:pPr>
                <a:defRPr/>
              </a:pPr>
              <a:endParaRPr lang="en-US" sz="2400">
                <a:latin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600">
          <a:solidFill>
            <a:schemeClr val="tx2"/>
          </a:solidFill>
          <a:latin typeface="+mj-lt"/>
          <a:ea typeface="ＭＳ Ｐゴシック" pitchFamily="-106" charset="-128"/>
          <a:cs typeface="ＭＳ Ｐゴシック" pitchFamily="-106" charset="-128"/>
        </a:defRPr>
      </a:lvl1pPr>
      <a:lvl2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2pPr>
      <a:lvl3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3pPr>
      <a:lvl4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4pPr>
      <a:lvl5pPr algn="l" rtl="0" eaLnBrk="1" fontAlgn="base" hangingPunct="1">
        <a:spcBef>
          <a:spcPct val="0"/>
        </a:spcBef>
        <a:spcAft>
          <a:spcPct val="0"/>
        </a:spcAft>
        <a:defRPr sz="3600">
          <a:solidFill>
            <a:schemeClr val="tx2"/>
          </a:solidFill>
          <a:latin typeface="Arial" charset="0"/>
          <a:ea typeface="ＭＳ Ｐゴシック" pitchFamily="-106" charset="-128"/>
          <a:cs typeface="ＭＳ Ｐゴシック" pitchFamily="-106" charset="-128"/>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01638" indent="-401638" algn="l" rtl="0" eaLnBrk="1" fontAlgn="base" hangingPunct="1">
        <a:spcBef>
          <a:spcPct val="20000"/>
        </a:spcBef>
        <a:spcAft>
          <a:spcPct val="25000"/>
        </a:spcAft>
        <a:buClr>
          <a:srgbClr val="5EA1C2"/>
        </a:buClr>
        <a:buSzPct val="75000"/>
        <a:buFont typeface="Wingdings 3" charset="2"/>
        <a:buChar char=""/>
        <a:defRPr sz="2400">
          <a:solidFill>
            <a:schemeClr val="tx2"/>
          </a:solidFill>
          <a:latin typeface="+mn-lt"/>
          <a:ea typeface="ＭＳ Ｐゴシック" pitchFamily="-106" charset="-128"/>
          <a:cs typeface="ＭＳ Ｐゴシック" pitchFamily="-106" charset="-128"/>
        </a:defRPr>
      </a:lvl1pPr>
      <a:lvl2pPr marL="801688" indent="-228600" algn="l" rtl="0" eaLnBrk="1" fontAlgn="base" hangingPunct="1">
        <a:spcBef>
          <a:spcPct val="20000"/>
        </a:spcBef>
        <a:spcAft>
          <a:spcPct val="0"/>
        </a:spcAft>
        <a:buClr>
          <a:srgbClr val="5F5F5F"/>
        </a:buClr>
        <a:buSzPct val="65000"/>
        <a:buFont typeface="Wingdings" charset="2"/>
        <a:buChar char="§"/>
        <a:defRPr sz="2000">
          <a:solidFill>
            <a:schemeClr val="tx2"/>
          </a:solidFill>
          <a:latin typeface="+mn-lt"/>
          <a:ea typeface="ＭＳ Ｐゴシック" pitchFamily="-106" charset="-128"/>
        </a:defRPr>
      </a:lvl2pPr>
      <a:lvl3pPr marL="1144588" indent="-228600" algn="l" rtl="0" eaLnBrk="1" fontAlgn="base" hangingPunct="1">
        <a:spcBef>
          <a:spcPct val="20000"/>
        </a:spcBef>
        <a:spcAft>
          <a:spcPct val="0"/>
        </a:spcAft>
        <a:buClr>
          <a:schemeClr val="folHlink"/>
        </a:buClr>
        <a:buChar char="•"/>
        <a:defRPr>
          <a:solidFill>
            <a:schemeClr val="tx2"/>
          </a:solidFill>
          <a:latin typeface="+mn-lt"/>
          <a:ea typeface="ＭＳ Ｐゴシック" pitchFamily="-106" charset="-128"/>
        </a:defRPr>
      </a:lvl3pPr>
      <a:lvl4pPr marL="1600200" indent="-228600" algn="l" rtl="0" eaLnBrk="1" fontAlgn="base" hangingPunct="1">
        <a:spcBef>
          <a:spcPct val="20000"/>
        </a:spcBef>
        <a:spcAft>
          <a:spcPct val="0"/>
        </a:spcAft>
        <a:buClr>
          <a:schemeClr val="tx1"/>
        </a:buClr>
        <a:buChar char="•"/>
        <a:defRPr sz="1600">
          <a:solidFill>
            <a:schemeClr val="tx2"/>
          </a:solidFill>
          <a:latin typeface="+mn-lt"/>
          <a:ea typeface="ＭＳ Ｐゴシック" pitchFamily="-106" charset="-128"/>
        </a:defRPr>
      </a:lvl4pPr>
      <a:lvl5pPr marL="2057400" indent="-228600" algn="l" rtl="0" eaLnBrk="1" fontAlgn="base" hangingPunct="1">
        <a:spcBef>
          <a:spcPct val="20000"/>
        </a:spcBef>
        <a:spcAft>
          <a:spcPct val="0"/>
        </a:spcAft>
        <a:buChar char="•"/>
        <a:defRPr sz="1400">
          <a:solidFill>
            <a:schemeClr val="tx2"/>
          </a:solidFill>
          <a:latin typeface="+mn-lt"/>
          <a:ea typeface="ＭＳ Ｐゴシック" pitchFamily="-106" charset="-128"/>
        </a:defRPr>
      </a:lvl5pPr>
      <a:lvl6pPr marL="2514600" indent="-228600" algn="l" rtl="0" eaLnBrk="1" fontAlgn="base" hangingPunct="1">
        <a:spcBef>
          <a:spcPct val="20000"/>
        </a:spcBef>
        <a:spcAft>
          <a:spcPct val="0"/>
        </a:spcAft>
        <a:buChar char="•"/>
        <a:defRPr sz="1600">
          <a:solidFill>
            <a:schemeClr val="tx2"/>
          </a:solidFill>
          <a:latin typeface="+mn-lt"/>
        </a:defRPr>
      </a:lvl6pPr>
      <a:lvl7pPr marL="2971800" indent="-228600" algn="l" rtl="0" eaLnBrk="1" fontAlgn="base" hangingPunct="1">
        <a:spcBef>
          <a:spcPct val="20000"/>
        </a:spcBef>
        <a:spcAft>
          <a:spcPct val="0"/>
        </a:spcAft>
        <a:buChar char="•"/>
        <a:defRPr sz="1600">
          <a:solidFill>
            <a:schemeClr val="tx2"/>
          </a:solidFill>
          <a:latin typeface="+mn-lt"/>
        </a:defRPr>
      </a:lvl7pPr>
      <a:lvl8pPr marL="3429000" indent="-228600" algn="l" rtl="0" eaLnBrk="1" fontAlgn="base" hangingPunct="1">
        <a:spcBef>
          <a:spcPct val="20000"/>
        </a:spcBef>
        <a:spcAft>
          <a:spcPct val="0"/>
        </a:spcAft>
        <a:buChar char="•"/>
        <a:defRPr sz="1600">
          <a:solidFill>
            <a:schemeClr val="tx2"/>
          </a:solidFill>
          <a:latin typeface="+mn-lt"/>
        </a:defRPr>
      </a:lvl8pPr>
      <a:lvl9pPr marL="3886200" indent="-228600" algn="l" rtl="0" eaLnBrk="1" fontAlgn="base" hangingPunct="1">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ists.mysq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447800"/>
            <a:ext cx="7010400" cy="1981200"/>
          </a:xfrm>
        </p:spPr>
        <p:txBody>
          <a:bodyPr/>
          <a:lstStyle/>
          <a:p>
            <a:r>
              <a:rPr lang="en-US" dirty="0" smtClean="0"/>
              <a:t>Final Presentation</a:t>
            </a:r>
            <a:r>
              <a:rPr lang="en-US" dirty="0" smtClean="0"/>
              <a:t/>
            </a:r>
            <a:br>
              <a:rPr lang="en-US" dirty="0" smtClean="0"/>
            </a:br>
            <a:r>
              <a:rPr lang="en-US" dirty="0" smtClean="0"/>
              <a:t> </a:t>
            </a:r>
            <a:br>
              <a:rPr lang="en-US" dirty="0" smtClean="0"/>
            </a:br>
            <a:r>
              <a:rPr lang="en-US" sz="2400" dirty="0" smtClean="0"/>
              <a:t>Position Paper</a:t>
            </a:r>
            <a:br>
              <a:rPr lang="en-US" sz="2400" dirty="0" smtClean="0"/>
            </a:br>
            <a:r>
              <a:rPr lang="en-US" sz="2400" dirty="0" smtClean="0"/>
              <a:t>Final Project Report</a:t>
            </a:r>
            <a:endParaRPr lang="en-US" sz="2400" dirty="0"/>
          </a:p>
        </p:txBody>
      </p:sp>
      <p:sp>
        <p:nvSpPr>
          <p:cNvPr id="2051" name="Rectangle 3"/>
          <p:cNvSpPr>
            <a:spLocks noGrp="1" noChangeArrowheads="1"/>
          </p:cNvSpPr>
          <p:nvPr>
            <p:ph type="subTitle" idx="1"/>
          </p:nvPr>
        </p:nvSpPr>
        <p:spPr>
          <a:xfrm>
            <a:off x="1066800" y="3886200"/>
            <a:ext cx="7086600" cy="2438400"/>
          </a:xfrm>
        </p:spPr>
        <p:txBody>
          <a:bodyPr/>
          <a:lstStyle/>
          <a:p>
            <a:r>
              <a:rPr lang="en-US" dirty="0" smtClean="0"/>
              <a:t> </a:t>
            </a:r>
            <a:r>
              <a:rPr lang="en-US" dirty="0" smtClean="0"/>
              <a:t>Presented on: 6/07/2010</a:t>
            </a:r>
            <a:endParaRPr lang="en-US" dirty="0" smtClean="0"/>
          </a:p>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a:t>
            </a:r>
            <a:endParaRPr lang="en-US" dirty="0"/>
          </a:p>
        </p:txBody>
      </p:sp>
      <p:sp>
        <p:nvSpPr>
          <p:cNvPr id="3" name="Content Placeholder 2"/>
          <p:cNvSpPr>
            <a:spLocks noGrp="1"/>
          </p:cNvSpPr>
          <p:nvPr>
            <p:ph idx="1"/>
          </p:nvPr>
        </p:nvSpPr>
        <p:spPr/>
        <p:txBody>
          <a:bodyPr/>
          <a:lstStyle/>
          <a:p>
            <a:r>
              <a:rPr lang="en-US" dirty="0" smtClean="0"/>
              <a:t>MSR tools can help hide details that researchers do not need to know.</a:t>
            </a:r>
          </a:p>
          <a:p>
            <a:r>
              <a:rPr lang="en-US" dirty="0" smtClean="0"/>
              <a:t>They can also present a uniform, clean, and easy to understand format for the researchers.</a:t>
            </a:r>
          </a:p>
          <a:p>
            <a:r>
              <a:rPr lang="en-US" dirty="0" smtClean="0"/>
              <a:t>There are already tools out there that provide this functionality. </a:t>
            </a:r>
          </a:p>
          <a:p>
            <a:r>
              <a:rPr lang="en-US" dirty="0" err="1" smtClean="0"/>
              <a:t>CVSgrab</a:t>
            </a:r>
            <a:r>
              <a:rPr lang="en-US" dirty="0" smtClean="0"/>
              <a:t>:</a:t>
            </a:r>
          </a:p>
          <a:p>
            <a:pPr lvl="1"/>
            <a:r>
              <a:rPr lang="en-US" dirty="0" smtClean="0"/>
              <a:t>Web based tool used to pull data from a CVS repository.  </a:t>
            </a:r>
          </a:p>
          <a:p>
            <a:pPr lvl="1"/>
            <a:r>
              <a:rPr lang="en-US" dirty="0" smtClean="0"/>
              <a:t>Data can be stored in a database or used as input for another tool for analysis.</a:t>
            </a:r>
          </a:p>
          <a:p>
            <a:pPr lvl="1"/>
            <a:r>
              <a:rPr lang="en-US" dirty="0" smtClean="0"/>
              <a:t>Researchers that need to pull data from a CVS repository now have an easy to tool to do this.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marL="401638" lvl="1"/>
            <a:r>
              <a:rPr lang="en-US" dirty="0" smtClean="0"/>
              <a:t>Without it, researchers would need to develop intimate knowledge of CVS repositories.</a:t>
            </a:r>
          </a:p>
          <a:p>
            <a:pPr marL="401638" lvl="1"/>
            <a:r>
              <a:rPr lang="en-US" dirty="0" smtClean="0"/>
              <a:t>One limitation of </a:t>
            </a:r>
            <a:r>
              <a:rPr lang="en-US" dirty="0" err="1" smtClean="0"/>
              <a:t>CVSgrab</a:t>
            </a:r>
            <a:r>
              <a:rPr lang="en-US" dirty="0" smtClean="0"/>
              <a:t> is that it may not pull all the data that you need.  In which case, </a:t>
            </a:r>
            <a:r>
              <a:rPr lang="en-US" dirty="0" err="1" smtClean="0"/>
              <a:t>CVSgrab</a:t>
            </a:r>
            <a:r>
              <a:rPr lang="en-US" dirty="0" smtClean="0"/>
              <a:t> would need to be modified to pull this data or a whole separate tool would be needed or created.</a:t>
            </a:r>
          </a:p>
          <a:p>
            <a:pPr marL="1588"/>
            <a:r>
              <a:rPr lang="en-US" dirty="0" err="1" smtClean="0"/>
              <a:t>iSPARQL</a:t>
            </a:r>
            <a:r>
              <a:rPr lang="en-US" dirty="0" smtClean="0"/>
              <a:t>:</a:t>
            </a:r>
          </a:p>
          <a:p>
            <a:pPr marL="401638" lvl="1"/>
            <a:r>
              <a:rPr lang="en-US" dirty="0" smtClean="0"/>
              <a:t>A framework that extends past interfacing with any of the software repository data and introduces an example of using exchange formats.</a:t>
            </a:r>
          </a:p>
          <a:p>
            <a:pPr marL="401638" lvl="1"/>
            <a:r>
              <a:rPr lang="en-US" dirty="0" smtClean="0"/>
              <a:t>Uses SPARQL for retrieving and modifying data in Resource Description Framework (RDF).</a:t>
            </a:r>
          </a:p>
          <a:p>
            <a:pPr marL="401638" lvl="1"/>
            <a:r>
              <a:rPr lang="en-US" dirty="0" smtClean="0"/>
              <a:t>Web Ontology Language (OWL) is the format used to define the semantics of the RDF.</a:t>
            </a:r>
          </a:p>
          <a:p>
            <a:pPr marL="401638" lvl="1"/>
            <a:r>
              <a:rPr lang="en-US" dirty="0" smtClean="0"/>
              <a:t>Data gets mined from the repository and exported to an OWL file.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Current Tools (cont)</a:t>
            </a:r>
            <a:endParaRPr lang="en-US" dirty="0"/>
          </a:p>
        </p:txBody>
      </p:sp>
      <p:sp>
        <p:nvSpPr>
          <p:cNvPr id="3" name="Content Placeholder 2"/>
          <p:cNvSpPr>
            <a:spLocks noGrp="1"/>
          </p:cNvSpPr>
          <p:nvPr>
            <p:ph idx="1"/>
          </p:nvPr>
        </p:nvSpPr>
        <p:spPr/>
        <p:txBody>
          <a:bodyPr/>
          <a:lstStyle/>
          <a:p>
            <a:pPr lvl="1"/>
            <a:r>
              <a:rPr lang="en-US" sz="2400" dirty="0" smtClean="0"/>
              <a:t>The OWL file is then exchanged in RDF format using </a:t>
            </a:r>
            <a:r>
              <a:rPr lang="en-US" sz="2400" dirty="0" err="1" smtClean="0"/>
              <a:t>iSPARQL</a:t>
            </a:r>
            <a:r>
              <a:rPr lang="en-US" sz="2400" dirty="0" smtClean="0"/>
              <a:t> queries.</a:t>
            </a:r>
          </a:p>
          <a:p>
            <a:pPr lvl="1"/>
            <a:r>
              <a:rPr lang="en-US" sz="2400" dirty="0" smtClean="0"/>
              <a:t>Useful because it uses existing standards developed by the World Wide Web consortium to exchange data.  </a:t>
            </a:r>
          </a:p>
          <a:p>
            <a:pPr lvl="1"/>
            <a:r>
              <a:rPr lang="en-US" sz="2400" dirty="0" smtClean="0"/>
              <a:t>Easier to extend the framework to pull data you need.</a:t>
            </a:r>
          </a:p>
          <a:p>
            <a:pPr lvl="1"/>
            <a:r>
              <a:rPr lang="en-US" sz="2400" dirty="0" smtClean="0"/>
              <a:t>This enables researchers to develop heuristics that can be easily duplicated by others.</a:t>
            </a:r>
          </a:p>
          <a:p>
            <a:r>
              <a:rPr lang="en-US" sz="2800" dirty="0" smtClean="0"/>
              <a:t>PROMISE:</a:t>
            </a:r>
          </a:p>
          <a:p>
            <a:pPr lvl="1"/>
            <a:r>
              <a:rPr lang="en-US" sz="2400" dirty="0" smtClean="0"/>
              <a:t>A community site where researchers can publish tools and data collected from experiments.  </a:t>
            </a:r>
          </a:p>
          <a:p>
            <a:pPr lvl="1"/>
            <a:r>
              <a:rPr lang="en-US" sz="2400" dirty="0" smtClean="0"/>
              <a:t>This collaboration allows researchers learn from one another's experiences.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Advancements and Techniques</a:t>
            </a:r>
            <a:endParaRPr lang="en-US" dirty="0"/>
          </a:p>
        </p:txBody>
      </p:sp>
      <p:sp>
        <p:nvSpPr>
          <p:cNvPr id="3" name="Content Placeholder 2"/>
          <p:cNvSpPr>
            <a:spLocks noGrp="1"/>
          </p:cNvSpPr>
          <p:nvPr>
            <p:ph idx="1"/>
          </p:nvPr>
        </p:nvSpPr>
        <p:spPr/>
        <p:txBody>
          <a:bodyPr/>
          <a:lstStyle/>
          <a:p>
            <a:r>
              <a:rPr lang="en-US" sz="2800" dirty="0" smtClean="0"/>
              <a:t>Developing standards in MSR is an important advancement.</a:t>
            </a:r>
          </a:p>
          <a:p>
            <a:pPr lvl="1"/>
            <a:r>
              <a:rPr lang="en-US" sz="2400" dirty="0" smtClean="0"/>
              <a:t>A standard for exchange languages, similar to what is seen with </a:t>
            </a:r>
            <a:r>
              <a:rPr lang="en-US" sz="2400" dirty="0" err="1" smtClean="0"/>
              <a:t>iSPARQL</a:t>
            </a:r>
            <a:r>
              <a:rPr lang="en-US" sz="2400" dirty="0" smtClean="0"/>
              <a:t>, will help integrate data from many different sources.  </a:t>
            </a:r>
          </a:p>
          <a:p>
            <a:pPr lvl="1"/>
            <a:r>
              <a:rPr lang="en-US" sz="2400" dirty="0" smtClean="0"/>
              <a:t>These exchange languages need to be extensible to be able to allow new paths of research.</a:t>
            </a:r>
            <a:r>
              <a:rPr lang="en-US" sz="2800" dirty="0" smtClean="0"/>
              <a:t>  </a:t>
            </a:r>
          </a:p>
          <a:p>
            <a:r>
              <a:rPr lang="en-US" sz="2800" dirty="0" smtClean="0"/>
              <a:t>Communities for MSR are also a growing field.  </a:t>
            </a:r>
          </a:p>
          <a:p>
            <a:pPr lvl="1"/>
            <a:r>
              <a:rPr lang="en-US" sz="2400" dirty="0" smtClean="0"/>
              <a:t>Allows data to be collected and shared.</a:t>
            </a:r>
          </a:p>
          <a:p>
            <a:pPr lvl="1"/>
            <a:r>
              <a:rPr lang="en-US" sz="2400" dirty="0" smtClean="0"/>
              <a:t>PROMISE</a:t>
            </a:r>
          </a:p>
          <a:p>
            <a:r>
              <a:rPr lang="en-US" sz="2800" dirty="0" smtClean="0"/>
              <a:t>Extraction tools to help hide protocol details that do not add any value to the research.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 Benefits of Separation</a:t>
            </a:r>
            <a:endParaRPr lang="en-US" dirty="0"/>
          </a:p>
        </p:txBody>
      </p:sp>
      <p:sp>
        <p:nvSpPr>
          <p:cNvPr id="3" name="Content Placeholder 2"/>
          <p:cNvSpPr>
            <a:spLocks noGrp="1"/>
          </p:cNvSpPr>
          <p:nvPr>
            <p:ph idx="1"/>
          </p:nvPr>
        </p:nvSpPr>
        <p:spPr/>
        <p:txBody>
          <a:bodyPr/>
          <a:lstStyle/>
          <a:p>
            <a:r>
              <a:rPr lang="en-US" dirty="0" smtClean="0"/>
              <a:t>Inviting for researchers to get started with projects without having to become experts with whatever repository format they wish to explore.</a:t>
            </a:r>
          </a:p>
          <a:p>
            <a:pPr lvl="1"/>
            <a:r>
              <a:rPr lang="en-US" dirty="0" smtClean="0"/>
              <a:t>Having standards will also encourage others.</a:t>
            </a:r>
          </a:p>
          <a:p>
            <a:pPr lvl="1"/>
            <a:r>
              <a:rPr lang="en-US" dirty="0" smtClean="0"/>
              <a:t>Allows researchers to focus on their data and analysis.</a:t>
            </a:r>
          </a:p>
          <a:p>
            <a:r>
              <a:rPr lang="en-US" dirty="0" smtClean="0"/>
              <a:t>Easier to have reproducible results created by a standard set of tools and shared mining techniques.</a:t>
            </a:r>
          </a:p>
          <a:p>
            <a:pPr lvl="1"/>
            <a:r>
              <a:rPr lang="en-US" dirty="0" smtClean="0"/>
              <a:t>Benchmark tests are easier to perform as well if everything is produced in the same way.</a:t>
            </a:r>
          </a:p>
          <a:p>
            <a:r>
              <a:rPr lang="en-US" dirty="0" smtClean="0"/>
              <a:t>By having exchange languages, only need to develop tools once to get the data, in whatever format, that researchers need.</a:t>
            </a:r>
          </a:p>
          <a:p>
            <a:r>
              <a:rPr lang="en-US" dirty="0" smtClean="0"/>
              <a:t>Finally, will allow a different set of participants to become experts in the field of MSR to build better tools.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Closed Source Projects</a:t>
            </a:r>
            <a:endParaRPr lang="en-US" dirty="0"/>
          </a:p>
        </p:txBody>
      </p:sp>
      <p:sp>
        <p:nvSpPr>
          <p:cNvPr id="3" name="Content Placeholder 2"/>
          <p:cNvSpPr>
            <a:spLocks noGrp="1"/>
          </p:cNvSpPr>
          <p:nvPr>
            <p:ph idx="1"/>
          </p:nvPr>
        </p:nvSpPr>
        <p:spPr/>
        <p:txBody>
          <a:bodyPr/>
          <a:lstStyle/>
          <a:p>
            <a:r>
              <a:rPr lang="en-US" sz="2600" dirty="0" smtClean="0"/>
              <a:t>A lot of research is conducted on Open Source Projects.  </a:t>
            </a:r>
          </a:p>
          <a:p>
            <a:pPr lvl="1"/>
            <a:r>
              <a:rPr lang="en-US" sz="2400" dirty="0" smtClean="0"/>
              <a:t>Data repositories are easy to get to</a:t>
            </a:r>
            <a:r>
              <a:rPr lang="en-US" sz="2600" dirty="0" smtClean="0"/>
              <a:t>.</a:t>
            </a:r>
          </a:p>
          <a:p>
            <a:r>
              <a:rPr lang="en-US" sz="2600" dirty="0" smtClean="0"/>
              <a:t>Researching Closed Source Projects is also valuable, but present some extra challenges.</a:t>
            </a:r>
          </a:p>
          <a:p>
            <a:pPr lvl="1"/>
            <a:r>
              <a:rPr lang="en-US" sz="2400" dirty="0" smtClean="0"/>
              <a:t>Data repositories are stored internally within the corporation.  Harder to get access to.</a:t>
            </a:r>
          </a:p>
          <a:p>
            <a:pPr lvl="1"/>
            <a:r>
              <a:rPr lang="en-US" sz="2400" dirty="0" smtClean="0"/>
              <a:t>These repositories may also contain sensitive information that the corporation would not want to release to outside research teams.</a:t>
            </a:r>
          </a:p>
          <a:p>
            <a:pPr lvl="1"/>
            <a:r>
              <a:rPr lang="en-US" sz="2400" dirty="0" smtClean="0"/>
              <a:t>Having tools for mining and storing data within a corporation will help give access to researchers</a:t>
            </a:r>
            <a:r>
              <a:rPr lang="en-US" sz="2600"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 Conclusion</a:t>
            </a:r>
            <a:endParaRPr lang="en-US" dirty="0"/>
          </a:p>
        </p:txBody>
      </p:sp>
      <p:sp>
        <p:nvSpPr>
          <p:cNvPr id="3" name="Content Placeholder 2"/>
          <p:cNvSpPr>
            <a:spLocks noGrp="1"/>
          </p:cNvSpPr>
          <p:nvPr>
            <p:ph idx="1"/>
          </p:nvPr>
        </p:nvSpPr>
        <p:spPr/>
        <p:txBody>
          <a:bodyPr/>
          <a:lstStyle/>
          <a:p>
            <a:r>
              <a:rPr lang="en-US" dirty="0" smtClean="0"/>
              <a:t>Many research projects have used data repositories for their analysis.</a:t>
            </a:r>
          </a:p>
          <a:p>
            <a:pPr lvl="1"/>
            <a:r>
              <a:rPr lang="en-US" dirty="0" smtClean="0"/>
              <a:t>Each of these projects have to perform both the extraction and analysis process.</a:t>
            </a:r>
          </a:p>
          <a:p>
            <a:pPr lvl="1"/>
            <a:r>
              <a:rPr lang="en-US" dirty="0" smtClean="0"/>
              <a:t>This leads to extraction tools being re-created for each project, which may lead to inaccurate or difficult to use data.</a:t>
            </a:r>
          </a:p>
          <a:p>
            <a:r>
              <a:rPr lang="en-US" dirty="0" smtClean="0"/>
              <a:t>By separating these two processes and having a standard set of tools and techniques, we can eliminate a lot of the duplicated work and effort that goes into each of these projects.</a:t>
            </a:r>
          </a:p>
          <a:p>
            <a:r>
              <a:rPr lang="en-US" dirty="0" smtClean="0"/>
              <a:t>Allows researchers to focus on their analysis and get more meaningful and more accurate results.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 Future Work</a:t>
            </a:r>
            <a:endParaRPr lang="en-US" dirty="0"/>
          </a:p>
        </p:txBody>
      </p:sp>
      <p:sp>
        <p:nvSpPr>
          <p:cNvPr id="3" name="Content Placeholder 2"/>
          <p:cNvSpPr>
            <a:spLocks noGrp="1"/>
          </p:cNvSpPr>
          <p:nvPr>
            <p:ph idx="1"/>
          </p:nvPr>
        </p:nvSpPr>
        <p:spPr/>
        <p:txBody>
          <a:bodyPr/>
          <a:lstStyle/>
          <a:p>
            <a:r>
              <a:rPr lang="en-US" dirty="0" smtClean="0"/>
              <a:t>What are ways to help develop MSR as a separate field and increase research in software engineering?</a:t>
            </a:r>
          </a:p>
          <a:p>
            <a:r>
              <a:rPr lang="en-US" dirty="0" smtClean="0"/>
              <a:t>Continue to use and develop standards.  </a:t>
            </a:r>
          </a:p>
          <a:p>
            <a:pPr lvl="1"/>
            <a:r>
              <a:rPr lang="en-US" dirty="0" smtClean="0"/>
              <a:t>Build on standards presented with TA-RE.</a:t>
            </a:r>
          </a:p>
          <a:p>
            <a:pPr lvl="1"/>
            <a:r>
              <a:rPr lang="en-US" dirty="0" smtClean="0"/>
              <a:t>Authors of TA-RE cover many of the requirements for sharing data and tools within the software research community.</a:t>
            </a:r>
          </a:p>
          <a:p>
            <a:r>
              <a:rPr lang="en-US" dirty="0" smtClean="0"/>
              <a:t>Build acceptance within the industry.  How?</a:t>
            </a:r>
          </a:p>
          <a:p>
            <a:pPr lvl="1"/>
            <a:r>
              <a:rPr lang="en-US" dirty="0" smtClean="0"/>
              <a:t>Keep it simple and inviting.</a:t>
            </a:r>
          </a:p>
          <a:p>
            <a:pPr lvl="1"/>
            <a:r>
              <a:rPr lang="en-US" dirty="0" smtClean="0"/>
              <a:t>The use of standards.</a:t>
            </a:r>
          </a:p>
          <a:p>
            <a:r>
              <a:rPr lang="en-US" dirty="0" smtClean="0"/>
              <a:t>Build the community.</a:t>
            </a:r>
          </a:p>
          <a:p>
            <a:pPr lvl="1"/>
            <a:r>
              <a:rPr lang="en-US" dirty="0" smtClean="0"/>
              <a:t>Use sites like PROMISE.  </a:t>
            </a:r>
          </a:p>
          <a:p>
            <a:pPr lvl="1"/>
            <a:r>
              <a:rPr lang="en-US" dirty="0" smtClean="0"/>
              <a:t>Populate data with more projects.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 Future Work (cont)</a:t>
            </a:r>
            <a:endParaRPr lang="en-US" dirty="0"/>
          </a:p>
        </p:txBody>
      </p:sp>
      <p:sp>
        <p:nvSpPr>
          <p:cNvPr id="3" name="Content Placeholder 2"/>
          <p:cNvSpPr>
            <a:spLocks noGrp="1"/>
          </p:cNvSpPr>
          <p:nvPr>
            <p:ph idx="1"/>
          </p:nvPr>
        </p:nvSpPr>
        <p:spPr/>
        <p:txBody>
          <a:bodyPr/>
          <a:lstStyle/>
          <a:p>
            <a:r>
              <a:rPr lang="en-US" dirty="0" smtClean="0"/>
              <a:t>Define and expand data sources to increase interest.</a:t>
            </a:r>
          </a:p>
          <a:p>
            <a:pPr lvl="1"/>
            <a:r>
              <a:rPr lang="en-US" dirty="0" smtClean="0"/>
              <a:t>Open Archive Initiative presents a model that separates data harvesters and data set exchanges.</a:t>
            </a:r>
          </a:p>
          <a:p>
            <a:r>
              <a:rPr lang="en-US" dirty="0" smtClean="0"/>
              <a:t>As more data becomes available, MSR needs to scale to larger repositories.</a:t>
            </a:r>
          </a:p>
          <a:p>
            <a:r>
              <a:rPr lang="en-US" dirty="0" smtClean="0"/>
              <a:t>Continue to build the relationship between researchers and MSR.</a:t>
            </a:r>
          </a:p>
          <a:p>
            <a:pPr lvl="1"/>
            <a:r>
              <a:rPr lang="en-US" dirty="0" smtClean="0"/>
              <a:t>Understand the needs of each.  We do not want to automate the whole process as data the researcher needs may be hidden from them.</a:t>
            </a:r>
          </a:p>
          <a:p>
            <a:r>
              <a:rPr lang="en-US" dirty="0" smtClean="0"/>
              <a:t>And finally, need to keep transparency by stressing documentation standards.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 Discussion Topics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 Agenda</a:t>
            </a:r>
            <a:endParaRPr lang="en-US" dirty="0"/>
          </a:p>
        </p:txBody>
      </p:sp>
      <p:sp>
        <p:nvSpPr>
          <p:cNvPr id="3" name="Content Placeholder 2"/>
          <p:cNvSpPr>
            <a:spLocks noGrp="1"/>
          </p:cNvSpPr>
          <p:nvPr>
            <p:ph sz="quarter" idx="10"/>
          </p:nvPr>
        </p:nvSpPr>
        <p:spPr/>
        <p:txBody>
          <a:bodyPr/>
          <a:lstStyle/>
          <a:p>
            <a:r>
              <a:rPr lang="en-US" sz="3600" dirty="0" smtClean="0"/>
              <a:t>Position Paper</a:t>
            </a:r>
          </a:p>
          <a:p>
            <a:pPr lvl="1"/>
            <a:r>
              <a:rPr lang="en-US" sz="3200" dirty="0" smtClean="0"/>
              <a:t>Presentation</a:t>
            </a:r>
            <a:endParaRPr lang="en-US" sz="3200" dirty="0" smtClean="0"/>
          </a:p>
          <a:p>
            <a:pPr lvl="1"/>
            <a:r>
              <a:rPr lang="en-US" sz="3200" dirty="0" smtClean="0"/>
              <a:t>Discussion</a:t>
            </a:r>
          </a:p>
          <a:p>
            <a:r>
              <a:rPr lang="en-US" sz="4000" dirty="0" smtClean="0"/>
              <a:t>Final Project</a:t>
            </a:r>
          </a:p>
          <a:p>
            <a:pPr lvl="1"/>
            <a:r>
              <a:rPr lang="en-US" sz="3600" dirty="0" smtClean="0"/>
              <a:t>Presentation</a:t>
            </a:r>
          </a:p>
          <a:p>
            <a:pPr lvl="1"/>
            <a:r>
              <a:rPr lang="en-US" sz="3600" dirty="0" smtClean="0"/>
              <a:t>Discussion</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2286000"/>
            <a:ext cx="7010400" cy="1143000"/>
          </a:xfrm>
        </p:spPr>
        <p:txBody>
          <a:bodyPr/>
          <a:lstStyle/>
          <a:p>
            <a:r>
              <a:rPr lang="en-US" dirty="0" smtClean="0"/>
              <a:t>Final Project Presentation </a:t>
            </a:r>
            <a:br>
              <a:rPr lang="en-US" dirty="0" smtClean="0"/>
            </a:br>
            <a:r>
              <a:rPr lang="en-US" sz="2600" dirty="0" smtClean="0"/>
              <a:t>Analysis Team – Core/Periphery Analysis</a:t>
            </a: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1 </a:t>
            </a:r>
            <a:r>
              <a:rPr lang="en-US" dirty="0" smtClean="0"/>
              <a:t>– Introduction: Overview</a:t>
            </a:r>
            <a:endParaRPr lang="en-US" dirty="0"/>
          </a:p>
        </p:txBody>
      </p:sp>
      <p:sp>
        <p:nvSpPr>
          <p:cNvPr id="4099" name="Rectangle 3"/>
          <p:cNvSpPr>
            <a:spLocks noGrp="1" noChangeArrowheads="1"/>
          </p:cNvSpPr>
          <p:nvPr>
            <p:ph idx="1"/>
          </p:nvPr>
        </p:nvSpPr>
        <p:spPr/>
        <p:txBody>
          <a:bodyPr/>
          <a:lstStyle/>
          <a:p>
            <a:r>
              <a:rPr lang="en-US" sz="2000" dirty="0" smtClean="0"/>
              <a:t>Data Mining of an Open Sourced Project to discover Core/Periphery teams.  </a:t>
            </a:r>
          </a:p>
          <a:p>
            <a:r>
              <a:rPr lang="en-US" sz="2000" dirty="0" smtClean="0"/>
              <a:t>Communication, bug tracking, source code repositories contain valuable information about the project structure.</a:t>
            </a:r>
          </a:p>
          <a:p>
            <a:r>
              <a:rPr lang="en-US" sz="2000" dirty="0" smtClean="0"/>
              <a:t>Analysis on communication repositories, in particular, can shed light on the structure of the developers and give us a blueprint.</a:t>
            </a:r>
          </a:p>
          <a:p>
            <a:r>
              <a:rPr lang="en-US" sz="2000" dirty="0" smtClean="0"/>
              <a:t>In DSD, communication is very important and is mainly done in an asynchronous manner.</a:t>
            </a:r>
          </a:p>
          <a:p>
            <a:pPr lvl="1"/>
            <a:r>
              <a:rPr lang="en-US" sz="1800" dirty="0" smtClean="0"/>
              <a:t>In typical DSD, communication is done through emails, message boards, bug tracking, etc.</a:t>
            </a:r>
          </a:p>
          <a:p>
            <a:pPr lvl="1"/>
            <a:r>
              <a:rPr lang="en-US" sz="1800" dirty="0" smtClean="0"/>
              <a:t>Poor communication can lead to misunderstandings of requirements, missed features, release delays, etc.</a:t>
            </a:r>
          </a:p>
          <a:p>
            <a:r>
              <a:rPr lang="en-US" sz="2200" dirty="0" smtClean="0"/>
              <a:t>Because communication is recorded, it can be analyzed to find weak and strong aspects.</a:t>
            </a:r>
            <a:endParaRPr lang="en-US" sz="2000" dirty="0" smtClean="0"/>
          </a:p>
          <a:p>
            <a:pPr lvl="1"/>
            <a:endParaRPr lang="en-US" dirty="0" smtClean="0"/>
          </a:p>
        </p:txBody>
      </p:sp>
    </p:spTree>
  </p:cSld>
  <p:clrMapOvr>
    <a:masterClrMapping/>
  </p:clrMapOvr>
  <p:transition advTm="2496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Introduction: Overview (cont)</a:t>
            </a:r>
            <a:endParaRPr lang="en-US" dirty="0"/>
          </a:p>
        </p:txBody>
      </p:sp>
      <p:sp>
        <p:nvSpPr>
          <p:cNvPr id="3" name="Content Placeholder 2"/>
          <p:cNvSpPr>
            <a:spLocks noGrp="1"/>
          </p:cNvSpPr>
          <p:nvPr>
            <p:ph idx="1"/>
          </p:nvPr>
        </p:nvSpPr>
        <p:spPr/>
        <p:txBody>
          <a:bodyPr/>
          <a:lstStyle/>
          <a:p>
            <a:r>
              <a:rPr lang="en-US" dirty="0" smtClean="0"/>
              <a:t>OSS is a type of DSD.  	</a:t>
            </a:r>
          </a:p>
          <a:p>
            <a:r>
              <a:rPr lang="en-US" dirty="0" smtClean="0"/>
              <a:t>OSS projects tend to have a good success history and produces high quality software.</a:t>
            </a:r>
          </a:p>
          <a:p>
            <a:r>
              <a:rPr lang="en-US" dirty="0" smtClean="0"/>
              <a:t>OSS projects typically exhibit a core/periphery structure, meaning we can see a small group that is responsible for the majority of the code, and a larger group that contributes a smaller amount.</a:t>
            </a:r>
          </a:p>
          <a:p>
            <a:pPr lvl="1"/>
            <a:r>
              <a:rPr lang="en-US" dirty="0" smtClean="0"/>
              <a:t>The core/periphery members may also change over the course of time, depending on which release they are on.</a:t>
            </a:r>
          </a:p>
          <a:p>
            <a:r>
              <a:rPr lang="en-US" dirty="0" smtClean="0"/>
              <a:t>What can we learn from OSS that makes them so successful that we can apply them to other DSD projects to give them a higher chance of success?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Objectives</a:t>
            </a:r>
            <a:endParaRPr lang="en-US" dirty="0"/>
          </a:p>
        </p:txBody>
      </p:sp>
      <p:sp>
        <p:nvSpPr>
          <p:cNvPr id="3" name="Content Placeholder 2"/>
          <p:cNvSpPr>
            <a:spLocks noGrp="1"/>
          </p:cNvSpPr>
          <p:nvPr>
            <p:ph idx="1"/>
          </p:nvPr>
        </p:nvSpPr>
        <p:spPr/>
        <p:txBody>
          <a:bodyPr/>
          <a:lstStyle/>
          <a:p>
            <a:r>
              <a:rPr lang="en-US" sz="2800" dirty="0" smtClean="0"/>
              <a:t>Take a successful OSS project and recreate the community and social network for specific releases over the past few years.</a:t>
            </a:r>
          </a:p>
          <a:p>
            <a:pPr lvl="1"/>
            <a:r>
              <a:rPr lang="en-US" sz="2400" dirty="0" smtClean="0"/>
              <a:t>Mined a mailing list to get the data.</a:t>
            </a:r>
          </a:p>
          <a:p>
            <a:pPr lvl="1"/>
            <a:r>
              <a:rPr lang="en-US" sz="2400" dirty="0" smtClean="0"/>
              <a:t>Mailing lists will be stored in a common format database.</a:t>
            </a:r>
          </a:p>
          <a:p>
            <a:r>
              <a:rPr lang="en-US" sz="2800" dirty="0" smtClean="0"/>
              <a:t>Compile metrics on the core/periphery structure of the community during each of these releases.</a:t>
            </a:r>
          </a:p>
          <a:p>
            <a:pPr lvl="1"/>
            <a:r>
              <a:rPr lang="en-US" sz="2400" dirty="0" smtClean="0"/>
              <a:t>Metrics will be computed using a third party social networking analysis tool.</a:t>
            </a:r>
            <a:endParaRPr lang="en-US" dirty="0" smtClean="0"/>
          </a:p>
          <a:p>
            <a:pPr lvl="1"/>
            <a:r>
              <a:rPr lang="en-US" sz="2400" dirty="0" smtClean="0"/>
              <a:t>Create charts to show trends during these time periods</a:t>
            </a:r>
            <a:r>
              <a:rPr lang="en-US" sz="28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a:t>
            </a:r>
            <a:endParaRPr lang="en-US" dirty="0"/>
          </a:p>
        </p:txBody>
      </p:sp>
      <p:sp>
        <p:nvSpPr>
          <p:cNvPr id="3" name="Content Placeholder 2"/>
          <p:cNvSpPr>
            <a:spLocks noGrp="1"/>
          </p:cNvSpPr>
          <p:nvPr>
            <p:ph idx="1"/>
          </p:nvPr>
        </p:nvSpPr>
        <p:spPr/>
        <p:txBody>
          <a:bodyPr/>
          <a:lstStyle/>
          <a:p>
            <a:r>
              <a:rPr lang="en-US" dirty="0" smtClean="0"/>
              <a:t>Which OSS project to choose?</a:t>
            </a:r>
          </a:p>
          <a:p>
            <a:pPr lvl="1"/>
            <a:r>
              <a:rPr lang="en-US" dirty="0" smtClean="0"/>
              <a:t>Needed to be a successful project.</a:t>
            </a:r>
          </a:p>
          <a:p>
            <a:pPr lvl="1"/>
            <a:r>
              <a:rPr lang="en-US" dirty="0" smtClean="0"/>
              <a:t>Has been around long enough for a community to be established.</a:t>
            </a:r>
          </a:p>
          <a:p>
            <a:r>
              <a:rPr lang="en-US" dirty="0" err="1" smtClean="0"/>
              <a:t>MySQL</a:t>
            </a:r>
            <a:r>
              <a:rPr lang="en-US" dirty="0" smtClean="0"/>
              <a:t> was selected.</a:t>
            </a:r>
          </a:p>
          <a:p>
            <a:pPr lvl="1"/>
            <a:r>
              <a:rPr lang="en-US" dirty="0" err="1" smtClean="0"/>
              <a:t>MySQL</a:t>
            </a:r>
            <a:r>
              <a:rPr lang="en-US" dirty="0" smtClean="0"/>
              <a:t> is a popular and successful Relational Database Management System.</a:t>
            </a:r>
          </a:p>
          <a:p>
            <a:pPr lvl="1"/>
            <a:r>
              <a:rPr lang="en-US" dirty="0" smtClean="0"/>
              <a:t>Initial Release: May 23, 1995</a:t>
            </a:r>
          </a:p>
          <a:p>
            <a:r>
              <a:rPr lang="en-US" dirty="0" smtClean="0"/>
              <a:t>Communication mainly took place through mailing lists.</a:t>
            </a:r>
          </a:p>
          <a:p>
            <a:pPr lvl="1"/>
            <a:r>
              <a:rPr lang="en-US" dirty="0" smtClean="0"/>
              <a:t>Multiple categories: Servers, Connectors, Internals, etc.</a:t>
            </a:r>
          </a:p>
          <a:p>
            <a:pPr lvl="1"/>
            <a:r>
              <a:rPr lang="en-US" dirty="0" smtClean="0"/>
              <a:t>Developers mainly communicated in the Internals category which contained the “Internals” and “Bugs” mailing lists.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Mailing lists were mined using a Perl script.</a:t>
            </a:r>
          </a:p>
          <a:p>
            <a:pPr lvl="1"/>
            <a:r>
              <a:rPr lang="en-US" dirty="0" smtClean="0"/>
              <a:t>Perl is a great scripting language to parse and manipulate data from the mailing list.  </a:t>
            </a:r>
          </a:p>
          <a:p>
            <a:r>
              <a:rPr lang="en-US" dirty="0" smtClean="0"/>
              <a:t>The Perl script stored all the data into a </a:t>
            </a:r>
            <a:r>
              <a:rPr lang="en-US" dirty="0" err="1" smtClean="0"/>
              <a:t>PostgreSQL</a:t>
            </a:r>
            <a:r>
              <a:rPr lang="en-US" dirty="0" smtClean="0"/>
              <a:t> database stored on tux.  </a:t>
            </a:r>
          </a:p>
          <a:p>
            <a:pPr lvl="1"/>
            <a:r>
              <a:rPr lang="en-US" dirty="0" smtClean="0"/>
              <a:t>Storing in the database made the data more accessible and flexible for analysis.</a:t>
            </a:r>
          </a:p>
          <a:p>
            <a:pPr lvl="1"/>
            <a:r>
              <a:rPr lang="en-US" dirty="0" smtClean="0"/>
              <a:t>Important to have everything in a common format.  </a:t>
            </a:r>
          </a:p>
          <a:p>
            <a:r>
              <a:rPr lang="en-US" dirty="0" smtClean="0"/>
              <a:t>Java was used to extract data from the database.  </a:t>
            </a:r>
          </a:p>
          <a:p>
            <a:pPr lvl="1"/>
            <a:r>
              <a:rPr lang="en-US" dirty="0" smtClean="0"/>
              <a:t>Being an object-oriented language, it was very easy to map the database schema to objects.</a:t>
            </a:r>
          </a:p>
          <a:p>
            <a:pPr lvl="1"/>
            <a:r>
              <a:rPr lang="en-US" dirty="0" smtClean="0"/>
              <a:t>Once data was retrieved, it was converted into a file format that would be used with the social networking analysis tool.</a:t>
            </a:r>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dirty="0" smtClean="0"/>
              <a:t>There are </a:t>
            </a:r>
            <a:r>
              <a:rPr lang="en-US" dirty="0" smtClean="0"/>
              <a:t>many </a:t>
            </a:r>
            <a:r>
              <a:rPr lang="en-US" dirty="0" smtClean="0"/>
              <a:t>tools </a:t>
            </a:r>
            <a:r>
              <a:rPr lang="en-US" dirty="0" smtClean="0"/>
              <a:t>(free and shareware), that are available to be used for social networking analysis.</a:t>
            </a:r>
          </a:p>
          <a:p>
            <a:r>
              <a:rPr lang="en-US" dirty="0" smtClean="0"/>
              <a:t>There were two that we considered for use: </a:t>
            </a:r>
            <a:r>
              <a:rPr lang="en-US" dirty="0" err="1" smtClean="0"/>
              <a:t>NodeXL</a:t>
            </a:r>
            <a:r>
              <a:rPr lang="en-US" dirty="0" smtClean="0"/>
              <a:t> and UCINET.</a:t>
            </a:r>
          </a:p>
          <a:p>
            <a:r>
              <a:rPr lang="en-US" dirty="0" err="1" smtClean="0"/>
              <a:t>NodeXL</a:t>
            </a:r>
            <a:r>
              <a:rPr lang="en-US" dirty="0" smtClean="0"/>
              <a:t> is just a template for Microsoft Excel 2007. </a:t>
            </a:r>
          </a:p>
          <a:p>
            <a:pPr lvl="1"/>
            <a:r>
              <a:rPr lang="en-US" dirty="0" smtClean="0"/>
              <a:t>Pros: very simple and easy to use.  Takes in an edge list (could be from a CSV file, or Excel worksheet), and easily generates a graph of the network and computes metrics about the graph.  Very customizable. </a:t>
            </a:r>
          </a:p>
          <a:p>
            <a:pPr lvl="1"/>
            <a:r>
              <a:rPr lang="en-US" dirty="0" smtClean="0"/>
              <a:t>Cons: No core/periphery statistics, only polar layouts and centrality statistics.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Background (cont)</a:t>
            </a:r>
            <a:endParaRPr lang="en-US" dirty="0"/>
          </a:p>
        </p:txBody>
      </p:sp>
      <p:sp>
        <p:nvSpPr>
          <p:cNvPr id="3" name="Content Placeholder 2"/>
          <p:cNvSpPr>
            <a:spLocks noGrp="1"/>
          </p:cNvSpPr>
          <p:nvPr>
            <p:ph idx="1"/>
          </p:nvPr>
        </p:nvSpPr>
        <p:spPr/>
        <p:txBody>
          <a:bodyPr/>
          <a:lstStyle/>
          <a:p>
            <a:r>
              <a:rPr lang="en-US" sz="2600" dirty="0" smtClean="0"/>
              <a:t>UCINET is a shareware tool (30 day trial period).</a:t>
            </a:r>
          </a:p>
          <a:p>
            <a:pPr lvl="1"/>
            <a:r>
              <a:rPr lang="en-US" sz="2200" dirty="0" smtClean="0"/>
              <a:t>Developed by Steve </a:t>
            </a:r>
            <a:r>
              <a:rPr lang="en-US" sz="2200" dirty="0" err="1" smtClean="0"/>
              <a:t>Borgatti</a:t>
            </a:r>
            <a:r>
              <a:rPr lang="en-US" sz="2200" dirty="0" smtClean="0"/>
              <a:t>, Martin Everett, and Lin Freeman. </a:t>
            </a:r>
          </a:p>
          <a:p>
            <a:pPr lvl="1"/>
            <a:r>
              <a:rPr lang="en-US" sz="2200" dirty="0" smtClean="0"/>
              <a:t>Works with a separate graphing program called NETDRAW.</a:t>
            </a:r>
          </a:p>
          <a:p>
            <a:pPr lvl="1"/>
            <a:r>
              <a:rPr lang="en-US" sz="2200" dirty="0" smtClean="0"/>
              <a:t>Pros: Powerful and does compute core/periphery statistics, as well as other metrics.</a:t>
            </a:r>
          </a:p>
          <a:p>
            <a:pPr lvl="1"/>
            <a:r>
              <a:rPr lang="en-US" sz="2200" dirty="0" smtClean="0"/>
              <a:t>Cons: Not as easy to use as </a:t>
            </a:r>
            <a:r>
              <a:rPr lang="en-US" sz="2200" dirty="0" err="1" smtClean="0"/>
              <a:t>NodeXL</a:t>
            </a:r>
            <a:r>
              <a:rPr lang="en-US" sz="2600" dirty="0" smtClean="0"/>
              <a:t>.  </a:t>
            </a:r>
          </a:p>
          <a:p>
            <a:r>
              <a:rPr lang="en-US" sz="2600" dirty="0" smtClean="0"/>
              <a:t>Ultimately, the decision was made to use UCINET for its core/periphery statistics.  While the polar layouts and centrality statistics from </a:t>
            </a:r>
            <a:r>
              <a:rPr lang="en-US" sz="2600" dirty="0" err="1" smtClean="0"/>
              <a:t>NodeXL</a:t>
            </a:r>
            <a:r>
              <a:rPr lang="en-US" sz="2600" dirty="0" smtClean="0"/>
              <a:t> are useful, it would take much more calculation and analysis to get core/periphery from it.</a:t>
            </a:r>
            <a:endParaRPr lang="en-US" sz="2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a:t>
            </a:r>
            <a:endParaRPr lang="en-US" dirty="0"/>
          </a:p>
        </p:txBody>
      </p:sp>
      <p:sp>
        <p:nvSpPr>
          <p:cNvPr id="3" name="Content Placeholder 2"/>
          <p:cNvSpPr>
            <a:spLocks noGrp="1"/>
          </p:cNvSpPr>
          <p:nvPr>
            <p:ph idx="1"/>
          </p:nvPr>
        </p:nvSpPr>
        <p:spPr/>
        <p:txBody>
          <a:bodyPr/>
          <a:lstStyle/>
          <a:p>
            <a:r>
              <a:rPr lang="en-US" sz="2000" dirty="0" smtClean="0"/>
              <a:t>Here were the necessary steps that were taken for this project:</a:t>
            </a:r>
          </a:p>
          <a:p>
            <a:r>
              <a:rPr lang="en-US" sz="2000" dirty="0" smtClean="0"/>
              <a:t>1. Analyze </a:t>
            </a:r>
            <a:r>
              <a:rPr lang="en-US" sz="2000" dirty="0" err="1" smtClean="0"/>
              <a:t>MySQL</a:t>
            </a:r>
            <a:r>
              <a:rPr lang="en-US" sz="2000" dirty="0" smtClean="0"/>
              <a:t> Mailing Lists</a:t>
            </a:r>
          </a:p>
          <a:p>
            <a:r>
              <a:rPr lang="en-US" sz="2000" dirty="0" smtClean="0"/>
              <a:t>2. Write Script to Collect Data from </a:t>
            </a:r>
            <a:r>
              <a:rPr lang="en-US" sz="2000" dirty="0" err="1" smtClean="0"/>
              <a:t>MySQL</a:t>
            </a:r>
            <a:r>
              <a:rPr lang="en-US" sz="2000" dirty="0" smtClean="0"/>
              <a:t> Lists</a:t>
            </a:r>
          </a:p>
          <a:p>
            <a:r>
              <a:rPr lang="en-US" sz="2000" dirty="0" smtClean="0"/>
              <a:t>3. Create </a:t>
            </a:r>
            <a:r>
              <a:rPr lang="en-US" sz="2000" dirty="0" err="1" smtClean="0"/>
              <a:t>PostgreSQL</a:t>
            </a:r>
            <a:r>
              <a:rPr lang="en-US" sz="2000" dirty="0" smtClean="0"/>
              <a:t> Database Using Common Mailing List Schema </a:t>
            </a:r>
          </a:p>
          <a:p>
            <a:r>
              <a:rPr lang="en-US" sz="2000" dirty="0" smtClean="0"/>
              <a:t>4. Populate the Database with the </a:t>
            </a:r>
            <a:r>
              <a:rPr lang="en-US" sz="2000" dirty="0" err="1" smtClean="0"/>
              <a:t>MySQL</a:t>
            </a:r>
            <a:r>
              <a:rPr lang="en-US" sz="2000" dirty="0" smtClean="0"/>
              <a:t> Mailing List Data </a:t>
            </a:r>
          </a:p>
          <a:p>
            <a:r>
              <a:rPr lang="en-US" sz="2000" dirty="0" smtClean="0"/>
              <a:t>5. Choose a Tool to Analyze the Data </a:t>
            </a:r>
          </a:p>
          <a:p>
            <a:r>
              <a:rPr lang="en-US" sz="2000" dirty="0" smtClean="0"/>
              <a:t>6. Choose the Date Ranges / Releases to Analyze the Data </a:t>
            </a:r>
          </a:p>
          <a:p>
            <a:r>
              <a:rPr lang="en-US" sz="2000" dirty="0" smtClean="0"/>
              <a:t>7. Create a Program to Put the </a:t>
            </a:r>
            <a:r>
              <a:rPr lang="en-US" sz="2000" dirty="0" err="1" smtClean="0"/>
              <a:t>PostgreSQL</a:t>
            </a:r>
            <a:r>
              <a:rPr lang="en-US" sz="2000" dirty="0" smtClean="0"/>
              <a:t> Information in the Correct Format for the Tool </a:t>
            </a:r>
          </a:p>
          <a:p>
            <a:r>
              <a:rPr lang="en-US" sz="2000" dirty="0" smtClean="0"/>
              <a:t>8. Analyze the Communication Data in the Tool and Produce Final Results </a:t>
            </a:r>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sz="2500" dirty="0" smtClean="0"/>
              <a:t>Step 1: Analyze </a:t>
            </a:r>
            <a:r>
              <a:rPr lang="en-US" sz="2500" dirty="0" err="1" smtClean="0"/>
              <a:t>MySQL</a:t>
            </a:r>
            <a:r>
              <a:rPr lang="en-US" sz="2500" dirty="0" smtClean="0"/>
              <a:t> Mailing Lists</a:t>
            </a:r>
          </a:p>
          <a:p>
            <a:pPr lvl="1"/>
            <a:r>
              <a:rPr lang="en-US" sz="2200" dirty="0" smtClean="0"/>
              <a:t>This step consisted of analyzing the mailing lists for </a:t>
            </a:r>
            <a:r>
              <a:rPr lang="en-US" sz="2200" dirty="0" err="1" smtClean="0"/>
              <a:t>MySQL</a:t>
            </a:r>
            <a:r>
              <a:rPr lang="en-US" sz="2200" dirty="0" smtClean="0"/>
              <a:t> (</a:t>
            </a:r>
            <a:r>
              <a:rPr lang="en-US" sz="2200" dirty="0" smtClean="0">
                <a:hlinkClick r:id="rId3"/>
              </a:rPr>
              <a:t>http://lists.mysql.com</a:t>
            </a:r>
            <a:r>
              <a:rPr lang="en-US" sz="2200" dirty="0" smtClean="0"/>
              <a:t>) and determine which categories to mine.  </a:t>
            </a:r>
          </a:p>
          <a:p>
            <a:pPr lvl="1"/>
            <a:r>
              <a:rPr lang="en-US" sz="2200" dirty="0" smtClean="0"/>
              <a:t>The Internals and Bugs lists were chosen because they were most likely to contain information about the true core/periphery structure.</a:t>
            </a:r>
          </a:p>
          <a:p>
            <a:r>
              <a:rPr lang="en-US" sz="2500" dirty="0" smtClean="0"/>
              <a:t>Step 2: Write Script to Collect Data from </a:t>
            </a:r>
            <a:r>
              <a:rPr lang="en-US" sz="2500" dirty="0" err="1" smtClean="0"/>
              <a:t>MySQL</a:t>
            </a:r>
            <a:r>
              <a:rPr lang="en-US" sz="2500" dirty="0" smtClean="0"/>
              <a:t> Lists</a:t>
            </a:r>
          </a:p>
          <a:p>
            <a:pPr lvl="1"/>
            <a:r>
              <a:rPr lang="en-US" sz="2200" dirty="0" smtClean="0"/>
              <a:t>Needed to determine best way to mine the data.  </a:t>
            </a:r>
          </a:p>
          <a:p>
            <a:pPr lvl="1"/>
            <a:r>
              <a:rPr lang="en-US" sz="2200" dirty="0" smtClean="0"/>
              <a:t>Discovered a newsgroup that contained the same information as the mailing lists.</a:t>
            </a:r>
          </a:p>
          <a:p>
            <a:pPr lvl="1"/>
            <a:r>
              <a:rPr lang="en-US" sz="2200" dirty="0" smtClean="0"/>
              <a:t>Created a Perl script to mine this newsgroup and write to the </a:t>
            </a:r>
            <a:r>
              <a:rPr lang="en-US" sz="2200" dirty="0" err="1" smtClean="0"/>
              <a:t>PostgreSQL</a:t>
            </a:r>
            <a:r>
              <a:rPr lang="en-US" sz="2200" dirty="0" smtClean="0"/>
              <a:t>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05000" y="1828800"/>
            <a:ext cx="7010400" cy="1600200"/>
          </a:xfrm>
        </p:spPr>
        <p:txBody>
          <a:bodyPr/>
          <a:lstStyle/>
          <a:p>
            <a:r>
              <a:rPr lang="en-US" dirty="0" smtClean="0"/>
              <a:t>Position Paper Presentation</a:t>
            </a:r>
            <a:br>
              <a:rPr lang="en-US" dirty="0" smtClean="0"/>
            </a:br>
            <a:r>
              <a:rPr lang="en-US" dirty="0" smtClean="0"/>
              <a:t> </a:t>
            </a:r>
            <a:br>
              <a:rPr lang="en-US" dirty="0" smtClean="0"/>
            </a:br>
            <a:r>
              <a:rPr lang="en-US" sz="2000" dirty="0" smtClean="0"/>
              <a:t>The Benefits of Separating the Data Mining of </a:t>
            </a:r>
            <a:br>
              <a:rPr lang="en-US" sz="2000" dirty="0" smtClean="0"/>
            </a:br>
            <a:r>
              <a:rPr lang="en-US" sz="2000" dirty="0" smtClean="0"/>
              <a:t>Repositories from the Research Analysis Phase </a:t>
            </a:r>
            <a:r>
              <a:rPr lang="en-US" dirty="0" smtClean="0"/>
              <a:t/>
            </a:r>
            <a:br>
              <a:rPr lang="en-US" dirty="0" smtClean="0"/>
            </a:br>
            <a:endParaRPr lang="en-US" sz="2600" dirty="0"/>
          </a:p>
        </p:txBody>
      </p:sp>
      <p:sp>
        <p:nvSpPr>
          <p:cNvPr id="2051" name="Rectangle 3"/>
          <p:cNvSpPr>
            <a:spLocks noGrp="1" noChangeArrowheads="1"/>
          </p:cNvSpPr>
          <p:nvPr>
            <p:ph type="subTitle" idx="1"/>
          </p:nvPr>
        </p:nvSpPr>
        <p:spPr>
          <a:xfrm>
            <a:off x="1066800" y="3886200"/>
            <a:ext cx="7086600" cy="2438400"/>
          </a:xfrm>
        </p:spPr>
        <p:txBody>
          <a:bodyPr/>
          <a:lstStyle/>
          <a:p>
            <a:endParaRPr lang="en-US" dirty="0" smtClean="0"/>
          </a:p>
          <a:p>
            <a:r>
              <a:rPr lang="en-US" dirty="0" smtClean="0"/>
              <a:t>Sammie </a:t>
            </a:r>
            <a:r>
              <a:rPr lang="en-US" dirty="0" err="1" smtClean="0"/>
              <a:t>Stahlback</a:t>
            </a:r>
            <a:endParaRPr lang="en-US" dirty="0" smtClean="0"/>
          </a:p>
          <a:p>
            <a:r>
              <a:rPr lang="en-US" dirty="0" smtClean="0"/>
              <a:t>Jordan </a:t>
            </a:r>
            <a:r>
              <a:rPr lang="en-US" dirty="0" err="1" smtClean="0"/>
              <a:t>Osecki</a:t>
            </a:r>
            <a:endParaRPr lang="en-US" dirty="0" smtClean="0"/>
          </a:p>
          <a:p>
            <a:r>
              <a:rPr lang="en-US" sz="2400" dirty="0" smtClean="0"/>
              <a:t>Michael Kim</a:t>
            </a:r>
            <a:endParaRPr lang="en-US" dirty="0"/>
          </a:p>
        </p:txBody>
      </p:sp>
    </p:spTree>
  </p:cSld>
  <p:clrMapOvr>
    <a:masterClrMapping/>
  </p:clrMapOvr>
  <p:transition advTm="3619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3: Create </a:t>
            </a:r>
            <a:r>
              <a:rPr lang="en-US" dirty="0" err="1" smtClean="0"/>
              <a:t>PostgreSQL</a:t>
            </a:r>
            <a:r>
              <a:rPr lang="en-US" dirty="0" smtClean="0"/>
              <a:t> Database </a:t>
            </a:r>
          </a:p>
          <a:p>
            <a:pPr lvl="1"/>
            <a:r>
              <a:rPr lang="en-US" dirty="0" smtClean="0"/>
              <a:t>Schema for the database:</a:t>
            </a:r>
            <a:endParaRPr lang="en-US" dirty="0"/>
          </a:p>
        </p:txBody>
      </p:sp>
      <p:pic>
        <p:nvPicPr>
          <p:cNvPr id="5" name="Picture 4" descr="db.jpg"/>
          <p:cNvPicPr>
            <a:picLocks noChangeAspect="1"/>
          </p:cNvPicPr>
          <p:nvPr/>
        </p:nvPicPr>
        <p:blipFill>
          <a:blip r:embed="rId3"/>
          <a:stretch>
            <a:fillRect/>
          </a:stretch>
        </p:blipFill>
        <p:spPr>
          <a:xfrm>
            <a:off x="762000" y="2362200"/>
            <a:ext cx="738187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4: Populate Database </a:t>
            </a:r>
          </a:p>
          <a:p>
            <a:pPr lvl="1"/>
            <a:r>
              <a:rPr lang="en-US" dirty="0" smtClean="0"/>
              <a:t>Execute Perl script which parsed the mailing lists from the newsgroup and inserted into the database. </a:t>
            </a:r>
          </a:p>
          <a:p>
            <a:pPr lvl="1"/>
            <a:r>
              <a:rPr lang="en-US" dirty="0" smtClean="0"/>
              <a:t>Verify that database was populated correctly.</a:t>
            </a:r>
          </a:p>
          <a:p>
            <a:r>
              <a:rPr lang="en-US" dirty="0" smtClean="0"/>
              <a:t>Step 5: Choose a Tool to Analyze the Data</a:t>
            </a:r>
          </a:p>
          <a:p>
            <a:pPr lvl="1"/>
            <a:r>
              <a:rPr lang="en-US" dirty="0" smtClean="0"/>
              <a:t>Initially, </a:t>
            </a:r>
            <a:r>
              <a:rPr lang="en-US" dirty="0" err="1" smtClean="0"/>
              <a:t>NodeXL</a:t>
            </a:r>
            <a:r>
              <a:rPr lang="en-US" dirty="0" smtClean="0"/>
              <a:t> was chosen for its ease of use.</a:t>
            </a:r>
          </a:p>
          <a:p>
            <a:pPr lvl="1"/>
            <a:r>
              <a:rPr lang="en-US" dirty="0" smtClean="0"/>
              <a:t>UCINET eventually replaces </a:t>
            </a:r>
            <a:r>
              <a:rPr lang="en-US" dirty="0" err="1" smtClean="0"/>
              <a:t>NodeXL</a:t>
            </a:r>
            <a:r>
              <a:rPr lang="en-US" dirty="0" smtClean="0"/>
              <a:t>. </a:t>
            </a:r>
          </a:p>
          <a:p>
            <a:r>
              <a:rPr lang="en-US" dirty="0" smtClean="0"/>
              <a:t>Step 6: Choose Timeframe to Analyze</a:t>
            </a:r>
          </a:p>
          <a:p>
            <a:pPr lvl="1"/>
            <a:r>
              <a:rPr lang="en-US" dirty="0" smtClean="0"/>
              <a:t>Determine which date range or releases to analyze.</a:t>
            </a:r>
          </a:p>
          <a:p>
            <a:pPr lvl="1"/>
            <a:r>
              <a:rPr lang="en-US" dirty="0" smtClean="0"/>
              <a:t>The snapshots that were chosen were more recent or interesting </a:t>
            </a:r>
            <a:r>
              <a:rPr lang="en-US" dirty="0" err="1" smtClean="0"/>
              <a:t>MySQL</a:t>
            </a:r>
            <a:r>
              <a:rPr lang="en-US" dirty="0" smtClean="0"/>
              <a:t> releases, which included 3-5 different versions.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Approach (cont)</a:t>
            </a:r>
            <a:endParaRPr lang="en-US" dirty="0"/>
          </a:p>
        </p:txBody>
      </p:sp>
      <p:sp>
        <p:nvSpPr>
          <p:cNvPr id="3" name="Content Placeholder 2"/>
          <p:cNvSpPr>
            <a:spLocks noGrp="1"/>
          </p:cNvSpPr>
          <p:nvPr>
            <p:ph idx="1"/>
          </p:nvPr>
        </p:nvSpPr>
        <p:spPr/>
        <p:txBody>
          <a:bodyPr/>
          <a:lstStyle/>
          <a:p>
            <a:r>
              <a:rPr lang="en-US" dirty="0" smtClean="0"/>
              <a:t>Step 7: Prepare Data for Analysis</a:t>
            </a:r>
          </a:p>
          <a:p>
            <a:pPr lvl="1"/>
            <a:r>
              <a:rPr lang="en-US" dirty="0" smtClean="0"/>
              <a:t>Need to be able to pull the data from the database based off the dates for the releases that were chosen in Step 6.</a:t>
            </a:r>
          </a:p>
          <a:p>
            <a:pPr lvl="1"/>
            <a:r>
              <a:rPr lang="en-US" dirty="0" smtClean="0"/>
              <a:t>Prepare this data into a format suitable for the analysis tool to read in. </a:t>
            </a:r>
          </a:p>
          <a:p>
            <a:pPr lvl="1"/>
            <a:r>
              <a:rPr lang="en-US" dirty="0" smtClean="0"/>
              <a:t>UCINET takes in a text file which contains an edge list in matrix form.</a:t>
            </a:r>
          </a:p>
          <a:p>
            <a:r>
              <a:rPr lang="en-US" dirty="0" smtClean="0"/>
              <a:t>Step 8: Analyze Data</a:t>
            </a:r>
          </a:p>
          <a:p>
            <a:pPr lvl="1"/>
            <a:r>
              <a:rPr lang="en-US" dirty="0" smtClean="0"/>
              <a:t>Input data file created in Step 7 into UCINET. </a:t>
            </a:r>
          </a:p>
          <a:p>
            <a:pPr lvl="1"/>
            <a:r>
              <a:rPr lang="en-US" dirty="0" smtClean="0"/>
              <a:t>Run core/periphery analysis to produce metrics.</a:t>
            </a:r>
          </a:p>
          <a:p>
            <a:pPr lvl="1"/>
            <a:r>
              <a:rPr lang="en-US" dirty="0" smtClean="0"/>
              <a:t>Analyze metrics that were produced.</a:t>
            </a:r>
          </a:p>
          <a:p>
            <a:r>
              <a:rPr lang="en-US" dirty="0" smtClean="0"/>
              <a:t>All source code (Java, Perl Script) and documentation are stored in </a:t>
            </a:r>
            <a:r>
              <a:rPr lang="en-US" dirty="0" err="1" smtClean="0"/>
              <a:t>svn</a:t>
            </a:r>
            <a:r>
              <a:rPr lang="en-US" dirty="0" smtClean="0"/>
              <a:t> at: http://code.google.com/p/mysqldatabasecoreperiphery/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Issues</a:t>
            </a:r>
            <a:endParaRPr lang="en-US" dirty="0"/>
          </a:p>
        </p:txBody>
      </p:sp>
      <p:sp>
        <p:nvSpPr>
          <p:cNvPr id="3" name="Content Placeholder 2"/>
          <p:cNvSpPr>
            <a:spLocks noGrp="1"/>
          </p:cNvSpPr>
          <p:nvPr>
            <p:ph idx="1"/>
          </p:nvPr>
        </p:nvSpPr>
        <p:spPr/>
        <p:txBody>
          <a:bodyPr/>
          <a:lstStyle/>
          <a:p>
            <a:r>
              <a:rPr lang="en-US" sz="2000" dirty="0" smtClean="0"/>
              <a:t>During our research, we had certain obstacles that we had to overcome.  The two main issues that we encountered were:</a:t>
            </a:r>
          </a:p>
          <a:p>
            <a:r>
              <a:rPr lang="en-US" sz="2000" dirty="0" smtClean="0"/>
              <a:t>Issue 1:  Mining the mailing list:</a:t>
            </a:r>
          </a:p>
          <a:p>
            <a:pPr lvl="1"/>
            <a:r>
              <a:rPr lang="en-US" sz="1800" dirty="0" smtClean="0"/>
              <a:t>The news groups contains over 10 years worth of data.</a:t>
            </a:r>
          </a:p>
          <a:p>
            <a:pPr lvl="1"/>
            <a:r>
              <a:rPr lang="en-US" sz="1800" dirty="0" smtClean="0"/>
              <a:t>There was no standardized way for storing these messages.</a:t>
            </a:r>
          </a:p>
          <a:p>
            <a:pPr lvl="1"/>
            <a:r>
              <a:rPr lang="en-US" sz="1800" dirty="0" smtClean="0"/>
              <a:t>It took a few iterations of parsing the data to make sure it all went in correctly and in the proper format.  </a:t>
            </a:r>
          </a:p>
          <a:p>
            <a:pPr lvl="1"/>
            <a:r>
              <a:rPr lang="en-US" sz="1800" dirty="0" smtClean="0"/>
              <a:t>Just one malformed message could ruin the whole structure and would have to be re-run.  Each run would take 10+ hours.</a:t>
            </a:r>
          </a:p>
          <a:p>
            <a:r>
              <a:rPr lang="en-US" sz="2000" dirty="0" smtClean="0"/>
              <a:t>Issue 2: Tool choice:</a:t>
            </a:r>
          </a:p>
          <a:p>
            <a:pPr lvl="1"/>
            <a:r>
              <a:rPr lang="en-US" sz="1800" dirty="0" err="1" smtClean="0"/>
              <a:t>NodeXL</a:t>
            </a:r>
            <a:r>
              <a:rPr lang="en-US" sz="1800" dirty="0" smtClean="0"/>
              <a:t> was the original tool choice.  </a:t>
            </a:r>
          </a:p>
          <a:p>
            <a:pPr lvl="1"/>
            <a:r>
              <a:rPr lang="en-US" sz="1800" dirty="0" smtClean="0"/>
              <a:t>Later discovered the metrics it produced would not be sufficient for our core/periphery analysis.</a:t>
            </a:r>
          </a:p>
          <a:p>
            <a:pPr lvl="1"/>
            <a:r>
              <a:rPr lang="en-US" sz="1800" dirty="0" smtClean="0"/>
              <a:t>The switch to UCINET, while it did make core/periphery metrics easier to produce, had a harder interface to use and the late switch caused some scrambling on the teams part.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a:t>
            </a:r>
            <a:endParaRPr lang="en-US" dirty="0"/>
          </a:p>
        </p:txBody>
      </p:sp>
      <p:sp>
        <p:nvSpPr>
          <p:cNvPr id="3" name="Content Placeholder 2"/>
          <p:cNvSpPr>
            <a:spLocks noGrp="1"/>
          </p:cNvSpPr>
          <p:nvPr>
            <p:ph idx="1"/>
          </p:nvPr>
        </p:nvSpPr>
        <p:spPr/>
        <p:txBody>
          <a:bodyPr/>
          <a:lstStyle/>
          <a:p>
            <a:r>
              <a:rPr lang="en-US" dirty="0" smtClean="0"/>
              <a:t>Below is the core/periphery results for each of the given releases:</a:t>
            </a:r>
          </a:p>
          <a:p>
            <a:endParaRPr lang="en-US" dirty="0"/>
          </a:p>
        </p:txBody>
      </p:sp>
      <p:pic>
        <p:nvPicPr>
          <p:cNvPr id="7" name="Picture 6" descr="table.jpg"/>
          <p:cNvPicPr>
            <a:picLocks noChangeAspect="1"/>
          </p:cNvPicPr>
          <p:nvPr/>
        </p:nvPicPr>
        <p:blipFill>
          <a:blip r:embed="rId3"/>
          <a:stretch>
            <a:fillRect/>
          </a:stretch>
        </p:blipFill>
        <p:spPr>
          <a:xfrm>
            <a:off x="1295400" y="2133599"/>
            <a:ext cx="6629400" cy="44105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dirty="0" smtClean="0"/>
              <a:t>The first column represent the specific name of the release.</a:t>
            </a:r>
          </a:p>
          <a:p>
            <a:r>
              <a:rPr lang="en-US" dirty="0" smtClean="0"/>
              <a:t>The second column shows the date for each of those releases.</a:t>
            </a:r>
          </a:p>
          <a:p>
            <a:r>
              <a:rPr lang="en-US" dirty="0" smtClean="0"/>
              <a:t>The third column displays the results of the categorical analysis of the core/periphery structure of the </a:t>
            </a:r>
            <a:r>
              <a:rPr lang="en-US" dirty="0" err="1" smtClean="0"/>
              <a:t>MySQL</a:t>
            </a:r>
            <a:r>
              <a:rPr lang="en-US" dirty="0" smtClean="0"/>
              <a:t> communication structure as a snapshot at that date associated with each release.</a:t>
            </a:r>
          </a:p>
          <a:p>
            <a:r>
              <a:rPr lang="en-US" dirty="0" smtClean="0"/>
              <a:t>The fourth column is the results of a continuous analysis of the core and periphery structure of the </a:t>
            </a:r>
            <a:r>
              <a:rPr lang="en-US" dirty="0" err="1" smtClean="0"/>
              <a:t>MySQL</a:t>
            </a:r>
            <a:r>
              <a:rPr lang="en-US" dirty="0" smtClean="0"/>
              <a:t> communication structure as a snapshot at that date associated with each release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dirty="0" smtClean="0"/>
              <a:t>Here is an image of the social network for 9/2003:</a:t>
            </a:r>
          </a:p>
          <a:p>
            <a:endParaRPr lang="en-US" dirty="0"/>
          </a:p>
        </p:txBody>
      </p:sp>
      <p:pic>
        <p:nvPicPr>
          <p:cNvPr id="5" name="Picture 4" descr="SN 2006-11-01.jpg"/>
          <p:cNvPicPr>
            <a:picLocks noChangeAspect="1"/>
          </p:cNvPicPr>
          <p:nvPr/>
        </p:nvPicPr>
        <p:blipFill>
          <a:blip r:embed="rId3"/>
          <a:stretch>
            <a:fillRect/>
          </a:stretch>
        </p:blipFill>
        <p:spPr>
          <a:xfrm>
            <a:off x="990600" y="1828800"/>
            <a:ext cx="7010400" cy="426907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 Evaluation (cont)</a:t>
            </a:r>
            <a:endParaRPr lang="en-US" dirty="0"/>
          </a:p>
        </p:txBody>
      </p:sp>
      <p:sp>
        <p:nvSpPr>
          <p:cNvPr id="3" name="Content Placeholder 2"/>
          <p:cNvSpPr>
            <a:spLocks noGrp="1"/>
          </p:cNvSpPr>
          <p:nvPr>
            <p:ph idx="1"/>
          </p:nvPr>
        </p:nvSpPr>
        <p:spPr/>
        <p:txBody>
          <a:bodyPr/>
          <a:lstStyle/>
          <a:p>
            <a:r>
              <a:rPr lang="en-US" sz="2600" dirty="0" smtClean="0"/>
              <a:t>As seen from </a:t>
            </a:r>
            <a:r>
              <a:rPr lang="en-US" sz="2600" smtClean="0"/>
              <a:t>the results and </a:t>
            </a:r>
            <a:r>
              <a:rPr lang="en-US" sz="2600" dirty="0" smtClean="0"/>
              <a:t>image, we can see that </a:t>
            </a:r>
            <a:r>
              <a:rPr lang="en-US" sz="2600" dirty="0" err="1" smtClean="0"/>
              <a:t>MySQL</a:t>
            </a:r>
            <a:r>
              <a:rPr lang="en-US" sz="2600" dirty="0" smtClean="0"/>
              <a:t> also exhibits the typical core/periphery pattern that is evident in OSS projects.</a:t>
            </a:r>
          </a:p>
          <a:p>
            <a:r>
              <a:rPr lang="en-US" sz="2600" dirty="0" smtClean="0"/>
              <a:t>We can also see how the structure of programmers changes from one release to the next.  </a:t>
            </a:r>
          </a:p>
          <a:p>
            <a:pPr lvl="1"/>
            <a:r>
              <a:rPr lang="en-US" sz="2400" dirty="0" smtClean="0"/>
              <a:t>This may be due to issues or changes related to a specific release</a:t>
            </a:r>
          </a:p>
          <a:p>
            <a:r>
              <a:rPr lang="en-US" sz="2600" dirty="0" smtClean="0"/>
              <a:t>Because of these results and the close relation between OSS and DSD projects, a core/periphery blueprint should seriously be considered with a DSD environment.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305346" cy="767535"/>
          </a:xfrm>
        </p:spPr>
        <p:txBody>
          <a:bodyPr/>
          <a:lstStyle/>
          <a:p>
            <a:r>
              <a:rPr lang="en-US" dirty="0" smtClean="0"/>
              <a:t>7 – Lessons Learned</a:t>
            </a:r>
            <a:endParaRPr lang="en-US" dirty="0"/>
          </a:p>
        </p:txBody>
      </p:sp>
      <p:sp>
        <p:nvSpPr>
          <p:cNvPr id="3" name="Content Placeholder 2"/>
          <p:cNvSpPr>
            <a:spLocks noGrp="1"/>
          </p:cNvSpPr>
          <p:nvPr>
            <p:ph idx="1"/>
          </p:nvPr>
        </p:nvSpPr>
        <p:spPr/>
        <p:txBody>
          <a:bodyPr/>
          <a:lstStyle/>
          <a:p>
            <a:r>
              <a:rPr lang="en-US" sz="2000" dirty="0" smtClean="0"/>
              <a:t>During this research experiment, the team learned many important lessons.  </a:t>
            </a:r>
          </a:p>
          <a:p>
            <a:r>
              <a:rPr lang="en-US" sz="2000" dirty="0" smtClean="0"/>
              <a:t>The first is that mining a repository, and a mailing list in particular, is a cumbersome process.  </a:t>
            </a:r>
          </a:p>
          <a:p>
            <a:pPr lvl="1"/>
            <a:r>
              <a:rPr lang="en-US" sz="1800" dirty="0" smtClean="0"/>
              <a:t>Having a common format and tools would make this process much easier and streamlined.  </a:t>
            </a:r>
          </a:p>
          <a:p>
            <a:pPr lvl="1"/>
            <a:r>
              <a:rPr lang="en-US" sz="1800" dirty="0" smtClean="0"/>
              <a:t>Most of the teams time was spent in mining the repository and making sure that the data that was collected was in the proper format.  </a:t>
            </a:r>
          </a:p>
          <a:p>
            <a:r>
              <a:rPr lang="en-US" sz="2000" dirty="0" smtClean="0"/>
              <a:t>Also affirmed the similarities between OSS and DSD.</a:t>
            </a:r>
          </a:p>
          <a:p>
            <a:r>
              <a:rPr lang="en-US" sz="2000" dirty="0" smtClean="0"/>
              <a:t>Some more upfront analysis and decisions, such as picking UCINET from the beginning, would have saved more time for analysis.</a:t>
            </a:r>
          </a:p>
          <a:p>
            <a:r>
              <a:rPr lang="en-US" sz="2000" dirty="0" smtClean="0"/>
              <a:t>Also, the use of the Perl script and database as a common tool may help future research get off the ground much quicker.  And not just with </a:t>
            </a:r>
            <a:r>
              <a:rPr lang="en-US" sz="2000" dirty="0" err="1" smtClean="0"/>
              <a:t>MySQL</a:t>
            </a:r>
            <a:r>
              <a:rPr lang="en-US" sz="2000" dirty="0" smtClean="0"/>
              <a:t>, but any other mailing list repository.</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 Conclusions</a:t>
            </a:r>
            <a:endParaRPr lang="en-US" dirty="0"/>
          </a:p>
        </p:txBody>
      </p:sp>
      <p:sp>
        <p:nvSpPr>
          <p:cNvPr id="3" name="Content Placeholder 2"/>
          <p:cNvSpPr>
            <a:spLocks noGrp="1"/>
          </p:cNvSpPr>
          <p:nvPr>
            <p:ph idx="1"/>
          </p:nvPr>
        </p:nvSpPr>
        <p:spPr/>
        <p:txBody>
          <a:bodyPr/>
          <a:lstStyle/>
          <a:p>
            <a:r>
              <a:rPr lang="en-US" dirty="0" smtClean="0"/>
              <a:t>The most significant contribution of this project is the full core/periphery analysis that was performed.  </a:t>
            </a:r>
          </a:p>
          <a:p>
            <a:r>
              <a:rPr lang="en-US" dirty="0" smtClean="0"/>
              <a:t>Shows trends in the structure of the development team throughout the different releases.  </a:t>
            </a:r>
          </a:p>
          <a:p>
            <a:pPr lvl="1"/>
            <a:r>
              <a:rPr lang="en-US" dirty="0" smtClean="0"/>
              <a:t>Changes in core/periphery between different releases could be do to specific changes or issues with that release.</a:t>
            </a:r>
          </a:p>
          <a:p>
            <a:r>
              <a:rPr lang="en-US" dirty="0" smtClean="0"/>
              <a:t>Further research can examine other releases besides the ones that were studied.</a:t>
            </a:r>
          </a:p>
          <a:p>
            <a:pPr lvl="1"/>
            <a:r>
              <a:rPr lang="en-US" dirty="0" smtClean="0"/>
              <a:t>Can also use other core/periphery  or centrality metrics besides the ones that were used in this project.</a:t>
            </a:r>
          </a:p>
          <a:p>
            <a:r>
              <a:rPr lang="en-US" dirty="0" smtClean="0"/>
              <a:t>Finally, again we see a core/periphery structure being exhibited in a successful OSS project.  This result cannot be a coincidence and may be a source for success for other </a:t>
            </a:r>
            <a:r>
              <a:rPr lang="en-US" smtClean="0"/>
              <a:t>DSD project.</a:t>
            </a:r>
            <a:endParaRPr lang="en-US" dirty="0" smtClean="0"/>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1 – Abstract</a:t>
            </a:r>
            <a:endParaRPr lang="en-US" dirty="0"/>
          </a:p>
        </p:txBody>
      </p:sp>
      <p:sp>
        <p:nvSpPr>
          <p:cNvPr id="4099" name="Rectangle 3"/>
          <p:cNvSpPr>
            <a:spLocks noGrp="1" noChangeArrowheads="1"/>
          </p:cNvSpPr>
          <p:nvPr>
            <p:ph idx="1"/>
          </p:nvPr>
        </p:nvSpPr>
        <p:spPr/>
        <p:txBody>
          <a:bodyPr/>
          <a:lstStyle/>
          <a:p>
            <a:r>
              <a:rPr lang="en-US" dirty="0" smtClean="0"/>
              <a:t>MSR – Mining Software Repositories</a:t>
            </a:r>
          </a:p>
          <a:p>
            <a:r>
              <a:rPr lang="en-US" dirty="0" smtClean="0"/>
              <a:t>There is a field of study devoted to MSR.</a:t>
            </a:r>
          </a:p>
          <a:p>
            <a:r>
              <a:rPr lang="en-US" dirty="0" smtClean="0"/>
              <a:t>There are many benefits with MSR.</a:t>
            </a:r>
          </a:p>
          <a:p>
            <a:pPr lvl="1"/>
            <a:r>
              <a:rPr lang="en-US" sz="2200" dirty="0" smtClean="0"/>
              <a:t>Data can be analyzed to determine causes for success and failure.</a:t>
            </a:r>
          </a:p>
          <a:p>
            <a:pPr lvl="1"/>
            <a:r>
              <a:rPr lang="en-US" sz="2200" dirty="0" smtClean="0"/>
              <a:t>Give guidance on the current health of a project. </a:t>
            </a:r>
          </a:p>
          <a:p>
            <a:r>
              <a:rPr lang="en-US" dirty="0" smtClean="0"/>
              <a:t>Challenges with MSR:</a:t>
            </a:r>
          </a:p>
          <a:p>
            <a:pPr lvl="1"/>
            <a:r>
              <a:rPr lang="en-US" sz="2200" dirty="0" smtClean="0"/>
              <a:t>Historical data can be stored in a variety of formats.  For instance, you can have CVS repositories, news groups, bug tracking, etc.</a:t>
            </a:r>
          </a:p>
          <a:p>
            <a:pPr lvl="1"/>
            <a:r>
              <a:rPr lang="en-US" sz="2200" dirty="0" smtClean="0"/>
              <a:t> Need a certain amount of knowledge to work with each of these formats.  </a:t>
            </a:r>
          </a:p>
        </p:txBody>
      </p:sp>
    </p:spTree>
  </p:cSld>
  <p:clrMapOvr>
    <a:masterClrMapping/>
  </p:clrMapOvr>
  <p:transition advTm="2496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Discussion</a:t>
            </a:r>
            <a:endParaRPr lang="en-US" dirty="0"/>
          </a:p>
        </p:txBody>
      </p:sp>
      <p:sp>
        <p:nvSpPr>
          <p:cNvPr id="3" name="Content Placeholder 2"/>
          <p:cNvSpPr>
            <a:spLocks noGrp="1"/>
          </p:cNvSpPr>
          <p:nvPr>
            <p:ph idx="1"/>
          </p:nvPr>
        </p:nvSpPr>
        <p:spPr/>
        <p:txBody>
          <a:bodyPr/>
          <a:lstStyle/>
          <a:p>
            <a:r>
              <a:rPr lang="en-US" dirty="0" smtClean="0"/>
              <a:t>We had one suggestion for further research looking at other releases.  Specifically, the earlier releases.</a:t>
            </a:r>
          </a:p>
          <a:p>
            <a:pPr lvl="1"/>
            <a:r>
              <a:rPr lang="en-US" dirty="0" smtClean="0"/>
              <a:t>Do you think that core/periphery will be present from the beginning?  </a:t>
            </a:r>
          </a:p>
          <a:p>
            <a:pPr lvl="1"/>
            <a:r>
              <a:rPr lang="en-US" dirty="0" smtClean="0"/>
              <a:t>If not, at what point will we see it?</a:t>
            </a:r>
            <a:endParaRPr lang="en-US" dirty="0"/>
          </a:p>
          <a:p>
            <a:r>
              <a:rPr lang="en-US" dirty="0" smtClean="0"/>
              <a:t>How would a core/periphery structure look like in a DSD environment?</a:t>
            </a:r>
          </a:p>
          <a:p>
            <a:pPr lvl="1"/>
            <a:r>
              <a:rPr lang="en-US" dirty="0" smtClean="0"/>
              <a:t>Does it have to be DSD?  Can core/periphery be used in co-located environment?</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Abstract (cont)</a:t>
            </a:r>
            <a:endParaRPr lang="en-US" dirty="0"/>
          </a:p>
        </p:txBody>
      </p:sp>
      <p:sp>
        <p:nvSpPr>
          <p:cNvPr id="3" name="Content Placeholder 2"/>
          <p:cNvSpPr>
            <a:spLocks noGrp="1"/>
          </p:cNvSpPr>
          <p:nvPr>
            <p:ph idx="1"/>
          </p:nvPr>
        </p:nvSpPr>
        <p:spPr/>
        <p:txBody>
          <a:bodyPr/>
          <a:lstStyle/>
          <a:p>
            <a:r>
              <a:rPr lang="en-US" sz="2200" dirty="0" smtClean="0"/>
              <a:t>Because of this, historical repositories are very hard to navigate and work with.</a:t>
            </a:r>
          </a:p>
          <a:p>
            <a:pPr lvl="1"/>
            <a:r>
              <a:rPr lang="en-US" dirty="0" smtClean="0"/>
              <a:t>Becomes even more difficult when spanning multiple data sources.</a:t>
            </a:r>
          </a:p>
          <a:p>
            <a:r>
              <a:rPr lang="en-US" sz="2200" dirty="0" smtClean="0"/>
              <a:t>This may limit the type of research and conclusions that can be performed.  	</a:t>
            </a:r>
          </a:p>
          <a:p>
            <a:r>
              <a:rPr lang="en-US" sz="2200" dirty="0" smtClean="0"/>
              <a:t>It may also cause inconclusive or even erroneous results for research projects.</a:t>
            </a:r>
          </a:p>
          <a:p>
            <a:r>
              <a:rPr lang="en-US" sz="2200" dirty="0" smtClean="0"/>
              <a:t>What do we suggest?</a:t>
            </a:r>
          </a:p>
          <a:p>
            <a:pPr lvl="1"/>
            <a:r>
              <a:rPr lang="en-US" dirty="0" smtClean="0"/>
              <a:t>Currently, data mining is performed along with the analysis process.</a:t>
            </a:r>
          </a:p>
          <a:p>
            <a:pPr lvl="1"/>
            <a:r>
              <a:rPr lang="en-US" dirty="0" smtClean="0"/>
              <a:t>We suggest that there is value in developing data extraction tools and techniques outside of the research analysis.</a:t>
            </a:r>
          </a:p>
          <a:p>
            <a:pPr lvl="1"/>
            <a:r>
              <a:rPr lang="en-US" dirty="0" smtClean="0"/>
              <a:t>And, therefore, treating MSR as a separate process from the analysis phase.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a:t>
            </a:r>
            <a:endParaRPr lang="en-US" dirty="0"/>
          </a:p>
        </p:txBody>
      </p:sp>
      <p:sp>
        <p:nvSpPr>
          <p:cNvPr id="3" name="Content Placeholder 2"/>
          <p:cNvSpPr>
            <a:spLocks noGrp="1"/>
          </p:cNvSpPr>
          <p:nvPr>
            <p:ph idx="1"/>
          </p:nvPr>
        </p:nvSpPr>
        <p:spPr/>
        <p:txBody>
          <a:bodyPr/>
          <a:lstStyle/>
          <a:p>
            <a:r>
              <a:rPr lang="en-US" sz="2000" dirty="0" smtClean="0"/>
              <a:t>Many research papers that analyze software projects tend to start by mining various repositories, depending on the research subject.  </a:t>
            </a:r>
          </a:p>
          <a:p>
            <a:pPr lvl="1"/>
            <a:r>
              <a:rPr lang="en-US" dirty="0" smtClean="0"/>
              <a:t>The researchers need to develop their own tools to extract the necessary data.  </a:t>
            </a:r>
          </a:p>
          <a:p>
            <a:pPr lvl="1"/>
            <a:r>
              <a:rPr lang="en-US" dirty="0" smtClean="0"/>
              <a:t>While the extraction process is not important for analysis, it may affect the results.</a:t>
            </a:r>
          </a:p>
          <a:p>
            <a:pPr lvl="1"/>
            <a:r>
              <a:rPr lang="en-US" dirty="0" smtClean="0"/>
              <a:t>We will show that this is a time consuming task and would benefit by having a common tool set as well as working from a common data format.</a:t>
            </a:r>
          </a:p>
          <a:p>
            <a:r>
              <a:rPr lang="en-US" sz="2000" dirty="0" smtClean="0"/>
              <a:t>Researchers also make decisions on certain heuristics to make further connections with the extracted data.</a:t>
            </a:r>
          </a:p>
          <a:p>
            <a:pPr lvl="1"/>
            <a:r>
              <a:rPr lang="en-US" dirty="0" smtClean="0"/>
              <a:t>These heuristics may make it difficult for future research efforts to build upon.</a:t>
            </a:r>
          </a:p>
          <a:p>
            <a:pPr lvl="1"/>
            <a:r>
              <a:rPr lang="en-US" dirty="0" smtClean="0"/>
              <a:t>We also believe that having a common repository for extracted data can benefit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Introduction (cont)</a:t>
            </a:r>
            <a:endParaRPr lang="en-US" dirty="0"/>
          </a:p>
        </p:txBody>
      </p:sp>
      <p:sp>
        <p:nvSpPr>
          <p:cNvPr id="3" name="Content Placeholder 2"/>
          <p:cNvSpPr>
            <a:spLocks noGrp="1"/>
          </p:cNvSpPr>
          <p:nvPr>
            <p:ph idx="1"/>
          </p:nvPr>
        </p:nvSpPr>
        <p:spPr/>
        <p:txBody>
          <a:bodyPr/>
          <a:lstStyle/>
          <a:p>
            <a:r>
              <a:rPr lang="en-US" sz="2200" dirty="0" smtClean="0"/>
              <a:t>We also looked at current MSR tools that are available.  </a:t>
            </a:r>
          </a:p>
          <a:p>
            <a:pPr lvl="1"/>
            <a:r>
              <a:rPr lang="en-US" dirty="0" smtClean="0"/>
              <a:t>Investigate their effectiveness as well as be useful in our proposed solution.</a:t>
            </a:r>
          </a:p>
          <a:p>
            <a:r>
              <a:rPr lang="en-US" sz="2200" dirty="0" smtClean="0"/>
              <a:t>By treating MSR as its own discipline, we hope to expand research in software development projects.</a:t>
            </a:r>
          </a:p>
          <a:p>
            <a:pPr lvl="1"/>
            <a:r>
              <a:rPr lang="en-US" dirty="0" smtClean="0"/>
              <a:t>Wish to create “best practices” for MSR.</a:t>
            </a:r>
          </a:p>
          <a:p>
            <a:pPr lvl="1"/>
            <a:r>
              <a:rPr lang="en-US" dirty="0" smtClean="0"/>
              <a:t>Promote common data formats, tools, schemas, and algorithms to be used by others as well as improve upon.</a:t>
            </a:r>
          </a:p>
          <a:p>
            <a:r>
              <a:rPr lang="en-US" sz="2200" dirty="0" smtClean="0"/>
              <a:t>By having these tools and techniques in place, it will allow researchers to get off the ground quicker in their research by not having to have to duplicate effort that has already been done.  </a:t>
            </a:r>
          </a:p>
          <a:p>
            <a:pPr lvl="1"/>
            <a:r>
              <a:rPr lang="en-US" dirty="0" smtClean="0"/>
              <a:t>Will also allow researchers to concentrate more on their analysis than worrying about getting their data set up properly.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Current Model</a:t>
            </a:r>
            <a:endParaRPr lang="en-US" dirty="0"/>
          </a:p>
        </p:txBody>
      </p:sp>
      <p:sp>
        <p:nvSpPr>
          <p:cNvPr id="3" name="Content Placeholder 2"/>
          <p:cNvSpPr>
            <a:spLocks noGrp="1"/>
          </p:cNvSpPr>
          <p:nvPr>
            <p:ph idx="1"/>
          </p:nvPr>
        </p:nvSpPr>
        <p:spPr/>
        <p:txBody>
          <a:bodyPr/>
          <a:lstStyle/>
          <a:p>
            <a:r>
              <a:rPr lang="en-US" dirty="0" smtClean="0"/>
              <a:t>The current model for performing research on software repositories generally has the following steps:</a:t>
            </a:r>
          </a:p>
          <a:p>
            <a:pPr lvl="1"/>
            <a:r>
              <a:rPr lang="en-US" dirty="0" smtClean="0"/>
              <a:t>Identify the repositories to extract data from, </a:t>
            </a:r>
            <a:r>
              <a:rPr lang="en-US" dirty="0" err="1" smtClean="0"/>
              <a:t>ie</a:t>
            </a:r>
            <a:r>
              <a:rPr lang="en-US" dirty="0" smtClean="0"/>
              <a:t>. CVS, bug tracking, new group, etc.</a:t>
            </a:r>
          </a:p>
          <a:p>
            <a:pPr lvl="2"/>
            <a:r>
              <a:rPr lang="en-US" dirty="0" smtClean="0"/>
              <a:t>Here, researchers need to understand the format of the data in the various repositories they are using.  For instance, protocols used in communicating in mailing lists.</a:t>
            </a:r>
          </a:p>
          <a:p>
            <a:pPr lvl="1"/>
            <a:r>
              <a:rPr lang="en-US" dirty="0" smtClean="0"/>
              <a:t>Extract the data.</a:t>
            </a:r>
          </a:p>
          <a:p>
            <a:pPr lvl="2"/>
            <a:r>
              <a:rPr lang="en-US" dirty="0" smtClean="0"/>
              <a:t>Again, knowledge of the data is needed to make sure nothing important is left out.</a:t>
            </a:r>
          </a:p>
          <a:p>
            <a:pPr lvl="1"/>
            <a:r>
              <a:rPr lang="en-US" dirty="0" smtClean="0"/>
              <a:t>Perform any heuristics on the data.</a:t>
            </a:r>
          </a:p>
          <a:p>
            <a:pPr lvl="2"/>
            <a:r>
              <a:rPr lang="en-US" dirty="0" smtClean="0"/>
              <a:t>Look for any additional patterns in the data.</a:t>
            </a:r>
          </a:p>
          <a:p>
            <a:pPr lvl="2"/>
            <a:r>
              <a:rPr lang="en-US" dirty="0" smtClean="0"/>
              <a:t>These heuristics are specific to the research, which may make it difficult to reproduce.	</a:t>
            </a:r>
          </a:p>
          <a:p>
            <a:pPr lvl="1"/>
            <a:r>
              <a:rPr lang="en-US" dirty="0" smtClean="0"/>
              <a:t>Perform analysis.  </a:t>
            </a:r>
          </a:p>
          <a:p>
            <a:pPr lvl="1"/>
            <a:r>
              <a:rPr lang="en-US" dirty="0" smtClean="0"/>
              <a:t>Present results.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Our Experience	</a:t>
            </a:r>
            <a:endParaRPr lang="en-US" dirty="0"/>
          </a:p>
        </p:txBody>
      </p:sp>
      <p:sp>
        <p:nvSpPr>
          <p:cNvPr id="3" name="Content Placeholder 2"/>
          <p:cNvSpPr>
            <a:spLocks noGrp="1"/>
          </p:cNvSpPr>
          <p:nvPr>
            <p:ph idx="1"/>
          </p:nvPr>
        </p:nvSpPr>
        <p:spPr/>
        <p:txBody>
          <a:bodyPr/>
          <a:lstStyle/>
          <a:p>
            <a:r>
              <a:rPr lang="en-US" sz="2800" dirty="0" smtClean="0"/>
              <a:t>Our project consisted of a core/periphery analysis on the open source database </a:t>
            </a:r>
            <a:r>
              <a:rPr lang="en-US" sz="2800" dirty="0" err="1" smtClean="0"/>
              <a:t>MySQL</a:t>
            </a:r>
            <a:r>
              <a:rPr lang="en-US" sz="2800" dirty="0" smtClean="0"/>
              <a:t>.</a:t>
            </a:r>
          </a:p>
          <a:p>
            <a:r>
              <a:rPr lang="en-US" sz="2800" dirty="0" smtClean="0"/>
              <a:t>Consisted of data extraction and analysis. </a:t>
            </a:r>
          </a:p>
          <a:p>
            <a:pPr lvl="1"/>
            <a:r>
              <a:rPr lang="en-US" sz="2400" dirty="0" smtClean="0"/>
              <a:t>These were two distinct tasks that could have been completed independently of one another.</a:t>
            </a:r>
          </a:p>
          <a:p>
            <a:pPr lvl="1"/>
            <a:r>
              <a:rPr lang="en-US" sz="2400" dirty="0" smtClean="0"/>
              <a:t>Extraction process ended up taking up the majority of the time.  </a:t>
            </a:r>
          </a:p>
          <a:p>
            <a:pPr lvl="2"/>
            <a:r>
              <a:rPr lang="en-US" sz="2200" dirty="0" smtClean="0"/>
              <a:t>Took away from analysis</a:t>
            </a:r>
            <a:r>
              <a:rPr lang="en-US" sz="2600" dirty="0" smtClean="0"/>
              <a:t>.</a:t>
            </a:r>
          </a:p>
          <a:p>
            <a:r>
              <a:rPr lang="en-US" sz="2800" dirty="0" smtClean="0"/>
              <a:t>Further discussion of the project to follow after the position paper presentation.</a:t>
            </a:r>
          </a:p>
        </p:txBody>
      </p:sp>
    </p:spTree>
  </p:cSld>
  <p:clrMapOvr>
    <a:masterClrMapping/>
  </p:clrMapOvr>
</p:sld>
</file>

<file path=ppt/theme/theme1.xml><?xml version="1.0" encoding="utf-8"?>
<a:theme xmlns:a="http://schemas.openxmlformats.org/drawingml/2006/main" name="1_Echo">
  <a:themeElements>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1_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alpha val="45000"/>
          </a:scheme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1432</TotalTime>
  <Words>3367</Words>
  <Application>Microsoft Office PowerPoint</Application>
  <PresentationFormat>On-screen Show (4:3)</PresentationFormat>
  <Paragraphs>327</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1_Echo</vt:lpstr>
      <vt:lpstr>Final Presentation   Position Paper Final Project Report</vt:lpstr>
      <vt:lpstr>0 – Agenda</vt:lpstr>
      <vt:lpstr>Position Paper Presentation   The Benefits of Separating the Data Mining of  Repositories from the Research Analysis Phase  </vt:lpstr>
      <vt:lpstr>1 – Abstract</vt:lpstr>
      <vt:lpstr>1 – Abstract (cont)</vt:lpstr>
      <vt:lpstr>2 – Introduction</vt:lpstr>
      <vt:lpstr>2 – Introduction (cont)</vt:lpstr>
      <vt:lpstr>3 – Current Model</vt:lpstr>
      <vt:lpstr>4 – Our Experience </vt:lpstr>
      <vt:lpstr>5 – Current Tools</vt:lpstr>
      <vt:lpstr>5 – Current Tools (cont)</vt:lpstr>
      <vt:lpstr>5 – Current Tools (cont)</vt:lpstr>
      <vt:lpstr>6 – Advancements and Techniques</vt:lpstr>
      <vt:lpstr>7 – Benefits of Separation</vt:lpstr>
      <vt:lpstr>9 – Closed Source Projects</vt:lpstr>
      <vt:lpstr>10 - Conclusion</vt:lpstr>
      <vt:lpstr>11 – Future Work</vt:lpstr>
      <vt:lpstr>11 – Future Work (cont)</vt:lpstr>
      <vt:lpstr>12 – Discussion Topics</vt:lpstr>
      <vt:lpstr>Final Project Presentation  Analysis Team – Core/Periphery Analysis</vt:lpstr>
      <vt:lpstr>1 – Introduction: Overview</vt:lpstr>
      <vt:lpstr>1 – Introduction: Overview (cont)</vt:lpstr>
      <vt:lpstr>2 - Objectives</vt:lpstr>
      <vt:lpstr>3 – Background</vt:lpstr>
      <vt:lpstr>3 – Background (cont)</vt:lpstr>
      <vt:lpstr>3 – Background (cont)</vt:lpstr>
      <vt:lpstr>3 – Background (cont)</vt:lpstr>
      <vt:lpstr>4 – Approach</vt:lpstr>
      <vt:lpstr>4 – Approach: (cont)</vt:lpstr>
      <vt:lpstr>4 – Approach (cont)</vt:lpstr>
      <vt:lpstr>4 – Approach (cont)</vt:lpstr>
      <vt:lpstr>4 – Approach (cont)</vt:lpstr>
      <vt:lpstr>5 - Issues</vt:lpstr>
      <vt:lpstr>6 - Evaluation</vt:lpstr>
      <vt:lpstr>6 – Evaluation (cont)</vt:lpstr>
      <vt:lpstr>6 – Evaluation (cont)</vt:lpstr>
      <vt:lpstr>6 – Evaluation (cont)</vt:lpstr>
      <vt:lpstr>7 – Lessons Learned</vt:lpstr>
      <vt:lpstr>8 - Conclusions</vt:lpstr>
      <vt:lpstr>9 - Discussion</vt:lpstr>
    </vt:vector>
  </TitlesOfParts>
  <Company>Peppo Valetto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575 - Paper presentation</dc:title>
  <dc:creator>Peppo Valetto</dc:creator>
  <cp:lastModifiedBy>mike</cp:lastModifiedBy>
  <cp:revision>348</cp:revision>
  <dcterms:created xsi:type="dcterms:W3CDTF">2010-03-30T04:04:22Z</dcterms:created>
  <dcterms:modified xsi:type="dcterms:W3CDTF">2010-06-07T02:15:04Z</dcterms:modified>
</cp:coreProperties>
</file>