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75" r:id="rId3"/>
    <p:sldId id="280" r:id="rId4"/>
    <p:sldId id="281" r:id="rId5"/>
    <p:sldId id="284" r:id="rId6"/>
    <p:sldId id="287" r:id="rId7"/>
    <p:sldId id="282" r:id="rId8"/>
    <p:sldId id="269" r:id="rId9"/>
    <p:sldId id="273" r:id="rId10"/>
    <p:sldId id="270" r:id="rId11"/>
    <p:sldId id="271" r:id="rId12"/>
    <p:sldId id="28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4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1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39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9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3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0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5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8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9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9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D953DA-B679-41D9-8B1F-20FDEBEE6628}" type="datetimeFigureOut">
              <a:rPr lang="fr-FR" smtClean="0"/>
              <a:t>06/05/2018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9254E3-3F59-42EF-955C-0DE20AA4C43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84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0" y="1472086"/>
            <a:ext cx="10993549" cy="821248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/>
              <a:t>Projet industriel </a:t>
            </a:r>
            <a:r>
              <a:rPr lang="fr-FR" sz="6000" dirty="0" err="1" smtClean="0"/>
              <a:t>A</a:t>
            </a:r>
            <a:r>
              <a:rPr lang="fr-FR" sz="4800" dirty="0" err="1" smtClean="0"/>
              <a:t>lpha</a:t>
            </a:r>
            <a:r>
              <a:rPr lang="fr-FR" sz="6000" dirty="0" err="1" smtClean="0"/>
              <a:t>S</a:t>
            </a:r>
            <a:r>
              <a:rPr lang="fr-FR" sz="4800" dirty="0" err="1" smtClean="0"/>
              <a:t>ole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578776"/>
            <a:ext cx="10993546" cy="590321"/>
          </a:xfrm>
        </p:spPr>
        <p:txBody>
          <a:bodyPr/>
          <a:lstStyle/>
          <a:p>
            <a:pPr algn="ctr"/>
            <a:r>
              <a:rPr lang="fr-FR" dirty="0" smtClean="0"/>
              <a:t>Automatisation d’un concentrateur solaire pour une optimisation de la gestion d’énergie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81191" y="4932609"/>
            <a:ext cx="10993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Avec la participation de 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BOUNI Cyprien		BESSIERES Fabien		WEI Billy	Liang	GORET-QUENET François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Tuteur :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DARGA  </a:t>
            </a:r>
            <a:r>
              <a:rPr lang="fr-FR" dirty="0" err="1" smtClean="0">
                <a:solidFill>
                  <a:schemeClr val="bg1"/>
                </a:solidFill>
              </a:rPr>
              <a:t>Arouna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 descr="Résultat de recherche d'images pour &quot;polytech sorbonne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8" b="15135"/>
          <a:stretch/>
        </p:blipFill>
        <p:spPr bwMode="auto">
          <a:xfrm>
            <a:off x="12879" y="0"/>
            <a:ext cx="2615622" cy="13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polytech sorbonne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7" b="24577"/>
          <a:stretch/>
        </p:blipFill>
        <p:spPr bwMode="auto">
          <a:xfrm>
            <a:off x="9484298" y="-5091"/>
            <a:ext cx="2694823" cy="1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open source écologi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23" y="3369034"/>
            <a:ext cx="2435081" cy="13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1080" y="702156"/>
            <a:ext cx="10589728" cy="116474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Ouverture I :	Apprentissage de management de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planning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Relation client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Création cahier des charges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Binôme</a:t>
            </a:r>
            <a:endParaRPr lang="fr-FR" dirty="0"/>
          </a:p>
        </p:txBody>
      </p:sp>
      <p:pic>
        <p:nvPicPr>
          <p:cNvPr id="1028" name="Picture 4" descr="RÃ©sultat de recherche d'images pour &quot;gantt project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50" y="1967135"/>
            <a:ext cx="1469485" cy="146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17" name="Groupe 16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19" name="Chevron 18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22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Chevron 17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 descr="RÃ©sultat de recherche d'images pour &quot;client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59" y="3366873"/>
            <a:ext cx="3038108" cy="202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1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5840" y="702156"/>
            <a:ext cx="10604968" cy="1172364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Ouverture </a:t>
            </a:r>
            <a:r>
              <a:rPr lang="fr-FR" sz="3200" dirty="0" smtClean="0"/>
              <a:t>II </a:t>
            </a:r>
            <a:r>
              <a:rPr lang="fr-FR" sz="3200" dirty="0" smtClean="0"/>
              <a:t>: 		Assurer la Pérennité du projet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29168" y="2180496"/>
            <a:ext cx="4781639" cy="3678303"/>
          </a:xfrm>
        </p:spPr>
        <p:txBody>
          <a:bodyPr/>
          <a:lstStyle/>
          <a:p>
            <a:r>
              <a:rPr lang="fr-FR" dirty="0" smtClean="0"/>
              <a:t>Schématisation des montages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Documentation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Archivage</a:t>
            </a:r>
          </a:p>
          <a:p>
            <a:endParaRPr lang="fr-FR" dirty="0"/>
          </a:p>
        </p:txBody>
      </p:sp>
      <p:pic>
        <p:nvPicPr>
          <p:cNvPr id="2052" name="Picture 4" descr="RÃ©sultat de recherche d'images pour &quot;fritz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28673" r="15932" b="27598"/>
          <a:stretch/>
        </p:blipFill>
        <p:spPr bwMode="auto">
          <a:xfrm>
            <a:off x="2851017" y="2618887"/>
            <a:ext cx="2797052" cy="88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17" name="Groupe 16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19" name="Chevron 18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22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Chevron 17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 descr="RÃ©sultat de recherche d'images pour &quot;documenta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0" y="3794512"/>
            <a:ext cx="4000500" cy="287298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10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662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27327"/>
          </a:xfrm>
        </p:spPr>
        <p:txBody>
          <a:bodyPr>
            <a:normAutofit/>
          </a:bodyPr>
          <a:lstStyle/>
          <a:p>
            <a:pPr algn="ctr"/>
            <a:r>
              <a:rPr lang="fr-FR" altLang="en-US" sz="3600" dirty="0" smtClean="0"/>
              <a:t>PROJETS Future</a:t>
            </a:r>
            <a:endParaRPr lang="fr-FR" alt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9720" y="2180496"/>
            <a:ext cx="10041087" cy="3678303"/>
          </a:xfrm>
        </p:spPr>
        <p:txBody>
          <a:bodyPr>
            <a:normAutofit/>
          </a:bodyPr>
          <a:lstStyle/>
          <a:p>
            <a:r>
              <a:rPr lang="fr-FR" altLang="en-US" dirty="0"/>
              <a:t>Module </a:t>
            </a:r>
            <a:r>
              <a:rPr lang="fr-FR" altLang="en-US" dirty="0" err="1" smtClean="0"/>
              <a:t>IoT</a:t>
            </a:r>
            <a:endParaRPr lang="fr-FR" altLang="en-US" dirty="0" smtClean="0"/>
          </a:p>
          <a:p>
            <a:endParaRPr lang="fr-FR" altLang="en-US" dirty="0" smtClean="0"/>
          </a:p>
          <a:p>
            <a:endParaRPr lang="fr-FR" altLang="en-US" dirty="0"/>
          </a:p>
          <a:p>
            <a:r>
              <a:rPr lang="fr-FR" altLang="en-US" dirty="0"/>
              <a:t>Alimentation </a:t>
            </a:r>
            <a:r>
              <a:rPr lang="fr-FR" altLang="en-US" dirty="0" smtClean="0"/>
              <a:t>autonome</a:t>
            </a:r>
          </a:p>
          <a:p>
            <a:endParaRPr lang="fr-FR" altLang="en-US" dirty="0" smtClean="0"/>
          </a:p>
          <a:p>
            <a:endParaRPr lang="fr-FR" altLang="en-US" dirty="0"/>
          </a:p>
          <a:p>
            <a:r>
              <a:rPr lang="fr-FR" altLang="en-US" dirty="0"/>
              <a:t>Ajout tuyau de test</a:t>
            </a:r>
          </a:p>
        </p:txBody>
      </p:sp>
      <p:pic>
        <p:nvPicPr>
          <p:cNvPr id="1026" name="Picture 2" descr="RÃ©sultat de recherche d'images pour &quot;Io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06" y="1837320"/>
            <a:ext cx="5352029" cy="535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17" name="Groupe 16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19" name="Chevron 18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22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Chevron 17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11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852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1005840"/>
            <a:ext cx="11029616" cy="8763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Motivation et contexte du project</a:t>
            </a:r>
            <a:endParaRPr lang="fr-FR" sz="36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941453" y="3047772"/>
            <a:ext cx="7362658" cy="1095376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 smtClean="0"/>
              <a:t>Projet</a:t>
            </a:r>
            <a:r>
              <a:rPr lang="en-US" sz="2800" dirty="0" smtClean="0"/>
              <a:t> :  </a:t>
            </a:r>
            <a:r>
              <a:rPr lang="en-US" sz="2800" dirty="0" err="1" smtClean="0"/>
              <a:t>Automatisation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d’Alphasol</a:t>
            </a:r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6803119" y="3547834"/>
            <a:ext cx="1352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7202461" y="3624035"/>
            <a:ext cx="0" cy="476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284433" y="3547834"/>
            <a:ext cx="22288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726415" y="3624035"/>
            <a:ext cx="0" cy="476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2551051" y="4219348"/>
            <a:ext cx="3062350" cy="1089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- </a:t>
            </a:r>
            <a:r>
              <a:rPr lang="en-US" dirty="0" err="1" smtClean="0"/>
              <a:t>Suivre</a:t>
            </a:r>
            <a:r>
              <a:rPr lang="en-US" dirty="0" smtClean="0"/>
              <a:t> la </a:t>
            </a:r>
            <a:r>
              <a:rPr lang="en-US" dirty="0" err="1" smtClean="0"/>
              <a:t>trajectoire</a:t>
            </a:r>
            <a:r>
              <a:rPr lang="en-US" dirty="0" smtClean="0"/>
              <a:t> du </a:t>
            </a:r>
            <a:r>
              <a:rPr lang="en-US" dirty="0" err="1" smtClean="0"/>
              <a:t>soleil</a:t>
            </a:r>
            <a:endParaRPr lang="en-US" dirty="0" smtClean="0"/>
          </a:p>
          <a:p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6193971" y="4176485"/>
            <a:ext cx="5680529" cy="1138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Concentrateur</a:t>
            </a:r>
            <a:r>
              <a:rPr lang="en-US" dirty="0" smtClean="0"/>
              <a:t> </a:t>
            </a:r>
            <a:r>
              <a:rPr lang="en-US" dirty="0" err="1"/>
              <a:t>Solaire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Open </a:t>
            </a:r>
            <a:r>
              <a:rPr lang="en-US" b="1" dirty="0" smtClean="0">
                <a:solidFill>
                  <a:srgbClr val="00B050"/>
                </a:solidFill>
              </a:rPr>
              <a:t>Source </a:t>
            </a:r>
            <a:r>
              <a:rPr lang="fr-FR" b="1" dirty="0" smtClean="0">
                <a:solidFill>
                  <a:srgbClr val="00B050"/>
                </a:solidFill>
              </a:rPr>
              <a:t>&amp; Cout </a:t>
            </a:r>
            <a:r>
              <a:rPr lang="en-US" b="1" dirty="0" err="1" smtClean="0">
                <a:solidFill>
                  <a:srgbClr val="00B050"/>
                </a:solidFill>
              </a:rPr>
              <a:t>moindre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- 5 kW =&gt; Utile pour micro-industries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>
                <a:solidFill>
                  <a:srgbClr val="FF0000"/>
                </a:solidFill>
              </a:rPr>
              <a:t>Besoin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d’optimiser</a:t>
            </a:r>
            <a:r>
              <a:rPr lang="en-US" dirty="0">
                <a:solidFill>
                  <a:srgbClr val="FF0000"/>
                </a:solidFill>
              </a:rPr>
              <a:t> le </a:t>
            </a:r>
            <a:r>
              <a:rPr lang="en-US" dirty="0" err="1">
                <a:solidFill>
                  <a:srgbClr val="FF0000"/>
                </a:solidFill>
              </a:rPr>
              <a:t>rendement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3" name="Groupe 2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15" name="Chevron 14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37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Chevron 42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5527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812900"/>
            <a:ext cx="11029616" cy="1061619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Demande </a:t>
            </a:r>
            <a:r>
              <a:rPr lang="fr-FR" sz="3600" dirty="0" smtClean="0"/>
              <a:t>du Client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10961770" y="775609"/>
            <a:ext cx="5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 1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cdn.discordapp.com/attachments/402129820714008606/442676863895077005/unknow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"/>
          <a:stretch/>
        </p:blipFill>
        <p:spPr bwMode="auto">
          <a:xfrm>
            <a:off x="3025224" y="2078177"/>
            <a:ext cx="6141552" cy="438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e 39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41" name="Groupe 40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43" name="Chevron 42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51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Chevron 41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2429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861060"/>
            <a:ext cx="11029616" cy="998220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Solution </a:t>
            </a:r>
            <a:r>
              <a:rPr lang="fr-FR" sz="3600" dirty="0" smtClean="0"/>
              <a:t>proposée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00" y="2121894"/>
            <a:ext cx="4664197" cy="4326940"/>
          </a:xfrm>
          <a:prstGeom prst="rect">
            <a:avLst/>
          </a:prstGeom>
        </p:spPr>
      </p:pic>
      <p:grpSp>
        <p:nvGrpSpPr>
          <p:cNvPr id="16" name="Groupe 15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17" name="Groupe 16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19" name="Chevron 18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hevron 20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22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Chevron 25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hevron 26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Chevron 17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047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3501081" y="2388973"/>
            <a:ext cx="7891848" cy="3987114"/>
            <a:chOff x="3501081" y="2388973"/>
            <a:chExt cx="7891848" cy="3987114"/>
          </a:xfrm>
        </p:grpSpPr>
        <p:grpSp>
          <p:nvGrpSpPr>
            <p:cNvPr id="4" name="Groupe 3"/>
            <p:cNvGrpSpPr/>
            <p:nvPr/>
          </p:nvGrpSpPr>
          <p:grpSpPr>
            <a:xfrm>
              <a:off x="3501081" y="2388973"/>
              <a:ext cx="7891848" cy="3987114"/>
              <a:chOff x="3105665" y="2331308"/>
              <a:chExt cx="7891848" cy="39871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05665" y="2331308"/>
                <a:ext cx="3945924" cy="39871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051589" y="2335427"/>
                <a:ext cx="3945924" cy="3982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954162" y="2570205"/>
                <a:ext cx="224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Rotation des miroirs</a:t>
                </a:r>
                <a:endParaRPr lang="fr-FR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65838" y="3336324"/>
                <a:ext cx="2982097" cy="1387561"/>
              </a:xfrm>
              <a:prstGeom prst="rect">
                <a:avLst/>
              </a:prstGeom>
              <a:solidFill>
                <a:srgbClr val="C2D1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7329616" y="2570205"/>
                <a:ext cx="33898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Informations</a:t>
                </a:r>
                <a:r>
                  <a:rPr lang="en-US" dirty="0"/>
                  <a:t> de puissance </a:t>
                </a:r>
                <a:r>
                  <a:rPr lang="fr-FR" dirty="0"/>
                  <a:t>&amp; </a:t>
                </a:r>
                <a:r>
                  <a:rPr lang="en-US" dirty="0" err="1"/>
                  <a:t>état</a:t>
                </a:r>
                <a:r>
                  <a:rPr lang="en-US" dirty="0"/>
                  <a:t> du </a:t>
                </a:r>
                <a:r>
                  <a:rPr lang="en-US" dirty="0" err="1"/>
                  <a:t>fluide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33502" y="3336324"/>
                <a:ext cx="2982097" cy="2611395"/>
              </a:xfrm>
              <a:prstGeom prst="rect">
                <a:avLst/>
              </a:prstGeom>
              <a:solidFill>
                <a:srgbClr val="C2D1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8691305" y="3862685"/>
              <a:ext cx="2701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Enregistrer</a:t>
              </a:r>
              <a:r>
                <a:rPr lang="en-US" dirty="0" smtClean="0"/>
                <a:t> :</a:t>
              </a:r>
            </a:p>
            <a:p>
              <a:r>
                <a:rPr lang="en-US" dirty="0" smtClean="0"/>
                <a:t>- Temp</a:t>
              </a:r>
              <a:r>
                <a:rPr lang="fr-FR" dirty="0" err="1" smtClean="0"/>
                <a:t>ér</a:t>
              </a:r>
              <a:r>
                <a:rPr lang="en-US" dirty="0" err="1" smtClean="0"/>
                <a:t>ature</a:t>
              </a:r>
              <a:endParaRPr lang="en-US" dirty="0" smtClean="0"/>
            </a:p>
            <a:p>
              <a:r>
                <a:rPr lang="en-US" dirty="0" smtClean="0"/>
                <a:t>- </a:t>
              </a:r>
              <a:r>
                <a:rPr lang="en-US" dirty="0" err="1" smtClean="0"/>
                <a:t>Pression</a:t>
              </a:r>
              <a:endParaRPr lang="en-US" dirty="0" smtClean="0"/>
            </a:p>
            <a:p>
              <a:r>
                <a:rPr lang="en-US" dirty="0" smtClean="0"/>
                <a:t>- D</a:t>
              </a:r>
              <a:r>
                <a:rPr lang="fr-FR" dirty="0" err="1" smtClean="0"/>
                <a:t>ébit</a:t>
              </a:r>
              <a:endParaRPr lang="fr-FR" dirty="0" smtClean="0"/>
            </a:p>
            <a:p>
              <a:r>
                <a:rPr lang="en-US" dirty="0" smtClean="0"/>
                <a:t>- Puissance</a:t>
              </a:r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61254" y="4833370"/>
              <a:ext cx="2982097" cy="1387561"/>
            </a:xfrm>
            <a:prstGeom prst="rect">
              <a:avLst/>
            </a:prstGeom>
            <a:solidFill>
              <a:srgbClr val="C2D1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123232" y="3948635"/>
              <a:ext cx="2701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Enregistrer</a:t>
              </a:r>
              <a:r>
                <a:rPr lang="en-US" dirty="0" smtClean="0"/>
                <a:t> le </a:t>
              </a:r>
              <a:r>
                <a:rPr lang="en-US" dirty="0" err="1" smtClean="0"/>
                <a:t>nombre</a:t>
              </a:r>
              <a:r>
                <a:rPr lang="en-US" dirty="0" smtClean="0"/>
                <a:t> de tour. </a:t>
              </a:r>
              <a:r>
                <a:rPr lang="en-US" i="1" dirty="0" err="1" smtClean="0"/>
                <a:t>Toutes</a:t>
              </a:r>
              <a:r>
                <a:rPr lang="en-US" i="1" dirty="0" smtClean="0"/>
                <a:t> les 5 min.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4113836" y="3437929"/>
              <a:ext cx="1438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Mode r</a:t>
              </a:r>
              <a:r>
                <a:rPr lang="fr-FR" u="sng" dirty="0" smtClean="0"/>
                <a:t>é</a:t>
              </a:r>
              <a:r>
                <a:rPr lang="en-US" u="sng" dirty="0" err="1" smtClean="0"/>
                <a:t>actif</a:t>
              </a:r>
              <a:endParaRPr lang="fr-FR" u="sng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077599" y="5353842"/>
              <a:ext cx="243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Lecture du </a:t>
              </a:r>
              <a:r>
                <a:rPr lang="en-US" dirty="0" err="1" smtClean="0"/>
                <a:t>nombre</a:t>
              </a:r>
              <a:r>
                <a:rPr lang="en-US" dirty="0" smtClean="0"/>
                <a:t> de tour.</a:t>
              </a:r>
              <a:r>
                <a:rPr lang="en-US" i="1" dirty="0"/>
                <a:t> </a:t>
              </a:r>
              <a:r>
                <a:rPr lang="en-US" i="1" dirty="0" err="1"/>
                <a:t>Toutes</a:t>
              </a:r>
              <a:r>
                <a:rPr lang="en-US" i="1" dirty="0"/>
                <a:t> les 5 min</a:t>
              </a:r>
              <a:r>
                <a:rPr lang="en-US" i="1" dirty="0" smtClean="0"/>
                <a:t>.</a:t>
              </a:r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061253" y="4870760"/>
              <a:ext cx="203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Mode </a:t>
              </a:r>
              <a:r>
                <a:rPr lang="en-US" u="sng" dirty="0" err="1" smtClean="0"/>
                <a:t>pr</a:t>
              </a:r>
              <a:r>
                <a:rPr lang="fr-FR" u="sng" dirty="0" smtClean="0"/>
                <a:t>é</a:t>
              </a:r>
              <a:r>
                <a:rPr lang="en-US" u="sng" dirty="0" err="1" smtClean="0"/>
                <a:t>visionnel</a:t>
              </a:r>
              <a:endParaRPr lang="fr-FR" u="sng" dirty="0"/>
            </a:p>
          </p:txBody>
        </p:sp>
        <p:pic>
          <p:nvPicPr>
            <p:cNvPr id="26" name="Picture 4" descr="RÃ©sultat de recherche d'images pour &quot;carte SD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329" y="3393989"/>
              <a:ext cx="705319" cy="70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91159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Réalisation I : 		DATALOGGER</a:t>
            </a:r>
            <a:endParaRPr lang="fr-FR" sz="3600" dirty="0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00" y="2121894"/>
            <a:ext cx="4664197" cy="432694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6082" y="4271800"/>
            <a:ext cx="1090933" cy="1100828"/>
          </a:xfrm>
          <a:prstGeom prst="rect">
            <a:avLst/>
          </a:prstGeom>
        </p:spPr>
      </p:pic>
      <p:grpSp>
        <p:nvGrpSpPr>
          <p:cNvPr id="43" name="Groupe 42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44" name="Groupe 43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46" name="Chevron 45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51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hevron 52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Chevron 53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Chevron 44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230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8 " pathEditMode="relative" rAng="0" ptsTypes="AA">
                                      <p:cBhvr>
                                        <p:cTn id="12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1 0.00208 L 2.08333E-7 1.481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9" y="20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900" fill="hold"/>
                                        <p:tgtEl>
                                          <p:spTgt spid="3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202844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Réalisation II : 		héliostat</a:t>
            </a:r>
            <a:endParaRPr lang="fr-FR" sz="36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501081" y="2388973"/>
            <a:ext cx="7891848" cy="3987114"/>
            <a:chOff x="3501081" y="2388973"/>
            <a:chExt cx="7891848" cy="3987114"/>
          </a:xfrm>
        </p:grpSpPr>
        <p:grpSp>
          <p:nvGrpSpPr>
            <p:cNvPr id="3" name="Groupe 2"/>
            <p:cNvGrpSpPr/>
            <p:nvPr/>
          </p:nvGrpSpPr>
          <p:grpSpPr>
            <a:xfrm>
              <a:off x="3501081" y="2388973"/>
              <a:ext cx="7891848" cy="3987114"/>
              <a:chOff x="3105665" y="2331308"/>
              <a:chExt cx="7891848" cy="39871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05665" y="2331308"/>
                <a:ext cx="3945924" cy="39871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051589" y="2335427"/>
                <a:ext cx="3945924" cy="39829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954162" y="2570205"/>
                <a:ext cx="224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Suivi Réactif</a:t>
                </a:r>
                <a:endParaRPr lang="fr-FR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5838" y="3336324"/>
                <a:ext cx="2982097" cy="2611395"/>
              </a:xfrm>
              <a:prstGeom prst="rect">
                <a:avLst/>
              </a:prstGeom>
              <a:solidFill>
                <a:srgbClr val="C2D1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3768811" y="4472969"/>
                <a:ext cx="26196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Photodiode</a:t>
                </a:r>
              </a:p>
              <a:p>
                <a:pPr algn="ctr"/>
                <a:r>
                  <a:rPr lang="fr-FR" dirty="0" smtClean="0"/>
                  <a:t>+</a:t>
                </a:r>
              </a:p>
              <a:p>
                <a:pPr algn="ctr"/>
                <a:r>
                  <a:rPr lang="fr-FR" dirty="0" smtClean="0"/>
                  <a:t>Luxmètre</a:t>
                </a:r>
                <a:endParaRPr lang="fr-FR" dirty="0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7329616" y="2570205"/>
                <a:ext cx="3389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Suivi Prévisionnel</a:t>
                </a:r>
                <a:endParaRPr lang="fr-FR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533502" y="3336324"/>
                <a:ext cx="2982097" cy="2611395"/>
              </a:xfrm>
              <a:prstGeom prst="rect">
                <a:avLst/>
              </a:prstGeom>
              <a:solidFill>
                <a:srgbClr val="C2D1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8158548" y="3616673"/>
                <a:ext cx="17320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Datalogger</a:t>
                </a:r>
              </a:p>
              <a:p>
                <a:pPr algn="ctr"/>
                <a:r>
                  <a:rPr lang="fr-FR" dirty="0" smtClean="0"/>
                  <a:t>+</a:t>
                </a:r>
              </a:p>
              <a:p>
                <a:pPr algn="ctr"/>
                <a:r>
                  <a:rPr lang="fr-FR" dirty="0" smtClean="0"/>
                  <a:t>Luxmètre</a:t>
                </a:r>
                <a:endParaRPr lang="fr-FR" dirty="0"/>
              </a:p>
            </p:txBody>
          </p:sp>
        </p:grpSp>
        <p:pic>
          <p:nvPicPr>
            <p:cNvPr id="4098" name="Picture 2" descr="RÃ©sultat de recherche d'images pour &quot;photodiode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981" y="3567153"/>
              <a:ext cx="1284641" cy="963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RÃ©sultat de recherche d'images pour &quot;photorÃ©sistanc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6036" y="4878017"/>
              <a:ext cx="988200" cy="98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00" y="2121894"/>
            <a:ext cx="4664197" cy="432694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34997" y="4184392"/>
            <a:ext cx="1567217" cy="1143258"/>
          </a:xfrm>
          <a:prstGeom prst="rect">
            <a:avLst/>
          </a:prstGeom>
        </p:spPr>
      </p:pic>
      <p:grpSp>
        <p:nvGrpSpPr>
          <p:cNvPr id="37" name="Groupe 36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38" name="Groupe 37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40" name="Chevron 39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Chevron 38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ZoneTexte 50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44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8 " pathEditMode="relative" rAng="0" ptsTypes="AA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1 0.00208 L 2.08333E-7 1.481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9" y="20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900" fill="hold"/>
                                        <p:tgtEl>
                                          <p:spTgt spid="2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214259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Réalisation III : 		Automatisation</a:t>
            </a:r>
            <a:endParaRPr lang="fr-FR" sz="3600" dirty="0"/>
          </a:p>
        </p:txBody>
      </p:sp>
      <p:grpSp>
        <p:nvGrpSpPr>
          <p:cNvPr id="3" name="Groupe 2"/>
          <p:cNvGrpSpPr/>
          <p:nvPr/>
        </p:nvGrpSpPr>
        <p:grpSpPr>
          <a:xfrm>
            <a:off x="3501081" y="2388973"/>
            <a:ext cx="7891848" cy="3987114"/>
            <a:chOff x="3105665" y="2331308"/>
            <a:chExt cx="7891848" cy="3987114"/>
          </a:xfrm>
        </p:grpSpPr>
        <p:sp>
          <p:nvSpPr>
            <p:cNvPr id="4" name="Rectangle 3"/>
            <p:cNvSpPr/>
            <p:nvPr/>
          </p:nvSpPr>
          <p:spPr>
            <a:xfrm>
              <a:off x="3105665" y="2331308"/>
              <a:ext cx="3945924" cy="39871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51589" y="2335427"/>
              <a:ext cx="3945924" cy="3982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954162" y="2570205"/>
              <a:ext cx="2248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Rotation des miroirs</a:t>
              </a:r>
              <a:endParaRPr lang="fr-F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65838" y="3336324"/>
              <a:ext cx="2982097" cy="2611395"/>
            </a:xfrm>
            <a:prstGeom prst="rect">
              <a:avLst/>
            </a:prstGeom>
            <a:solidFill>
              <a:srgbClr val="C2D1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832526" y="3546815"/>
              <a:ext cx="2619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Moteur</a:t>
              </a:r>
            </a:p>
            <a:p>
              <a:pPr algn="ctr"/>
              <a:r>
                <a:rPr lang="fr-FR" dirty="0" smtClean="0"/>
                <a:t>+</a:t>
              </a:r>
            </a:p>
            <a:p>
              <a:pPr algn="ctr"/>
              <a:r>
                <a:rPr lang="fr-FR" dirty="0" err="1" smtClean="0"/>
                <a:t>Shield</a:t>
              </a:r>
              <a:r>
                <a:rPr lang="fr-FR" dirty="0" smtClean="0"/>
                <a:t> </a:t>
              </a:r>
              <a:r>
                <a:rPr lang="fr-FR" dirty="0" err="1" smtClean="0"/>
                <a:t>Arduino</a:t>
              </a:r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329616" y="2570205"/>
              <a:ext cx="338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Connaitre la position des miroirs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33502" y="3336324"/>
              <a:ext cx="2982097" cy="2611395"/>
            </a:xfrm>
            <a:prstGeom prst="rect">
              <a:avLst/>
            </a:prstGeom>
            <a:solidFill>
              <a:srgbClr val="C2D1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105207" y="4939611"/>
              <a:ext cx="1732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+</a:t>
              </a:r>
            </a:p>
            <a:p>
              <a:pPr algn="ctr"/>
              <a:r>
                <a:rPr lang="fr-FR" dirty="0" smtClean="0"/>
                <a:t>Capteur butée</a:t>
              </a:r>
              <a:endParaRPr lang="fr-FR" dirty="0"/>
            </a:p>
          </p:txBody>
        </p:sp>
        <p:pic>
          <p:nvPicPr>
            <p:cNvPr id="1028" name="Picture 4" descr="RÃ©sultat de recherche d'images pour &quot;motor shield arduino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386" y="4624006"/>
              <a:ext cx="1500482" cy="1215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e 23"/>
            <p:cNvGrpSpPr/>
            <p:nvPr/>
          </p:nvGrpSpPr>
          <p:grpSpPr>
            <a:xfrm>
              <a:off x="8159747" y="3715095"/>
              <a:ext cx="1732006" cy="1219539"/>
              <a:chOff x="8158547" y="4480048"/>
              <a:chExt cx="1732006" cy="1219539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8158547" y="4480048"/>
                <a:ext cx="1732006" cy="1219539"/>
                <a:chOff x="7533502" y="4545570"/>
                <a:chExt cx="1732006" cy="1219539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7703408" y="4586759"/>
                  <a:ext cx="1392194" cy="1178350"/>
                </a:xfrm>
                <a:prstGeom prst="rect">
                  <a:avLst/>
                </a:prstGeom>
                <a:solidFill>
                  <a:srgbClr val="C2D1E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7533502" y="4545570"/>
                  <a:ext cx="17320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Compte tours</a:t>
                  </a:r>
                  <a:endParaRPr lang="fr-FR" dirty="0"/>
                </a:p>
              </p:txBody>
            </p:sp>
            <p:sp>
              <p:nvSpPr>
                <p:cNvPr id="18" name="ZoneTexte 17"/>
                <p:cNvSpPr txBox="1"/>
                <p:nvPr/>
              </p:nvSpPr>
              <p:spPr>
                <a:xfrm>
                  <a:off x="7533502" y="4983892"/>
                  <a:ext cx="17320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Photo</a:t>
                  </a:r>
                </a:p>
                <a:p>
                  <a:pPr algn="ctr"/>
                  <a:r>
                    <a:rPr lang="fr-FR" dirty="0" smtClean="0"/>
                    <a:t>interrupteur</a:t>
                  </a:r>
                  <a:endParaRPr lang="fr-FR" dirty="0"/>
                </a:p>
              </p:txBody>
            </p:sp>
          </p:grpSp>
          <p:cxnSp>
            <p:nvCxnSpPr>
              <p:cNvPr id="26" name="Connecteur droit 25"/>
              <p:cNvCxnSpPr/>
              <p:nvPr/>
            </p:nvCxnSpPr>
            <p:spPr>
              <a:xfrm flipH="1">
                <a:off x="8347463" y="4849380"/>
                <a:ext cx="1373184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00" y="2121894"/>
            <a:ext cx="4664197" cy="432694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77052" y="2112743"/>
            <a:ext cx="2265911" cy="1318392"/>
          </a:xfrm>
          <a:prstGeom prst="rect">
            <a:avLst/>
          </a:prstGeom>
        </p:spPr>
      </p:pic>
      <p:grpSp>
        <p:nvGrpSpPr>
          <p:cNvPr id="36" name="Groupe 35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37" name="Groupe 36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39" name="Chevron 38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Chevron 37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ZoneTexte 49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6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115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8 " pathEditMode="relative" rAng="0" ptsTypes="AA">
                                      <p:cBhvr>
                                        <p:cTn id="1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1 0.00208 L 2.08333E-7 1.481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9" y="20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900" fill="hold"/>
                                        <p:tgtEl>
                                          <p:spTgt spid="2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92355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/>
              <a:t>Réalisation IV : 		Interface </a:t>
            </a:r>
            <a:endParaRPr lang="fr-FR" sz="3600" dirty="0"/>
          </a:p>
        </p:txBody>
      </p:sp>
      <p:sp>
        <p:nvSpPr>
          <p:cNvPr id="13" name="Forme libre 12"/>
          <p:cNvSpPr/>
          <p:nvPr/>
        </p:nvSpPr>
        <p:spPr>
          <a:xfrm>
            <a:off x="8209433" y="2344890"/>
            <a:ext cx="3232150" cy="3327400"/>
          </a:xfrm>
          <a:custGeom>
            <a:avLst/>
            <a:gdLst>
              <a:gd name="connsiteX0" fmla="*/ 0 w 3232150"/>
              <a:gd name="connsiteY0" fmla="*/ 0 h 3327400"/>
              <a:gd name="connsiteX1" fmla="*/ 3232150 w 3232150"/>
              <a:gd name="connsiteY1" fmla="*/ 101600 h 3327400"/>
              <a:gd name="connsiteX2" fmla="*/ 3225800 w 3232150"/>
              <a:gd name="connsiteY2" fmla="*/ 3327400 h 3327400"/>
              <a:gd name="connsiteX3" fmla="*/ 6350 w 3232150"/>
              <a:gd name="connsiteY3" fmla="*/ 3225800 h 3327400"/>
              <a:gd name="connsiteX4" fmla="*/ 0 w 3232150"/>
              <a:gd name="connsiteY4" fmla="*/ 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150" h="3327400">
                <a:moveTo>
                  <a:pt x="0" y="0"/>
                </a:moveTo>
                <a:lnTo>
                  <a:pt x="3232150" y="101600"/>
                </a:lnTo>
                <a:cubicBezTo>
                  <a:pt x="3230033" y="1176867"/>
                  <a:pt x="3227917" y="2252133"/>
                  <a:pt x="3225800" y="3327400"/>
                </a:cubicBezTo>
                <a:lnTo>
                  <a:pt x="6350" y="3225800"/>
                </a:lnTo>
                <a:cubicBezTo>
                  <a:pt x="4233" y="2150533"/>
                  <a:pt x="2117" y="10752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7570572" y="2344890"/>
            <a:ext cx="673100" cy="3873500"/>
          </a:xfrm>
          <a:custGeom>
            <a:avLst/>
            <a:gdLst>
              <a:gd name="connsiteX0" fmla="*/ 666750 w 673100"/>
              <a:gd name="connsiteY0" fmla="*/ 0 h 3873500"/>
              <a:gd name="connsiteX1" fmla="*/ 673100 w 673100"/>
              <a:gd name="connsiteY1" fmla="*/ 3232150 h 3873500"/>
              <a:gd name="connsiteX2" fmla="*/ 6350 w 673100"/>
              <a:gd name="connsiteY2" fmla="*/ 3873500 h 3873500"/>
              <a:gd name="connsiteX3" fmla="*/ 0 w 673100"/>
              <a:gd name="connsiteY3" fmla="*/ 654050 h 3873500"/>
              <a:gd name="connsiteX4" fmla="*/ 666750 w 673100"/>
              <a:gd name="connsiteY4" fmla="*/ 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3873500">
                <a:moveTo>
                  <a:pt x="666750" y="0"/>
                </a:moveTo>
                <a:cubicBezTo>
                  <a:pt x="668867" y="1077383"/>
                  <a:pt x="670983" y="2154767"/>
                  <a:pt x="673100" y="3232150"/>
                </a:cubicBezTo>
                <a:lnTo>
                  <a:pt x="6350" y="3873500"/>
                </a:lnTo>
                <a:cubicBezTo>
                  <a:pt x="4233" y="2800350"/>
                  <a:pt x="2117" y="1727200"/>
                  <a:pt x="0" y="654050"/>
                </a:cubicBezTo>
                <a:lnTo>
                  <a:pt x="6667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3210371" y="1950399"/>
            <a:ext cx="7596425" cy="4330133"/>
            <a:chOff x="3210371" y="1950399"/>
            <a:chExt cx="7596425" cy="4330133"/>
          </a:xfrm>
        </p:grpSpPr>
        <p:sp>
          <p:nvSpPr>
            <p:cNvPr id="18" name="Rectangle 17"/>
            <p:cNvSpPr/>
            <p:nvPr/>
          </p:nvSpPr>
          <p:spPr>
            <a:xfrm>
              <a:off x="3210371" y="2738545"/>
              <a:ext cx="3710152" cy="3541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3909309" y="1950399"/>
              <a:ext cx="6897487" cy="4329240"/>
              <a:chOff x="3909309" y="1950399"/>
              <a:chExt cx="6897487" cy="43292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566796" y="3039639"/>
                <a:ext cx="3240000" cy="3240000"/>
              </a:xfrm>
              <a:prstGeom prst="rect">
                <a:avLst/>
              </a:prstGeom>
              <a:scene3d>
                <a:camera prst="orthographicFront">
                  <a:rot lat="600000" lon="600000" rev="0"/>
                </a:camera>
                <a:lightRig rig="soft" dir="t"/>
              </a:scene3d>
              <a:sp3d extrusionH="3810000" contourW="12700" prstMaterial="legacyWireframe">
                <a:extrusionClr>
                  <a:schemeClr val="accent1">
                    <a:lumMod val="75000"/>
                  </a:schemeClr>
                </a:extrusionClr>
                <a:contourClr>
                  <a:schemeClr val="bg1">
                    <a:lumMod val="6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3909309" y="1953041"/>
                <a:ext cx="2312276" cy="305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Face</a:t>
                </a:r>
                <a:endParaRPr lang="fr-FR" dirty="0"/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8350758" y="1950399"/>
                <a:ext cx="2312276" cy="3058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Boite</a:t>
                </a:r>
                <a:endParaRPr lang="fr-FR" dirty="0"/>
              </a:p>
            </p:txBody>
          </p:sp>
        </p:grpSp>
      </p:grpSp>
      <p:sp>
        <p:nvSpPr>
          <p:cNvPr id="12" name="Forme libre 11"/>
          <p:cNvSpPr/>
          <p:nvPr/>
        </p:nvSpPr>
        <p:spPr>
          <a:xfrm>
            <a:off x="7570572" y="2973824"/>
            <a:ext cx="3232150" cy="3327400"/>
          </a:xfrm>
          <a:custGeom>
            <a:avLst/>
            <a:gdLst>
              <a:gd name="connsiteX0" fmla="*/ 0 w 3232150"/>
              <a:gd name="connsiteY0" fmla="*/ 0 h 3327400"/>
              <a:gd name="connsiteX1" fmla="*/ 3232150 w 3232150"/>
              <a:gd name="connsiteY1" fmla="*/ 101600 h 3327400"/>
              <a:gd name="connsiteX2" fmla="*/ 3225800 w 3232150"/>
              <a:gd name="connsiteY2" fmla="*/ 3327400 h 3327400"/>
              <a:gd name="connsiteX3" fmla="*/ 6350 w 3232150"/>
              <a:gd name="connsiteY3" fmla="*/ 3225800 h 3327400"/>
              <a:gd name="connsiteX4" fmla="*/ 0 w 3232150"/>
              <a:gd name="connsiteY4" fmla="*/ 0 h 332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2150" h="3327400">
                <a:moveTo>
                  <a:pt x="0" y="0"/>
                </a:moveTo>
                <a:lnTo>
                  <a:pt x="3232150" y="101600"/>
                </a:lnTo>
                <a:cubicBezTo>
                  <a:pt x="3230033" y="1176867"/>
                  <a:pt x="3227917" y="2252133"/>
                  <a:pt x="3225800" y="3327400"/>
                </a:cubicBezTo>
                <a:lnTo>
                  <a:pt x="6350" y="3225800"/>
                </a:lnTo>
                <a:cubicBezTo>
                  <a:pt x="4233" y="2150533"/>
                  <a:pt x="2117" y="107526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3684273" y="3362910"/>
            <a:ext cx="3023929" cy="2601631"/>
            <a:chOff x="1976881" y="3199399"/>
            <a:chExt cx="3023929" cy="2601631"/>
          </a:xfrm>
        </p:grpSpPr>
        <p:grpSp>
          <p:nvGrpSpPr>
            <p:cNvPr id="6" name="Groupe 5"/>
            <p:cNvGrpSpPr/>
            <p:nvPr/>
          </p:nvGrpSpPr>
          <p:grpSpPr>
            <a:xfrm>
              <a:off x="1976881" y="3199399"/>
              <a:ext cx="2896151" cy="2601631"/>
              <a:chOff x="1976881" y="3199399"/>
              <a:chExt cx="2896151" cy="2601631"/>
            </a:xfrm>
          </p:grpSpPr>
          <p:grpSp>
            <p:nvGrpSpPr>
              <p:cNvPr id="40" name="Groupe 39"/>
              <p:cNvGrpSpPr/>
              <p:nvPr/>
            </p:nvGrpSpPr>
            <p:grpSpPr>
              <a:xfrm>
                <a:off x="2193588" y="3493341"/>
                <a:ext cx="2679444" cy="2307689"/>
                <a:chOff x="2193588" y="3493341"/>
                <a:chExt cx="2679444" cy="2307689"/>
              </a:xfrm>
            </p:grpSpPr>
            <p:sp>
              <p:nvSpPr>
                <p:cNvPr id="21" name="Ellipse 20"/>
                <p:cNvSpPr/>
                <p:nvPr/>
              </p:nvSpPr>
              <p:spPr>
                <a:xfrm>
                  <a:off x="2193588" y="3493341"/>
                  <a:ext cx="262759" cy="2667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>
                  <a:off x="3472367" y="3493341"/>
                  <a:ext cx="262759" cy="2667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à coins arrondis 22"/>
                <p:cNvSpPr/>
                <p:nvPr/>
              </p:nvSpPr>
              <p:spPr>
                <a:xfrm>
                  <a:off x="4345913" y="4281640"/>
                  <a:ext cx="527119" cy="1519390"/>
                </a:xfrm>
                <a:prstGeom prst="roundRect">
                  <a:avLst>
                    <a:gd name="adj" fmla="val 10885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4354183" y="4456599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/>
                <p:nvPr/>
              </p:nvCxnSpPr>
              <p:spPr>
                <a:xfrm>
                  <a:off x="4354183" y="4615641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>
                  <a:off x="4354183" y="4751491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>
                  <a:off x="4354183" y="4890615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/>
                <p:cNvCxnSpPr/>
                <p:nvPr/>
              </p:nvCxnSpPr>
              <p:spPr>
                <a:xfrm>
                  <a:off x="4354183" y="5037639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4354183" y="5178328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4354183" y="5319017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4354183" y="5459712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>
                  <a:off x="4354183" y="5627995"/>
                  <a:ext cx="509456" cy="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Rectangle à coins arrondis 3"/>
              <p:cNvSpPr/>
              <p:nvPr/>
            </p:nvSpPr>
            <p:spPr>
              <a:xfrm>
                <a:off x="1976881" y="3199399"/>
                <a:ext cx="697731" cy="2306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Réactif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à coins arrondis 49"/>
              <p:cNvSpPr/>
              <p:nvPr/>
            </p:nvSpPr>
            <p:spPr>
              <a:xfrm>
                <a:off x="3041284" y="3199399"/>
                <a:ext cx="1088187" cy="2306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Prévisionnel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Rectangle à coins arrondis 62"/>
            <p:cNvSpPr/>
            <p:nvPr/>
          </p:nvSpPr>
          <p:spPr>
            <a:xfrm>
              <a:off x="4238804" y="3958965"/>
              <a:ext cx="762006" cy="2434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Power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384655" y="2825023"/>
            <a:ext cx="3147106" cy="2684005"/>
            <a:chOff x="1677263" y="2661512"/>
            <a:chExt cx="3147106" cy="2684005"/>
          </a:xfrm>
        </p:grpSpPr>
        <p:grpSp>
          <p:nvGrpSpPr>
            <p:cNvPr id="8" name="Groupe 7"/>
            <p:cNvGrpSpPr/>
            <p:nvPr/>
          </p:nvGrpSpPr>
          <p:grpSpPr>
            <a:xfrm>
              <a:off x="1677263" y="2661512"/>
              <a:ext cx="3147106" cy="2684005"/>
              <a:chOff x="1677263" y="2661512"/>
              <a:chExt cx="3147106" cy="2684005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2123141" y="2940651"/>
                <a:ext cx="2417276" cy="2404866"/>
                <a:chOff x="2123141" y="2940651"/>
                <a:chExt cx="2417276" cy="2404866"/>
              </a:xfrm>
            </p:grpSpPr>
            <p:grpSp>
              <p:nvGrpSpPr>
                <p:cNvPr id="45" name="Groupe 44"/>
                <p:cNvGrpSpPr/>
                <p:nvPr/>
              </p:nvGrpSpPr>
              <p:grpSpPr>
                <a:xfrm>
                  <a:off x="2123141" y="3991581"/>
                  <a:ext cx="2417276" cy="1353936"/>
                  <a:chOff x="2094036" y="3661393"/>
                  <a:chExt cx="2417276" cy="1353936"/>
                </a:xfrm>
              </p:grpSpPr>
              <p:sp>
                <p:nvSpPr>
                  <p:cNvPr id="41" name="Ellipse 40"/>
                  <p:cNvSpPr/>
                  <p:nvPr/>
                </p:nvSpPr>
                <p:spPr>
                  <a:xfrm>
                    <a:off x="3128003" y="3661393"/>
                    <a:ext cx="262759" cy="2667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" name="Ellipse 41"/>
                  <p:cNvSpPr/>
                  <p:nvPr/>
                </p:nvSpPr>
                <p:spPr>
                  <a:xfrm>
                    <a:off x="4248553" y="3661393"/>
                    <a:ext cx="262759" cy="2667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3" name="Ellipse 42"/>
                  <p:cNvSpPr/>
                  <p:nvPr/>
                </p:nvSpPr>
                <p:spPr>
                  <a:xfrm>
                    <a:off x="2094036" y="3661393"/>
                    <a:ext cx="262759" cy="2667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4" name="Ellipse 43"/>
                  <p:cNvSpPr/>
                  <p:nvPr/>
                </p:nvSpPr>
                <p:spPr>
                  <a:xfrm>
                    <a:off x="3128002" y="4748629"/>
                    <a:ext cx="262759" cy="2667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46" name="Ellipse 45"/>
                <p:cNvSpPr/>
                <p:nvPr/>
              </p:nvSpPr>
              <p:spPr>
                <a:xfrm>
                  <a:off x="2998370" y="2940651"/>
                  <a:ext cx="580232" cy="588935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4" name="Rectangle à coins arrondis 63"/>
              <p:cNvSpPr/>
              <p:nvPr/>
            </p:nvSpPr>
            <p:spPr>
              <a:xfrm>
                <a:off x="1677263" y="3690334"/>
                <a:ext cx="1154513" cy="2336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Température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à coins arrondis 64"/>
              <p:cNvSpPr/>
              <p:nvPr/>
            </p:nvSpPr>
            <p:spPr>
              <a:xfrm>
                <a:off x="2973393" y="3691876"/>
                <a:ext cx="626684" cy="23215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Débit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3988839" y="3691532"/>
                <a:ext cx="835530" cy="2336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Pression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à coins arrondis 66"/>
              <p:cNvSpPr/>
              <p:nvPr/>
            </p:nvSpPr>
            <p:spPr>
              <a:xfrm>
                <a:off x="2628900" y="2661512"/>
                <a:ext cx="1306884" cy="2336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Capteur débit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Rectangle à coins arrondis 69"/>
            <p:cNvSpPr/>
            <p:nvPr/>
          </p:nvSpPr>
          <p:spPr>
            <a:xfrm>
              <a:off x="3013568" y="4764700"/>
              <a:ext cx="537548" cy="2336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Bug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3678133" y="5093013"/>
            <a:ext cx="658159" cy="459817"/>
            <a:chOff x="1970741" y="4929502"/>
            <a:chExt cx="658159" cy="459817"/>
          </a:xfrm>
        </p:grpSpPr>
        <p:sp>
          <p:nvSpPr>
            <p:cNvPr id="58" name="Rectangle 57"/>
            <p:cNvSpPr/>
            <p:nvPr/>
          </p:nvSpPr>
          <p:spPr>
            <a:xfrm>
              <a:off x="1970741" y="5256090"/>
              <a:ext cx="658159" cy="13322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2087659" y="4929502"/>
              <a:ext cx="424322" cy="2336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SD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4209209" y="4095438"/>
            <a:ext cx="1524666" cy="1227293"/>
            <a:chOff x="2501817" y="3931927"/>
            <a:chExt cx="1524666" cy="1227293"/>
          </a:xfrm>
        </p:grpSpPr>
        <p:grpSp>
          <p:nvGrpSpPr>
            <p:cNvPr id="62" name="Groupe 61"/>
            <p:cNvGrpSpPr/>
            <p:nvPr/>
          </p:nvGrpSpPr>
          <p:grpSpPr>
            <a:xfrm>
              <a:off x="2501817" y="4166730"/>
              <a:ext cx="1524666" cy="309235"/>
              <a:chOff x="2501817" y="4166730"/>
              <a:chExt cx="1524666" cy="309235"/>
            </a:xfrm>
          </p:grpSpPr>
          <p:sp>
            <p:nvSpPr>
              <p:cNvPr id="59" name="Ellipse 58"/>
              <p:cNvSpPr/>
              <p:nvPr/>
            </p:nvSpPr>
            <p:spPr>
              <a:xfrm>
                <a:off x="3157107" y="4216088"/>
                <a:ext cx="256037" cy="25987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01817" y="4166730"/>
                <a:ext cx="146960" cy="28986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879523" y="4166730"/>
                <a:ext cx="146960" cy="28986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3" name="Rectangle à coins arrondis 72"/>
            <p:cNvSpPr/>
            <p:nvPr/>
          </p:nvSpPr>
          <p:spPr>
            <a:xfrm>
              <a:off x="3056299" y="3931927"/>
              <a:ext cx="494154" cy="2336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Lux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à coins arrondis 73"/>
            <p:cNvSpPr/>
            <p:nvPr/>
          </p:nvSpPr>
          <p:spPr>
            <a:xfrm>
              <a:off x="2703400" y="4706062"/>
              <a:ext cx="1154513" cy="4531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Capteur température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 flipH="1" flipV="1">
              <a:off x="2674612" y="4475965"/>
              <a:ext cx="208288" cy="230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3657600" y="4475965"/>
              <a:ext cx="146050" cy="217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 28"/>
          <p:cNvGrpSpPr/>
          <p:nvPr/>
        </p:nvGrpSpPr>
        <p:grpSpPr>
          <a:xfrm>
            <a:off x="3390051" y="2825023"/>
            <a:ext cx="3503207" cy="3326398"/>
            <a:chOff x="1682659" y="2661512"/>
            <a:chExt cx="3503207" cy="3326398"/>
          </a:xfrm>
        </p:grpSpPr>
        <p:grpSp>
          <p:nvGrpSpPr>
            <p:cNvPr id="10" name="Groupe 9"/>
            <p:cNvGrpSpPr/>
            <p:nvPr/>
          </p:nvGrpSpPr>
          <p:grpSpPr>
            <a:xfrm>
              <a:off x="1682659" y="2991301"/>
              <a:ext cx="3503207" cy="2996609"/>
              <a:chOff x="1682659" y="2991301"/>
              <a:chExt cx="3503207" cy="2996609"/>
            </a:xfrm>
          </p:grpSpPr>
          <p:sp>
            <p:nvSpPr>
              <p:cNvPr id="68" name="Rectangle à coins arrondis 67"/>
              <p:cNvSpPr/>
              <p:nvPr/>
            </p:nvSpPr>
            <p:spPr>
              <a:xfrm>
                <a:off x="1682659" y="4414933"/>
                <a:ext cx="900461" cy="2336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ON/OFF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e 56"/>
              <p:cNvGrpSpPr/>
              <p:nvPr/>
            </p:nvGrpSpPr>
            <p:grpSpPr>
              <a:xfrm>
                <a:off x="1705870" y="2991301"/>
                <a:ext cx="3161975" cy="2996609"/>
                <a:chOff x="1705870" y="2991301"/>
                <a:chExt cx="3161975" cy="2996609"/>
              </a:xfrm>
            </p:grpSpPr>
            <p:sp>
              <p:nvSpPr>
                <p:cNvPr id="48" name="Ellipse 47"/>
                <p:cNvSpPr/>
                <p:nvPr/>
              </p:nvSpPr>
              <p:spPr>
                <a:xfrm>
                  <a:off x="3048585" y="2991301"/>
                  <a:ext cx="479801" cy="486998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52" name="Groupe 51"/>
                <p:cNvGrpSpPr/>
                <p:nvPr/>
              </p:nvGrpSpPr>
              <p:grpSpPr>
                <a:xfrm>
                  <a:off x="2030881" y="4709225"/>
                  <a:ext cx="184519" cy="494765"/>
                  <a:chOff x="2015220" y="4673593"/>
                  <a:chExt cx="184519" cy="494765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2015220" y="4673593"/>
                    <a:ext cx="184519" cy="4052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2015220" y="5014831"/>
                    <a:ext cx="184519" cy="153527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scene3d>
                    <a:camera prst="orthographicFront">
                      <a:rot lat="2400000" lon="0" rev="0"/>
                    </a:camera>
                    <a:lightRig rig="threePt" dir="t"/>
                  </a:scene3d>
                  <a:sp3d extrusionH="171450" contourW="12700">
                    <a:extrusionClr>
                      <a:schemeClr val="tx2">
                        <a:lumMod val="60000"/>
                        <a:lumOff val="40000"/>
                      </a:schemeClr>
                    </a:extrusionClr>
                    <a:contourClr>
                      <a:schemeClr val="tx2">
                        <a:lumMod val="75000"/>
                      </a:schemeClr>
                    </a:contourClr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53" name="Groupe 52"/>
                <p:cNvGrpSpPr/>
                <p:nvPr/>
              </p:nvGrpSpPr>
              <p:grpSpPr>
                <a:xfrm>
                  <a:off x="4683326" y="4753996"/>
                  <a:ext cx="184519" cy="494765"/>
                  <a:chOff x="2015220" y="4673593"/>
                  <a:chExt cx="184519" cy="494765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2015220" y="4673593"/>
                    <a:ext cx="184519" cy="405224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015220" y="5014831"/>
                    <a:ext cx="184519" cy="153527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scene3d>
                    <a:camera prst="orthographicFront">
                      <a:rot lat="2400000" lon="0" rev="0"/>
                    </a:camera>
                    <a:lightRig rig="threePt" dir="t"/>
                  </a:scene3d>
                  <a:sp3d extrusionH="171450" contourW="12700">
                    <a:extrusionClr>
                      <a:schemeClr val="tx2">
                        <a:lumMod val="60000"/>
                        <a:lumOff val="40000"/>
                      </a:schemeClr>
                    </a:extrusionClr>
                    <a:contourClr>
                      <a:schemeClr val="tx2">
                        <a:lumMod val="75000"/>
                      </a:schemeClr>
                    </a:contourClr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705870" y="5434134"/>
                  <a:ext cx="923030" cy="553776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9" name="Rectangle à coins arrondis 68"/>
              <p:cNvSpPr/>
              <p:nvPr/>
            </p:nvSpPr>
            <p:spPr>
              <a:xfrm>
                <a:off x="1809178" y="5610285"/>
                <a:ext cx="716413" cy="2336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Pile 9V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4031956" y="4459649"/>
                <a:ext cx="1153910" cy="2336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Etat urgence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Rectangle à coins arrondis 74"/>
            <p:cNvSpPr/>
            <p:nvPr/>
          </p:nvSpPr>
          <p:spPr>
            <a:xfrm>
              <a:off x="2551904" y="2661512"/>
              <a:ext cx="1457504" cy="23369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Capteur pression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Forme libre 16"/>
          <p:cNvSpPr/>
          <p:nvPr/>
        </p:nvSpPr>
        <p:spPr>
          <a:xfrm>
            <a:off x="10791455" y="2441766"/>
            <a:ext cx="673100" cy="3873500"/>
          </a:xfrm>
          <a:custGeom>
            <a:avLst/>
            <a:gdLst>
              <a:gd name="connsiteX0" fmla="*/ 666750 w 673100"/>
              <a:gd name="connsiteY0" fmla="*/ 0 h 3873500"/>
              <a:gd name="connsiteX1" fmla="*/ 673100 w 673100"/>
              <a:gd name="connsiteY1" fmla="*/ 3232150 h 3873500"/>
              <a:gd name="connsiteX2" fmla="*/ 6350 w 673100"/>
              <a:gd name="connsiteY2" fmla="*/ 3873500 h 3873500"/>
              <a:gd name="connsiteX3" fmla="*/ 0 w 673100"/>
              <a:gd name="connsiteY3" fmla="*/ 654050 h 3873500"/>
              <a:gd name="connsiteX4" fmla="*/ 666750 w 673100"/>
              <a:gd name="connsiteY4" fmla="*/ 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0" h="3873500">
                <a:moveTo>
                  <a:pt x="666750" y="0"/>
                </a:moveTo>
                <a:cubicBezTo>
                  <a:pt x="668867" y="1077383"/>
                  <a:pt x="670983" y="2154767"/>
                  <a:pt x="673100" y="3232150"/>
                </a:cubicBezTo>
                <a:lnTo>
                  <a:pt x="6350" y="3873500"/>
                </a:lnTo>
                <a:cubicBezTo>
                  <a:pt x="4233" y="2800350"/>
                  <a:pt x="2117" y="1727200"/>
                  <a:pt x="0" y="654050"/>
                </a:cubicBezTo>
                <a:lnTo>
                  <a:pt x="6667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570572" y="2346152"/>
            <a:ext cx="3886200" cy="742950"/>
          </a:xfrm>
          <a:custGeom>
            <a:avLst/>
            <a:gdLst>
              <a:gd name="connsiteX0" fmla="*/ 0 w 3886200"/>
              <a:gd name="connsiteY0" fmla="*/ 647700 h 742950"/>
              <a:gd name="connsiteX1" fmla="*/ 666750 w 3886200"/>
              <a:gd name="connsiteY1" fmla="*/ 0 h 742950"/>
              <a:gd name="connsiteX2" fmla="*/ 3886200 w 3886200"/>
              <a:gd name="connsiteY2" fmla="*/ 88900 h 742950"/>
              <a:gd name="connsiteX3" fmla="*/ 3219450 w 3886200"/>
              <a:gd name="connsiteY3" fmla="*/ 742950 h 742950"/>
              <a:gd name="connsiteX4" fmla="*/ 0 w 3886200"/>
              <a:gd name="connsiteY4" fmla="*/ 647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742950">
                <a:moveTo>
                  <a:pt x="0" y="647700"/>
                </a:moveTo>
                <a:lnTo>
                  <a:pt x="666750" y="0"/>
                </a:lnTo>
                <a:lnTo>
                  <a:pt x="3886200" y="88900"/>
                </a:lnTo>
                <a:lnTo>
                  <a:pt x="3219450" y="742950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00" y="2121894"/>
            <a:ext cx="4664197" cy="432694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83"/>
          <a:stretch/>
        </p:blipFill>
        <p:spPr>
          <a:xfrm>
            <a:off x="7355121" y="2949769"/>
            <a:ext cx="1080277" cy="746274"/>
          </a:xfrm>
          <a:prstGeom prst="rect">
            <a:avLst/>
          </a:prstGeom>
        </p:spPr>
      </p:pic>
      <p:grpSp>
        <p:nvGrpSpPr>
          <p:cNvPr id="97" name="Groupe 96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100" name="Chevron 99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Chevron 100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vron 101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hevron 102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hevron 103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Chevron 104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Chevron 105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Chevron 106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Chevron 107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evron 108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Chevron 98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ZoneTexte 110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7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965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8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8 " pathEditMode="relative" rAng="0" ptsTypes="AA">
                                      <p:cBhvr>
                                        <p:cTn id="12" dur="1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1 0.00208 L 2.08333E-7 1.481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49" y="20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9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5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8711 0.0020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15" y="-9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2" grpId="0" animBg="1"/>
      <p:bldP spid="12" grpId="1" animBg="1"/>
      <p:bldP spid="17" grpId="0" animBg="1"/>
      <p:bldP spid="17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898" y="817485"/>
            <a:ext cx="11029616" cy="1064557"/>
          </a:xfrm>
        </p:spPr>
        <p:txBody>
          <a:bodyPr/>
          <a:lstStyle/>
          <a:p>
            <a:pPr algn="ctr"/>
            <a:r>
              <a:rPr lang="fr-FR" sz="3600" dirty="0" smtClean="0"/>
              <a:t>Les livrables</a:t>
            </a:r>
            <a:endParaRPr lang="fr-FR" sz="3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0961770" y="775609"/>
            <a:ext cx="58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 3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3232300" y="1939751"/>
            <a:ext cx="4976607" cy="4782325"/>
            <a:chOff x="3232300" y="1939751"/>
            <a:chExt cx="4976607" cy="4782325"/>
          </a:xfrm>
        </p:grpSpPr>
        <p:grpSp>
          <p:nvGrpSpPr>
            <p:cNvPr id="10" name="Groupe 9"/>
            <p:cNvGrpSpPr/>
            <p:nvPr/>
          </p:nvGrpSpPr>
          <p:grpSpPr>
            <a:xfrm>
              <a:off x="3232300" y="1939751"/>
              <a:ext cx="4976607" cy="4782325"/>
              <a:chOff x="3232300" y="1939751"/>
              <a:chExt cx="4976607" cy="4782325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3232300" y="1939751"/>
                <a:ext cx="4976607" cy="4782325"/>
                <a:chOff x="3232300" y="1939751"/>
                <a:chExt cx="4976607" cy="4782325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7031" y="2179877"/>
                  <a:ext cx="4811876" cy="4463940"/>
                </a:xfrm>
                <a:prstGeom prst="rect">
                  <a:avLst/>
                </a:prstGeom>
              </p:spPr>
            </p:pic>
            <p:sp>
              <p:nvSpPr>
                <p:cNvPr id="3" name="Rectangle à coins arrondis 2"/>
                <p:cNvSpPr/>
                <p:nvPr/>
              </p:nvSpPr>
              <p:spPr>
                <a:xfrm>
                  <a:off x="3232300" y="1939751"/>
                  <a:ext cx="3605105" cy="478232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028" name="Picture 4" descr="RÃ©sultat de recherche d'images pour &quot;check png&quot;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4159" y="6415295"/>
                  <a:ext cx="228522" cy="2285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4" descr="RÃ©sultat de recherche d'images pour &quot;check png&quot;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68065" y="3667124"/>
                  <a:ext cx="90617" cy="906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Rectangle 5"/>
              <p:cNvSpPr/>
              <p:nvPr/>
            </p:nvSpPr>
            <p:spPr>
              <a:xfrm>
                <a:off x="4498181" y="5482431"/>
                <a:ext cx="207169" cy="10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avec flèche 7"/>
              <p:cNvCxnSpPr/>
              <p:nvPr/>
            </p:nvCxnSpPr>
            <p:spPr>
              <a:xfrm flipV="1">
                <a:off x="4604146" y="5345906"/>
                <a:ext cx="2870" cy="280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6943371" y="5587206"/>
              <a:ext cx="1067154" cy="14684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943370" y="5534818"/>
              <a:ext cx="10120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smtClean="0"/>
                <a:t>Tuyau</a:t>
              </a:r>
              <a:endParaRPr lang="fr-FR" sz="300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476079" y="698711"/>
            <a:ext cx="11157717" cy="510345"/>
            <a:chOff x="476079" y="698711"/>
            <a:chExt cx="11157717" cy="510345"/>
          </a:xfrm>
        </p:grpSpPr>
        <p:grpSp>
          <p:nvGrpSpPr>
            <p:cNvPr id="36" name="Groupe 35"/>
            <p:cNvGrpSpPr/>
            <p:nvPr/>
          </p:nvGrpSpPr>
          <p:grpSpPr>
            <a:xfrm>
              <a:off x="476079" y="698711"/>
              <a:ext cx="11157717" cy="510345"/>
              <a:chOff x="515290" y="696696"/>
              <a:chExt cx="11234711" cy="510345"/>
            </a:xfrm>
          </p:grpSpPr>
          <p:sp>
            <p:nvSpPr>
              <p:cNvPr id="38" name="Chevron 37"/>
              <p:cNvSpPr/>
              <p:nvPr/>
            </p:nvSpPr>
            <p:spPr>
              <a:xfrm>
                <a:off x="515290" y="698126"/>
                <a:ext cx="1216744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Motivation et contexte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38"/>
              <p:cNvSpPr/>
              <p:nvPr/>
            </p:nvSpPr>
            <p:spPr>
              <a:xfrm>
                <a:off x="1529850" y="704533"/>
                <a:ext cx="1189860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Demande du client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hevron 39"/>
              <p:cNvSpPr/>
              <p:nvPr/>
            </p:nvSpPr>
            <p:spPr>
              <a:xfrm>
                <a:off x="253032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Solution </a:t>
                </a:r>
                <a:r>
                  <a:rPr lang="fr-FR" sz="800" dirty="0" smtClean="0">
                    <a:solidFill>
                      <a:schemeClr val="tx1"/>
                    </a:solidFill>
                  </a:rPr>
                  <a:t>proposée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Chevron 40"/>
              <p:cNvSpPr/>
              <p:nvPr/>
            </p:nvSpPr>
            <p:spPr>
              <a:xfrm>
                <a:off x="3574510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Chevron 41"/>
              <p:cNvSpPr/>
              <p:nvPr/>
            </p:nvSpPr>
            <p:spPr>
              <a:xfrm>
                <a:off x="4616496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Chevron 42"/>
              <p:cNvSpPr/>
              <p:nvPr/>
            </p:nvSpPr>
            <p:spPr>
              <a:xfrm>
                <a:off x="5642418" y="69812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6671296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Réalisation IV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8664884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9690842" y="696696"/>
                <a:ext cx="1219242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Ouverture II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10703564" y="704533"/>
                <a:ext cx="1046437" cy="502508"/>
              </a:xfrm>
              <a:prstGeom prst="chevron">
                <a:avLst>
                  <a:gd name="adj" fmla="val 58197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 smtClean="0">
                    <a:solidFill>
                      <a:schemeClr val="tx1"/>
                    </a:solidFill>
                  </a:rPr>
                  <a:t>Future</a:t>
                </a:r>
                <a:endParaRPr lang="fr-FR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Chevron 36"/>
            <p:cNvSpPr/>
            <p:nvPr/>
          </p:nvSpPr>
          <p:spPr>
            <a:xfrm>
              <a:off x="7615618" y="698711"/>
              <a:ext cx="1136469" cy="502508"/>
            </a:xfrm>
            <a:prstGeom prst="chevron">
              <a:avLst>
                <a:gd name="adj" fmla="val 5819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Livrable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476079" y="1501941"/>
            <a:ext cx="735723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Page 8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138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754</TotalTime>
  <Words>480</Words>
  <Application>Microsoft Office PowerPoint</Application>
  <PresentationFormat>Grand écran</PresentationFormat>
  <Paragraphs>225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Dividende</vt:lpstr>
      <vt:lpstr>Projet industriel AlphaSole</vt:lpstr>
      <vt:lpstr>Motivation et contexte du project</vt:lpstr>
      <vt:lpstr>Demande du Client</vt:lpstr>
      <vt:lpstr>Solution proposée</vt:lpstr>
      <vt:lpstr>Réalisation I :   DATALOGGER</vt:lpstr>
      <vt:lpstr>Réalisation II :   héliostat</vt:lpstr>
      <vt:lpstr>Réalisation III :   Automatisation</vt:lpstr>
      <vt:lpstr>Réalisation IV :   Interface </vt:lpstr>
      <vt:lpstr>Les livrables</vt:lpstr>
      <vt:lpstr>Ouverture I : Apprentissage de management de projet</vt:lpstr>
      <vt:lpstr>Ouverture II :   Assurer la Pérennité du projet</vt:lpstr>
      <vt:lpstr>PROJETS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industriel AlphaSole</dc:title>
  <dc:creator>Jacques Bellessa</dc:creator>
  <cp:lastModifiedBy>FrançoisG</cp:lastModifiedBy>
  <cp:revision>70</cp:revision>
  <dcterms:created xsi:type="dcterms:W3CDTF">2018-02-20T09:03:43Z</dcterms:created>
  <dcterms:modified xsi:type="dcterms:W3CDTF">2018-05-06T15:32:45Z</dcterms:modified>
</cp:coreProperties>
</file>