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13"/>
  </p:notesMasterIdLst>
  <p:sldIdLst>
    <p:sldId id="256" r:id="rId5"/>
    <p:sldId id="257" r:id="rId6"/>
    <p:sldId id="281" r:id="rId7"/>
    <p:sldId id="570" r:id="rId8"/>
    <p:sldId id="282" r:id="rId9"/>
    <p:sldId id="283" r:id="rId10"/>
    <p:sldId id="571" r:id="rId11"/>
    <p:sldId id="280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Josefin Sans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zQtOqNAgTPMG7n2q2O9s8aio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13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  <p:sp>
        <p:nvSpPr>
          <p:cNvPr id="319" name="Google Shape;31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0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E5D">
                <a:alpha val="89803"/>
              </a:srgbClr>
            </a:gs>
            <a:gs pos="38000">
              <a:srgbClr val="434E5D">
                <a:alpha val="89803"/>
              </a:srgbClr>
            </a:gs>
            <a:gs pos="71000">
              <a:srgbClr val="434E5D"/>
            </a:gs>
            <a:gs pos="100000">
              <a:srgbClr val="1C202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98782" y="1763486"/>
            <a:ext cx="882634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United State Census Bureau’s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2017 Basic December CPS Analysis</a:t>
            </a:r>
            <a:endParaRPr sz="40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98782" y="5298749"/>
            <a:ext cx="733508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8D8D8"/>
                </a:solidFill>
                <a:latin typeface="+mj-lt"/>
                <a:ea typeface="Arial Black"/>
                <a:cs typeface="Arial Black"/>
                <a:sym typeface="Arial Black"/>
              </a:rPr>
              <a:t>Patrick </a:t>
            </a:r>
            <a:r>
              <a:rPr lang="en-GB" sz="2400" b="1" dirty="0" err="1">
                <a:solidFill>
                  <a:srgbClr val="D8D8D8"/>
                </a:solidFill>
                <a:latin typeface="+mj-lt"/>
                <a:ea typeface="Arial Black"/>
                <a:cs typeface="Arial Black"/>
                <a:sym typeface="Arial Black"/>
              </a:rPr>
              <a:t>Oseghale</a:t>
            </a:r>
            <a:r>
              <a:rPr lang="en-GB" sz="2400" b="1" dirty="0">
                <a:solidFill>
                  <a:srgbClr val="D8D8D8"/>
                </a:solidFill>
                <a:latin typeface="+mj-lt"/>
                <a:ea typeface="Arial Black"/>
                <a:cs typeface="Arial Black"/>
                <a:sym typeface="Arial Black"/>
              </a:rPr>
              <a:t> </a:t>
            </a:r>
            <a:endParaRPr sz="18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000" dirty="0">
                <a:latin typeface="Arial Black" panose="020B0A04020102020204" pitchFamily="34" charset="0"/>
              </a:rPr>
              <a:t>Introduction</a:t>
            </a:r>
            <a:endParaRPr sz="3000" dirty="0">
              <a:latin typeface="Arial Black" panose="020B0A0402010202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293157" y="4406596"/>
            <a:ext cx="5956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GB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284FB-E067-7029-6D8F-E816BADA673B}"/>
              </a:ext>
            </a:extLst>
          </p:cNvPr>
          <p:cNvSpPr txBox="1"/>
          <p:nvPr/>
        </p:nvSpPr>
        <p:spPr>
          <a:xfrm>
            <a:off x="838200" y="1197475"/>
            <a:ext cx="10515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Our main goal in doing this analysis was to efficiently clean the data in order to determine whether participants would accept utilizing a telephone for an interview regardless of the accessibility of the device.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For the purpose of this Analytics, only the survey data from December 2017 will be used.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Steps involved: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extraction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preprocessing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2A90-973E-242D-C7A4-882A9D3D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78" y="227489"/>
            <a:ext cx="10515600" cy="73905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Sample of 10 Records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B0532-DF56-5B6E-D548-16615269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6" y="2664099"/>
            <a:ext cx="10654004" cy="13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1;p38">
            <a:extLst>
              <a:ext uri="{FF2B5EF4-FFF2-40B4-BE49-F238E27FC236}">
                <a16:creationId xmlns:a16="http://schemas.microsoft.com/office/drawing/2014/main" id="{EABE1FE3-CB84-4A9B-89E1-784AD860C92D}"/>
              </a:ext>
            </a:extLst>
          </p:cNvPr>
          <p:cNvSpPr/>
          <p:nvPr/>
        </p:nvSpPr>
        <p:spPr>
          <a:xfrm>
            <a:off x="2637504" y="2346528"/>
            <a:ext cx="2778300" cy="2778300"/>
          </a:xfrm>
          <a:prstGeom prst="ellipse">
            <a:avLst/>
          </a:prstGeom>
          <a:noFill/>
          <a:ln>
            <a:solidFill>
              <a:schemeClr val="bg2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32;p38">
            <a:extLst>
              <a:ext uri="{FF2B5EF4-FFF2-40B4-BE49-F238E27FC236}">
                <a16:creationId xmlns:a16="http://schemas.microsoft.com/office/drawing/2014/main" id="{0DBF91C7-1D04-4961-9937-F86D571754C8}"/>
              </a:ext>
            </a:extLst>
          </p:cNvPr>
          <p:cNvSpPr/>
          <p:nvPr/>
        </p:nvSpPr>
        <p:spPr>
          <a:xfrm>
            <a:off x="6375488" y="2346528"/>
            <a:ext cx="2878240" cy="2778300"/>
          </a:xfrm>
          <a:prstGeom prst="ellipse">
            <a:avLst/>
          </a:prstGeom>
          <a:noFill/>
          <a:ln w="19050" cap="flat" cmpd="sng">
            <a:solidFill>
              <a:schemeClr val="bg2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34;p38">
            <a:extLst>
              <a:ext uri="{FF2B5EF4-FFF2-40B4-BE49-F238E27FC236}">
                <a16:creationId xmlns:a16="http://schemas.microsoft.com/office/drawing/2014/main" id="{26B449ED-95B6-4942-A151-DF2BCB4F3250}"/>
              </a:ext>
            </a:extLst>
          </p:cNvPr>
          <p:cNvSpPr txBox="1">
            <a:spLocks noGrp="1"/>
          </p:cNvSpPr>
          <p:nvPr/>
        </p:nvSpPr>
        <p:spPr>
          <a:xfrm flipH="1">
            <a:off x="3106704" y="3154756"/>
            <a:ext cx="1839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G" dirty="0">
                <a:latin typeface="+mj-lt"/>
              </a:rPr>
              <a:t>146,456</a:t>
            </a:r>
            <a:endParaRPr dirty="0">
              <a:latin typeface="+mj-lt"/>
            </a:endParaRPr>
          </a:p>
        </p:txBody>
      </p:sp>
      <p:sp>
        <p:nvSpPr>
          <p:cNvPr id="6" name="Google Shape;1035;p38">
            <a:extLst>
              <a:ext uri="{FF2B5EF4-FFF2-40B4-BE49-F238E27FC236}">
                <a16:creationId xmlns:a16="http://schemas.microsoft.com/office/drawing/2014/main" id="{8155FD59-BB9B-4E22-A8F2-0AD89C3BC7E5}"/>
              </a:ext>
            </a:extLst>
          </p:cNvPr>
          <p:cNvSpPr txBox="1">
            <a:spLocks noGrp="1"/>
          </p:cNvSpPr>
          <p:nvPr/>
        </p:nvSpPr>
        <p:spPr>
          <a:xfrm>
            <a:off x="3164604" y="3699878"/>
            <a:ext cx="1724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G" b="1" dirty="0"/>
              <a:t>Responde</a:t>
            </a:r>
            <a:r>
              <a:rPr lang="en-US" b="1" dirty="0" err="1"/>
              <a:t>rs</a:t>
            </a:r>
            <a:endParaRPr dirty="0"/>
          </a:p>
        </p:txBody>
      </p:sp>
      <p:sp>
        <p:nvSpPr>
          <p:cNvPr id="7" name="Google Shape;1036;p38">
            <a:extLst>
              <a:ext uri="{FF2B5EF4-FFF2-40B4-BE49-F238E27FC236}">
                <a16:creationId xmlns:a16="http://schemas.microsoft.com/office/drawing/2014/main" id="{CAF41393-3C78-46CF-839E-2E390B673B93}"/>
              </a:ext>
            </a:extLst>
          </p:cNvPr>
          <p:cNvSpPr txBox="1">
            <a:spLocks noGrp="1"/>
          </p:cNvSpPr>
          <p:nvPr/>
        </p:nvSpPr>
        <p:spPr>
          <a:xfrm flipH="1">
            <a:off x="6633487" y="3181562"/>
            <a:ext cx="2247835" cy="72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latin typeface="+mj-lt"/>
              </a:rPr>
              <a:t>72,328</a:t>
            </a:r>
          </a:p>
        </p:txBody>
      </p:sp>
      <p:sp>
        <p:nvSpPr>
          <p:cNvPr id="8" name="Google Shape;1037;p38">
            <a:extLst>
              <a:ext uri="{FF2B5EF4-FFF2-40B4-BE49-F238E27FC236}">
                <a16:creationId xmlns:a16="http://schemas.microsoft.com/office/drawing/2014/main" id="{7248A6FE-C4E3-4AC3-846C-E4BC5AFDE06F}"/>
              </a:ext>
            </a:extLst>
          </p:cNvPr>
          <p:cNvSpPr txBox="1">
            <a:spLocks noGrp="1"/>
          </p:cNvSpPr>
          <p:nvPr/>
        </p:nvSpPr>
        <p:spPr>
          <a:xfrm>
            <a:off x="6633487" y="3664333"/>
            <a:ext cx="2247835" cy="105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Distinct</a:t>
            </a:r>
            <a:r>
              <a:rPr lang="en-NG" b="1" dirty="0"/>
              <a:t> household</a:t>
            </a:r>
            <a:r>
              <a:rPr lang="en-US" b="1" dirty="0"/>
              <a:t>s</a:t>
            </a:r>
            <a:endParaRPr b="1" dirty="0"/>
          </a:p>
        </p:txBody>
      </p:sp>
      <p:sp>
        <p:nvSpPr>
          <p:cNvPr id="11" name="Google Shape;1033;p38">
            <a:extLst>
              <a:ext uri="{FF2B5EF4-FFF2-40B4-BE49-F238E27FC236}">
                <a16:creationId xmlns:a16="http://schemas.microsoft.com/office/drawing/2014/main" id="{DC62752B-EF93-48CD-94CB-5099E2788263}"/>
              </a:ext>
            </a:extLst>
          </p:cNvPr>
          <p:cNvSpPr txBox="1">
            <a:spLocks noGrp="1"/>
          </p:cNvSpPr>
          <p:nvPr/>
        </p:nvSpPr>
        <p:spPr>
          <a:xfrm>
            <a:off x="167904" y="1259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Black" panose="020B0A04020102020204" pitchFamily="34" charset="0"/>
              </a:rPr>
              <a:t>Total Household Number</a:t>
            </a:r>
            <a:endParaRPr sz="3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8B15-C1FB-57AB-D89B-D6EA19D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Count of Responders Per Family Income Range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303E9-AB01-BC3E-D556-2B9A173C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3" y="2456244"/>
            <a:ext cx="3025402" cy="2255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5D78AA-0309-24F5-2F25-AF75C4EA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3426"/>
            <a:ext cx="4611589" cy="32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2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15E8-37A5-0998-DD5C-8779FA15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Count of Responders Per Geographical Location and Race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280F7-EF61-202D-16B8-FB225D18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95" y="2468021"/>
            <a:ext cx="3939881" cy="2232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9C9D4-5C40-AD2F-FD2C-D2B854A9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2972"/>
            <a:ext cx="5527048" cy="38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3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1;p38">
            <a:extLst>
              <a:ext uri="{FF2B5EF4-FFF2-40B4-BE49-F238E27FC236}">
                <a16:creationId xmlns:a16="http://schemas.microsoft.com/office/drawing/2014/main" id="{EABE1FE3-CB84-4A9B-89E1-784AD860C92D}"/>
              </a:ext>
            </a:extLst>
          </p:cNvPr>
          <p:cNvSpPr/>
          <p:nvPr/>
        </p:nvSpPr>
        <p:spPr>
          <a:xfrm>
            <a:off x="2637504" y="2346528"/>
            <a:ext cx="2778300" cy="2778300"/>
          </a:xfrm>
          <a:prstGeom prst="ellipse">
            <a:avLst/>
          </a:prstGeom>
          <a:noFill/>
          <a:ln>
            <a:solidFill>
              <a:schemeClr val="bg2">
                <a:lumMod val="90000"/>
                <a:lumOff val="1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32;p38">
            <a:extLst>
              <a:ext uri="{FF2B5EF4-FFF2-40B4-BE49-F238E27FC236}">
                <a16:creationId xmlns:a16="http://schemas.microsoft.com/office/drawing/2014/main" id="{0DBF91C7-1D04-4961-9937-F86D571754C8}"/>
              </a:ext>
            </a:extLst>
          </p:cNvPr>
          <p:cNvSpPr/>
          <p:nvPr/>
        </p:nvSpPr>
        <p:spPr>
          <a:xfrm>
            <a:off x="6375488" y="2346528"/>
            <a:ext cx="2878240" cy="2778300"/>
          </a:xfrm>
          <a:prstGeom prst="ellipse">
            <a:avLst/>
          </a:prstGeom>
          <a:noFill/>
          <a:ln w="19050" cap="flat" cmpd="sng">
            <a:solidFill>
              <a:schemeClr val="bg2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34;p38">
            <a:extLst>
              <a:ext uri="{FF2B5EF4-FFF2-40B4-BE49-F238E27FC236}">
                <a16:creationId xmlns:a16="http://schemas.microsoft.com/office/drawing/2014/main" id="{26B449ED-95B6-4942-A151-DF2BCB4F3250}"/>
              </a:ext>
            </a:extLst>
          </p:cNvPr>
          <p:cNvSpPr txBox="1">
            <a:spLocks noGrp="1"/>
          </p:cNvSpPr>
          <p:nvPr/>
        </p:nvSpPr>
        <p:spPr>
          <a:xfrm flipH="1">
            <a:off x="3106704" y="3017596"/>
            <a:ext cx="1839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633</a:t>
            </a:r>
            <a:endParaRPr dirty="0">
              <a:latin typeface="+mj-lt"/>
            </a:endParaRPr>
          </a:p>
        </p:txBody>
      </p:sp>
      <p:sp>
        <p:nvSpPr>
          <p:cNvPr id="6" name="Google Shape;1035;p38">
            <a:extLst>
              <a:ext uri="{FF2B5EF4-FFF2-40B4-BE49-F238E27FC236}">
                <a16:creationId xmlns:a16="http://schemas.microsoft.com/office/drawing/2014/main" id="{8155FD59-BB9B-4E22-A8F2-0AD89C3BC7E5}"/>
              </a:ext>
            </a:extLst>
          </p:cNvPr>
          <p:cNvSpPr txBox="1">
            <a:spLocks noGrp="1"/>
          </p:cNvSpPr>
          <p:nvPr/>
        </p:nvSpPr>
        <p:spPr>
          <a:xfrm>
            <a:off x="2938272" y="3657856"/>
            <a:ext cx="2176764" cy="118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G" b="1" dirty="0">
                <a:latin typeface="+mj-lt"/>
              </a:rPr>
              <a:t>Responde</a:t>
            </a:r>
            <a:r>
              <a:rPr lang="en-US" b="1" dirty="0" err="1">
                <a:latin typeface="+mj-lt"/>
              </a:rPr>
              <a:t>rs</a:t>
            </a:r>
            <a:r>
              <a:rPr lang="en-US" b="1" dirty="0">
                <a:latin typeface="+mj-lt"/>
              </a:rPr>
              <a:t> without Telephone in house but access it else where, and Telephone interview is accepted </a:t>
            </a:r>
            <a:endParaRPr dirty="0">
              <a:latin typeface="+mj-lt"/>
            </a:endParaRPr>
          </a:p>
        </p:txBody>
      </p:sp>
      <p:sp>
        <p:nvSpPr>
          <p:cNvPr id="7" name="Google Shape;1036;p38">
            <a:extLst>
              <a:ext uri="{FF2B5EF4-FFF2-40B4-BE49-F238E27FC236}">
                <a16:creationId xmlns:a16="http://schemas.microsoft.com/office/drawing/2014/main" id="{CAF41393-3C78-46CF-839E-2E390B673B93}"/>
              </a:ext>
            </a:extLst>
          </p:cNvPr>
          <p:cNvSpPr txBox="1">
            <a:spLocks noGrp="1"/>
          </p:cNvSpPr>
          <p:nvPr/>
        </p:nvSpPr>
        <p:spPr>
          <a:xfrm flipH="1">
            <a:off x="6690690" y="2962632"/>
            <a:ext cx="2247835" cy="72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0</a:t>
            </a:r>
            <a:endParaRPr dirty="0">
              <a:latin typeface="+mj-lt"/>
            </a:endParaRPr>
          </a:p>
        </p:txBody>
      </p:sp>
      <p:sp>
        <p:nvSpPr>
          <p:cNvPr id="8" name="Google Shape;1037;p38">
            <a:extLst>
              <a:ext uri="{FF2B5EF4-FFF2-40B4-BE49-F238E27FC236}">
                <a16:creationId xmlns:a16="http://schemas.microsoft.com/office/drawing/2014/main" id="{7248A6FE-C4E3-4AC3-846C-E4BC5AFDE06F}"/>
              </a:ext>
            </a:extLst>
          </p:cNvPr>
          <p:cNvSpPr txBox="1">
            <a:spLocks noGrp="1"/>
          </p:cNvSpPr>
          <p:nvPr/>
        </p:nvSpPr>
        <p:spPr>
          <a:xfrm>
            <a:off x="6690689" y="3630196"/>
            <a:ext cx="2247835" cy="105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Responders with telephone but Telephone Interview is not accepted</a:t>
            </a:r>
            <a:endParaRPr b="1" dirty="0">
              <a:latin typeface="+mj-lt"/>
            </a:endParaRPr>
          </a:p>
        </p:txBody>
      </p:sp>
      <p:sp>
        <p:nvSpPr>
          <p:cNvPr id="11" name="Google Shape;1033;p38">
            <a:extLst>
              <a:ext uri="{FF2B5EF4-FFF2-40B4-BE49-F238E27FC236}">
                <a16:creationId xmlns:a16="http://schemas.microsoft.com/office/drawing/2014/main" id="{DC62752B-EF93-48CD-94CB-5099E2788263}"/>
              </a:ext>
            </a:extLst>
          </p:cNvPr>
          <p:cNvSpPr txBox="1">
            <a:spLocks noGrp="1"/>
          </p:cNvSpPr>
          <p:nvPr/>
        </p:nvSpPr>
        <p:spPr>
          <a:xfrm>
            <a:off x="635389" y="33416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Black" panose="020B0A04020102020204" pitchFamily="34" charset="0"/>
              </a:rPr>
              <a:t>Household Number</a:t>
            </a:r>
            <a:endParaRPr sz="3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/>
        </p:nvSpPr>
        <p:spPr>
          <a:xfrm>
            <a:off x="2321858" y="2626659"/>
            <a:ext cx="53499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lt1"/>
                </a:solidFill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Thank You</a:t>
            </a:r>
            <a:endParaRPr sz="6000" dirty="0">
              <a:solidFill>
                <a:schemeClr val="lt1"/>
              </a:solidFill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resentationGo Dark">
  <a:themeElements>
    <a:clrScheme name="PGO5">
      <a:dk1>
        <a:srgbClr val="000000"/>
      </a:dk1>
      <a:lt1>
        <a:srgbClr val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5">
      <a:dk1>
        <a:srgbClr val="000000"/>
      </a:dk1>
      <a:lt1>
        <a:srgbClr val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 PresentationGo">
  <a:themeElements>
    <a:clrScheme name="PGO5">
      <a:dk1>
        <a:srgbClr val="000000"/>
      </a:dk1>
      <a:lt1>
        <a:srgbClr val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151</Words>
  <Application>Microsoft Office PowerPoint</Application>
  <PresentationFormat>Widescreen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Gudea</vt:lpstr>
      <vt:lpstr>Arial</vt:lpstr>
      <vt:lpstr>Josefin Sans</vt:lpstr>
      <vt:lpstr>Arial Black</vt:lpstr>
      <vt:lpstr>Helvetica Neue</vt:lpstr>
      <vt:lpstr>Template PresentationGo Dark</vt:lpstr>
      <vt:lpstr>Template PresentationGo</vt:lpstr>
      <vt:lpstr>Template PresentationGo</vt:lpstr>
      <vt:lpstr>Custom Design</vt:lpstr>
      <vt:lpstr>PowerPoint Presentation</vt:lpstr>
      <vt:lpstr>Introduction</vt:lpstr>
      <vt:lpstr>Sample of 10 Records only</vt:lpstr>
      <vt:lpstr>PowerPoint Presentation</vt:lpstr>
      <vt:lpstr>Count of Responders Per Family Income Range</vt:lpstr>
      <vt:lpstr>Count of Responders Per Geographical Location and Race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PresentationGO.com</dc:creator>
  <cp:lastModifiedBy>Adedayo Odukoya</cp:lastModifiedBy>
  <cp:revision>6</cp:revision>
  <dcterms:created xsi:type="dcterms:W3CDTF">2014-11-26T05:14:11Z</dcterms:created>
  <dcterms:modified xsi:type="dcterms:W3CDTF">2022-09-16T00:24:53Z</dcterms:modified>
</cp:coreProperties>
</file>