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6" r:id="rId17"/>
    <p:sldId id="310" r:id="rId18"/>
    <p:sldId id="312" r:id="rId19"/>
    <p:sldId id="311" r:id="rId20"/>
    <p:sldId id="262" r:id="rId21"/>
    <p:sldId id="314" r:id="rId22"/>
    <p:sldId id="315" r:id="rId23"/>
    <p:sldId id="278" r:id="rId24"/>
  </p:sldIdLst>
  <p:sldSz cx="9144000" cy="5143500" type="screen16x9"/>
  <p:notesSz cx="6858000" cy="9144000"/>
  <p:embeddedFontLst>
    <p:embeddedFont>
      <p:font typeface="Barlow SemiBold" charset="0"/>
      <p:regular r:id="rId26"/>
      <p:bold r:id="rId27"/>
      <p:italic r:id="rId28"/>
      <p:boldItalic r:id="rId29"/>
    </p:embeddedFont>
    <p:embeddedFont>
      <p:font typeface="Barlow Light"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9" autoAdjust="0"/>
    <p:restoredTop sz="89247" autoAdjust="0"/>
  </p:normalViewPr>
  <p:slideViewPr>
    <p:cSldViewPr>
      <p:cViewPr varScale="1">
        <p:scale>
          <a:sx n="98" d="100"/>
          <a:sy n="98" d="100"/>
        </p:scale>
        <p:origin x="-55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8/1757-899x/407/1/012002" TargetMode="External"/><Relationship Id="rId7" Type="http://schemas.openxmlformats.org/officeDocument/2006/relationships/hyperlink" Target="https://www.researchgate.net/publication/283098279_Developing_e-learning_application_specifically_designed_for_learning_introductory_programming" TargetMode="External"/><Relationship Id="rId2" Type="http://schemas.openxmlformats.org/officeDocument/2006/relationships/hyperlink" Target="https://www.researchgate.net/publication/341453457_An_Enhanced_E-Learning_Application_for_Tertiary_Institutions"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220538185_A_Software_Architecture_for_Structuring_Complex_Web_Applications" TargetMode="External"/><Relationship Id="rId5" Type="http://schemas.openxmlformats.org/officeDocument/2006/relationships/hyperlink" Target="https://www.researchgate.net/publication/236656139_A_COMPARATIVE_STUDY_BETWEEN_FREE_E-LEARNING_PLATFORMS" TargetMode="External"/><Relationship Id="rId4" Type="http://schemas.openxmlformats.org/officeDocument/2006/relationships/hyperlink" Target="https://www.researchgate.net/publication/330037265_Design_and_Development_DataBase_System_of_ELearning_Platform_for_Iraqi_Higher_Educa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lvl="0"/>
            <a:r>
              <a:rPr lang="en-US" sz="3500" dirty="0" smtClean="0"/>
              <a:t>Design and Implementation of  a Web Based Programming Languages’ Tutoring Application</a:t>
            </a:r>
            <a:endParaRPr lang="en-US" sz="3500" dirty="0"/>
          </a:p>
        </p:txBody>
      </p:sp>
      <p:sp>
        <p:nvSpPr>
          <p:cNvPr id="3" name="Rectangle 2"/>
          <p:cNvSpPr/>
          <p:nvPr/>
        </p:nvSpPr>
        <p:spPr>
          <a:xfrm>
            <a:off x="0" y="3943350"/>
            <a:ext cx="4419600" cy="954107"/>
          </a:xfrm>
          <a:prstGeom prst="rect">
            <a:avLst/>
          </a:prstGeom>
          <a:solidFill>
            <a:schemeClr val="tx2">
              <a:lumMod val="25000"/>
            </a:schemeClr>
          </a:solidFill>
        </p:spPr>
        <p:txBody>
          <a:bodyPr wrap="square">
            <a:spAutoFit/>
          </a:bodyPr>
          <a:lstStyle/>
          <a:p>
            <a:r>
              <a:rPr lang="en-US" b="1" dirty="0" smtClean="0">
                <a:solidFill>
                  <a:schemeClr val="bg1"/>
                </a:solidFill>
                <a:effectLst>
                  <a:outerShdw blurRad="38100" dist="38100" dir="2700000" algn="tl">
                    <a:srgbClr val="000000">
                      <a:alpha val="43137"/>
                    </a:srgbClr>
                  </a:outerShdw>
                </a:effectLst>
                <a:latin typeface="Barlow SemiBold" charset="0"/>
              </a:rPr>
              <a:t>GROUP MEMBERS:</a:t>
            </a:r>
          </a:p>
          <a:p>
            <a:pPr>
              <a:buFont typeface="Arial" pitchFamily="34" charset="0"/>
              <a:buChar char="•"/>
            </a:pPr>
            <a:r>
              <a:rPr lang="en-US" b="1" dirty="0" smtClean="0">
                <a:solidFill>
                  <a:schemeClr val="bg1"/>
                </a:solidFill>
                <a:effectLst>
                  <a:outerShdw blurRad="38100" dist="38100" dir="2700000" algn="tl">
                    <a:srgbClr val="000000">
                      <a:alpha val="43137"/>
                    </a:srgbClr>
                  </a:outerShdw>
                </a:effectLst>
                <a:latin typeface="Barlow SemiBold" charset="0"/>
              </a:rPr>
              <a:t>EWAOSE-JOSEPH OSENO O. 	17/0516</a:t>
            </a:r>
          </a:p>
          <a:p>
            <a:pPr>
              <a:buFont typeface="Arial" pitchFamily="34" charset="0"/>
              <a:buChar char="•"/>
            </a:pPr>
            <a:r>
              <a:rPr lang="en-US" b="1" dirty="0" smtClean="0">
                <a:solidFill>
                  <a:schemeClr val="bg1"/>
                </a:solidFill>
                <a:effectLst>
                  <a:outerShdw blurRad="38100" dist="38100" dir="2700000" algn="tl">
                    <a:srgbClr val="000000">
                      <a:alpha val="43137"/>
                    </a:srgbClr>
                  </a:outerShdw>
                </a:effectLst>
                <a:latin typeface="Barlow SemiBold" charset="0"/>
              </a:rPr>
              <a:t>UDEH ANTHONY	</a:t>
            </a:r>
            <a:r>
              <a:rPr lang="en-US" b="1" dirty="0" smtClean="0">
                <a:solidFill>
                  <a:schemeClr val="bg1"/>
                </a:solidFill>
                <a:effectLst>
                  <a:outerShdw blurRad="38100" dist="38100" dir="2700000" algn="tl">
                    <a:srgbClr val="000000">
                      <a:alpha val="43137"/>
                    </a:srgbClr>
                  </a:outerShdw>
                </a:effectLst>
                <a:latin typeface="Barlow SemiBold" charset="0"/>
              </a:rPr>
              <a:t>	17/2262</a:t>
            </a:r>
            <a:r>
              <a:rPr lang="en-US" b="1" dirty="0" smtClean="0">
                <a:solidFill>
                  <a:schemeClr val="bg1"/>
                </a:solidFill>
                <a:effectLst>
                  <a:outerShdw blurRad="38100" dist="38100" dir="2700000" algn="tl">
                    <a:srgbClr val="000000">
                      <a:alpha val="43137"/>
                    </a:srgbClr>
                  </a:outerShdw>
                </a:effectLst>
                <a:latin typeface="Barlow SemiBold" charset="0"/>
              </a:rPr>
              <a:t>	</a:t>
            </a:r>
          </a:p>
          <a:p>
            <a:pPr algn="r"/>
            <a:r>
              <a:rPr lang="en-US" b="1" dirty="0" smtClean="0">
                <a:solidFill>
                  <a:schemeClr val="bg1"/>
                </a:solidFill>
                <a:effectLst>
                  <a:outerShdw blurRad="38100" dist="38100" dir="2700000" algn="tl">
                    <a:srgbClr val="000000">
                      <a:alpha val="43137"/>
                    </a:srgbClr>
                  </a:outerShdw>
                </a:effectLst>
                <a:latin typeface="Barlow SemiBold" charset="0"/>
              </a:rPr>
              <a:t>Supervised by: Prof. Joshua J.V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Analysis of existing systems</a:t>
            </a:r>
            <a:endParaRPr lang="en-US" dirty="0"/>
          </a:p>
        </p:txBody>
      </p:sp>
      <p:sp>
        <p:nvSpPr>
          <p:cNvPr id="3" name="Text Placeholder 2"/>
          <p:cNvSpPr>
            <a:spLocks noGrp="1"/>
          </p:cNvSpPr>
          <p:nvPr>
            <p:ph type="body" idx="1"/>
          </p:nvPr>
        </p:nvSpPr>
        <p:spPr/>
        <p:txBody>
          <a:bodyPr/>
          <a:lstStyle/>
          <a:p>
            <a:r>
              <a:rPr lang="en-US" sz="1600" dirty="0" smtClean="0"/>
              <a:t>The existing systems to be reviewed include two applications created for varying Universities as well as w3 schools and </a:t>
            </a:r>
            <a:r>
              <a:rPr lang="en-US" sz="1600" dirty="0" err="1" smtClean="0"/>
              <a:t>Udemy</a:t>
            </a:r>
            <a:r>
              <a:rPr lang="en-US" sz="1600" dirty="0" smtClean="0"/>
              <a:t>.</a:t>
            </a:r>
          </a:p>
          <a:p>
            <a:pPr>
              <a:buNone/>
            </a:pPr>
            <a:r>
              <a:rPr lang="en-US" sz="1600" dirty="0" smtClean="0"/>
              <a:t>The way by which existing systems will be reviewed is to be done by setting parameters which will be used to evaluate the Learning Management Systems.</a:t>
            </a:r>
          </a:p>
          <a:p>
            <a:pPr>
              <a:buNone/>
            </a:pPr>
            <a:r>
              <a:rPr lang="en-US" sz="1600" dirty="0" smtClean="0"/>
              <a:t>The parameters include interface, database styling, compatibilities, student and tutor sides, efficiency, communication methods and feedback method.</a:t>
            </a:r>
          </a:p>
          <a:p>
            <a:pPr>
              <a:buNone/>
            </a:pPr>
            <a:r>
              <a:rPr lang="en-US" sz="1600" dirty="0" smtClean="0"/>
              <a:t>After this analysis, it became easier to clearly state what we wanted my system to do and how we wanted to go about it.</a:t>
            </a:r>
          </a:p>
          <a:p>
            <a:endParaRPr lang="en-US" sz="1600" dirty="0" smtClean="0"/>
          </a:p>
          <a:p>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Analysis of the database of the proposed model </a:t>
            </a:r>
            <a:endParaRPr lang="en-US" dirty="0"/>
          </a:p>
        </p:txBody>
      </p:sp>
      <p:sp>
        <p:nvSpPr>
          <p:cNvPr id="3" name="Text Placeholder 2"/>
          <p:cNvSpPr>
            <a:spLocks noGrp="1"/>
          </p:cNvSpPr>
          <p:nvPr>
            <p:ph type="body" idx="1"/>
          </p:nvPr>
        </p:nvSpPr>
        <p:spPr/>
        <p:txBody>
          <a:bodyPr/>
          <a:lstStyle/>
          <a:p>
            <a:r>
              <a:rPr lang="en-US" sz="1600" dirty="0" smtClean="0"/>
              <a:t>Database design is the organization of data according to a database model. Here, the data to be stored and the data elements interrelation is discussed.</a:t>
            </a:r>
          </a:p>
          <a:p>
            <a:pPr>
              <a:buNone/>
            </a:pPr>
            <a:r>
              <a:rPr lang="en-US" sz="1600" dirty="0" smtClean="0"/>
              <a:t>The database to be constructed for such a system is heavily dependent on the actors and the actions they perform. This system contains two primary actors which are the student and tutor.</a:t>
            </a:r>
          </a:p>
          <a:p>
            <a:pPr>
              <a:buNone/>
            </a:pPr>
            <a:r>
              <a:rPr lang="en-US" sz="1600" dirty="0" smtClean="0"/>
              <a:t>The database for the users, which include both students and tutors will be created using Structured Query Language (SQL). </a:t>
            </a:r>
          </a:p>
          <a:p>
            <a:pPr>
              <a:buNone/>
            </a:pPr>
            <a:r>
              <a:rPr lang="en-US" sz="1600" dirty="0" smtClean="0"/>
              <a:t>This is an open-source relational database management system (RDBMS) which is reliable, easy to use, and quick for processing of data.</a:t>
            </a:r>
          </a:p>
          <a:p>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9150"/>
            <a:ext cx="7843200" cy="653700"/>
          </a:xfrm>
        </p:spPr>
        <p:txBody>
          <a:bodyPr/>
          <a:lstStyle/>
          <a:p>
            <a:r>
              <a:rPr lang="en-US" dirty="0" smtClean="0"/>
              <a:t>Methodology:  Design and implementation of a model for the proposed system.</a:t>
            </a:r>
            <a:br>
              <a:rPr lang="en-US" dirty="0" smtClean="0"/>
            </a:br>
            <a:endParaRPr lang="en-US" dirty="0"/>
          </a:p>
        </p:txBody>
      </p:sp>
      <p:sp>
        <p:nvSpPr>
          <p:cNvPr id="3" name="Text Placeholder 2"/>
          <p:cNvSpPr>
            <a:spLocks noGrp="1"/>
          </p:cNvSpPr>
          <p:nvPr>
            <p:ph type="body" idx="1"/>
          </p:nvPr>
        </p:nvSpPr>
        <p:spPr>
          <a:xfrm>
            <a:off x="1143000" y="1504950"/>
            <a:ext cx="6650700" cy="2886000"/>
          </a:xfrm>
        </p:spPr>
        <p:txBody>
          <a:bodyPr/>
          <a:lstStyle/>
          <a:p>
            <a:pPr>
              <a:buNone/>
            </a:pPr>
            <a:r>
              <a:rPr lang="en-US" sz="1600" dirty="0" smtClean="0">
                <a:effectLst>
                  <a:outerShdw blurRad="38100" dist="38100" dir="2700000" algn="tl">
                    <a:srgbClr val="000000">
                      <a:alpha val="43137"/>
                    </a:srgbClr>
                  </a:outerShdw>
                </a:effectLst>
              </a:rPr>
              <a:t>MODEL</a:t>
            </a:r>
          </a:p>
          <a:p>
            <a:r>
              <a:rPr lang="en-US" sz="1600" dirty="0" smtClean="0"/>
              <a:t>The system makes use of the iterative waterfall model.  This is preferred because  iterative waterfall model is an advanced version of the waterfall model which includes feedback paths from every phase*</a:t>
            </a:r>
          </a:p>
          <a:p>
            <a:pPr>
              <a:buNone/>
            </a:pPr>
            <a:r>
              <a:rPr lang="en-US" sz="1600" dirty="0" smtClean="0">
                <a:effectLst>
                  <a:outerShdw blurRad="38100" dist="38100" dir="2700000" algn="tl">
                    <a:srgbClr val="000000">
                      <a:alpha val="43137"/>
                    </a:srgbClr>
                  </a:outerShdw>
                </a:effectLst>
              </a:rPr>
              <a:t>DESIGN </a:t>
            </a:r>
            <a:r>
              <a:rPr lang="en-US" sz="1600" dirty="0" smtClean="0">
                <a:effectLst>
                  <a:outerShdw blurRad="38100" dist="38100" dir="2700000" algn="tl">
                    <a:srgbClr val="000000">
                      <a:alpha val="43137"/>
                    </a:srgbClr>
                  </a:outerShdw>
                </a:effectLst>
              </a:rPr>
              <a:t>TOOLS</a:t>
            </a:r>
            <a:endParaRPr lang="en-US" sz="1600" b="1" dirty="0" smtClean="0"/>
          </a:p>
          <a:p>
            <a:pPr lvl="1"/>
            <a:r>
              <a:rPr lang="en-US" sz="1600" dirty="0" smtClean="0"/>
              <a:t>HTML</a:t>
            </a:r>
          </a:p>
          <a:p>
            <a:pPr lvl="1"/>
            <a:r>
              <a:rPr lang="en-US" sz="1600" dirty="0" smtClean="0"/>
              <a:t>CSS</a:t>
            </a:r>
          </a:p>
          <a:p>
            <a:pPr lvl="1"/>
            <a:r>
              <a:rPr lang="en-US" sz="1600" dirty="0" err="1" smtClean="0"/>
              <a:t>Javascript</a:t>
            </a:r>
            <a:endParaRPr lang="en-US" sz="1600" b="1" dirty="0" smtClean="0"/>
          </a:p>
          <a:p>
            <a:pPr lvl="1"/>
            <a:r>
              <a:rPr lang="en-US" sz="1600" dirty="0" smtClean="0"/>
              <a:t>MYSQL</a:t>
            </a:r>
          </a:p>
          <a:p>
            <a:pPr lvl="1"/>
            <a:r>
              <a:rPr lang="en-US" sz="1600" dirty="0" smtClean="0"/>
              <a:t>PHP</a:t>
            </a:r>
          </a:p>
          <a:p>
            <a:r>
              <a:rPr lang="en-US" sz="1600" dirty="0" smtClean="0"/>
              <a:t>The </a:t>
            </a:r>
            <a:r>
              <a:rPr lang="en-US" sz="1600" dirty="0" smtClean="0">
                <a:effectLst>
                  <a:outerShdw blurRad="38100" dist="38100" dir="2700000" algn="tl">
                    <a:srgbClr val="000000">
                      <a:alpha val="43137"/>
                    </a:srgbClr>
                  </a:outerShdw>
                </a:effectLst>
              </a:rPr>
              <a:t>activities</a:t>
            </a:r>
            <a:r>
              <a:rPr lang="en-US" sz="1600" dirty="0" smtClean="0"/>
              <a:t> are explained in the use case diagram.</a:t>
            </a:r>
          </a:p>
          <a:p>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grpSp>
        <p:nvGrpSpPr>
          <p:cNvPr id="5" name="Group 4"/>
          <p:cNvGrpSpPr/>
          <p:nvPr/>
        </p:nvGrpSpPr>
        <p:grpSpPr>
          <a:xfrm>
            <a:off x="2133600" y="1524000"/>
            <a:ext cx="4953001" cy="3486150"/>
            <a:chOff x="1752600" y="1143000"/>
            <a:chExt cx="5196751" cy="4650623"/>
          </a:xfrm>
        </p:grpSpPr>
        <p:grpSp>
          <p:nvGrpSpPr>
            <p:cNvPr id="6" name="Group 3"/>
            <p:cNvGrpSpPr>
              <a:grpSpLocks/>
            </p:cNvGrpSpPr>
            <p:nvPr/>
          </p:nvGrpSpPr>
          <p:grpSpPr bwMode="auto">
            <a:xfrm>
              <a:off x="1752600" y="2309183"/>
              <a:ext cx="813262" cy="2532160"/>
              <a:chOff x="758" y="2377"/>
              <a:chExt cx="1240" cy="5906"/>
            </a:xfrm>
          </p:grpSpPr>
          <p:grpSp>
            <p:nvGrpSpPr>
              <p:cNvPr id="33" name="Group 4"/>
              <p:cNvGrpSpPr>
                <a:grpSpLocks/>
              </p:cNvGrpSpPr>
              <p:nvPr/>
            </p:nvGrpSpPr>
            <p:grpSpPr bwMode="auto">
              <a:xfrm>
                <a:off x="993" y="2377"/>
                <a:ext cx="468" cy="1372"/>
                <a:chOff x="1139" y="620"/>
                <a:chExt cx="753" cy="2444"/>
              </a:xfrm>
            </p:grpSpPr>
            <p:sp>
              <p:nvSpPr>
                <p:cNvPr id="43" name="Oval 5"/>
                <p:cNvSpPr>
                  <a:spLocks noChangeArrowheads="1"/>
                </p:cNvSpPr>
                <p:nvPr/>
              </p:nvSpPr>
              <p:spPr bwMode="auto">
                <a:xfrm>
                  <a:off x="1139" y="620"/>
                  <a:ext cx="753" cy="8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4" name="AutoShape 6"/>
                <p:cNvCxnSpPr>
                  <a:cxnSpLocks noChangeShapeType="1"/>
                </p:cNvCxnSpPr>
                <p:nvPr/>
              </p:nvCxnSpPr>
              <p:spPr bwMode="auto">
                <a:xfrm>
                  <a:off x="1507" y="1490"/>
                  <a:ext cx="0" cy="1574"/>
                </a:xfrm>
                <a:prstGeom prst="straightConnector1">
                  <a:avLst/>
                </a:prstGeom>
                <a:noFill/>
                <a:ln w="9525">
                  <a:solidFill>
                    <a:srgbClr val="000000"/>
                  </a:solidFill>
                  <a:round/>
                  <a:headEnd/>
                  <a:tailEnd/>
                </a:ln>
              </p:spPr>
            </p:cxnSp>
            <p:cxnSp>
              <p:nvCxnSpPr>
                <p:cNvPr id="45" name="AutoShape 7"/>
                <p:cNvCxnSpPr>
                  <a:cxnSpLocks noChangeShapeType="1"/>
                </p:cNvCxnSpPr>
                <p:nvPr/>
              </p:nvCxnSpPr>
              <p:spPr bwMode="auto">
                <a:xfrm>
                  <a:off x="1139" y="1574"/>
                  <a:ext cx="368" cy="569"/>
                </a:xfrm>
                <a:prstGeom prst="straightConnector1">
                  <a:avLst/>
                </a:prstGeom>
                <a:noFill/>
                <a:ln w="9525">
                  <a:solidFill>
                    <a:srgbClr val="000000"/>
                  </a:solidFill>
                  <a:round/>
                  <a:headEnd/>
                  <a:tailEnd/>
                </a:ln>
              </p:spPr>
            </p:cxnSp>
            <p:cxnSp>
              <p:nvCxnSpPr>
                <p:cNvPr id="46" name="AutoShape 8"/>
                <p:cNvCxnSpPr>
                  <a:cxnSpLocks noChangeShapeType="1"/>
                </p:cNvCxnSpPr>
                <p:nvPr/>
              </p:nvCxnSpPr>
              <p:spPr bwMode="auto">
                <a:xfrm flipH="1">
                  <a:off x="1139" y="2461"/>
                  <a:ext cx="368" cy="603"/>
                </a:xfrm>
                <a:prstGeom prst="straightConnector1">
                  <a:avLst/>
                </a:prstGeom>
                <a:noFill/>
                <a:ln w="9525">
                  <a:solidFill>
                    <a:srgbClr val="000000"/>
                  </a:solidFill>
                  <a:round/>
                  <a:headEnd/>
                  <a:tailEnd/>
                </a:ln>
              </p:spPr>
            </p:cxnSp>
            <p:cxnSp>
              <p:nvCxnSpPr>
                <p:cNvPr id="47" name="AutoShape 9"/>
                <p:cNvCxnSpPr>
                  <a:cxnSpLocks noChangeShapeType="1"/>
                </p:cNvCxnSpPr>
                <p:nvPr/>
              </p:nvCxnSpPr>
              <p:spPr bwMode="auto">
                <a:xfrm flipV="1">
                  <a:off x="1507" y="1574"/>
                  <a:ext cx="385" cy="569"/>
                </a:xfrm>
                <a:prstGeom prst="straightConnector1">
                  <a:avLst/>
                </a:prstGeom>
                <a:noFill/>
                <a:ln w="9525">
                  <a:solidFill>
                    <a:srgbClr val="000000"/>
                  </a:solidFill>
                  <a:round/>
                  <a:headEnd/>
                  <a:tailEnd/>
                </a:ln>
              </p:spPr>
            </p:cxnSp>
            <p:cxnSp>
              <p:nvCxnSpPr>
                <p:cNvPr id="48" name="AutoShape 10"/>
                <p:cNvCxnSpPr>
                  <a:cxnSpLocks noChangeShapeType="1"/>
                </p:cNvCxnSpPr>
                <p:nvPr/>
              </p:nvCxnSpPr>
              <p:spPr bwMode="auto">
                <a:xfrm flipH="1" flipV="1">
                  <a:off x="1507" y="2461"/>
                  <a:ext cx="385" cy="603"/>
                </a:xfrm>
                <a:prstGeom prst="straightConnector1">
                  <a:avLst/>
                </a:prstGeom>
                <a:noFill/>
                <a:ln w="9525">
                  <a:solidFill>
                    <a:srgbClr val="000000"/>
                  </a:solidFill>
                  <a:round/>
                  <a:headEnd/>
                  <a:tailEnd/>
                </a:ln>
              </p:spPr>
            </p:cxnSp>
          </p:grpSp>
          <p:grpSp>
            <p:nvGrpSpPr>
              <p:cNvPr id="34" name="Group 11"/>
              <p:cNvGrpSpPr>
                <a:grpSpLocks/>
              </p:cNvGrpSpPr>
              <p:nvPr/>
            </p:nvGrpSpPr>
            <p:grpSpPr bwMode="auto">
              <a:xfrm>
                <a:off x="993" y="6152"/>
                <a:ext cx="468" cy="1372"/>
                <a:chOff x="1139" y="620"/>
                <a:chExt cx="753" cy="2444"/>
              </a:xfrm>
            </p:grpSpPr>
            <p:sp>
              <p:nvSpPr>
                <p:cNvPr id="37" name="Oval 12"/>
                <p:cNvSpPr>
                  <a:spLocks noChangeArrowheads="1"/>
                </p:cNvSpPr>
                <p:nvPr/>
              </p:nvSpPr>
              <p:spPr bwMode="auto">
                <a:xfrm>
                  <a:off x="1139" y="620"/>
                  <a:ext cx="753" cy="8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8" name="AutoShape 13"/>
                <p:cNvCxnSpPr>
                  <a:cxnSpLocks noChangeShapeType="1"/>
                </p:cNvCxnSpPr>
                <p:nvPr/>
              </p:nvCxnSpPr>
              <p:spPr bwMode="auto">
                <a:xfrm>
                  <a:off x="1507" y="1490"/>
                  <a:ext cx="0" cy="1574"/>
                </a:xfrm>
                <a:prstGeom prst="straightConnector1">
                  <a:avLst/>
                </a:prstGeom>
                <a:noFill/>
                <a:ln w="9525">
                  <a:solidFill>
                    <a:srgbClr val="000000"/>
                  </a:solidFill>
                  <a:round/>
                  <a:headEnd/>
                  <a:tailEnd/>
                </a:ln>
              </p:spPr>
            </p:cxnSp>
            <p:cxnSp>
              <p:nvCxnSpPr>
                <p:cNvPr id="39" name="AutoShape 14"/>
                <p:cNvCxnSpPr>
                  <a:cxnSpLocks noChangeShapeType="1"/>
                </p:cNvCxnSpPr>
                <p:nvPr/>
              </p:nvCxnSpPr>
              <p:spPr bwMode="auto">
                <a:xfrm>
                  <a:off x="1139" y="1574"/>
                  <a:ext cx="368" cy="569"/>
                </a:xfrm>
                <a:prstGeom prst="straightConnector1">
                  <a:avLst/>
                </a:prstGeom>
                <a:noFill/>
                <a:ln w="9525">
                  <a:solidFill>
                    <a:srgbClr val="000000"/>
                  </a:solidFill>
                  <a:round/>
                  <a:headEnd/>
                  <a:tailEnd/>
                </a:ln>
              </p:spPr>
            </p:cxnSp>
            <p:cxnSp>
              <p:nvCxnSpPr>
                <p:cNvPr id="40" name="AutoShape 15"/>
                <p:cNvCxnSpPr>
                  <a:cxnSpLocks noChangeShapeType="1"/>
                </p:cNvCxnSpPr>
                <p:nvPr/>
              </p:nvCxnSpPr>
              <p:spPr bwMode="auto">
                <a:xfrm flipH="1">
                  <a:off x="1139" y="2461"/>
                  <a:ext cx="368" cy="603"/>
                </a:xfrm>
                <a:prstGeom prst="straightConnector1">
                  <a:avLst/>
                </a:prstGeom>
                <a:noFill/>
                <a:ln w="9525">
                  <a:solidFill>
                    <a:srgbClr val="000000"/>
                  </a:solidFill>
                  <a:round/>
                  <a:headEnd/>
                  <a:tailEnd/>
                </a:ln>
              </p:spPr>
            </p:cxnSp>
            <p:cxnSp>
              <p:nvCxnSpPr>
                <p:cNvPr id="41" name="AutoShape 16"/>
                <p:cNvCxnSpPr>
                  <a:cxnSpLocks noChangeShapeType="1"/>
                </p:cNvCxnSpPr>
                <p:nvPr/>
              </p:nvCxnSpPr>
              <p:spPr bwMode="auto">
                <a:xfrm flipV="1">
                  <a:off x="1507" y="1574"/>
                  <a:ext cx="385" cy="569"/>
                </a:xfrm>
                <a:prstGeom prst="straightConnector1">
                  <a:avLst/>
                </a:prstGeom>
                <a:noFill/>
                <a:ln w="9525">
                  <a:solidFill>
                    <a:srgbClr val="000000"/>
                  </a:solidFill>
                  <a:round/>
                  <a:headEnd/>
                  <a:tailEnd/>
                </a:ln>
              </p:spPr>
            </p:cxnSp>
            <p:cxnSp>
              <p:nvCxnSpPr>
                <p:cNvPr id="42" name="AutoShape 17"/>
                <p:cNvCxnSpPr>
                  <a:cxnSpLocks noChangeShapeType="1"/>
                </p:cNvCxnSpPr>
                <p:nvPr/>
              </p:nvCxnSpPr>
              <p:spPr bwMode="auto">
                <a:xfrm flipH="1" flipV="1">
                  <a:off x="1507" y="2461"/>
                  <a:ext cx="385" cy="603"/>
                </a:xfrm>
                <a:prstGeom prst="straightConnector1">
                  <a:avLst/>
                </a:prstGeom>
                <a:noFill/>
                <a:ln w="9525">
                  <a:solidFill>
                    <a:srgbClr val="000000"/>
                  </a:solidFill>
                  <a:round/>
                  <a:headEnd/>
                  <a:tailEnd/>
                </a:ln>
              </p:spPr>
            </p:cxnSp>
          </p:grpSp>
          <p:sp>
            <p:nvSpPr>
              <p:cNvPr id="35" name="Text Box 18"/>
              <p:cNvSpPr txBox="1">
                <a:spLocks noChangeArrowheads="1"/>
              </p:cNvSpPr>
              <p:nvPr/>
            </p:nvSpPr>
            <p:spPr bwMode="auto">
              <a:xfrm>
                <a:off x="876" y="3834"/>
                <a:ext cx="1122" cy="6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tutor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Text Box 19"/>
              <p:cNvSpPr txBox="1">
                <a:spLocks noChangeArrowheads="1"/>
              </p:cNvSpPr>
              <p:nvPr/>
            </p:nvSpPr>
            <p:spPr bwMode="auto">
              <a:xfrm>
                <a:off x="758" y="7736"/>
                <a:ext cx="1099" cy="54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 name="Oval 20"/>
            <p:cNvSpPr>
              <a:spLocks noChangeArrowheads="1"/>
            </p:cNvSpPr>
            <p:nvPr/>
          </p:nvSpPr>
          <p:spPr bwMode="auto">
            <a:xfrm>
              <a:off x="3880198" y="1143000"/>
              <a:ext cx="990451" cy="38119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Signup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Oval 22"/>
            <p:cNvSpPr>
              <a:spLocks noChangeArrowheads="1"/>
            </p:cNvSpPr>
            <p:nvPr/>
          </p:nvSpPr>
          <p:spPr bwMode="auto">
            <a:xfrm>
              <a:off x="3911250" y="1727505"/>
              <a:ext cx="934703" cy="3997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Sign 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Oval 24"/>
            <p:cNvSpPr>
              <a:spLocks noChangeArrowheads="1"/>
            </p:cNvSpPr>
            <p:nvPr/>
          </p:nvSpPr>
          <p:spPr bwMode="auto">
            <a:xfrm>
              <a:off x="3616545" y="2337422"/>
              <a:ext cx="1733805" cy="406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Pick Course(s)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Oval 25"/>
            <p:cNvSpPr>
              <a:spLocks noChangeArrowheads="1"/>
            </p:cNvSpPr>
            <p:nvPr/>
          </p:nvSpPr>
          <p:spPr bwMode="auto">
            <a:xfrm>
              <a:off x="3431550" y="2845687"/>
              <a:ext cx="1868191" cy="406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Upload material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30"/>
            <p:cNvSpPr>
              <a:spLocks noChangeArrowheads="1"/>
            </p:cNvSpPr>
            <p:nvPr/>
          </p:nvSpPr>
          <p:spPr bwMode="auto">
            <a:xfrm>
              <a:off x="3752307" y="3769913"/>
              <a:ext cx="958443" cy="29561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Signup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Oval 32"/>
            <p:cNvSpPr>
              <a:spLocks noChangeArrowheads="1"/>
            </p:cNvSpPr>
            <p:nvPr/>
          </p:nvSpPr>
          <p:spPr bwMode="auto">
            <a:xfrm>
              <a:off x="3751350" y="4268829"/>
              <a:ext cx="1039350" cy="406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Sign 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Oval 34"/>
            <p:cNvSpPr>
              <a:spLocks noChangeArrowheads="1"/>
            </p:cNvSpPr>
            <p:nvPr/>
          </p:nvSpPr>
          <p:spPr bwMode="auto">
            <a:xfrm>
              <a:off x="3488652" y="4936095"/>
              <a:ext cx="1861698" cy="3492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View Course(s)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35"/>
            <p:cNvSpPr>
              <a:spLocks noChangeArrowheads="1"/>
            </p:cNvSpPr>
            <p:nvPr/>
          </p:nvSpPr>
          <p:spPr bwMode="auto">
            <a:xfrm>
              <a:off x="3434217" y="5412000"/>
              <a:ext cx="1676283" cy="38162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View material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Oval 40"/>
            <p:cNvSpPr>
              <a:spLocks noChangeArrowheads="1"/>
            </p:cNvSpPr>
            <p:nvPr/>
          </p:nvSpPr>
          <p:spPr bwMode="auto">
            <a:xfrm>
              <a:off x="5750101" y="4890649"/>
              <a:ext cx="1199250" cy="39471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Calibri" pitchFamily="34" charset="0"/>
                  <a:cs typeface="Arial" pitchFamily="34" charset="0"/>
                </a:rPr>
                <a:t>Pick tutor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 name="AutoShape 42"/>
            <p:cNvCxnSpPr>
              <a:cxnSpLocks noChangeShapeType="1"/>
            </p:cNvCxnSpPr>
            <p:nvPr/>
          </p:nvCxnSpPr>
          <p:spPr bwMode="auto">
            <a:xfrm flipV="1">
              <a:off x="2213667" y="1336792"/>
              <a:ext cx="1666532" cy="1338966"/>
            </a:xfrm>
            <a:prstGeom prst="straightConnector1">
              <a:avLst/>
            </a:prstGeom>
            <a:noFill/>
            <a:ln w="9525">
              <a:solidFill>
                <a:srgbClr val="000000"/>
              </a:solidFill>
              <a:round/>
              <a:headEnd/>
              <a:tailEnd type="triangle" w="med" len="med"/>
            </a:ln>
          </p:spPr>
        </p:cxnSp>
        <p:cxnSp>
          <p:nvCxnSpPr>
            <p:cNvPr id="21" name="AutoShape 43"/>
            <p:cNvCxnSpPr>
              <a:cxnSpLocks noChangeShapeType="1"/>
              <a:endCxn id="9" idx="2"/>
            </p:cNvCxnSpPr>
            <p:nvPr/>
          </p:nvCxnSpPr>
          <p:spPr bwMode="auto">
            <a:xfrm flipV="1">
              <a:off x="2213667" y="1927403"/>
              <a:ext cx="1697583" cy="748357"/>
            </a:xfrm>
            <a:prstGeom prst="straightConnector1">
              <a:avLst/>
            </a:prstGeom>
            <a:noFill/>
            <a:ln w="9525">
              <a:solidFill>
                <a:srgbClr val="000000"/>
              </a:solidFill>
              <a:round/>
              <a:headEnd/>
              <a:tailEnd type="triangle" w="med" len="med"/>
            </a:ln>
          </p:spPr>
        </p:cxnSp>
        <p:cxnSp>
          <p:nvCxnSpPr>
            <p:cNvPr id="23" name="AutoShape 45"/>
            <p:cNvCxnSpPr>
              <a:cxnSpLocks noChangeShapeType="1"/>
            </p:cNvCxnSpPr>
            <p:nvPr/>
          </p:nvCxnSpPr>
          <p:spPr bwMode="auto">
            <a:xfrm flipV="1">
              <a:off x="2213667" y="2538989"/>
              <a:ext cx="1402878" cy="136769"/>
            </a:xfrm>
            <a:prstGeom prst="straightConnector1">
              <a:avLst/>
            </a:prstGeom>
            <a:noFill/>
            <a:ln w="9525">
              <a:solidFill>
                <a:srgbClr val="000000"/>
              </a:solidFill>
              <a:round/>
              <a:headEnd/>
              <a:tailEnd type="triangle" w="med" len="med"/>
            </a:ln>
          </p:spPr>
        </p:cxnSp>
        <p:cxnSp>
          <p:nvCxnSpPr>
            <p:cNvPr id="24" name="AutoShape 46"/>
            <p:cNvCxnSpPr>
              <a:cxnSpLocks noChangeShapeType="1"/>
              <a:endCxn id="12" idx="2"/>
            </p:cNvCxnSpPr>
            <p:nvPr/>
          </p:nvCxnSpPr>
          <p:spPr bwMode="auto">
            <a:xfrm>
              <a:off x="2213667" y="2675759"/>
              <a:ext cx="1217883" cy="373234"/>
            </a:xfrm>
            <a:prstGeom prst="straightConnector1">
              <a:avLst/>
            </a:prstGeom>
            <a:noFill/>
            <a:ln w="9525">
              <a:solidFill>
                <a:srgbClr val="000000"/>
              </a:solidFill>
              <a:round/>
              <a:headEnd/>
              <a:tailEnd type="triangle" w="med" len="med"/>
            </a:ln>
          </p:spPr>
        </p:cxnSp>
        <p:cxnSp>
          <p:nvCxnSpPr>
            <p:cNvPr id="26" name="AutoShape 49"/>
            <p:cNvCxnSpPr>
              <a:cxnSpLocks noChangeShapeType="1"/>
            </p:cNvCxnSpPr>
            <p:nvPr/>
          </p:nvCxnSpPr>
          <p:spPr bwMode="auto">
            <a:xfrm flipV="1">
              <a:off x="2287779" y="3927690"/>
              <a:ext cx="1464528" cy="575803"/>
            </a:xfrm>
            <a:prstGeom prst="straightConnector1">
              <a:avLst/>
            </a:prstGeom>
            <a:noFill/>
            <a:ln w="9525">
              <a:solidFill>
                <a:srgbClr val="000000"/>
              </a:solidFill>
              <a:round/>
              <a:headEnd/>
              <a:tailEnd type="triangle" w="med" len="med"/>
            </a:ln>
          </p:spPr>
        </p:cxnSp>
        <p:cxnSp>
          <p:nvCxnSpPr>
            <p:cNvPr id="29" name="AutoShape 52"/>
            <p:cNvCxnSpPr>
              <a:cxnSpLocks noChangeShapeType="1"/>
              <a:endCxn id="15" idx="2"/>
            </p:cNvCxnSpPr>
            <p:nvPr/>
          </p:nvCxnSpPr>
          <p:spPr bwMode="auto">
            <a:xfrm flipV="1">
              <a:off x="2287779" y="4472134"/>
              <a:ext cx="1463571" cy="43789"/>
            </a:xfrm>
            <a:prstGeom prst="straightConnector1">
              <a:avLst/>
            </a:prstGeom>
            <a:noFill/>
            <a:ln w="9525">
              <a:solidFill>
                <a:srgbClr val="000000"/>
              </a:solidFill>
              <a:round/>
              <a:headEnd/>
              <a:tailEnd type="triangle" w="med" len="med"/>
            </a:ln>
          </p:spPr>
        </p:cxnSp>
        <p:cxnSp>
          <p:nvCxnSpPr>
            <p:cNvPr id="30" name="AutoShape 53"/>
            <p:cNvCxnSpPr>
              <a:cxnSpLocks noChangeShapeType="1"/>
            </p:cNvCxnSpPr>
            <p:nvPr/>
          </p:nvCxnSpPr>
          <p:spPr bwMode="auto">
            <a:xfrm>
              <a:off x="2287779" y="4515926"/>
              <a:ext cx="1146438" cy="582663"/>
            </a:xfrm>
            <a:prstGeom prst="straightConnector1">
              <a:avLst/>
            </a:prstGeom>
            <a:noFill/>
            <a:ln w="9525">
              <a:solidFill>
                <a:srgbClr val="000000"/>
              </a:solidFill>
              <a:round/>
              <a:headEnd/>
              <a:tailEnd type="triangle" w="med" len="med"/>
            </a:ln>
          </p:spPr>
        </p:cxnSp>
        <p:cxnSp>
          <p:nvCxnSpPr>
            <p:cNvPr id="31" name="AutoShape 54"/>
            <p:cNvCxnSpPr>
              <a:cxnSpLocks noChangeShapeType="1"/>
            </p:cNvCxnSpPr>
            <p:nvPr/>
          </p:nvCxnSpPr>
          <p:spPr bwMode="auto">
            <a:xfrm>
              <a:off x="5344125" y="5098588"/>
              <a:ext cx="405975" cy="0"/>
            </a:xfrm>
            <a:prstGeom prst="straightConnector1">
              <a:avLst/>
            </a:prstGeom>
            <a:noFill/>
            <a:ln w="9525">
              <a:solidFill>
                <a:srgbClr val="000000"/>
              </a:solidFill>
              <a:round/>
              <a:headEnd/>
              <a:tailEnd type="triangle" w="med" len="med"/>
            </a:ln>
          </p:spPr>
        </p:cxnSp>
        <p:cxnSp>
          <p:nvCxnSpPr>
            <p:cNvPr id="32" name="AutoShape 58"/>
            <p:cNvCxnSpPr>
              <a:cxnSpLocks noChangeShapeType="1"/>
              <a:endCxn id="18" idx="2"/>
            </p:cNvCxnSpPr>
            <p:nvPr/>
          </p:nvCxnSpPr>
          <p:spPr bwMode="auto">
            <a:xfrm>
              <a:off x="2287779" y="4515927"/>
              <a:ext cx="1146438" cy="1086885"/>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r>
              <a:rPr lang="en-US" dirty="0" smtClean="0"/>
              <a:t>Homepage</a:t>
            </a:r>
          </a:p>
          <a:p>
            <a:r>
              <a:rPr lang="en-US" dirty="0" smtClean="0"/>
              <a:t>Student page</a:t>
            </a:r>
          </a:p>
          <a:p>
            <a:r>
              <a:rPr lang="en-US" dirty="0" smtClean="0"/>
              <a:t>Tutor Page</a:t>
            </a:r>
          </a:p>
          <a:p>
            <a:r>
              <a:rPr lang="en-US" dirty="0" smtClean="0"/>
              <a:t>Automated Tutor Page</a:t>
            </a:r>
          </a:p>
          <a:p>
            <a:r>
              <a:rPr lang="en-US" dirty="0" smtClean="0"/>
              <a:t>Others including Contact Us,  About Us, Register, Login and the functioning database that stores the information of users.</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pic>
        <p:nvPicPr>
          <p:cNvPr id="5" name="image34.png"/>
          <p:cNvPicPr/>
          <p:nvPr/>
        </p:nvPicPr>
        <p:blipFill>
          <a:blip r:embed="rId2" cstate="print"/>
          <a:srcRect/>
          <a:stretch>
            <a:fillRect/>
          </a:stretch>
        </p:blipFill>
        <p:spPr>
          <a:xfrm>
            <a:off x="1905000" y="1428750"/>
            <a:ext cx="5943600" cy="3340100"/>
          </a:xfrm>
          <a:prstGeom prst="rect">
            <a:avLst/>
          </a:prstGeom>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5" name="image40.png"/>
          <p:cNvPicPr/>
          <p:nvPr/>
        </p:nvPicPr>
        <p:blipFill>
          <a:blip r:embed="rId2" cstate="print"/>
          <a:srcRect/>
          <a:stretch>
            <a:fillRect/>
          </a:stretch>
        </p:blipFill>
        <p:spPr>
          <a:xfrm>
            <a:off x="1524000" y="1428750"/>
            <a:ext cx="5943600" cy="3341643"/>
          </a:xfrm>
          <a:prstGeom prst="rect">
            <a:avLst/>
          </a:prstGeo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PAGE</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pic>
        <p:nvPicPr>
          <p:cNvPr id="5" name="image34.png"/>
          <p:cNvPicPr/>
          <p:nvPr/>
        </p:nvPicPr>
        <p:blipFill>
          <a:blip r:embed="rId2" cstate="print"/>
          <a:srcRect/>
          <a:stretch>
            <a:fillRect/>
          </a:stretch>
        </p:blipFill>
        <p:spPr>
          <a:xfrm>
            <a:off x="1905000" y="1428750"/>
            <a:ext cx="5943600" cy="3340100"/>
          </a:xfrm>
          <a:prstGeom prst="rect">
            <a:avLst/>
          </a:prstGeom>
          <a:ln/>
        </p:spPr>
      </p:pic>
      <p:pic>
        <p:nvPicPr>
          <p:cNvPr id="6" name="image49.png"/>
          <p:cNvPicPr/>
          <p:nvPr/>
        </p:nvPicPr>
        <p:blipFill>
          <a:blip r:embed="rId3" cstate="print"/>
          <a:srcRect/>
          <a:stretch>
            <a:fillRect/>
          </a:stretch>
        </p:blipFill>
        <p:spPr>
          <a:xfrm>
            <a:off x="1905000" y="1447800"/>
            <a:ext cx="5943600" cy="3340100"/>
          </a:xfrm>
          <a:prstGeom prst="rect">
            <a:avLst/>
          </a:prstGeom>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 PAGE</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pic>
        <p:nvPicPr>
          <p:cNvPr id="5" name="image34.png"/>
          <p:cNvPicPr/>
          <p:nvPr/>
        </p:nvPicPr>
        <p:blipFill>
          <a:blip r:embed="rId2" cstate="print"/>
          <a:srcRect/>
          <a:stretch>
            <a:fillRect/>
          </a:stretch>
        </p:blipFill>
        <p:spPr>
          <a:xfrm>
            <a:off x="1905000" y="1428750"/>
            <a:ext cx="5943600" cy="3340100"/>
          </a:xfrm>
          <a:prstGeom prst="rect">
            <a:avLst/>
          </a:prstGeom>
          <a:ln/>
        </p:spPr>
      </p:pic>
      <p:pic>
        <p:nvPicPr>
          <p:cNvPr id="6" name="image52.png"/>
          <p:cNvPicPr/>
          <p:nvPr/>
        </p:nvPicPr>
        <p:blipFill>
          <a:blip r:embed="rId3" cstate="print"/>
          <a:srcRect/>
          <a:stretch>
            <a:fillRect/>
          </a:stretch>
        </p:blipFill>
        <p:spPr>
          <a:xfrm>
            <a:off x="1905000" y="1428750"/>
            <a:ext cx="5943600" cy="3340100"/>
          </a:xfrm>
          <a:prstGeom prst="rect">
            <a:avLst/>
          </a:prstGeo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TUTOR</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pic>
        <p:nvPicPr>
          <p:cNvPr id="5" name="image34.png"/>
          <p:cNvPicPr/>
          <p:nvPr/>
        </p:nvPicPr>
        <p:blipFill>
          <a:blip r:embed="rId2" cstate="print"/>
          <a:srcRect/>
          <a:stretch>
            <a:fillRect/>
          </a:stretch>
        </p:blipFill>
        <p:spPr>
          <a:xfrm>
            <a:off x="1905000" y="1428750"/>
            <a:ext cx="5943600" cy="3340100"/>
          </a:xfrm>
          <a:prstGeom prst="rect">
            <a:avLst/>
          </a:prstGeom>
          <a:ln/>
        </p:spPr>
      </p:pic>
      <p:pic>
        <p:nvPicPr>
          <p:cNvPr id="6" name="image7.png"/>
          <p:cNvPicPr/>
          <p:nvPr/>
        </p:nvPicPr>
        <p:blipFill>
          <a:blip r:embed="rId3" cstate="print"/>
          <a:srcRect/>
          <a:stretch>
            <a:fillRect/>
          </a:stretch>
        </p:blipFill>
        <p:spPr>
          <a:xfrm>
            <a:off x="1905000" y="1428750"/>
            <a:ext cx="5943600" cy="3340100"/>
          </a:xfrm>
          <a:prstGeom prst="rect">
            <a:avLst/>
          </a:prstGeo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n" dirty="0" smtClean="0"/>
              <a:t>TABLE OF CONTENT</a:t>
            </a:r>
            <a:endParaRPr dirty="0"/>
          </a:p>
        </p:txBody>
      </p:sp>
      <p:sp>
        <p:nvSpPr>
          <p:cNvPr id="551" name="Google Shape;551;p18"/>
          <p:cNvSpPr txBox="1">
            <a:spLocks noGrp="1"/>
          </p:cNvSpPr>
          <p:nvPr>
            <p:ph type="body" idx="1"/>
          </p:nvPr>
        </p:nvSpPr>
        <p:spPr>
          <a:xfrm>
            <a:off x="1066800" y="1276350"/>
            <a:ext cx="6650700" cy="28860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900" dirty="0" smtClean="0"/>
              <a:t>Introduction</a:t>
            </a:r>
            <a:endParaRPr sz="1900" dirty="0"/>
          </a:p>
          <a:p>
            <a:r>
              <a:rPr lang="en-US" sz="1900" dirty="0" smtClean="0"/>
              <a:t>Problem Statement</a:t>
            </a:r>
          </a:p>
          <a:p>
            <a:r>
              <a:rPr lang="en-US" sz="1900" dirty="0" smtClean="0"/>
              <a:t>Aim and Objectives</a:t>
            </a:r>
          </a:p>
          <a:p>
            <a:r>
              <a:rPr lang="en-US" sz="1900" dirty="0" smtClean="0"/>
              <a:t>Scope and Significance</a:t>
            </a:r>
          </a:p>
          <a:p>
            <a:r>
              <a:rPr lang="en-US" sz="1900" dirty="0" smtClean="0"/>
              <a:t>Literature Review</a:t>
            </a:r>
          </a:p>
          <a:p>
            <a:r>
              <a:rPr lang="en-US" sz="1900" dirty="0" smtClean="0"/>
              <a:t>Methodologies</a:t>
            </a:r>
          </a:p>
          <a:p>
            <a:r>
              <a:rPr lang="en-US" sz="1900" dirty="0" smtClean="0"/>
              <a:t>Results</a:t>
            </a:r>
          </a:p>
          <a:p>
            <a:r>
              <a:rPr lang="en-US" sz="1900" dirty="0" smtClean="0"/>
              <a:t>Conclusion</a:t>
            </a:r>
          </a:p>
          <a:p>
            <a:r>
              <a:rPr lang="en-US" sz="1900" dirty="0" smtClean="0"/>
              <a:t>References</a:t>
            </a:r>
            <a:endParaRPr lang="en-US" sz="1900" dirty="0" smtClean="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9"/>
          <p:cNvSpPr txBox="1">
            <a:spLocks noGrp="1"/>
          </p:cNvSpPr>
          <p:nvPr>
            <p:ph type="ctrTitle" idx="4294967295"/>
          </p:nvPr>
        </p:nvSpPr>
        <p:spPr>
          <a:xfrm>
            <a:off x="1066800" y="1531950"/>
            <a:ext cx="4114800" cy="1159800"/>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4000" dirty="0" smtClean="0">
                <a:solidFill>
                  <a:schemeClr val="accent1"/>
                </a:solidFill>
              </a:rPr>
              <a:t>CONCLUSION</a:t>
            </a:r>
            <a:endParaRPr sz="4000" dirty="0">
              <a:solidFill>
                <a:schemeClr val="accent1"/>
              </a:solidFill>
            </a:endParaRPr>
          </a:p>
        </p:txBody>
      </p:sp>
      <p:sp>
        <p:nvSpPr>
          <p:cNvPr id="558" name="Google Shape;558;p19"/>
          <p:cNvSpPr txBox="1">
            <a:spLocks noGrp="1"/>
          </p:cNvSpPr>
          <p:nvPr>
            <p:ph type="subTitle" idx="4294967295"/>
          </p:nvPr>
        </p:nvSpPr>
        <p:spPr>
          <a:xfrm>
            <a:off x="914400" y="2750552"/>
            <a:ext cx="4267200" cy="784800"/>
          </a:xfrm>
          <a:prstGeom prst="rect">
            <a:avLst/>
          </a:prstGeom>
        </p:spPr>
        <p:txBody>
          <a:bodyPr spcFirstLastPara="1" wrap="square" lIns="0" tIns="0" rIns="0" bIns="0" anchor="t" anchorCtr="0">
            <a:noAutofit/>
          </a:bodyPr>
          <a:lstStyle/>
          <a:p>
            <a:pPr>
              <a:buNone/>
            </a:pPr>
            <a:r>
              <a:rPr lang="en-US" sz="1800" dirty="0" smtClean="0"/>
              <a:t>This study covers an essential aspect in the development of an e-learning web application which aids both students and tutors alike in sharing or viewing content that benefits their programming skills.</a:t>
            </a:r>
            <a:endParaRPr lang="en-US" sz="1800" dirty="0"/>
          </a:p>
        </p:txBody>
      </p:sp>
      <p:sp>
        <p:nvSpPr>
          <p:cNvPr id="572" name="Google Shape;572;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grpSp>
        <p:nvGrpSpPr>
          <p:cNvPr id="18" name="Google Shape;1479;p49"/>
          <p:cNvGrpSpPr/>
          <p:nvPr/>
        </p:nvGrpSpPr>
        <p:grpSpPr>
          <a:xfrm>
            <a:off x="5486400" y="797418"/>
            <a:ext cx="2971800" cy="3603132"/>
            <a:chOff x="8770051" y="937343"/>
            <a:chExt cx="744273" cy="793950"/>
          </a:xfrm>
        </p:grpSpPr>
        <p:sp>
          <p:nvSpPr>
            <p:cNvPr id="19" name="Google Shape;1480;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481;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482;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483;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484;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4" name="Google Shape;1485;p49"/>
            <p:cNvGrpSpPr/>
            <p:nvPr/>
          </p:nvGrpSpPr>
          <p:grpSpPr>
            <a:xfrm>
              <a:off x="8770051" y="937343"/>
              <a:ext cx="744273" cy="793950"/>
              <a:chOff x="6565437" y="1588001"/>
              <a:chExt cx="744273" cy="793950"/>
            </a:xfrm>
          </p:grpSpPr>
          <p:sp>
            <p:nvSpPr>
              <p:cNvPr id="25" name="Google Shape;148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48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48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48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49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49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49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49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49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49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sp>
        <p:nvSpPr>
          <p:cNvPr id="557" name="Google Shape;557;p19"/>
          <p:cNvSpPr txBox="1">
            <a:spLocks noGrp="1"/>
          </p:cNvSpPr>
          <p:nvPr>
            <p:ph type="ctrTitle" idx="4294967295"/>
          </p:nvPr>
        </p:nvSpPr>
        <p:spPr>
          <a:xfrm>
            <a:off x="1066800" y="1531950"/>
            <a:ext cx="4343400" cy="1159800"/>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4000" dirty="0" smtClean="0">
                <a:solidFill>
                  <a:schemeClr val="accent1"/>
                </a:solidFill>
              </a:rPr>
              <a:t>RECOMMENDATION</a:t>
            </a:r>
            <a:endParaRPr sz="4000" dirty="0">
              <a:solidFill>
                <a:schemeClr val="accent1"/>
              </a:solidFill>
            </a:endParaRPr>
          </a:p>
        </p:txBody>
      </p:sp>
      <p:sp>
        <p:nvSpPr>
          <p:cNvPr id="558" name="Google Shape;558;p19"/>
          <p:cNvSpPr txBox="1">
            <a:spLocks noGrp="1"/>
          </p:cNvSpPr>
          <p:nvPr>
            <p:ph type="subTitle" idx="4294967295"/>
          </p:nvPr>
        </p:nvSpPr>
        <p:spPr>
          <a:xfrm>
            <a:off x="914400" y="2647950"/>
            <a:ext cx="4267200" cy="784800"/>
          </a:xfrm>
          <a:prstGeom prst="rect">
            <a:avLst/>
          </a:prstGeom>
        </p:spPr>
        <p:txBody>
          <a:bodyPr spcFirstLastPara="1" wrap="square" lIns="0" tIns="0" rIns="0" bIns="0" anchor="t" anchorCtr="0">
            <a:noAutofit/>
          </a:bodyPr>
          <a:lstStyle/>
          <a:p>
            <a:r>
              <a:rPr lang="en-US" sz="1300" dirty="0" smtClean="0"/>
              <a:t>The design and implementation of a tutoring web application for programming languages as a topic will suggest the existence of coursework for the ever growing number of applications that are in use in the software industry. This provides a cause for further studies on how to integrate even more languages that would not only aid the students in their comprehension of the technology but put them on the technological map of the world with its up to date knowledge that can be relied on.</a:t>
            </a:r>
            <a:endParaRPr lang="en-US" sz="1300" dirty="0"/>
          </a:p>
        </p:txBody>
      </p:sp>
      <p:sp>
        <p:nvSpPr>
          <p:cNvPr id="572" name="Google Shape;572;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grpSp>
        <p:nvGrpSpPr>
          <p:cNvPr id="2" name="Google Shape;1479;p49"/>
          <p:cNvGrpSpPr/>
          <p:nvPr/>
        </p:nvGrpSpPr>
        <p:grpSpPr>
          <a:xfrm>
            <a:off x="5486400" y="797418"/>
            <a:ext cx="2971800" cy="3603132"/>
            <a:chOff x="8770051" y="937343"/>
            <a:chExt cx="744273" cy="793950"/>
          </a:xfrm>
        </p:grpSpPr>
        <p:sp>
          <p:nvSpPr>
            <p:cNvPr id="19" name="Google Shape;1480;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481;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482;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483;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484;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 name="Google Shape;1485;p49"/>
            <p:cNvGrpSpPr/>
            <p:nvPr/>
          </p:nvGrpSpPr>
          <p:grpSpPr>
            <a:xfrm>
              <a:off x="8770051" y="937343"/>
              <a:ext cx="744273" cy="793950"/>
              <a:chOff x="6565437" y="1588001"/>
              <a:chExt cx="744273" cy="793950"/>
            </a:xfrm>
          </p:grpSpPr>
          <p:sp>
            <p:nvSpPr>
              <p:cNvPr id="25" name="Google Shape;148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48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48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48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49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49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49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49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49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49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a:xfrm>
            <a:off x="1219200" y="1352550"/>
            <a:ext cx="6650700" cy="2886000"/>
          </a:xfrm>
        </p:spPr>
        <p:txBody>
          <a:bodyPr/>
          <a:lstStyle/>
          <a:p>
            <a:r>
              <a:rPr lang="en-US" sz="900" dirty="0" err="1" smtClean="0"/>
              <a:t>Eze</a:t>
            </a:r>
            <a:r>
              <a:rPr lang="en-US" sz="900" dirty="0" smtClean="0"/>
              <a:t>, </a:t>
            </a:r>
            <a:r>
              <a:rPr lang="en-US" sz="900" dirty="0" err="1" smtClean="0"/>
              <a:t>Udoka</a:t>
            </a:r>
            <a:r>
              <a:rPr lang="en-US" sz="900" dirty="0" smtClean="0"/>
              <a:t> &amp; </a:t>
            </a:r>
            <a:r>
              <a:rPr lang="en-US" sz="900" dirty="0" err="1" smtClean="0"/>
              <a:t>Ihuoma</a:t>
            </a:r>
            <a:r>
              <a:rPr lang="en-US" sz="900" dirty="0" smtClean="0"/>
              <a:t>, M &amp; </a:t>
            </a:r>
            <a:r>
              <a:rPr lang="en-US" sz="900" dirty="0" err="1" smtClean="0"/>
              <a:t>Chima</a:t>
            </a:r>
            <a:r>
              <a:rPr lang="en-US" sz="900" dirty="0" smtClean="0"/>
              <a:t> </a:t>
            </a:r>
            <a:r>
              <a:rPr lang="en-US" sz="900" dirty="0" err="1" smtClean="0"/>
              <a:t>Ajanwachuku</a:t>
            </a:r>
            <a:r>
              <a:rPr lang="en-US" sz="900" dirty="0" smtClean="0"/>
              <a:t>, </a:t>
            </a:r>
            <a:r>
              <a:rPr lang="en-US" sz="900" dirty="0" err="1" smtClean="0"/>
              <a:t>Nwagu</a:t>
            </a:r>
            <a:r>
              <a:rPr lang="en-US" sz="900" dirty="0" smtClean="0"/>
              <a:t>. (2020). An Enhanced E-Learning Application for Tertiary Institutions. International Journal of Computer Applications. 176. </a:t>
            </a:r>
            <a:r>
              <a:rPr lang="en-US" sz="900" dirty="0" smtClean="0"/>
              <a:t>35-56.</a:t>
            </a:r>
            <a:r>
              <a:rPr lang="en-US" sz="900" dirty="0" smtClean="0">
                <a:hlinkClick r:id="rId2"/>
              </a:rPr>
              <a:t>https</a:t>
            </a:r>
            <a:r>
              <a:rPr lang="en-US" sz="900" dirty="0" smtClean="0">
                <a:hlinkClick r:id="rId2"/>
              </a:rPr>
              <a:t>://www.researchgate.net/publication/341453457_An_Enhanced_E-Learning_Application_for_Tertiary_Institutions</a:t>
            </a:r>
            <a:endParaRPr lang="en-US" sz="900" dirty="0" smtClean="0"/>
          </a:p>
          <a:p>
            <a:r>
              <a:rPr lang="en-US" sz="900" dirty="0" err="1" smtClean="0"/>
              <a:t>Soegoto</a:t>
            </a:r>
            <a:r>
              <a:rPr lang="en-US" sz="900" dirty="0" smtClean="0"/>
              <a:t>, E. S., &amp; </a:t>
            </a:r>
            <a:r>
              <a:rPr lang="en-US" sz="900" dirty="0" err="1" smtClean="0"/>
              <a:t>Ardian</a:t>
            </a:r>
            <a:r>
              <a:rPr lang="en-US" sz="900" dirty="0" smtClean="0"/>
              <a:t>, F. (2018). Designing E-Learning Application. IOP Conference Series: Materials Science and Engineering, 407, 012002. </a:t>
            </a:r>
            <a:r>
              <a:rPr lang="en-US" sz="900" u="sng" dirty="0" smtClean="0">
                <a:hlinkClick r:id="rId3"/>
              </a:rPr>
              <a:t>https://doi.org/10.1088/1757-899x/407/1/012002</a:t>
            </a:r>
            <a:endParaRPr lang="en-US" sz="900" dirty="0" smtClean="0"/>
          </a:p>
          <a:p>
            <a:r>
              <a:rPr lang="en-US" sz="900" dirty="0" err="1" smtClean="0"/>
              <a:t>Adnan</a:t>
            </a:r>
            <a:r>
              <a:rPr lang="en-US" sz="900" dirty="0" smtClean="0"/>
              <a:t>, </a:t>
            </a:r>
            <a:r>
              <a:rPr lang="en-US" sz="900" dirty="0" err="1" smtClean="0"/>
              <a:t>Enas</a:t>
            </a:r>
            <a:r>
              <a:rPr lang="en-US" sz="900" dirty="0" smtClean="0"/>
              <a:t> &amp; </a:t>
            </a:r>
            <a:r>
              <a:rPr lang="en-US" sz="900" dirty="0" err="1" smtClean="0"/>
              <a:t>Elameer</a:t>
            </a:r>
            <a:r>
              <a:rPr lang="en-US" sz="900" dirty="0" smtClean="0"/>
              <a:t>, </a:t>
            </a:r>
            <a:r>
              <a:rPr lang="en-US" sz="900" dirty="0" err="1" smtClean="0"/>
              <a:t>Amer</a:t>
            </a:r>
            <a:r>
              <a:rPr lang="en-US" sz="900" dirty="0" smtClean="0"/>
              <a:t> &amp; </a:t>
            </a:r>
            <a:r>
              <a:rPr lang="en-US" sz="900" dirty="0" err="1" smtClean="0"/>
              <a:t>Hamed</a:t>
            </a:r>
            <a:r>
              <a:rPr lang="en-US" sz="900" dirty="0" smtClean="0"/>
              <a:t>, </a:t>
            </a:r>
            <a:r>
              <a:rPr lang="en-US" sz="900" dirty="0" err="1" smtClean="0"/>
              <a:t>Ashwaq</a:t>
            </a:r>
            <a:r>
              <a:rPr lang="en-US" sz="900" dirty="0" smtClean="0"/>
              <a:t>. (2018). Design and Development </a:t>
            </a:r>
            <a:r>
              <a:rPr lang="en-US" sz="900" dirty="0" err="1" smtClean="0"/>
              <a:t>DataBase</a:t>
            </a:r>
            <a:r>
              <a:rPr lang="en-US" sz="900" dirty="0" smtClean="0"/>
              <a:t> System of ELearning Platform for Iraqi Higher Education. 7. 1140-1142. 10.21275/ART20181138 </a:t>
            </a:r>
            <a:r>
              <a:rPr lang="en-US" sz="900" u="sng" dirty="0" smtClean="0">
                <a:hlinkClick r:id="rId4"/>
              </a:rPr>
              <a:t>https://www.researchgate.net/publication/330037265_Design_and_Development_DataBase_System_of_ELearning_Platform_for_Iraqi_Higher_Education</a:t>
            </a:r>
            <a:endParaRPr lang="en-US" sz="900" dirty="0" smtClean="0"/>
          </a:p>
          <a:p>
            <a:r>
              <a:rPr lang="en-US" sz="900" dirty="0" err="1" smtClean="0"/>
              <a:t>Tello</a:t>
            </a:r>
            <a:r>
              <a:rPr lang="en-US" sz="900" dirty="0" smtClean="0"/>
              <a:t>, </a:t>
            </a:r>
            <a:r>
              <a:rPr lang="en-US" sz="900" dirty="0" err="1" smtClean="0"/>
              <a:t>Jesús</a:t>
            </a:r>
            <a:r>
              <a:rPr lang="en-US" sz="900" dirty="0" smtClean="0"/>
              <a:t> &amp; </a:t>
            </a:r>
            <a:r>
              <a:rPr lang="en-US" sz="900" dirty="0" err="1" smtClean="0"/>
              <a:t>Pérez</a:t>
            </a:r>
            <a:r>
              <a:rPr lang="en-US" sz="900" dirty="0" smtClean="0"/>
              <a:t> de la </a:t>
            </a:r>
            <a:r>
              <a:rPr lang="en-US" sz="900" dirty="0" err="1" smtClean="0"/>
              <a:t>Cámara</a:t>
            </a:r>
            <a:r>
              <a:rPr lang="en-US" sz="900" dirty="0" smtClean="0"/>
              <a:t>, Santiago &amp; </a:t>
            </a:r>
            <a:r>
              <a:rPr lang="en-US" sz="900" dirty="0" err="1" smtClean="0"/>
              <a:t>Peña</a:t>
            </a:r>
            <a:r>
              <a:rPr lang="en-US" sz="900" dirty="0" smtClean="0"/>
              <a:t>, Juan. (2011). A COMPARATIVE STUDY BETWEEN FREE E-LEARNING PLATFORMS </a:t>
            </a:r>
            <a:r>
              <a:rPr lang="en-US" sz="900" u="sng" dirty="0" smtClean="0">
                <a:hlinkClick r:id="rId5"/>
              </a:rPr>
              <a:t>https://www.researchgate.net/publication/236656139_A_COMPARATIVE_STUDY_BETWEEN_FREE_E-LEARNING_PLATFORMS</a:t>
            </a:r>
            <a:endParaRPr lang="en-US" sz="900" dirty="0" smtClean="0"/>
          </a:p>
          <a:p>
            <a:r>
              <a:rPr lang="en-US" sz="900" dirty="0" err="1" smtClean="0"/>
              <a:t>Jacyntho</a:t>
            </a:r>
            <a:r>
              <a:rPr lang="en-US" sz="900" dirty="0" smtClean="0"/>
              <a:t>, Mark Douglas &amp; </a:t>
            </a:r>
            <a:r>
              <a:rPr lang="en-US" sz="900" dirty="0" err="1" smtClean="0"/>
              <a:t>Schwabe</a:t>
            </a:r>
            <a:r>
              <a:rPr lang="en-US" sz="900" dirty="0" smtClean="0"/>
              <a:t>, Daniel &amp; Rossi, Gustavo. (2002). A Software Architecture for Structuring Complex Web Applications.. J. Web Eng.. 1. 37-60 </a:t>
            </a:r>
            <a:r>
              <a:rPr lang="en-US" sz="900" u="sng" dirty="0" smtClean="0">
                <a:hlinkClick r:id="rId6"/>
              </a:rPr>
              <a:t>https://www.researchgate.net/publication/220538185_A_Software_Architecture_for_Structuring_Complex_Web_Applications</a:t>
            </a:r>
            <a:endParaRPr lang="en-US" sz="900" dirty="0" smtClean="0"/>
          </a:p>
          <a:p>
            <a:r>
              <a:rPr lang="en-US" sz="900" dirty="0" err="1" smtClean="0"/>
              <a:t>Mutiawani</a:t>
            </a:r>
            <a:r>
              <a:rPr lang="en-US" sz="900" dirty="0" smtClean="0"/>
              <a:t>, </a:t>
            </a:r>
            <a:r>
              <a:rPr lang="en-US" sz="900" dirty="0" err="1" smtClean="0"/>
              <a:t>Viska</a:t>
            </a:r>
            <a:r>
              <a:rPr lang="en-US" sz="900" dirty="0" smtClean="0"/>
              <a:t> &amp; </a:t>
            </a:r>
            <a:r>
              <a:rPr lang="en-US" sz="900" dirty="0" err="1" smtClean="0"/>
              <a:t>Juwita</a:t>
            </a:r>
            <a:r>
              <a:rPr lang="en-US" sz="900" dirty="0" smtClean="0"/>
              <a:t>, </a:t>
            </a:r>
            <a:r>
              <a:rPr lang="en-US" sz="900" dirty="0" err="1" smtClean="0"/>
              <a:t>Juwita</a:t>
            </a:r>
            <a:r>
              <a:rPr lang="en-US" sz="900" dirty="0" smtClean="0"/>
              <a:t>. (2015). Developing e-learning application specifically designed for learning introductory programming. 2014 International Conference on Information Technology Systems and Innovation, ICITSI 2014 - Proceedings. 126-129. </a:t>
            </a:r>
            <a:r>
              <a:rPr lang="en-US" sz="900" dirty="0" smtClean="0"/>
              <a:t>10.1109/ICITSI.2014.7048250 </a:t>
            </a:r>
            <a:r>
              <a:rPr lang="en-US" sz="900" u="sng" dirty="0" smtClean="0">
                <a:hlinkClick r:id="rId7"/>
              </a:rPr>
              <a:t>https</a:t>
            </a:r>
            <a:r>
              <a:rPr lang="en-US" sz="900" u="sng" dirty="0" smtClean="0">
                <a:hlinkClick r:id="rId7"/>
              </a:rPr>
              <a:t>://www.researchgate.net/publication/283098279_Developing_e-learning_application_specifically_designed_for_learning_introductory_programming</a:t>
            </a:r>
            <a:endParaRPr lang="en-US" sz="900" dirty="0" smtClean="0"/>
          </a:p>
          <a:p>
            <a:endParaRPr lang="en-US" sz="9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pPr marL="0" lvl="0" indent="0" algn="ctr" rtl="0">
                <a:spcBef>
                  <a:spcPts val="0"/>
                </a:spcBef>
                <a:spcAft>
                  <a:spcPts val="0"/>
                </a:spcAft>
                <a:buNone/>
              </a:pPr>
              <a:t>23</a:t>
            </a:fld>
            <a:endParaRPr>
              <a:solidFill>
                <a:schemeClr val="dk1"/>
              </a:solidFill>
            </a:endParaRPr>
          </a:p>
        </p:txBody>
      </p:sp>
      <p:sp>
        <p:nvSpPr>
          <p:cNvPr id="770" name="Google Shape;770;p35"/>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pic>
        <p:nvPicPr>
          <p:cNvPr id="772" name="Google Shape;772;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778" name="Google Shape;778;p36"/>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a:buNone/>
            </a:pPr>
            <a:r>
              <a:rPr lang="en-US" sz="2000" dirty="0" smtClean="0"/>
              <a:t>Learning is a core activity that must be mastered by students. </a:t>
            </a:r>
          </a:p>
          <a:p>
            <a:pPr>
              <a:buNone/>
            </a:pPr>
            <a:r>
              <a:rPr lang="en-US" sz="2000" dirty="0" smtClean="0"/>
              <a:t>Research </a:t>
            </a:r>
            <a:r>
              <a:rPr lang="en-US" sz="2000" dirty="0" smtClean="0"/>
              <a:t>has shown </a:t>
            </a:r>
            <a:r>
              <a:rPr lang="en-US" sz="2000" dirty="0" smtClean="0"/>
              <a:t>that e- learning is considered more effective compared to other learning processes. </a:t>
            </a:r>
          </a:p>
          <a:p>
            <a:pPr>
              <a:buNone/>
            </a:pPr>
            <a:r>
              <a:rPr lang="en-US" sz="2000" dirty="0" smtClean="0"/>
              <a:t>This is where our application comes in. It is to adapt to the use of each student so that they can learn at their own pace while proving to be  extremely helpful to tutors as they can upload learning material</a:t>
            </a:r>
            <a:r>
              <a:rPr lang="en-US" sz="2000" dirty="0" smtClean="0"/>
              <a:t>.</a:t>
            </a:r>
            <a:endParaRPr lang="en-US" sz="2000" dirty="0" smtClean="0">
              <a:effectLst>
                <a:outerShdw blurRad="38100" dist="38100" dir="2700000" algn="tl">
                  <a:srgbClr val="000000">
                    <a:alpha val="43137"/>
                  </a:srgbClr>
                </a:outerShdw>
              </a:effectLst>
            </a:endParaRPr>
          </a:p>
        </p:txBody>
      </p:sp>
      <p:sp>
        <p:nvSpPr>
          <p:cNvPr id="779" name="Google Shape;779;p3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Background</a:t>
            </a:r>
            <a:endParaRPr lang="en-US" dirty="0"/>
          </a:p>
        </p:txBody>
      </p:sp>
      <p:sp>
        <p:nvSpPr>
          <p:cNvPr id="3" name="Text Placeholder 2"/>
          <p:cNvSpPr>
            <a:spLocks noGrp="1"/>
          </p:cNvSpPr>
          <p:nvPr>
            <p:ph type="body" idx="1"/>
          </p:nvPr>
        </p:nvSpPr>
        <p:spPr>
          <a:xfrm>
            <a:off x="1143000" y="1352550"/>
            <a:ext cx="6650700" cy="2886000"/>
          </a:xfrm>
        </p:spPr>
        <p:txBody>
          <a:bodyPr/>
          <a:lstStyle/>
          <a:p>
            <a:pPr>
              <a:buNone/>
            </a:pPr>
            <a:r>
              <a:rPr lang="en-US" sz="1500" dirty="0" smtClean="0"/>
              <a:t>Education can be obtained in many different ways; from the traditional system to the e-learning method to a hybrid of them both. </a:t>
            </a:r>
          </a:p>
          <a:p>
            <a:pPr>
              <a:buNone/>
            </a:pPr>
            <a:r>
              <a:rPr lang="en-US" sz="1500" dirty="0" smtClean="0"/>
              <a:t>Many a times, the older learning processes follow a strict process that includes teaching in class and then giving assignments to work on afterwards regardless of the level of understanding of students. E-learning is considered more effective as it provides the same thing, however, with the option of learning at the pace of the student. </a:t>
            </a:r>
          </a:p>
          <a:p>
            <a:pPr>
              <a:buNone/>
            </a:pPr>
            <a:r>
              <a:rPr lang="en-US" sz="1500" dirty="0" smtClean="0"/>
              <a:t>As students assimilate differently, e-learning provides a means to cater to their needs without leaving another student behind as opposed to the manual system. </a:t>
            </a:r>
          </a:p>
          <a:p>
            <a:pPr>
              <a:buNone/>
            </a:pPr>
            <a:r>
              <a:rPr lang="en-US" sz="1500" dirty="0" smtClean="0"/>
              <a:t>Teachers are only human and can only try their best to cater to the needs of majority of the student body. However,  this would mean that a minority is left behind.</a:t>
            </a:r>
          </a:p>
          <a:p>
            <a:pPr>
              <a:buNone/>
            </a:pPr>
            <a:endParaRPr lang="en-US" sz="15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idx="1"/>
          </p:nvPr>
        </p:nvSpPr>
        <p:spPr>
          <a:xfrm>
            <a:off x="1143000" y="1504950"/>
            <a:ext cx="6650700" cy="2886000"/>
          </a:xfrm>
        </p:spPr>
        <p:txBody>
          <a:bodyPr/>
          <a:lstStyle/>
          <a:p>
            <a:r>
              <a:rPr lang="en-US" sz="1600" dirty="0" smtClean="0"/>
              <a:t>It is common knowledge that the sound knowledge of courses taken during the course of university is necessary before students are launched into the labour market. </a:t>
            </a:r>
          </a:p>
          <a:p>
            <a:r>
              <a:rPr lang="en-US" sz="1600" dirty="0" smtClean="0"/>
              <a:t>However,  to the disappointment of many, this is not the case. </a:t>
            </a:r>
          </a:p>
          <a:p>
            <a:r>
              <a:rPr lang="en-US" sz="1600" dirty="0" smtClean="0"/>
              <a:t>The computer science labour market is incredibly competitive.</a:t>
            </a:r>
          </a:p>
          <a:p>
            <a:r>
              <a:rPr lang="en-US" sz="1600" dirty="0" smtClean="0"/>
              <a:t>This is a recurring problem and although changes are made to the system, they have yet to prove effective. </a:t>
            </a:r>
          </a:p>
          <a:p>
            <a:r>
              <a:rPr lang="en-US" sz="1600" dirty="0" smtClean="0">
                <a:effectLst>
                  <a:outerShdw blurRad="38100" dist="38100" dir="2700000" algn="tl">
                    <a:srgbClr val="000000">
                      <a:alpha val="43137"/>
                    </a:srgbClr>
                  </a:outerShdw>
                </a:effectLst>
              </a:rPr>
              <a:t>This leads us to believe that the problem is the ineffectiveness of both the learning and teaching processes in place. </a:t>
            </a:r>
          </a:p>
          <a:p>
            <a:r>
              <a:rPr lang="en-US" sz="1600" dirty="0" smtClean="0"/>
              <a:t>While thinking of the effective solution to this recurring problem, this project was borne.</a:t>
            </a:r>
          </a:p>
          <a:p>
            <a:pPr>
              <a:buNone/>
            </a:pPr>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OBJECTIVES</a:t>
            </a:r>
            <a:endParaRPr lang="en-US" dirty="0"/>
          </a:p>
        </p:txBody>
      </p:sp>
      <p:sp>
        <p:nvSpPr>
          <p:cNvPr id="3" name="Text Placeholder 2"/>
          <p:cNvSpPr>
            <a:spLocks noGrp="1"/>
          </p:cNvSpPr>
          <p:nvPr>
            <p:ph type="body" idx="1"/>
          </p:nvPr>
        </p:nvSpPr>
        <p:spPr/>
        <p:txBody>
          <a:bodyPr/>
          <a:lstStyle/>
          <a:p>
            <a:r>
              <a:rPr lang="en-US" sz="1600" dirty="0" smtClean="0"/>
              <a:t>The </a:t>
            </a:r>
            <a:r>
              <a:rPr lang="en-US" sz="1600" dirty="0" smtClean="0">
                <a:effectLst>
                  <a:outerShdw blurRad="38100" dist="38100" dir="2700000" algn="tl">
                    <a:srgbClr val="000000">
                      <a:alpha val="43137"/>
                    </a:srgbClr>
                  </a:outerShdw>
                </a:effectLst>
              </a:rPr>
              <a:t>aim </a:t>
            </a:r>
            <a:r>
              <a:rPr lang="en-US" sz="1600" dirty="0" smtClean="0"/>
              <a:t>of the project is to make the use of sophisticated computer technologies to aid the studying of students in the university by the creation of a tutorial web application.</a:t>
            </a:r>
          </a:p>
          <a:p>
            <a:pPr>
              <a:buNone/>
            </a:pPr>
            <a:r>
              <a:rPr lang="en-US" sz="1600" dirty="0" smtClean="0"/>
              <a:t>The general </a:t>
            </a:r>
            <a:r>
              <a:rPr lang="en-US" sz="1600" dirty="0" smtClean="0">
                <a:effectLst>
                  <a:outerShdw blurRad="38100" dist="38100" dir="2700000" algn="tl">
                    <a:srgbClr val="000000">
                      <a:alpha val="43137"/>
                    </a:srgbClr>
                  </a:outerShdw>
                </a:effectLst>
              </a:rPr>
              <a:t>objectives</a:t>
            </a:r>
            <a:r>
              <a:rPr lang="en-US" sz="1600" dirty="0" smtClean="0"/>
              <a:t> of this study are to:</a:t>
            </a:r>
          </a:p>
          <a:p>
            <a:r>
              <a:rPr lang="en-US" sz="1600" dirty="0" smtClean="0"/>
              <a:t>Conduct a review on existing e-learning platforms.</a:t>
            </a:r>
          </a:p>
          <a:p>
            <a:r>
              <a:rPr lang="en-US" sz="1600" dirty="0" smtClean="0"/>
              <a:t>Develop an e-learning platform that will allow the upload of PowerPoint slides and PDF material.</a:t>
            </a:r>
          </a:p>
          <a:p>
            <a:r>
              <a:rPr lang="en-US" sz="1600" dirty="0" smtClean="0"/>
              <a:t>Offer assistance to students in need of extra help outside of on-site classes via a meeting place on the application for both students and tutors.</a:t>
            </a:r>
          </a:p>
          <a:p>
            <a:pPr>
              <a:buNone/>
            </a:pPr>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SIGNIFICANCE</a:t>
            </a:r>
            <a:endParaRPr lang="en-US" dirty="0"/>
          </a:p>
        </p:txBody>
      </p:sp>
      <p:sp>
        <p:nvSpPr>
          <p:cNvPr id="3" name="Text Placeholder 2"/>
          <p:cNvSpPr>
            <a:spLocks noGrp="1"/>
          </p:cNvSpPr>
          <p:nvPr>
            <p:ph type="body" idx="1"/>
          </p:nvPr>
        </p:nvSpPr>
        <p:spPr>
          <a:xfrm>
            <a:off x="1143000" y="1428750"/>
            <a:ext cx="6650700" cy="2886000"/>
          </a:xfrm>
        </p:spPr>
        <p:txBody>
          <a:bodyPr/>
          <a:lstStyle/>
          <a:p>
            <a:r>
              <a:rPr lang="en-US" sz="1600" dirty="0" smtClean="0">
                <a:effectLst>
                  <a:outerShdw blurRad="38100" dist="38100" dir="2700000" algn="tl">
                    <a:srgbClr val="000000">
                      <a:alpha val="43137"/>
                    </a:srgbClr>
                  </a:outerShdw>
                </a:effectLst>
              </a:rPr>
              <a:t>SCOPE</a:t>
            </a:r>
          </a:p>
          <a:p>
            <a:pPr>
              <a:buNone/>
            </a:pPr>
            <a:r>
              <a:rPr lang="en-US" sz="1600" dirty="0" smtClean="0"/>
              <a:t>This e-learning platform is aimed at students who struggle with grasping the concept of basic programming languages and have little to no knowledge of programming languages. It is not limited to just them however and students outside of the department with interest in learning are also given such opportunity.</a:t>
            </a:r>
          </a:p>
          <a:p>
            <a:r>
              <a:rPr lang="en-US" sz="1600" dirty="0" smtClean="0">
                <a:effectLst>
                  <a:outerShdw blurRad="38100" dist="38100" dir="2700000" algn="tl">
                    <a:srgbClr val="000000">
                      <a:alpha val="43137"/>
                    </a:srgbClr>
                  </a:outerShdw>
                </a:effectLst>
              </a:rPr>
              <a:t>SIGNIFICANCE</a:t>
            </a:r>
          </a:p>
          <a:p>
            <a:pPr lvl="1"/>
            <a:r>
              <a:rPr lang="en-US" sz="1600" dirty="0" smtClean="0"/>
              <a:t>A cut down of cost of learning materials</a:t>
            </a:r>
          </a:p>
          <a:p>
            <a:pPr lvl="1"/>
            <a:r>
              <a:rPr lang="en-US" sz="1600" dirty="0" smtClean="0"/>
              <a:t>A wider expanse of knowledge for students</a:t>
            </a:r>
          </a:p>
          <a:p>
            <a:pPr lvl="1"/>
            <a:r>
              <a:rPr lang="en-US" sz="1600" dirty="0" smtClean="0"/>
              <a:t>Helping teachers do their work better</a:t>
            </a:r>
          </a:p>
          <a:p>
            <a:pPr lvl="1"/>
            <a:r>
              <a:rPr lang="en-US" sz="1600" dirty="0" smtClean="0"/>
              <a:t>Others include gauging the type of information a student gets on a particular topic to avoid consumption of wrong information etc.</a:t>
            </a:r>
          </a:p>
          <a:p>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graphicFrame>
        <p:nvGraphicFramePr>
          <p:cNvPr id="5" name="Table 4"/>
          <p:cNvGraphicFramePr>
            <a:graphicFrameLocks noGrp="1"/>
          </p:cNvGraphicFramePr>
          <p:nvPr/>
        </p:nvGraphicFramePr>
        <p:xfrm>
          <a:off x="1219200" y="1352551"/>
          <a:ext cx="6934200" cy="3710813"/>
        </p:xfrm>
        <a:graphic>
          <a:graphicData uri="http://schemas.openxmlformats.org/drawingml/2006/table">
            <a:tbl>
              <a:tblPr firstRow="1" bandRow="1"/>
              <a:tblGrid>
                <a:gridCol w="1176675"/>
                <a:gridCol w="1378030"/>
                <a:gridCol w="1365446"/>
                <a:gridCol w="1711526"/>
                <a:gridCol w="1302523"/>
              </a:tblGrid>
              <a:tr h="389916">
                <a:tc>
                  <a:txBody>
                    <a:bodyPr/>
                    <a:lstStyle/>
                    <a:p>
                      <a:pPr marL="0" marR="0">
                        <a:lnSpc>
                          <a:spcPct val="107000"/>
                        </a:lnSpc>
                        <a:spcBef>
                          <a:spcPts val="0"/>
                        </a:spcBef>
                        <a:spcAft>
                          <a:spcPts val="0"/>
                        </a:spcAft>
                      </a:pPr>
                      <a:r>
                        <a:rPr lang="en-US" sz="1100" dirty="0" smtClean="0">
                          <a:solidFill>
                            <a:schemeClr val="tx1"/>
                          </a:solidFill>
                          <a:effectLst/>
                          <a:latin typeface="Barlow Light" charset="0"/>
                          <a:ea typeface="Inter-Regular" panose="020B0604020202020204" charset="0"/>
                        </a:rPr>
                        <a:t>AUTHOR, YEAR</a:t>
                      </a:r>
                      <a:endParaRPr lang="en-US" sz="1100" dirty="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100" dirty="0" smtClean="0">
                          <a:solidFill>
                            <a:schemeClr val="tx1"/>
                          </a:solidFill>
                          <a:effectLst/>
                          <a:latin typeface="Barlow Light" charset="0"/>
                          <a:ea typeface="Inter-Regular" panose="020B0604020202020204" charset="0"/>
                        </a:rPr>
                        <a:t>PROBLEM ADDRESSED</a:t>
                      </a:r>
                      <a:endParaRPr lang="en-US" sz="1100" dirty="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100" dirty="0" smtClean="0">
                          <a:solidFill>
                            <a:schemeClr val="tx1"/>
                          </a:solidFill>
                          <a:effectLst/>
                          <a:latin typeface="Barlow Light" charset="0"/>
                          <a:ea typeface="Inter-Regular" panose="020B0604020202020204" charset="0"/>
                        </a:rPr>
                        <a:t>METHOD</a:t>
                      </a:r>
                      <a:endParaRPr lang="en-US" sz="1100" dirty="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solidFill>
                            <a:schemeClr val="tx1"/>
                          </a:solidFill>
                          <a:effectLst/>
                          <a:latin typeface="Barlow Light" charset="0"/>
                          <a:ea typeface="Inter-Regular" panose="020B0604020202020204" charset="0"/>
                        </a:rPr>
                        <a:t>RESULT OBTAINED</a:t>
                      </a:r>
                      <a:endParaRPr lang="en-US" sz="1100" dirty="0" smtClean="0">
                        <a:solidFill>
                          <a:schemeClr val="tx1"/>
                        </a:solidFill>
                        <a:effectLst/>
                        <a:latin typeface="Barlow Light" charset="0"/>
                        <a:ea typeface="Inter-Regular" panose="020B0604020202020204" charset="0"/>
                        <a:cs typeface="Times New Roman" panose="02020603050405020304" pitchFamily="18" charset="0"/>
                      </a:endParaRPr>
                    </a:p>
                    <a:p>
                      <a:endParaRPr lang="en-US" sz="1100" dirty="0">
                        <a:solidFill>
                          <a:schemeClr val="tx1"/>
                        </a:solidFill>
                        <a:latin typeface="Barlow Light" charset="0"/>
                      </a:endParaRPr>
                    </a:p>
                  </a:txBody>
                  <a:tcPr/>
                </a:tc>
                <a:tc>
                  <a:txBody>
                    <a:bodyPr/>
                    <a:lstStyle/>
                    <a:p>
                      <a:pPr marL="0" marR="0">
                        <a:lnSpc>
                          <a:spcPct val="107000"/>
                        </a:lnSpc>
                        <a:spcBef>
                          <a:spcPts val="0"/>
                        </a:spcBef>
                        <a:spcAft>
                          <a:spcPts val="0"/>
                        </a:spcAft>
                      </a:pPr>
                      <a:r>
                        <a:rPr lang="en-US" sz="1100" dirty="0" smtClean="0">
                          <a:solidFill>
                            <a:schemeClr val="tx1"/>
                          </a:solidFill>
                          <a:effectLst/>
                          <a:latin typeface="Barlow Light" charset="0"/>
                          <a:ea typeface="Inter-Regular" panose="020B0604020202020204" charset="0"/>
                        </a:rPr>
                        <a:t>GAPS IDENTIFIED</a:t>
                      </a:r>
                      <a:endParaRPr lang="en-US" sz="1100" dirty="0">
                        <a:solidFill>
                          <a:schemeClr val="tx1"/>
                        </a:solidFill>
                        <a:effectLst/>
                        <a:latin typeface="Barlow Light" charset="0"/>
                        <a:ea typeface="Inter-Regular" panose="020B0604020202020204" charset="0"/>
                        <a:cs typeface="Times New Roman" panose="02020603050405020304" pitchFamily="18" charset="0"/>
                      </a:endParaRPr>
                    </a:p>
                  </a:txBody>
                  <a:tcPr/>
                </a:tc>
              </a:tr>
              <a:tr h="15907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err="1" smtClean="0">
                          <a:latin typeface="Barlow Light" charset="0"/>
                        </a:rPr>
                        <a:t>Eze</a:t>
                      </a:r>
                      <a:r>
                        <a:rPr lang="en-US" sz="1100" dirty="0" smtClean="0">
                          <a:latin typeface="Barlow Light" charset="0"/>
                        </a:rPr>
                        <a:t> et al(2020) </a:t>
                      </a:r>
                      <a:endParaRPr lang="en-US" sz="1100" dirty="0">
                        <a:solidFill>
                          <a:schemeClr val="tx1"/>
                        </a:solidFill>
                        <a:latin typeface="Barlow Light" charset="0"/>
                      </a:endParaRPr>
                    </a:p>
                  </a:txBody>
                  <a:tcPr/>
                </a:tc>
                <a:tc>
                  <a:txBody>
                    <a:bodyPr/>
                    <a:lstStyle/>
                    <a:p>
                      <a:pPr marL="0" marR="0">
                        <a:lnSpc>
                          <a:spcPct val="107000"/>
                        </a:lnSpc>
                        <a:spcBef>
                          <a:spcPts val="0"/>
                        </a:spcBef>
                        <a:spcAft>
                          <a:spcPts val="0"/>
                        </a:spcAft>
                      </a:pPr>
                      <a:r>
                        <a:rPr lang="en-US" sz="1100" dirty="0" smtClean="0">
                          <a:latin typeface="Barlow Light" charset="0"/>
                        </a:rPr>
                        <a:t>Enabling learners to broaden their knowledge horizon using an e-learning platform</a:t>
                      </a:r>
                      <a:endParaRPr lang="en-US" sz="1100" dirty="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r>
                        <a:rPr lang="en-US" sz="1100" dirty="0" smtClean="0">
                          <a:latin typeface="Barlow Light" charset="0"/>
                        </a:rPr>
                        <a:t>Existing e-learning applications were evaluated based on identified performance indicators (communicativeness of interface, security and system upgrade). </a:t>
                      </a:r>
                      <a:endParaRPr lang="en-US" sz="1100" dirty="0">
                        <a:solidFill>
                          <a:schemeClr val="tx1"/>
                        </a:solidFill>
                        <a:latin typeface="Barlow Light"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latin typeface="Barlow Light" charset="0"/>
                        </a:rPr>
                        <a:t>The result of the design was a prototype system that was developed which has a better communication interface, security and system upgrade capabilities with a firewall system integrated for security. </a:t>
                      </a:r>
                      <a:endParaRPr lang="en-US" sz="1100" dirty="0">
                        <a:solidFill>
                          <a:schemeClr val="tx1"/>
                        </a:solidFill>
                        <a:latin typeface="Barlow Light" charset="0"/>
                      </a:endParaRPr>
                    </a:p>
                  </a:txBody>
                  <a:tcPr/>
                </a:tc>
                <a:tc>
                  <a:txBody>
                    <a:bodyPr/>
                    <a:lstStyle/>
                    <a:p>
                      <a:endParaRPr lang="en-US" sz="1100" dirty="0">
                        <a:solidFill>
                          <a:schemeClr val="tx1"/>
                        </a:solidFill>
                        <a:latin typeface="Barlow Light" charset="0"/>
                      </a:endParaRPr>
                    </a:p>
                  </a:txBody>
                  <a:tcPr/>
                </a:tc>
              </a:tr>
              <a:tr h="1448338">
                <a:tc>
                  <a:txBody>
                    <a:bodyPr/>
                    <a:lstStyle/>
                    <a:p>
                      <a:r>
                        <a:rPr lang="en-US" sz="1100" dirty="0" err="1" smtClean="0">
                          <a:solidFill>
                            <a:schemeClr val="tx1"/>
                          </a:solidFill>
                          <a:latin typeface="Barlow Light" charset="0"/>
                        </a:rPr>
                        <a:t>Mutiawani</a:t>
                      </a:r>
                      <a:r>
                        <a:rPr lang="en-US" sz="1100" dirty="0" smtClean="0">
                          <a:solidFill>
                            <a:schemeClr val="tx1"/>
                          </a:solidFill>
                          <a:latin typeface="Barlow Light" charset="0"/>
                        </a:rPr>
                        <a:t> &amp; </a:t>
                      </a:r>
                      <a:r>
                        <a:rPr lang="en-US" sz="1100" dirty="0" err="1" smtClean="0">
                          <a:solidFill>
                            <a:schemeClr val="tx1"/>
                          </a:solidFill>
                          <a:latin typeface="Barlow Light" charset="0"/>
                        </a:rPr>
                        <a:t>Juwita</a:t>
                      </a:r>
                      <a:r>
                        <a:rPr lang="en-US" sz="1100" dirty="0" smtClean="0">
                          <a:solidFill>
                            <a:schemeClr val="tx1"/>
                          </a:solidFill>
                          <a:latin typeface="Barlow Light" charset="0"/>
                        </a:rPr>
                        <a:t> (2014)</a:t>
                      </a:r>
                      <a:endParaRPr lang="en-US" sz="1100" dirty="0">
                        <a:solidFill>
                          <a:schemeClr val="tx1"/>
                        </a:solidFill>
                        <a:latin typeface="Barlow Light" charset="0"/>
                      </a:endParaRPr>
                    </a:p>
                  </a:txBody>
                  <a:tcPr/>
                </a:tc>
                <a:tc>
                  <a:txBody>
                    <a:bodyPr/>
                    <a:lstStyle/>
                    <a:p>
                      <a:pPr marL="0" marR="0">
                        <a:lnSpc>
                          <a:spcPct val="107000"/>
                        </a:lnSpc>
                        <a:spcBef>
                          <a:spcPts val="0"/>
                        </a:spcBef>
                        <a:spcAft>
                          <a:spcPts val="0"/>
                        </a:spcAft>
                      </a:pPr>
                      <a:r>
                        <a:rPr lang="en-US" sz="1100" dirty="0" smtClean="0">
                          <a:solidFill>
                            <a:schemeClr val="tx1"/>
                          </a:solidFill>
                          <a:effectLst/>
                          <a:latin typeface="Barlow Light" charset="0"/>
                          <a:ea typeface="Inter-Regular" panose="020B0604020202020204" charset="0"/>
                          <a:cs typeface="Times New Roman" panose="02020603050405020304" pitchFamily="18" charset="0"/>
                        </a:rPr>
                        <a:t>It addressed the problem that university students might have problems understanding the logic of basic programming</a:t>
                      </a:r>
                      <a:endParaRPr lang="en-US" sz="1100" dirty="0" smtClean="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100" dirty="0" smtClean="0">
                          <a:latin typeface="Barlow Light" charset="0"/>
                        </a:rPr>
                        <a:t>They made use of the waterfall software model and were able to achieve their goal by making use of HTML, CSS and JavaScript.</a:t>
                      </a:r>
                      <a:endParaRPr lang="en-US" sz="1100" dirty="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pPr marL="0" marR="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US" sz="1100" dirty="0" smtClean="0">
                          <a:solidFill>
                            <a:schemeClr val="tx1"/>
                          </a:solidFill>
                          <a:effectLst/>
                          <a:latin typeface="Barlow Light" charset="0"/>
                          <a:ea typeface="Inter-Regular" panose="020B0604020202020204" charset="0"/>
                          <a:cs typeface="Times New Roman" panose="02020603050405020304" pitchFamily="18" charset="0"/>
                        </a:rPr>
                        <a:t>Course materials are divided into three categories, multimedia video, image and program code. </a:t>
                      </a:r>
                      <a:endParaRPr lang="en-US" sz="1100" dirty="0" smtClean="0">
                        <a:solidFill>
                          <a:schemeClr val="tx1"/>
                        </a:solidFill>
                        <a:effectLst/>
                        <a:latin typeface="Barlow Light" charset="0"/>
                        <a:ea typeface="Inter-Regular" panose="020B0604020202020204" charset="0"/>
                        <a:cs typeface="Times New Roman" panose="02020603050405020304" pitchFamily="18" charset="0"/>
                      </a:endParaRPr>
                    </a:p>
                  </a:txBody>
                  <a:tcPr/>
                </a:tc>
                <a:tc>
                  <a:txBody>
                    <a:bodyPr/>
                    <a:lstStyle/>
                    <a:p>
                      <a:r>
                        <a:rPr lang="en-US" sz="1100" dirty="0" smtClean="0">
                          <a:solidFill>
                            <a:schemeClr val="tx1"/>
                          </a:solidFill>
                          <a:latin typeface="Barlow Light" charset="0"/>
                        </a:rPr>
                        <a:t>The gap in this article was that the method of programming is likely outdated as the programming world is ever evolving.</a:t>
                      </a:r>
                      <a:endParaRPr lang="en-US" sz="1100" dirty="0">
                        <a:solidFill>
                          <a:schemeClr val="tx1"/>
                        </a:solidFill>
                        <a:latin typeface="Barlow Light"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METHODOLOGY</a:t>
            </a:r>
            <a:endParaRPr lang="en-US" dirty="0"/>
          </a:p>
        </p:txBody>
      </p:sp>
      <p:sp>
        <p:nvSpPr>
          <p:cNvPr id="3" name="Text Placeholder 2"/>
          <p:cNvSpPr>
            <a:spLocks noGrp="1"/>
          </p:cNvSpPr>
          <p:nvPr>
            <p:ph type="body" idx="1"/>
          </p:nvPr>
        </p:nvSpPr>
        <p:spPr/>
        <p:txBody>
          <a:bodyPr/>
          <a:lstStyle/>
          <a:p>
            <a:pPr>
              <a:buNone/>
            </a:pPr>
            <a:r>
              <a:rPr lang="en-US" sz="2000" dirty="0" smtClean="0"/>
              <a:t>A delineated version of the methodology based on the specific objectives include:</a:t>
            </a:r>
          </a:p>
          <a:p>
            <a:r>
              <a:rPr lang="en-US" sz="2000" dirty="0" smtClean="0"/>
              <a:t>An analysis of existing systems so as to clearly outline what the system is to do and how to go about it.</a:t>
            </a:r>
          </a:p>
          <a:p>
            <a:r>
              <a:rPr lang="en-US" sz="2000" dirty="0" smtClean="0"/>
              <a:t>Analysis of the database of the proposed model.</a:t>
            </a:r>
          </a:p>
          <a:p>
            <a:r>
              <a:rPr lang="en-US" sz="2000" dirty="0" smtClean="0"/>
              <a:t>Design and implementation of a model for the proposed system.</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1482</Words>
  <Application>Microsoft Office PowerPoint</Application>
  <PresentationFormat>On-screen Show (16:9)</PresentationFormat>
  <Paragraphs>142</Paragraphs>
  <Slides>23</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Barlow SemiBold</vt:lpstr>
      <vt:lpstr>Barlow Light</vt:lpstr>
      <vt:lpstr>Inter-Regular</vt:lpstr>
      <vt:lpstr>Times New Roman</vt:lpstr>
      <vt:lpstr>Calibri</vt:lpstr>
      <vt:lpstr>Lodovico template</vt:lpstr>
      <vt:lpstr>Design and Implementation of  a Web Based Programming Languages’ Tutoring Application</vt:lpstr>
      <vt:lpstr>TABLE OF CONTENT</vt:lpstr>
      <vt:lpstr>INTRODUCTION</vt:lpstr>
      <vt:lpstr>INTRODUCTION: Background</vt:lpstr>
      <vt:lpstr>PROBLEM STATEMENT</vt:lpstr>
      <vt:lpstr>AIM AND OBJECTIVES</vt:lpstr>
      <vt:lpstr>SCOPE AND SIGNIFICANCE</vt:lpstr>
      <vt:lpstr>LITERATURE REVIEW</vt:lpstr>
      <vt:lpstr>RESEARCH METHODOLOGY</vt:lpstr>
      <vt:lpstr>Methodology:  Analysis of existing systems</vt:lpstr>
      <vt:lpstr>Methodology:  Analysis of the database of the proposed model </vt:lpstr>
      <vt:lpstr>Methodology:  Design and implementation of a model for the proposed system. </vt:lpstr>
      <vt:lpstr>USECASE</vt:lpstr>
      <vt:lpstr>RESULTS</vt:lpstr>
      <vt:lpstr>HOMEPAGE</vt:lpstr>
      <vt:lpstr>DATABASE</vt:lpstr>
      <vt:lpstr>STUDENT PAGE</vt:lpstr>
      <vt:lpstr>TUTOR PAGE</vt:lpstr>
      <vt:lpstr>AUTOMATED TUTOR</vt:lpstr>
      <vt:lpstr>CONCLUSION</vt:lpstr>
      <vt:lpstr>RECOMMENDATION</vt:lpstr>
      <vt:lpstr>REFERENCES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Web Based Programming Languages’ Tutoring Application</dc:title>
  <dc:creator>PC</dc:creator>
  <cp:lastModifiedBy>PC</cp:lastModifiedBy>
  <cp:revision>18</cp:revision>
  <dcterms:modified xsi:type="dcterms:W3CDTF">2021-04-13T03:35:51Z</dcterms:modified>
</cp:coreProperties>
</file>