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5" r:id="rId6"/>
    <p:sldId id="263" r:id="rId7"/>
    <p:sldId id="260" r:id="rId8"/>
    <p:sldId id="264" r:id="rId9"/>
    <p:sldId id="258" r:id="rId10"/>
    <p:sldId id="266" r:id="rId11"/>
    <p:sldId id="268" r:id="rId12"/>
    <p:sldId id="261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>
        <p:scale>
          <a:sx n="125" d="100"/>
          <a:sy n="125" d="100"/>
        </p:scale>
        <p:origin x="-258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4838-6426-442C-AC0B-7BCED893B39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04D4-A229-40BA-A62D-C22CE48E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6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4838-6426-442C-AC0B-7BCED893B39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04D4-A229-40BA-A62D-C22CE48E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0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4838-6426-442C-AC0B-7BCED893B39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04D4-A229-40BA-A62D-C22CE48E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7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4838-6426-442C-AC0B-7BCED893B39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04D4-A229-40BA-A62D-C22CE48E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4838-6426-442C-AC0B-7BCED893B39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04D4-A229-40BA-A62D-C22CE48E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4838-6426-442C-AC0B-7BCED893B39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04D4-A229-40BA-A62D-C22CE48E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3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4838-6426-442C-AC0B-7BCED893B39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04D4-A229-40BA-A62D-C22CE48E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3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4838-6426-442C-AC0B-7BCED893B39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04D4-A229-40BA-A62D-C22CE48E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7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4838-6426-442C-AC0B-7BCED893B39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04D4-A229-40BA-A62D-C22CE48E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4838-6426-442C-AC0B-7BCED893B39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04D4-A229-40BA-A62D-C22CE48E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5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4838-6426-442C-AC0B-7BCED893B39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04D4-A229-40BA-A62D-C22CE48E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8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54838-6426-442C-AC0B-7BCED893B39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304D4-A229-40BA-A62D-C22CE48E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5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Django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5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Installations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787797"/>
              </p:ext>
            </p:extLst>
          </p:nvPr>
        </p:nvGraphicFramePr>
        <p:xfrm>
          <a:off x="838200" y="1825625"/>
          <a:ext cx="10515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7705">
                  <a:extLst>
                    <a:ext uri="{9D8B030D-6E8A-4147-A177-3AD203B41FA5}">
                      <a16:colId xmlns:a16="http://schemas.microsoft.com/office/drawing/2014/main" val="806351587"/>
                    </a:ext>
                  </a:extLst>
                </a:gridCol>
                <a:gridCol w="5667895">
                  <a:extLst>
                    <a:ext uri="{9D8B030D-6E8A-4147-A177-3AD203B41FA5}">
                      <a16:colId xmlns:a16="http://schemas.microsoft.com/office/drawing/2014/main" val="3995495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Command/link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80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Download and install python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https://www.python.org/downloads/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6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Install</a:t>
                      </a:r>
                      <a:r>
                        <a:rPr lang="en-US" sz="2800" baseline="0" dirty="0" smtClean="0"/>
                        <a:t>  virtual environment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python3 -m </a:t>
                      </a:r>
                      <a:r>
                        <a:rPr lang="en-US" sz="2800" b="1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venv</a:t>
                      </a:r>
                      <a:r>
                        <a:rPr lang="en-US" sz="28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venv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20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Activate</a:t>
                      </a:r>
                      <a:r>
                        <a:rPr lang="en-US" sz="2800" baseline="0" dirty="0" smtClean="0"/>
                        <a:t> virtual environment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 folder/bin/activate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4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Install Django</a:t>
                      </a:r>
                      <a:r>
                        <a:rPr lang="en-US" sz="2800" baseline="0" dirty="0" smtClean="0"/>
                        <a:t> and pillow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pip install -r requirements.txt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635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7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Installations </a:t>
            </a:r>
            <a:r>
              <a:rPr lang="en-US" b="1" dirty="0" smtClean="0"/>
              <a:t>Django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860112"/>
              </p:ext>
            </p:extLst>
          </p:nvPr>
        </p:nvGraphicFramePr>
        <p:xfrm>
          <a:off x="593667" y="1325563"/>
          <a:ext cx="11004666" cy="5347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745">
                  <a:extLst>
                    <a:ext uri="{9D8B030D-6E8A-4147-A177-3AD203B41FA5}">
                      <a16:colId xmlns:a16="http://schemas.microsoft.com/office/drawing/2014/main" val="3516368199"/>
                    </a:ext>
                  </a:extLst>
                </a:gridCol>
                <a:gridCol w="9265921">
                  <a:extLst>
                    <a:ext uri="{9D8B030D-6E8A-4147-A177-3AD203B41FA5}">
                      <a16:colId xmlns:a16="http://schemas.microsoft.com/office/drawing/2014/main" val="379214679"/>
                    </a:ext>
                  </a:extLst>
                </a:gridCol>
              </a:tblGrid>
              <a:tr h="454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Django can be installed easily using </a:t>
                      </a:r>
                      <a:r>
                        <a:rPr lang="en-US" sz="2800" b="1" dirty="0" smtClean="0"/>
                        <a:t>pip</a:t>
                      </a:r>
                      <a:r>
                        <a:rPr lang="en-US" sz="2800" dirty="0" smtClean="0"/>
                        <a:t> in different ways.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6317"/>
                  </a:ext>
                </a:extLst>
              </a:tr>
              <a:tr h="1049433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r>
                        <a:rPr lang="en-US" sz="2000" b="1" baseline="30000" dirty="0" smtClean="0"/>
                        <a:t>st</a:t>
                      </a:r>
                      <a:r>
                        <a:rPr lang="en-US" sz="2000" b="1" baseline="0" dirty="0" smtClean="0"/>
                        <a:t> Method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 the command prompt, execute the following command: </a:t>
                      </a:r>
                      <a:r>
                        <a:rPr lang="en-US" sz="2800" b="1" dirty="0" smtClean="0"/>
                        <a:t>pip install </a:t>
                      </a:r>
                      <a:r>
                        <a:rPr lang="en-US" sz="2800" b="1" dirty="0" err="1" smtClean="0"/>
                        <a:t>django</a:t>
                      </a:r>
                      <a:r>
                        <a:rPr lang="en-US" sz="2800" dirty="0" smtClean="0"/>
                        <a:t>. This will download and install Django.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4949"/>
                  </a:ext>
                </a:extLst>
              </a:tr>
              <a:tr h="1738212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</a:t>
                      </a:r>
                      <a:r>
                        <a:rPr lang="en-US" sz="2000" b="1" baseline="30000" dirty="0" smtClean="0"/>
                        <a:t>nd</a:t>
                      </a:r>
                      <a:r>
                        <a:rPr lang="en-US" sz="2000" b="1" dirty="0" smtClean="0"/>
                        <a:t> Method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Create a .txt file name </a:t>
                      </a:r>
                      <a:r>
                        <a:rPr lang="en-US" sz="2800" b="1" dirty="0" smtClean="0"/>
                        <a:t>requirements </a:t>
                      </a:r>
                      <a:r>
                        <a:rPr lang="en-US" sz="2800" dirty="0" smtClean="0"/>
                        <a:t>and in the file type </a:t>
                      </a:r>
                      <a:r>
                        <a:rPr lang="en-US" sz="2800" b="1" dirty="0" err="1" smtClean="0"/>
                        <a:t>django</a:t>
                      </a:r>
                      <a:r>
                        <a:rPr lang="en-US" sz="2800" b="1" dirty="0" smtClean="0"/>
                        <a:t> </a:t>
                      </a:r>
                      <a:r>
                        <a:rPr lang="en-US" sz="2800" dirty="0" smtClean="0"/>
                        <a:t> hit enter and also type </a:t>
                      </a:r>
                      <a:r>
                        <a:rPr lang="en-US" sz="2800" b="1" dirty="0" smtClean="0"/>
                        <a:t>pillow. </a:t>
                      </a:r>
                      <a:r>
                        <a:rPr lang="en-US" sz="2800" dirty="0" smtClean="0"/>
                        <a:t>Save the file and on the command prompt execute the following command: </a:t>
                      </a:r>
                      <a:r>
                        <a:rPr lang="en-US" sz="2800" b="1" dirty="0" smtClean="0"/>
                        <a:t>pip install -r requirements.txt</a:t>
                      </a:r>
                      <a:r>
                        <a:rPr lang="en-US" sz="4000" dirty="0" smtClean="0"/>
                        <a:t>. </a:t>
                      </a:r>
                      <a:r>
                        <a:rPr lang="en-US" sz="2800" dirty="0" smtClean="0"/>
                        <a:t>This will download and install Django.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81717"/>
                  </a:ext>
                </a:extLst>
              </a:tr>
              <a:tr h="1599745"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After the installation has completed, you can verify your Django installation by executing </a:t>
                      </a:r>
                      <a:r>
                        <a:rPr lang="en-US" sz="2800" b="1" dirty="0" err="1" smtClean="0"/>
                        <a:t>django</a:t>
                      </a:r>
                      <a:r>
                        <a:rPr lang="en-US" sz="2800" b="1" dirty="0" smtClean="0"/>
                        <a:t>-admin</a:t>
                      </a:r>
                      <a:r>
                        <a:rPr lang="en-US" sz="2800" b="1" baseline="0" dirty="0" smtClean="0"/>
                        <a:t> </a:t>
                      </a:r>
                      <a:r>
                        <a:rPr lang="en-US" sz="2800" b="1" dirty="0" smtClean="0"/>
                        <a:t>--version</a:t>
                      </a:r>
                      <a:r>
                        <a:rPr lang="en-US" sz="2800" dirty="0" smtClean="0"/>
                        <a:t> in the command prompt.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785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89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</a:t>
            </a:r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project in Django is a python package that represents the whole web application.</a:t>
            </a:r>
          </a:p>
          <a:p>
            <a:r>
              <a:rPr lang="en-US" dirty="0"/>
              <a:t>A project in Django basically contains the configuration and setting related to the entire website.</a:t>
            </a:r>
          </a:p>
          <a:p>
            <a:r>
              <a:rPr lang="en-US" dirty="0"/>
              <a:t>A single project can also have multiple apps in it that can be used to implement some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742412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Django </a:t>
            </a:r>
            <a:r>
              <a:rPr lang="en-US" dirty="0"/>
              <a:t>Project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416484"/>
              </p:ext>
            </p:extLst>
          </p:nvPr>
        </p:nvGraphicFramePr>
        <p:xfrm>
          <a:off x="838200" y="1825625"/>
          <a:ext cx="105156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898">
                  <a:extLst>
                    <a:ext uri="{9D8B030D-6E8A-4147-A177-3AD203B41FA5}">
                      <a16:colId xmlns:a16="http://schemas.microsoft.com/office/drawing/2014/main" val="3147619098"/>
                    </a:ext>
                  </a:extLst>
                </a:gridCol>
                <a:gridCol w="7762702">
                  <a:extLst>
                    <a:ext uri="{9D8B030D-6E8A-4147-A177-3AD203B41FA5}">
                      <a16:colId xmlns:a16="http://schemas.microsoft.com/office/drawing/2014/main" val="1141237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06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StartProject</a:t>
                      </a:r>
                      <a:r>
                        <a:rPr lang="en-US" sz="2800" dirty="0" smtClean="0"/>
                        <a:t>: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django</a:t>
                      </a:r>
                      <a:r>
                        <a:rPr lang="en-US" sz="2800" dirty="0" smtClean="0"/>
                        <a:t>-admin </a:t>
                      </a:r>
                      <a:r>
                        <a:rPr lang="en-US" sz="2800" dirty="0" err="1" smtClean="0"/>
                        <a:t>startproject</a:t>
                      </a:r>
                      <a:r>
                        <a:rPr lang="en-US" sz="2800" dirty="0" smtClean="0"/>
                        <a:t>  </a:t>
                      </a:r>
                      <a:r>
                        <a:rPr lang="en-US" sz="2800" dirty="0" err="1" smtClean="0">
                          <a:solidFill>
                            <a:srgbClr val="FF0000"/>
                          </a:solidFill>
                        </a:rPr>
                        <a:t>crm_project</a:t>
                      </a:r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 .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042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The command above will invoke the </a:t>
                      </a:r>
                      <a:r>
                        <a:rPr lang="en-US" sz="2400" dirty="0" err="1" smtClean="0"/>
                        <a:t>django</a:t>
                      </a:r>
                      <a:r>
                        <a:rPr lang="en-US" sz="2400" dirty="0" smtClean="0"/>
                        <a:t>-admin script, which will set up a new</a:t>
                      </a:r>
                    </a:p>
                    <a:p>
                      <a:r>
                        <a:rPr lang="en-US" sz="2400" dirty="0" smtClean="0"/>
                        <a:t>Django project called </a:t>
                      </a:r>
                      <a:r>
                        <a:rPr lang="en-US" sz="2400" dirty="0" err="1" smtClean="0">
                          <a:solidFill>
                            <a:srgbClr val="FF0000"/>
                          </a:solidFill>
                        </a:rPr>
                        <a:t>crm_project</a:t>
                      </a:r>
                      <a:r>
                        <a:rPr lang="en-US" sz="2400" dirty="0" smtClean="0"/>
                        <a:t> for you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828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272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Created Project files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894898"/>
              </p:ext>
            </p:extLst>
          </p:nvPr>
        </p:nvGraphicFramePr>
        <p:xfrm>
          <a:off x="838200" y="1825625"/>
          <a:ext cx="10515600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1702639866"/>
                    </a:ext>
                  </a:extLst>
                </a:gridCol>
                <a:gridCol w="8793480">
                  <a:extLst>
                    <a:ext uri="{9D8B030D-6E8A-4147-A177-3AD203B41FA5}">
                      <a16:colId xmlns:a16="http://schemas.microsoft.com/office/drawing/2014/main" val="757543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1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__init__.py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blank Python script whose presence indicates to the Python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interpreter that the directory is a Python package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12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settings.py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place to store all of your Django project’s settings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9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urls.py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Python script to store URL patterns for your project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1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asgi.py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Python script used to let your Django project talk to a web server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supporting the Asynchronous Server Gateway Interface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237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wsgi.py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script similar to above, but for web servers supporting the older Web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Server Gateway Interface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43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manage.py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allows you to run the built-in Django</a:t>
                      </a:r>
                    </a:p>
                    <a:p>
                      <a:r>
                        <a:rPr lang="en-US" dirty="0" smtClean="0"/>
                        <a:t>development server, test your application, and run various database commands.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52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4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147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Your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your terminal type </a:t>
            </a:r>
            <a:r>
              <a:rPr lang="en-US" b="1" dirty="0" smtClean="0"/>
              <a:t>python </a:t>
            </a:r>
            <a:r>
              <a:rPr lang="en-US" b="1" dirty="0"/>
              <a:t>manage.py </a:t>
            </a:r>
            <a:r>
              <a:rPr lang="en-US" b="1" dirty="0" err="1" smtClean="0"/>
              <a:t>runserver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4" b="22031"/>
          <a:stretch/>
        </p:blipFill>
        <p:spPr>
          <a:xfrm>
            <a:off x="1596562" y="2271914"/>
            <a:ext cx="8134350" cy="403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0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Creating a Django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Django project is a collection of configurations and apps that together make </a:t>
            </a:r>
            <a:r>
              <a:rPr lang="en-US" dirty="0" smtClean="0"/>
              <a:t>up a </a:t>
            </a:r>
            <a:r>
              <a:rPr lang="en-US" dirty="0"/>
              <a:t>given </a:t>
            </a:r>
            <a:r>
              <a:rPr lang="en-US" dirty="0" smtClean="0"/>
              <a:t>web </a:t>
            </a:r>
            <a:r>
              <a:rPr lang="en-US" dirty="0"/>
              <a:t>application or website</a:t>
            </a:r>
            <a:r>
              <a:rPr lang="en-US" dirty="0" smtClean="0"/>
              <a:t>.</a:t>
            </a:r>
          </a:p>
          <a:p>
            <a:r>
              <a:rPr lang="en-US" dirty="0"/>
              <a:t>An app in Django is a sub-module of a project, and it is used to implement some functionality.</a:t>
            </a:r>
          </a:p>
          <a:p>
            <a:r>
              <a:rPr lang="en-US" dirty="0"/>
              <a:t>Now, you can refer to an app as a standalone python module that is used to provide some functionality to your project.</a:t>
            </a:r>
          </a:p>
        </p:txBody>
      </p:sp>
    </p:spTree>
    <p:extLst>
      <p:ext uri="{BB962C8B-B14F-4D97-AF65-F5344CB8AC3E}">
        <p14:creationId xmlns:p14="http://schemas.microsoft.com/office/powerpoint/2010/main" val="507606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Django App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8835"/>
              </p:ext>
            </p:extLst>
          </p:nvPr>
        </p:nvGraphicFramePr>
        <p:xfrm>
          <a:off x="838200" y="1825625"/>
          <a:ext cx="105156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898">
                  <a:extLst>
                    <a:ext uri="{9D8B030D-6E8A-4147-A177-3AD203B41FA5}">
                      <a16:colId xmlns:a16="http://schemas.microsoft.com/office/drawing/2014/main" val="3147619098"/>
                    </a:ext>
                  </a:extLst>
                </a:gridCol>
                <a:gridCol w="7762702">
                  <a:extLst>
                    <a:ext uri="{9D8B030D-6E8A-4147-A177-3AD203B41FA5}">
                      <a16:colId xmlns:a16="http://schemas.microsoft.com/office/drawing/2014/main" val="1141237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06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Start App: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django</a:t>
                      </a:r>
                      <a:r>
                        <a:rPr lang="en-US" sz="2800" dirty="0" smtClean="0"/>
                        <a:t>-admin </a:t>
                      </a:r>
                      <a:r>
                        <a:rPr lang="en-US" sz="2800" dirty="0" err="1" smtClean="0"/>
                        <a:t>startapp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>
                          <a:solidFill>
                            <a:srgbClr val="FF0000"/>
                          </a:solidFill>
                        </a:rPr>
                        <a:t>crm_app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042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The </a:t>
                      </a:r>
                      <a:r>
                        <a:rPr lang="en-US" sz="2400" dirty="0" err="1" smtClean="0"/>
                        <a:t>startapp</a:t>
                      </a:r>
                      <a:r>
                        <a:rPr lang="en-US" sz="2400" dirty="0" smtClean="0"/>
                        <a:t> command creates a new directory within your project’s root. Unsurprisingly, this directory is called </a:t>
                      </a:r>
                      <a:r>
                        <a:rPr lang="en-US" sz="2400" dirty="0" err="1" smtClean="0">
                          <a:solidFill>
                            <a:srgbClr val="FF0000"/>
                          </a:solidFill>
                        </a:rPr>
                        <a:t>crm_app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828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139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Created App files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085078"/>
              </p:ext>
            </p:extLst>
          </p:nvPr>
        </p:nvGraphicFramePr>
        <p:xfrm>
          <a:off x="838200" y="1825625"/>
          <a:ext cx="1051560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1702639866"/>
                    </a:ext>
                  </a:extLst>
                </a:gridCol>
                <a:gridCol w="8793480">
                  <a:extLst>
                    <a:ext uri="{9D8B030D-6E8A-4147-A177-3AD203B41FA5}">
                      <a16:colId xmlns:a16="http://schemas.microsoft.com/office/drawing/2014/main" val="757543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1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__init__.py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serving the same purpose as discussed previously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12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admin.py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where you can register your models so that you can benefit from some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Django machinery which creates a slick administrative interface for you (more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on that later)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9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apps.py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that provides a place for any app-specific configuration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1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models.py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place to store your app’s data models – where you specify the entities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and relationships between data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237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tests.py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where you can store a series of functions to test your implementation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43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views.py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where you can store a series of functions that handle requests and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return responses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5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migrations directory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which stores database-specific information related to</a:t>
                      </a:r>
                    </a:p>
                    <a:p>
                      <a:r>
                        <a:rPr lang="en-US" sz="2000" dirty="0" smtClean="0"/>
                        <a:t>your models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4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06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Your APP to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487"/>
            <a:ext cx="10515600" cy="4351338"/>
          </a:xfrm>
        </p:spPr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must first tell your Django project about </a:t>
            </a:r>
            <a:r>
              <a:rPr lang="en-US" dirty="0" smtClean="0"/>
              <a:t>the new </a:t>
            </a:r>
            <a:r>
              <a:rPr lang="en-US" dirty="0"/>
              <a:t>app’s existence. To do this, you need to modify the settings.py file, </a:t>
            </a:r>
            <a:r>
              <a:rPr lang="en-US" dirty="0" smtClean="0"/>
              <a:t>contained within </a:t>
            </a:r>
            <a:r>
              <a:rPr lang="en-US" dirty="0"/>
              <a:t>your project’s configuration directory. Open the file and find the INSTALLED_APPS list. Add the </a:t>
            </a:r>
            <a:r>
              <a:rPr lang="en-US" b="1" dirty="0" err="1" smtClean="0"/>
              <a:t>psychology_app</a:t>
            </a:r>
            <a:r>
              <a:rPr lang="en-US" dirty="0" smtClean="0"/>
              <a:t> </a:t>
            </a:r>
            <a:r>
              <a:rPr lang="en-US" dirty="0"/>
              <a:t>to the </a:t>
            </a:r>
            <a:r>
              <a:rPr lang="en-US" dirty="0" smtClean="0"/>
              <a:t>end of </a:t>
            </a:r>
            <a:r>
              <a:rPr lang="en-US" dirty="0"/>
              <a:t>the list, which should then </a:t>
            </a:r>
            <a:r>
              <a:rPr lang="en-US" dirty="0" smtClean="0"/>
              <a:t>look </a:t>
            </a:r>
            <a:r>
              <a:rPr lang="en-US" dirty="0"/>
              <a:t>like the following example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905677"/>
              </p:ext>
            </p:extLst>
          </p:nvPr>
        </p:nvGraphicFramePr>
        <p:xfrm>
          <a:off x="1632988" y="3519156"/>
          <a:ext cx="8225905" cy="3154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5905">
                  <a:extLst>
                    <a:ext uri="{9D8B030D-6E8A-4147-A177-3AD203B41FA5}">
                      <a16:colId xmlns:a16="http://schemas.microsoft.com/office/drawing/2014/main" val="3317418187"/>
                    </a:ext>
                  </a:extLst>
                </a:gridCol>
              </a:tblGrid>
              <a:tr h="315403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INSTALLED_APPS = </a:t>
                      </a:r>
                      <a:r>
                        <a:rPr lang="en-US" sz="2400" b="0" dirty="0" smtClean="0"/>
                        <a:t>[ '</a:t>
                      </a:r>
                      <a:r>
                        <a:rPr lang="en-US" sz="2400" b="0" dirty="0" err="1" smtClean="0"/>
                        <a:t>django.contrib.admin</a:t>
                      </a:r>
                      <a:r>
                        <a:rPr lang="en-US" sz="2400" b="0" dirty="0" smtClean="0"/>
                        <a:t>', </a:t>
                      </a:r>
                    </a:p>
                    <a:p>
                      <a:r>
                        <a:rPr lang="en-US" sz="2400" b="0" dirty="0" smtClean="0"/>
                        <a:t>                                     '</a:t>
                      </a:r>
                      <a:r>
                        <a:rPr lang="en-US" sz="2400" b="0" dirty="0" err="1" smtClean="0"/>
                        <a:t>django.contrib.auth</a:t>
                      </a:r>
                      <a:r>
                        <a:rPr lang="en-US" sz="2400" b="0" dirty="0" smtClean="0"/>
                        <a:t>',</a:t>
                      </a:r>
                    </a:p>
                    <a:p>
                      <a:r>
                        <a:rPr lang="en-US" sz="2400" b="0" dirty="0" smtClean="0"/>
                        <a:t>                                     '</a:t>
                      </a:r>
                      <a:r>
                        <a:rPr lang="en-US" sz="2400" b="0" dirty="0" err="1" smtClean="0"/>
                        <a:t>django.contrib.contenttypes</a:t>
                      </a:r>
                      <a:r>
                        <a:rPr lang="en-US" sz="2400" b="0" dirty="0" smtClean="0"/>
                        <a:t>',</a:t>
                      </a:r>
                    </a:p>
                    <a:p>
                      <a:r>
                        <a:rPr lang="en-US" sz="2400" b="0" dirty="0" smtClean="0"/>
                        <a:t>                                      '</a:t>
                      </a:r>
                      <a:r>
                        <a:rPr lang="en-US" sz="2400" b="0" dirty="0" err="1" smtClean="0"/>
                        <a:t>django.contrib.sessions</a:t>
                      </a:r>
                      <a:r>
                        <a:rPr lang="en-US" sz="2400" b="0" dirty="0" smtClean="0"/>
                        <a:t>', </a:t>
                      </a:r>
                    </a:p>
                    <a:p>
                      <a:r>
                        <a:rPr lang="en-US" sz="2400" b="0" dirty="0" smtClean="0"/>
                        <a:t>                                      '</a:t>
                      </a:r>
                      <a:r>
                        <a:rPr lang="en-US" sz="2400" b="0" dirty="0" err="1" smtClean="0"/>
                        <a:t>django.contrib.messages</a:t>
                      </a:r>
                      <a:r>
                        <a:rPr lang="en-US" sz="2400" b="0" dirty="0" smtClean="0"/>
                        <a:t>', </a:t>
                      </a:r>
                    </a:p>
                    <a:p>
                      <a:r>
                        <a:rPr lang="en-US" sz="2400" b="0" dirty="0" smtClean="0"/>
                        <a:t>                                      '</a:t>
                      </a:r>
                      <a:r>
                        <a:rPr lang="en-US" sz="2400" b="0" dirty="0" err="1" smtClean="0"/>
                        <a:t>django.contrib.staticfiles</a:t>
                      </a:r>
                      <a:r>
                        <a:rPr lang="en-US" sz="2400" b="0" dirty="0" smtClean="0"/>
                        <a:t>',</a:t>
                      </a:r>
                    </a:p>
                    <a:p>
                      <a:r>
                        <a:rPr lang="en-US" sz="2400" b="0" dirty="0" smtClean="0"/>
                        <a:t>                                      </a:t>
                      </a:r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‘</a:t>
                      </a:r>
                      <a:r>
                        <a:rPr lang="en-US" sz="2400" b="0" dirty="0" err="1" smtClean="0">
                          <a:solidFill>
                            <a:srgbClr val="FF0000"/>
                          </a:solidFill>
                        </a:rPr>
                        <a:t>crm_app</a:t>
                      </a:r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',</a:t>
                      </a:r>
                    </a:p>
                    <a:p>
                      <a:r>
                        <a:rPr lang="en-US" sz="2400" dirty="0" smtClean="0"/>
                        <a:t>                                          ]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097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55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Getting Ready for 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Before we start coding, it’s really important that we set your development environment up correctly.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The terminal1 (on </a:t>
            </a:r>
            <a:r>
              <a:rPr lang="en-US" sz="2600" dirty="0" err="1" smtClean="0"/>
              <a:t>macOS</a:t>
            </a:r>
            <a:r>
              <a:rPr lang="en-US" sz="2600" dirty="0" smtClean="0"/>
              <a:t> or UNIX/Linux systems), or the Command Prompt2 (on Windows);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Python 3, including how to code and run Python scripts;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The Python Package Manager pip (It comes with python 3);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Virtual Environments;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your Integrated Development Environment (IDE) I strongly recommend VS Code, if you choose to use one; and a Version Control System (VCS) called </a:t>
            </a:r>
            <a:r>
              <a:rPr lang="en-US" sz="2600" dirty="0" err="1" smtClean="0"/>
              <a:t>Git</a:t>
            </a:r>
            <a:r>
              <a:rPr lang="en-US" sz="26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our </a:t>
            </a:r>
            <a:r>
              <a:rPr lang="en-US" dirty="0" smtClean="0"/>
              <a:t>app </a:t>
            </a:r>
            <a:r>
              <a:rPr lang="en-US" dirty="0"/>
              <a:t>created, we can now create a simple view. Views handle a </a:t>
            </a:r>
            <a:r>
              <a:rPr lang="en-US" dirty="0" smtClean="0"/>
              <a:t>request that </a:t>
            </a:r>
            <a:r>
              <a:rPr lang="en-US" dirty="0"/>
              <a:t>comes from the client, executes some code, and provides a response to the </a:t>
            </a:r>
            <a:r>
              <a:rPr lang="en-US" dirty="0" smtClean="0"/>
              <a:t>client. To </a:t>
            </a:r>
            <a:r>
              <a:rPr lang="en-US" dirty="0"/>
              <a:t>fulfil the request, Django may contact other services, or query for data from </a:t>
            </a:r>
            <a:r>
              <a:rPr lang="en-US" dirty="0" smtClean="0"/>
              <a:t>other sources </a:t>
            </a:r>
            <a:r>
              <a:rPr lang="en-US" dirty="0"/>
              <a:t>(such as a database, for example). The job of a view is to collate and </a:t>
            </a:r>
            <a:r>
              <a:rPr lang="en-US" dirty="0" smtClean="0"/>
              <a:t>package up </a:t>
            </a:r>
            <a:r>
              <a:rPr lang="en-US" dirty="0"/>
              <a:t>the data required to handle the request, as we outlined above.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88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920200"/>
              </p:ext>
            </p:extLst>
          </p:nvPr>
        </p:nvGraphicFramePr>
        <p:xfrm>
          <a:off x="1336964" y="1825625"/>
          <a:ext cx="10383982" cy="2330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982">
                  <a:extLst>
                    <a:ext uri="{9D8B030D-6E8A-4147-A177-3AD203B41FA5}">
                      <a16:colId xmlns:a16="http://schemas.microsoft.com/office/drawing/2014/main" val="3317418187"/>
                    </a:ext>
                  </a:extLst>
                </a:gridCol>
              </a:tblGrid>
              <a:tr h="233073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from </a:t>
                      </a:r>
                      <a:r>
                        <a:rPr lang="en-US" sz="2400" dirty="0" err="1" smtClean="0"/>
                        <a:t>django.shortcuts</a:t>
                      </a:r>
                      <a:r>
                        <a:rPr lang="en-US" sz="2400" dirty="0" smtClean="0"/>
                        <a:t> import render </a:t>
                      </a:r>
                    </a:p>
                    <a:p>
                      <a:r>
                        <a:rPr lang="en-US" sz="2400" dirty="0" smtClean="0"/>
                        <a:t>from </a:t>
                      </a:r>
                      <a:r>
                        <a:rPr lang="en-US" sz="2400" dirty="0" err="1" smtClean="0"/>
                        <a:t>django.http</a:t>
                      </a:r>
                      <a:r>
                        <a:rPr lang="en-US" sz="2400" dirty="0" smtClean="0"/>
                        <a:t> import </a:t>
                      </a:r>
                      <a:r>
                        <a:rPr lang="en-US" sz="2400" dirty="0" err="1" smtClean="0"/>
                        <a:t>HttpResponse</a:t>
                      </a:r>
                      <a:endParaRPr lang="en-US" sz="2400" dirty="0" smtClean="0"/>
                    </a:p>
                    <a:p>
                      <a:endParaRPr lang="en-US" sz="2400" dirty="0" smtClean="0"/>
                    </a:p>
                    <a:p>
                      <a:endParaRPr lang="en-US" sz="2400" dirty="0" smtClean="0"/>
                    </a:p>
                    <a:p>
                      <a:r>
                        <a:rPr lang="en-US" sz="2400" dirty="0" err="1" smtClean="0"/>
                        <a:t>def</a:t>
                      </a:r>
                      <a:r>
                        <a:rPr lang="en-US" sz="2400" dirty="0" smtClean="0"/>
                        <a:t> index(request): </a:t>
                      </a:r>
                    </a:p>
                    <a:p>
                      <a:r>
                        <a:rPr lang="en-US" sz="2400" dirty="0" smtClean="0"/>
                        <a:t>         return </a:t>
                      </a:r>
                      <a:r>
                        <a:rPr lang="en-US" sz="2400" dirty="0" err="1" smtClean="0"/>
                        <a:t>HttpResponse</a:t>
                      </a:r>
                      <a:r>
                        <a:rPr lang="en-US" sz="2400" dirty="0" smtClean="0"/>
                        <a:t>(“My First Django Project!")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09762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7625" y="1321356"/>
            <a:ext cx="1338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Views.py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198968"/>
            <a:ext cx="1048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urls.py</a:t>
            </a:r>
            <a:endParaRPr lang="en-US" sz="24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552385"/>
              </p:ext>
            </p:extLst>
          </p:nvPr>
        </p:nvGraphicFramePr>
        <p:xfrm>
          <a:off x="1808018" y="4518433"/>
          <a:ext cx="9264535" cy="2330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4535">
                  <a:extLst>
                    <a:ext uri="{9D8B030D-6E8A-4147-A177-3AD203B41FA5}">
                      <a16:colId xmlns:a16="http://schemas.microsoft.com/office/drawing/2014/main" val="3317418187"/>
                    </a:ext>
                  </a:extLst>
                </a:gridCol>
              </a:tblGrid>
              <a:tr h="233073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from </a:t>
                      </a:r>
                      <a:r>
                        <a:rPr lang="en-US" sz="2400" dirty="0" err="1" smtClean="0"/>
                        <a:t>crm_app</a:t>
                      </a:r>
                      <a:r>
                        <a:rPr lang="en-US" sz="2400" dirty="0" smtClean="0"/>
                        <a:t> import views</a:t>
                      </a:r>
                    </a:p>
                    <a:p>
                      <a:endParaRPr lang="en-US" sz="2400" dirty="0" smtClean="0"/>
                    </a:p>
                    <a:p>
                      <a:r>
                        <a:rPr lang="en-US" sz="2400" dirty="0" err="1" smtClean="0"/>
                        <a:t>urlpatterns</a:t>
                      </a:r>
                      <a:r>
                        <a:rPr lang="en-US" sz="2400" dirty="0" smtClean="0"/>
                        <a:t> = [</a:t>
                      </a:r>
                    </a:p>
                    <a:p>
                      <a:r>
                        <a:rPr lang="en-US" sz="2400" dirty="0" smtClean="0"/>
                        <a:t>    path('', </a:t>
                      </a:r>
                      <a:r>
                        <a:rPr lang="en-US" sz="2400" dirty="0" err="1" smtClean="0"/>
                        <a:t>views.index</a:t>
                      </a:r>
                      <a:r>
                        <a:rPr lang="en-US" sz="2400" dirty="0" smtClean="0"/>
                        <a:t>, name= 'index'),</a:t>
                      </a:r>
                    </a:p>
                    <a:p>
                      <a:r>
                        <a:rPr lang="en-US" sz="2400" dirty="0" smtClean="0"/>
                        <a:t>    path('admin/', </a:t>
                      </a:r>
                      <a:r>
                        <a:rPr lang="en-US" sz="2400" dirty="0" err="1" smtClean="0"/>
                        <a:t>admin.site.urls</a:t>
                      </a:r>
                      <a:r>
                        <a:rPr lang="en-US" sz="2400" dirty="0" smtClean="0"/>
                        <a:t>),</a:t>
                      </a:r>
                    </a:p>
                    <a:p>
                      <a:r>
                        <a:rPr lang="en-US" sz="2400" dirty="0" smtClean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097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63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Installations </a:t>
            </a:r>
            <a:r>
              <a:rPr lang="en-US" b="1" dirty="0"/>
              <a:t>Python </a:t>
            </a:r>
            <a:r>
              <a:rPr lang="en-US" b="1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To work with Django, it is expected of you to have installed on your computer a copy of the Python 3 programming language. Specifically, you need to ensure you are using a version of Python 3.8+ (as stated on the official Django 4 documentation3).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01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Installations </a:t>
            </a:r>
            <a:r>
              <a:rPr lang="en-US" b="1" dirty="0"/>
              <a:t>Virtual Environment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With </a:t>
            </a:r>
            <a:r>
              <a:rPr lang="en-US" sz="3200" dirty="0"/>
              <a:t>a working installation of Python </a:t>
            </a:r>
            <a:r>
              <a:rPr lang="en-US" sz="3200" dirty="0" smtClean="0"/>
              <a:t>3, we can now setup our environment for the Django project, we’ll be creating </a:t>
            </a:r>
            <a:r>
              <a:rPr lang="en-US" sz="3200" dirty="0"/>
              <a:t>in this </a:t>
            </a:r>
            <a:r>
              <a:rPr lang="en-US" sz="3200" dirty="0" smtClean="0"/>
              <a:t>class. </a:t>
            </a:r>
            <a:r>
              <a:rPr lang="en-US" sz="3200" dirty="0"/>
              <a:t>One super useful tool we strongly encourage you to use is </a:t>
            </a:r>
            <a:r>
              <a:rPr lang="en-US" sz="3200" dirty="0" smtClean="0"/>
              <a:t>a </a:t>
            </a:r>
            <a:r>
              <a:rPr lang="en-US" sz="3200" b="1" dirty="0" smtClean="0"/>
              <a:t>virtual </a:t>
            </a:r>
            <a:r>
              <a:rPr lang="en-US" sz="3200" b="1" dirty="0"/>
              <a:t>environment</a:t>
            </a:r>
            <a:r>
              <a:rPr lang="en-US" sz="3200" dirty="0" smtClean="0"/>
              <a:t>. </a:t>
            </a:r>
          </a:p>
          <a:p>
            <a:pPr marL="0" indent="0">
              <a:buNone/>
            </a:pPr>
            <a:r>
              <a:rPr lang="en-US" sz="3200" dirty="0"/>
              <a:t>A virtual environment allows for multiple installations of Python packages to </a:t>
            </a:r>
            <a:r>
              <a:rPr lang="en-US" sz="3200" dirty="0" smtClean="0"/>
              <a:t>exist in </a:t>
            </a:r>
            <a:r>
              <a:rPr lang="en-US" sz="3200" dirty="0"/>
              <a:t>harmony, within unique Python environments. Why is this useful? Say you have </a:t>
            </a:r>
            <a:r>
              <a:rPr lang="en-US" sz="3200" dirty="0" smtClean="0"/>
              <a:t>a project</a:t>
            </a:r>
            <a:r>
              <a:rPr lang="en-US" sz="3200" dirty="0"/>
              <a:t>, </a:t>
            </a:r>
            <a:r>
              <a:rPr lang="en-US" sz="3200" dirty="0" smtClean="0"/>
              <a:t>project A </a:t>
            </a:r>
            <a:r>
              <a:rPr lang="en-US" sz="3200" dirty="0"/>
              <a:t>that you want to run in Django 2.1, and a further project, </a:t>
            </a:r>
            <a:r>
              <a:rPr lang="en-US" sz="3200" dirty="0" smtClean="0"/>
              <a:t>project B written </a:t>
            </a:r>
            <a:r>
              <a:rPr lang="en-US" sz="3200" dirty="0"/>
              <a:t>for Django 4.0. </a:t>
            </a:r>
          </a:p>
        </p:txBody>
      </p:sp>
    </p:spTree>
    <p:extLst>
      <p:ext uri="{BB962C8B-B14F-4D97-AF65-F5344CB8AC3E}">
        <p14:creationId xmlns:p14="http://schemas.microsoft.com/office/powerpoint/2010/main" val="23791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Installations </a:t>
            </a:r>
            <a:r>
              <a:rPr lang="en-US" sz="4000" b="1" dirty="0"/>
              <a:t>The Python Package Manager</a:t>
            </a:r>
            <a:r>
              <a:rPr lang="en-US" sz="4000" b="1" dirty="0" smtClean="0"/>
              <a:t> (PIP)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Going hand in hand with virtual environments, we’ll also be making use of the </a:t>
            </a:r>
            <a:r>
              <a:rPr lang="en-US" sz="3200" dirty="0" smtClean="0"/>
              <a:t>Python package </a:t>
            </a:r>
            <a:r>
              <a:rPr lang="en-US" sz="3200" dirty="0"/>
              <a:t>manager, pip, to install several different Python software packages to </a:t>
            </a:r>
            <a:r>
              <a:rPr lang="en-US" sz="3200" dirty="0" smtClean="0"/>
              <a:t>our development environment.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88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Installations </a:t>
            </a:r>
            <a:r>
              <a:rPr lang="en-US" b="1" dirty="0"/>
              <a:t>Virtual Environment </a:t>
            </a:r>
            <a:r>
              <a:rPr lang="en-US" b="1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/>
              <a:t>This </a:t>
            </a:r>
            <a:r>
              <a:rPr lang="en-US" sz="3200" dirty="0"/>
              <a:t>presents a problem as you would normally only be able </a:t>
            </a:r>
            <a:r>
              <a:rPr lang="en-US" sz="3200" dirty="0" smtClean="0"/>
              <a:t>to install </a:t>
            </a:r>
            <a:r>
              <a:rPr lang="en-US" sz="3200" dirty="0"/>
              <a:t>one version of the required software at a time. By creating virtual </a:t>
            </a:r>
            <a:r>
              <a:rPr lang="en-US" sz="3200" dirty="0" smtClean="0"/>
              <a:t>environments for </a:t>
            </a:r>
            <a:r>
              <a:rPr lang="en-US" sz="3200" dirty="0"/>
              <a:t>each project, you can install the respective versions of Django within each </a:t>
            </a:r>
            <a:r>
              <a:rPr lang="en-US" sz="3200" dirty="0" smtClean="0"/>
              <a:t>unique environment</a:t>
            </a:r>
            <a:r>
              <a:rPr lang="en-US" sz="3200" dirty="0"/>
              <a:t>. This ensures that </a:t>
            </a:r>
            <a:r>
              <a:rPr lang="en-US" sz="3200" dirty="0" smtClean="0"/>
              <a:t>the software </a:t>
            </a:r>
            <a:r>
              <a:rPr lang="en-US" sz="3200" dirty="0"/>
              <a:t>installed in one environment does not tamper with the software installed </a:t>
            </a:r>
            <a:r>
              <a:rPr lang="en-US" sz="3200" dirty="0" smtClean="0"/>
              <a:t>on another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845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Installations </a:t>
            </a:r>
            <a:r>
              <a:rPr lang="en-US" b="1" dirty="0" smtClean="0"/>
              <a:t>Django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To ensure smooth sailing during your learning process, make sure you’re using at least Django 4.0.0. Versioning of Django is similar to that of Python;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64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Installations </a:t>
            </a:r>
            <a:r>
              <a:rPr lang="en-US" b="1" dirty="0"/>
              <a:t>Pillow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Pillow </a:t>
            </a:r>
            <a:r>
              <a:rPr lang="en-US" sz="3200" dirty="0"/>
              <a:t>is a Python package providing support </a:t>
            </a:r>
            <a:r>
              <a:rPr lang="en-US" sz="3200" dirty="0" smtClean="0"/>
              <a:t>for handling </a:t>
            </a:r>
            <a:r>
              <a:rPr lang="en-US" sz="3200" dirty="0"/>
              <a:t>image files (e.g. .jpg and .</a:t>
            </a:r>
            <a:r>
              <a:rPr lang="en-US" sz="3200" dirty="0" err="1"/>
              <a:t>png</a:t>
            </a:r>
            <a:r>
              <a:rPr lang="en-US" sz="3200" dirty="0"/>
              <a:t> files), something we’ll be doing later in </a:t>
            </a:r>
            <a:r>
              <a:rPr lang="en-US" sz="3200" dirty="0" smtClean="0"/>
              <a:t>this class.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951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Installations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057581"/>
              </p:ext>
            </p:extLst>
          </p:nvPr>
        </p:nvGraphicFramePr>
        <p:xfrm>
          <a:off x="838200" y="1825625"/>
          <a:ext cx="10515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7705">
                  <a:extLst>
                    <a:ext uri="{9D8B030D-6E8A-4147-A177-3AD203B41FA5}">
                      <a16:colId xmlns:a16="http://schemas.microsoft.com/office/drawing/2014/main" val="806351587"/>
                    </a:ext>
                  </a:extLst>
                </a:gridCol>
                <a:gridCol w="5667895">
                  <a:extLst>
                    <a:ext uri="{9D8B030D-6E8A-4147-A177-3AD203B41FA5}">
                      <a16:colId xmlns:a16="http://schemas.microsoft.com/office/drawing/2014/main" val="3995495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Command/link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80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Download and install python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https://www.python.org/downloads/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6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Install</a:t>
                      </a:r>
                      <a:r>
                        <a:rPr lang="en-US" sz="2800" baseline="0" dirty="0" smtClean="0"/>
                        <a:t>  virtual environment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-3 -m </a:t>
                      </a:r>
                      <a:r>
                        <a:rPr lang="en-US" sz="2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venv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venv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20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Activate</a:t>
                      </a:r>
                      <a:r>
                        <a:rPr lang="en-US" sz="2800" baseline="0" dirty="0" smtClean="0"/>
                        <a:t> virtual environment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venv</a:t>
                      </a: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\scripts\activate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47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Install python</a:t>
                      </a:r>
                      <a:r>
                        <a:rPr lang="en-US" sz="2800" baseline="0" dirty="0" smtClean="0"/>
                        <a:t> and pillow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pip install -r requirements.txt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07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5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1240</Words>
  <Application>Microsoft Office PowerPoint</Application>
  <PresentationFormat>Widescreen</PresentationFormat>
  <Paragraphs>136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 Django</vt:lpstr>
      <vt:lpstr>Getting Ready for Django</vt:lpstr>
      <vt:lpstr>Installations Python 3</vt:lpstr>
      <vt:lpstr>Installations Virtual Environment </vt:lpstr>
      <vt:lpstr>Installations The Python Package Manager (PIP)</vt:lpstr>
      <vt:lpstr>Installations Virtual Environment  (cont.)</vt:lpstr>
      <vt:lpstr>Installations Django </vt:lpstr>
      <vt:lpstr>Installations Pillow</vt:lpstr>
      <vt:lpstr>Windows Installations</vt:lpstr>
      <vt:lpstr>MAC Installations</vt:lpstr>
      <vt:lpstr>Installations Django</vt:lpstr>
      <vt:lpstr>Django Project</vt:lpstr>
      <vt:lpstr>Starting Django Project</vt:lpstr>
      <vt:lpstr>Created Project files</vt:lpstr>
      <vt:lpstr>Launch Your Application</vt:lpstr>
      <vt:lpstr> Creating a Django App</vt:lpstr>
      <vt:lpstr>Starting Django App</vt:lpstr>
      <vt:lpstr>Created App files</vt:lpstr>
      <vt:lpstr>Linking Your APP to your PROJECT</vt:lpstr>
      <vt:lpstr>Creating a View</vt:lpstr>
      <vt:lpstr>Creating a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admin</dc:creator>
  <cp:lastModifiedBy>admin</cp:lastModifiedBy>
  <cp:revision>18</cp:revision>
  <dcterms:created xsi:type="dcterms:W3CDTF">2023-04-02T17:51:23Z</dcterms:created>
  <dcterms:modified xsi:type="dcterms:W3CDTF">2023-04-04T15:37:43Z</dcterms:modified>
</cp:coreProperties>
</file>