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085ED7-0F8B-468B-A6C1-A8220104B2B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4C6E5-7975-4D86-9547-38FB4D57D6BF}" type="slidenum">
              <a:rPr lang="en-US" smtClean="0"/>
              <a:t>‹#›</a:t>
            </a:fld>
            <a:endParaRPr lang="en-US"/>
          </a:p>
        </p:txBody>
      </p:sp>
    </p:spTree>
    <p:extLst>
      <p:ext uri="{BB962C8B-B14F-4D97-AF65-F5344CB8AC3E}">
        <p14:creationId xmlns:p14="http://schemas.microsoft.com/office/powerpoint/2010/main" val="151697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85ED7-0F8B-468B-A6C1-A8220104B2B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4C6E5-7975-4D86-9547-38FB4D57D6BF}" type="slidenum">
              <a:rPr lang="en-US" smtClean="0"/>
              <a:t>‹#›</a:t>
            </a:fld>
            <a:endParaRPr lang="en-US"/>
          </a:p>
        </p:txBody>
      </p:sp>
    </p:spTree>
    <p:extLst>
      <p:ext uri="{BB962C8B-B14F-4D97-AF65-F5344CB8AC3E}">
        <p14:creationId xmlns:p14="http://schemas.microsoft.com/office/powerpoint/2010/main" val="33098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85ED7-0F8B-468B-A6C1-A8220104B2B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4C6E5-7975-4D86-9547-38FB4D57D6BF}" type="slidenum">
              <a:rPr lang="en-US" smtClean="0"/>
              <a:t>‹#›</a:t>
            </a:fld>
            <a:endParaRPr lang="en-US"/>
          </a:p>
        </p:txBody>
      </p:sp>
    </p:spTree>
    <p:extLst>
      <p:ext uri="{BB962C8B-B14F-4D97-AF65-F5344CB8AC3E}">
        <p14:creationId xmlns:p14="http://schemas.microsoft.com/office/powerpoint/2010/main" val="179211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85ED7-0F8B-468B-A6C1-A8220104B2B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4C6E5-7975-4D86-9547-38FB4D57D6BF}" type="slidenum">
              <a:rPr lang="en-US" smtClean="0"/>
              <a:t>‹#›</a:t>
            </a:fld>
            <a:endParaRPr lang="en-US"/>
          </a:p>
        </p:txBody>
      </p:sp>
    </p:spTree>
    <p:extLst>
      <p:ext uri="{BB962C8B-B14F-4D97-AF65-F5344CB8AC3E}">
        <p14:creationId xmlns:p14="http://schemas.microsoft.com/office/powerpoint/2010/main" val="210494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085ED7-0F8B-468B-A6C1-A8220104B2B5}"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4C6E5-7975-4D86-9547-38FB4D57D6BF}" type="slidenum">
              <a:rPr lang="en-US" smtClean="0"/>
              <a:t>‹#›</a:t>
            </a:fld>
            <a:endParaRPr lang="en-US"/>
          </a:p>
        </p:txBody>
      </p:sp>
    </p:spTree>
    <p:extLst>
      <p:ext uri="{BB962C8B-B14F-4D97-AF65-F5344CB8AC3E}">
        <p14:creationId xmlns:p14="http://schemas.microsoft.com/office/powerpoint/2010/main" val="2472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085ED7-0F8B-468B-A6C1-A8220104B2B5}"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4C6E5-7975-4D86-9547-38FB4D57D6BF}" type="slidenum">
              <a:rPr lang="en-US" smtClean="0"/>
              <a:t>‹#›</a:t>
            </a:fld>
            <a:endParaRPr lang="en-US"/>
          </a:p>
        </p:txBody>
      </p:sp>
    </p:spTree>
    <p:extLst>
      <p:ext uri="{BB962C8B-B14F-4D97-AF65-F5344CB8AC3E}">
        <p14:creationId xmlns:p14="http://schemas.microsoft.com/office/powerpoint/2010/main" val="373263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085ED7-0F8B-468B-A6C1-A8220104B2B5}"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4C6E5-7975-4D86-9547-38FB4D57D6BF}" type="slidenum">
              <a:rPr lang="en-US" smtClean="0"/>
              <a:t>‹#›</a:t>
            </a:fld>
            <a:endParaRPr lang="en-US"/>
          </a:p>
        </p:txBody>
      </p:sp>
    </p:spTree>
    <p:extLst>
      <p:ext uri="{BB962C8B-B14F-4D97-AF65-F5344CB8AC3E}">
        <p14:creationId xmlns:p14="http://schemas.microsoft.com/office/powerpoint/2010/main" val="375865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085ED7-0F8B-468B-A6C1-A8220104B2B5}"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4C6E5-7975-4D86-9547-38FB4D57D6BF}" type="slidenum">
              <a:rPr lang="en-US" smtClean="0"/>
              <a:t>‹#›</a:t>
            </a:fld>
            <a:endParaRPr lang="en-US"/>
          </a:p>
        </p:txBody>
      </p:sp>
    </p:spTree>
    <p:extLst>
      <p:ext uri="{BB962C8B-B14F-4D97-AF65-F5344CB8AC3E}">
        <p14:creationId xmlns:p14="http://schemas.microsoft.com/office/powerpoint/2010/main" val="423546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85ED7-0F8B-468B-A6C1-A8220104B2B5}"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4C6E5-7975-4D86-9547-38FB4D57D6BF}" type="slidenum">
              <a:rPr lang="en-US" smtClean="0"/>
              <a:t>‹#›</a:t>
            </a:fld>
            <a:endParaRPr lang="en-US"/>
          </a:p>
        </p:txBody>
      </p:sp>
    </p:spTree>
    <p:extLst>
      <p:ext uri="{BB962C8B-B14F-4D97-AF65-F5344CB8AC3E}">
        <p14:creationId xmlns:p14="http://schemas.microsoft.com/office/powerpoint/2010/main" val="125695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085ED7-0F8B-468B-A6C1-A8220104B2B5}"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4C6E5-7975-4D86-9547-38FB4D57D6BF}" type="slidenum">
              <a:rPr lang="en-US" smtClean="0"/>
              <a:t>‹#›</a:t>
            </a:fld>
            <a:endParaRPr lang="en-US"/>
          </a:p>
        </p:txBody>
      </p:sp>
    </p:spTree>
    <p:extLst>
      <p:ext uri="{BB962C8B-B14F-4D97-AF65-F5344CB8AC3E}">
        <p14:creationId xmlns:p14="http://schemas.microsoft.com/office/powerpoint/2010/main" val="100018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085ED7-0F8B-468B-A6C1-A8220104B2B5}"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4C6E5-7975-4D86-9547-38FB4D57D6BF}" type="slidenum">
              <a:rPr lang="en-US" smtClean="0"/>
              <a:t>‹#›</a:t>
            </a:fld>
            <a:endParaRPr lang="en-US"/>
          </a:p>
        </p:txBody>
      </p:sp>
    </p:spTree>
    <p:extLst>
      <p:ext uri="{BB962C8B-B14F-4D97-AF65-F5344CB8AC3E}">
        <p14:creationId xmlns:p14="http://schemas.microsoft.com/office/powerpoint/2010/main" val="526705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85ED7-0F8B-468B-A6C1-A8220104B2B5}" type="datetimeFigureOut">
              <a:rPr lang="en-US" smtClean="0"/>
              <a:t>4/11/2023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4C6E5-7975-4D86-9547-38FB4D57D6BF}" type="slidenum">
              <a:rPr lang="en-US" smtClean="0"/>
              <a:t>‹#›</a:t>
            </a:fld>
            <a:endParaRPr lang="en-US"/>
          </a:p>
        </p:txBody>
      </p:sp>
    </p:spTree>
    <p:extLst>
      <p:ext uri="{BB962C8B-B14F-4D97-AF65-F5344CB8AC3E}">
        <p14:creationId xmlns:p14="http://schemas.microsoft.com/office/powerpoint/2010/main" val="3438371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Urls</a:t>
            </a:r>
            <a:r>
              <a:rPr lang="en-US" dirty="0" smtClean="0"/>
              <a:t>, Templates, Models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1616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Context</a:t>
            </a:r>
            <a:endParaRPr lang="en-US" dirty="0"/>
          </a:p>
        </p:txBody>
      </p:sp>
      <p:sp>
        <p:nvSpPr>
          <p:cNvPr id="3" name="Content Placeholder 2"/>
          <p:cNvSpPr>
            <a:spLocks noGrp="1"/>
          </p:cNvSpPr>
          <p:nvPr>
            <p:ph idx="1"/>
          </p:nvPr>
        </p:nvSpPr>
        <p:spPr/>
        <p:txBody>
          <a:bodyPr>
            <a:normAutofit lnSpcReduction="10000"/>
          </a:bodyPr>
          <a:lstStyle/>
          <a:p>
            <a:r>
              <a:rPr lang="en-US" dirty="0" smtClean="0"/>
              <a:t> A template context is a Python dictionary that maps template variable names with Python variables</a:t>
            </a:r>
          </a:p>
          <a:p>
            <a:endParaRPr lang="en-US" dirty="0"/>
          </a:p>
          <a:p>
            <a:r>
              <a:rPr lang="en-US" dirty="0" smtClean="0"/>
              <a:t>A Context is a dictionary with variable names as the key and their values as the value</a:t>
            </a:r>
          </a:p>
          <a:p>
            <a:endParaRPr lang="en-US" dirty="0"/>
          </a:p>
          <a:p>
            <a:r>
              <a:rPr lang="en-US" dirty="0" smtClean="0"/>
              <a:t>A Context is a mapping of variable names to values. When the template is rendered, these values are made available to the template engine and fill in "the holes" in your templates by replacing variables with their respective values.</a:t>
            </a:r>
            <a:endParaRPr lang="en-US" dirty="0"/>
          </a:p>
        </p:txBody>
      </p:sp>
    </p:spTree>
    <p:extLst>
      <p:ext uri="{BB962C8B-B14F-4D97-AF65-F5344CB8AC3E}">
        <p14:creationId xmlns:p14="http://schemas.microsoft.com/office/powerpoint/2010/main" val="315596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Context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47203961"/>
              </p:ext>
            </p:extLst>
          </p:nvPr>
        </p:nvGraphicFramePr>
        <p:xfrm>
          <a:off x="838200" y="1926293"/>
          <a:ext cx="10515600" cy="3027680"/>
        </p:xfrm>
        <a:graphic>
          <a:graphicData uri="http://schemas.openxmlformats.org/drawingml/2006/table">
            <a:tbl>
              <a:tblPr firstRow="1" bandRow="1">
                <a:tableStyleId>{5C22544A-7EE6-4342-B048-85BDC9FD1C3A}</a:tableStyleId>
              </a:tblPr>
              <a:tblGrid>
                <a:gridCol w="4094527">
                  <a:extLst>
                    <a:ext uri="{9D8B030D-6E8A-4147-A177-3AD203B41FA5}">
                      <a16:colId xmlns:a16="http://schemas.microsoft.com/office/drawing/2014/main" val="1391445675"/>
                    </a:ext>
                  </a:extLst>
                </a:gridCol>
                <a:gridCol w="6421073">
                  <a:extLst>
                    <a:ext uri="{9D8B030D-6E8A-4147-A177-3AD203B41FA5}">
                      <a16:colId xmlns:a16="http://schemas.microsoft.com/office/drawing/2014/main" val="132341881"/>
                    </a:ext>
                  </a:extLst>
                </a:gridCol>
              </a:tblGrid>
              <a:tr h="370840">
                <a:tc>
                  <a:txBody>
                    <a:bodyPr/>
                    <a:lstStyle/>
                    <a:p>
                      <a:r>
                        <a:rPr lang="en-US" dirty="0" smtClean="0"/>
                        <a:t>File</a:t>
                      </a:r>
                      <a:endParaRPr lang="en-US" dirty="0"/>
                    </a:p>
                  </a:txBody>
                  <a:tcPr/>
                </a:tc>
                <a:tc>
                  <a:txBody>
                    <a:bodyPr/>
                    <a:lstStyle/>
                    <a:p>
                      <a:r>
                        <a:rPr lang="en-US" dirty="0" smtClean="0"/>
                        <a:t>Code</a:t>
                      </a:r>
                      <a:endParaRPr lang="en-US" dirty="0"/>
                    </a:p>
                  </a:txBody>
                  <a:tcPr/>
                </a:tc>
                <a:extLst>
                  <a:ext uri="{0D108BD9-81ED-4DB2-BD59-A6C34878D82A}">
                    <a16:rowId xmlns:a16="http://schemas.microsoft.com/office/drawing/2014/main" val="1308673597"/>
                  </a:ext>
                </a:extLst>
              </a:tr>
              <a:tr h="370840">
                <a:tc>
                  <a:txBody>
                    <a:bodyPr/>
                    <a:lstStyle/>
                    <a:p>
                      <a:r>
                        <a:rPr lang="en-US" dirty="0" smtClean="0"/>
                        <a:t>(project) views.py</a:t>
                      </a:r>
                      <a:endParaRPr lang="en-US" dirty="0"/>
                    </a:p>
                  </a:txBody>
                  <a:tcPr/>
                </a:tc>
                <a:tc>
                  <a:txBody>
                    <a:bodyPr/>
                    <a:lstStyle/>
                    <a:p>
                      <a:r>
                        <a:rPr lang="en-US" dirty="0" err="1" smtClean="0">
                          <a:solidFill>
                            <a:srgbClr val="FF0000"/>
                          </a:solidFill>
                        </a:rPr>
                        <a:t>context_dictionary</a:t>
                      </a:r>
                      <a:r>
                        <a:rPr lang="en-US" dirty="0" smtClean="0"/>
                        <a:t> = {'</a:t>
                      </a:r>
                      <a:r>
                        <a:rPr lang="en-US" b="1" dirty="0" smtClean="0"/>
                        <a:t>cars</a:t>
                      </a:r>
                      <a:r>
                        <a:rPr lang="en-US" dirty="0" smtClean="0"/>
                        <a:t>': 'Ford, Ferrari, Mustang, Range Rover, Tesla'}</a:t>
                      </a:r>
                    </a:p>
                    <a:p>
                      <a:endParaRPr lang="en-US" dirty="0" smtClean="0"/>
                    </a:p>
                    <a:p>
                      <a:r>
                        <a:rPr lang="en-US" dirty="0" err="1" smtClean="0"/>
                        <a:t>def</a:t>
                      </a:r>
                      <a:r>
                        <a:rPr lang="en-US" dirty="0" smtClean="0"/>
                        <a:t> home(request</a:t>
                      </a:r>
                      <a:r>
                        <a:rPr lang="en-US" dirty="0" smtClean="0"/>
                        <a:t>):</a:t>
                      </a:r>
                    </a:p>
                    <a:p>
                      <a:endParaRPr lang="en-US" dirty="0" smtClean="0"/>
                    </a:p>
                    <a:p>
                      <a:endParaRPr lang="en-US" dirty="0" smtClean="0"/>
                    </a:p>
                    <a:p>
                      <a:r>
                        <a:rPr lang="en-US" dirty="0" smtClean="0"/>
                        <a:t>    return render(request, '</a:t>
                      </a:r>
                      <a:r>
                        <a:rPr lang="en-US" dirty="0" err="1" smtClean="0"/>
                        <a:t>crm</a:t>
                      </a:r>
                      <a:r>
                        <a:rPr lang="en-US" dirty="0" smtClean="0"/>
                        <a:t>/home.html', </a:t>
                      </a:r>
                      <a:r>
                        <a:rPr lang="en-US" dirty="0" err="1" smtClean="0">
                          <a:solidFill>
                            <a:srgbClr val="FF0000"/>
                          </a:solidFill>
                        </a:rPr>
                        <a:t>context_dictionary</a:t>
                      </a:r>
                      <a:r>
                        <a:rPr lang="en-US" dirty="0" smtClean="0"/>
                        <a:t>)</a:t>
                      </a:r>
                    </a:p>
                    <a:p>
                      <a:endParaRPr lang="en-US" dirty="0"/>
                    </a:p>
                  </a:txBody>
                  <a:tcPr/>
                </a:tc>
                <a:extLst>
                  <a:ext uri="{0D108BD9-81ED-4DB2-BD59-A6C34878D82A}">
                    <a16:rowId xmlns:a16="http://schemas.microsoft.com/office/drawing/2014/main" val="2628395523"/>
                  </a:ext>
                </a:extLst>
              </a:tr>
              <a:tr h="370840">
                <a:tc>
                  <a:txBody>
                    <a:bodyPr/>
                    <a:lstStyle/>
                    <a:p>
                      <a:r>
                        <a:rPr lang="en-US" dirty="0" smtClean="0"/>
                        <a:t>(project) home.html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{{cars}}</a:t>
                      </a:r>
                    </a:p>
                  </a:txBody>
                  <a:tcPr/>
                </a:tc>
                <a:extLst>
                  <a:ext uri="{0D108BD9-81ED-4DB2-BD59-A6C34878D82A}">
                    <a16:rowId xmlns:a16="http://schemas.microsoft.com/office/drawing/2014/main" val="2896507859"/>
                  </a:ext>
                </a:extLst>
              </a:tr>
            </a:tbl>
          </a:graphicData>
        </a:graphic>
      </p:graphicFrame>
    </p:spTree>
    <p:extLst>
      <p:ext uri="{BB962C8B-B14F-4D97-AF65-F5344CB8AC3E}">
        <p14:creationId xmlns:p14="http://schemas.microsoft.com/office/powerpoint/2010/main" val="63813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files in Django</a:t>
            </a:r>
            <a:endParaRPr lang="en-US" dirty="0"/>
          </a:p>
        </p:txBody>
      </p:sp>
      <p:sp>
        <p:nvSpPr>
          <p:cNvPr id="3" name="Content Placeholder 2"/>
          <p:cNvSpPr>
            <a:spLocks noGrp="1"/>
          </p:cNvSpPr>
          <p:nvPr>
            <p:ph idx="1"/>
          </p:nvPr>
        </p:nvSpPr>
        <p:spPr/>
        <p:txBody>
          <a:bodyPr/>
          <a:lstStyle/>
          <a:p>
            <a:r>
              <a:rPr lang="en-US" dirty="0" smtClean="0"/>
              <a:t>Static files are the files that are not generated dynamically by the application; they are simply sent as it is to a client’s web browser. Example of static files are :Cascading Style Sheets (CSS), JavaScript and Images</a:t>
            </a:r>
          </a:p>
          <a:p>
            <a:endParaRPr lang="en-US" dirty="0"/>
          </a:p>
        </p:txBody>
      </p:sp>
    </p:spTree>
    <p:extLst>
      <p:ext uri="{BB962C8B-B14F-4D97-AF65-F5344CB8AC3E}">
        <p14:creationId xmlns:p14="http://schemas.microsoft.com/office/powerpoint/2010/main" val="2246426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Static Media Directory</a:t>
            </a:r>
            <a:endParaRPr lang="en-US" dirty="0"/>
          </a:p>
        </p:txBody>
      </p:sp>
      <p:sp>
        <p:nvSpPr>
          <p:cNvPr id="3" name="Content Placeholder 2"/>
          <p:cNvSpPr>
            <a:spLocks noGrp="1"/>
          </p:cNvSpPr>
          <p:nvPr>
            <p:ph idx="1"/>
          </p:nvPr>
        </p:nvSpPr>
        <p:spPr/>
        <p:txBody>
          <a:bodyPr/>
          <a:lstStyle/>
          <a:p>
            <a:r>
              <a:rPr lang="en-US" dirty="0" smtClean="0"/>
              <a:t>To get templates up and running within your Django app, you’ll need to create two directories in which static files are stored.</a:t>
            </a:r>
          </a:p>
          <a:p>
            <a:endParaRPr lang="en-US" dirty="0" smtClean="0"/>
          </a:p>
          <a:p>
            <a:r>
              <a:rPr lang="en-US" dirty="0" smtClean="0"/>
              <a:t>Within the </a:t>
            </a:r>
            <a:r>
              <a:rPr lang="en-US" b="1" dirty="0" smtClean="0">
                <a:solidFill>
                  <a:srgbClr val="FF0000"/>
                </a:solidFill>
              </a:rPr>
              <a:t>CRM_APP</a:t>
            </a:r>
            <a:r>
              <a:rPr lang="en-US" dirty="0" smtClean="0"/>
              <a:t> directory, create a directory called, </a:t>
            </a:r>
            <a:r>
              <a:rPr lang="en-US" b="1" dirty="0" smtClean="0"/>
              <a:t>static</a:t>
            </a:r>
            <a:r>
              <a:rPr lang="en-US" dirty="0" smtClean="0"/>
              <a:t>, and then within that directory, created another directory called </a:t>
            </a:r>
            <a:r>
              <a:rPr lang="en-US" b="1" dirty="0" err="1" smtClean="0"/>
              <a:t>crm</a:t>
            </a:r>
            <a:r>
              <a:rPr lang="en-US" dirty="0" smtClean="0"/>
              <a:t>. Just like for templates, Django looks within the application directories for the static directory, and then tries to find the specific templates for the named application. In the static folder, create another directory called </a:t>
            </a:r>
            <a:r>
              <a:rPr lang="en-US" b="1" dirty="0" smtClean="0"/>
              <a:t>images</a:t>
            </a:r>
            <a:r>
              <a:rPr lang="en-US" dirty="0" smtClean="0"/>
              <a:t>, and this is where you will save all your image files.</a:t>
            </a:r>
          </a:p>
        </p:txBody>
      </p:sp>
    </p:spTree>
    <p:extLst>
      <p:ext uri="{BB962C8B-B14F-4D97-AF65-F5344CB8AC3E}">
        <p14:creationId xmlns:p14="http://schemas.microsoft.com/office/powerpoint/2010/main" val="354903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Static Media Directory</a:t>
            </a:r>
            <a:endParaRPr lang="en-US" dirty="0"/>
          </a:p>
        </p:txBody>
      </p:sp>
      <p:sp>
        <p:nvSpPr>
          <p:cNvPr id="3" name="Content Placeholder 2"/>
          <p:cNvSpPr>
            <a:spLocks noGrp="1"/>
          </p:cNvSpPr>
          <p:nvPr>
            <p:ph idx="1"/>
          </p:nvPr>
        </p:nvSpPr>
        <p:spPr/>
        <p:txBody>
          <a:bodyPr>
            <a:normAutofit/>
          </a:bodyPr>
          <a:lstStyle/>
          <a:p>
            <a:r>
              <a:rPr lang="en-US" sz="2400" dirty="0" smtClean="0"/>
              <a:t>We need to tell Django about our new static directory. To do this, open the project’s settings.py module. Within this file, we need to add a new variable pointing to our static directory. First, create a variable called STATIC_DIR at the top of settings.py, underneath BASE_DIR to keep your paths all in the same place.</a:t>
            </a:r>
          </a:p>
        </p:txBody>
      </p:sp>
      <p:graphicFrame>
        <p:nvGraphicFramePr>
          <p:cNvPr id="4" name="Content Placeholder 5"/>
          <p:cNvGraphicFramePr>
            <a:graphicFrameLocks/>
          </p:cNvGraphicFramePr>
          <p:nvPr>
            <p:extLst>
              <p:ext uri="{D42A27DB-BD31-4B8C-83A1-F6EECF244321}">
                <p14:modId xmlns:p14="http://schemas.microsoft.com/office/powerpoint/2010/main" val="1739011963"/>
              </p:ext>
            </p:extLst>
          </p:nvPr>
        </p:nvGraphicFramePr>
        <p:xfrm>
          <a:off x="1064703" y="3461478"/>
          <a:ext cx="10515600" cy="1925320"/>
        </p:xfrm>
        <a:graphic>
          <a:graphicData uri="http://schemas.openxmlformats.org/drawingml/2006/table">
            <a:tbl>
              <a:tblPr firstRow="1" bandRow="1">
                <a:tableStyleId>{5C22544A-7EE6-4342-B048-85BDC9FD1C3A}</a:tableStyleId>
              </a:tblPr>
              <a:tblGrid>
                <a:gridCol w="4094527">
                  <a:extLst>
                    <a:ext uri="{9D8B030D-6E8A-4147-A177-3AD203B41FA5}">
                      <a16:colId xmlns:a16="http://schemas.microsoft.com/office/drawing/2014/main" val="1391445675"/>
                    </a:ext>
                  </a:extLst>
                </a:gridCol>
                <a:gridCol w="6421073">
                  <a:extLst>
                    <a:ext uri="{9D8B030D-6E8A-4147-A177-3AD203B41FA5}">
                      <a16:colId xmlns:a16="http://schemas.microsoft.com/office/drawing/2014/main" val="132341881"/>
                    </a:ext>
                  </a:extLst>
                </a:gridCol>
              </a:tblGrid>
              <a:tr h="370840">
                <a:tc>
                  <a:txBody>
                    <a:bodyPr/>
                    <a:lstStyle/>
                    <a:p>
                      <a:r>
                        <a:rPr lang="en-US" dirty="0" smtClean="0"/>
                        <a:t>File</a:t>
                      </a:r>
                      <a:endParaRPr lang="en-US" dirty="0"/>
                    </a:p>
                  </a:txBody>
                  <a:tcPr/>
                </a:tc>
                <a:tc>
                  <a:txBody>
                    <a:bodyPr/>
                    <a:lstStyle/>
                    <a:p>
                      <a:r>
                        <a:rPr lang="en-US" dirty="0" smtClean="0"/>
                        <a:t>Code</a:t>
                      </a:r>
                      <a:endParaRPr lang="en-US" dirty="0"/>
                    </a:p>
                  </a:txBody>
                  <a:tcPr/>
                </a:tc>
                <a:extLst>
                  <a:ext uri="{0D108BD9-81ED-4DB2-BD59-A6C34878D82A}">
                    <a16:rowId xmlns:a16="http://schemas.microsoft.com/office/drawing/2014/main" val="1308673597"/>
                  </a:ext>
                </a:extLst>
              </a:tr>
              <a:tr h="457200">
                <a:tc rowSpan="2">
                  <a:txBody>
                    <a:bodyPr/>
                    <a:lstStyle/>
                    <a:p>
                      <a:r>
                        <a:rPr lang="en-US" dirty="0" smtClean="0"/>
                        <a:t>(project) settings.py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n-lt"/>
                          <a:ea typeface="+mn-ea"/>
                          <a:cs typeface="+mn-cs"/>
                        </a:rPr>
                        <a:t>import </a:t>
                      </a:r>
                      <a:r>
                        <a:rPr lang="en-US" sz="1800" b="0" kern="1200" dirty="0" err="1" smtClean="0">
                          <a:solidFill>
                            <a:schemeClr val="dk1"/>
                          </a:solidFill>
                          <a:effectLst/>
                          <a:latin typeface="+mn-lt"/>
                          <a:ea typeface="+mn-ea"/>
                          <a:cs typeface="+mn-cs"/>
                        </a:rPr>
                        <a:t>os</a:t>
                      </a:r>
                      <a:endParaRPr lang="en-US" sz="1800" b="0" kern="1200" dirty="0" smtClean="0">
                        <a:solidFill>
                          <a:schemeClr val="dk1"/>
                        </a:solidFill>
                        <a:effectLst/>
                        <a:latin typeface="+mn-lt"/>
                        <a:ea typeface="+mn-ea"/>
                        <a:cs typeface="+mn-cs"/>
                      </a:endParaRPr>
                    </a:p>
                    <a:p>
                      <a:endParaRPr lang="en-US" dirty="0" smtClean="0"/>
                    </a:p>
                  </a:txBody>
                  <a:tcPr/>
                </a:tc>
                <a:extLst>
                  <a:ext uri="{0D108BD9-81ED-4DB2-BD59-A6C34878D82A}">
                    <a16:rowId xmlns:a16="http://schemas.microsoft.com/office/drawing/2014/main" val="2628395523"/>
                  </a:ext>
                </a:extLst>
              </a:tr>
              <a:tr h="457200">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n-lt"/>
                          <a:ea typeface="+mn-ea"/>
                          <a:cs typeface="+mn-cs"/>
                        </a:rPr>
                        <a:t>STATIC_URL = 'static/</a:t>
                      </a:r>
                      <a:r>
                        <a:rPr lang="en-US" dirty="0" smtClean="0"/>
                        <a:t>'</a:t>
                      </a:r>
                      <a:r>
                        <a:rPr lang="en-US" sz="1800" b="0" kern="1200" dirty="0" smtClean="0">
                          <a:solidFill>
                            <a:schemeClr val="dk1"/>
                          </a:solidFill>
                          <a:effectLst/>
                          <a:latin typeface="+mn-lt"/>
                          <a:ea typeface="+mn-ea"/>
                          <a:cs typeface="+mn-cs"/>
                        </a:rPr>
                        <a:t>  </a:t>
                      </a:r>
                      <a:r>
                        <a:rPr lang="en-US" sz="1800" b="1" i="1" kern="1200" dirty="0" smtClean="0">
                          <a:solidFill>
                            <a:srgbClr val="FF0000"/>
                          </a:solidFill>
                          <a:effectLst/>
                          <a:latin typeface="+mn-lt"/>
                          <a:ea typeface="+mn-ea"/>
                          <a:cs typeface="+mn-cs"/>
                        </a:rPr>
                        <a:t>(should already exist)</a:t>
                      </a:r>
                      <a:endParaRPr lang="en-US" b="1" i="1" dirty="0" smtClean="0">
                        <a:solidFill>
                          <a:srgbClr val="FF0000"/>
                        </a:solidFill>
                      </a:endParaRPr>
                    </a:p>
                    <a:p>
                      <a:r>
                        <a:rPr lang="en-US" dirty="0" smtClean="0"/>
                        <a:t>STATIC_DIR = </a:t>
                      </a:r>
                      <a:r>
                        <a:rPr lang="en-US" dirty="0" err="1" smtClean="0"/>
                        <a:t>os.path.join</a:t>
                      </a:r>
                      <a:r>
                        <a:rPr lang="en-US" dirty="0" smtClean="0"/>
                        <a:t>(BASE_DIR, 'static')</a:t>
                      </a:r>
                    </a:p>
                    <a:p>
                      <a:r>
                        <a:rPr lang="en-US" dirty="0" smtClean="0"/>
                        <a:t>STATICFILES_DIRS = [STATIC_DIR, ]</a:t>
                      </a:r>
                      <a:endParaRPr lang="en-US" dirty="0"/>
                    </a:p>
                  </a:txBody>
                  <a:tcPr/>
                </a:tc>
                <a:extLst>
                  <a:ext uri="{0D108BD9-81ED-4DB2-BD59-A6C34878D82A}">
                    <a16:rowId xmlns:a16="http://schemas.microsoft.com/office/drawing/2014/main" val="2095927057"/>
                  </a:ext>
                </a:extLst>
              </a:tr>
            </a:tbl>
          </a:graphicData>
        </a:graphic>
      </p:graphicFrame>
    </p:spTree>
    <p:extLst>
      <p:ext uri="{BB962C8B-B14F-4D97-AF65-F5344CB8AC3E}">
        <p14:creationId xmlns:p14="http://schemas.microsoft.com/office/powerpoint/2010/main" val="118893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Media Files and Templates</a:t>
            </a:r>
            <a:endParaRPr lang="en-US" dirty="0"/>
          </a:p>
        </p:txBody>
      </p:sp>
      <p:sp>
        <p:nvSpPr>
          <p:cNvPr id="3" name="Content Placeholder 2"/>
          <p:cNvSpPr>
            <a:spLocks noGrp="1"/>
          </p:cNvSpPr>
          <p:nvPr>
            <p:ph idx="1"/>
          </p:nvPr>
        </p:nvSpPr>
        <p:spPr/>
        <p:txBody>
          <a:bodyPr/>
          <a:lstStyle/>
          <a:p>
            <a:r>
              <a:rPr lang="en-US" dirty="0" smtClean="0"/>
              <a:t>Now that you have your Django project set up to handle static files, you can now make use of these files within your templates to improve their appearance and add additional functionality.</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267968867"/>
              </p:ext>
            </p:extLst>
          </p:nvPr>
        </p:nvGraphicFramePr>
        <p:xfrm>
          <a:off x="838200" y="3528590"/>
          <a:ext cx="10515600" cy="2778760"/>
        </p:xfrm>
        <a:graphic>
          <a:graphicData uri="http://schemas.openxmlformats.org/drawingml/2006/table">
            <a:tbl>
              <a:tblPr firstRow="1" bandRow="1">
                <a:tableStyleId>{5C22544A-7EE6-4342-B048-85BDC9FD1C3A}</a:tableStyleId>
              </a:tblPr>
              <a:tblGrid>
                <a:gridCol w="2911679">
                  <a:extLst>
                    <a:ext uri="{9D8B030D-6E8A-4147-A177-3AD203B41FA5}">
                      <a16:colId xmlns:a16="http://schemas.microsoft.com/office/drawing/2014/main" val="1391445675"/>
                    </a:ext>
                  </a:extLst>
                </a:gridCol>
                <a:gridCol w="7603921">
                  <a:extLst>
                    <a:ext uri="{9D8B030D-6E8A-4147-A177-3AD203B41FA5}">
                      <a16:colId xmlns:a16="http://schemas.microsoft.com/office/drawing/2014/main" val="132341881"/>
                    </a:ext>
                  </a:extLst>
                </a:gridCol>
              </a:tblGrid>
              <a:tr h="370840">
                <a:tc>
                  <a:txBody>
                    <a:bodyPr/>
                    <a:lstStyle/>
                    <a:p>
                      <a:r>
                        <a:rPr lang="en-US" dirty="0" smtClean="0"/>
                        <a:t>File</a:t>
                      </a:r>
                      <a:endParaRPr lang="en-US" dirty="0"/>
                    </a:p>
                  </a:txBody>
                  <a:tcPr/>
                </a:tc>
                <a:tc>
                  <a:txBody>
                    <a:bodyPr/>
                    <a:lstStyle/>
                    <a:p>
                      <a:r>
                        <a:rPr lang="en-US" dirty="0" smtClean="0"/>
                        <a:t>Code</a:t>
                      </a:r>
                      <a:endParaRPr lang="en-US" dirty="0"/>
                    </a:p>
                  </a:txBody>
                  <a:tcPr/>
                </a:tc>
                <a:extLst>
                  <a:ext uri="{0D108BD9-81ED-4DB2-BD59-A6C34878D82A}">
                    <a16:rowId xmlns:a16="http://schemas.microsoft.com/office/drawing/2014/main" val="1308673597"/>
                  </a:ext>
                </a:extLst>
              </a:tr>
              <a:tr h="370840">
                <a:tc>
                  <a:txBody>
                    <a:bodyPr/>
                    <a:lstStyle/>
                    <a:p>
                      <a:r>
                        <a:rPr lang="en-US" dirty="0" smtClean="0"/>
                        <a:t>(project) home.html</a:t>
                      </a:r>
                      <a:endParaRPr lang="en-US" dirty="0"/>
                    </a:p>
                  </a:txBody>
                  <a:tcPr/>
                </a:tc>
                <a:tc>
                  <a:txBody>
                    <a:bodyPr/>
                    <a:lstStyle/>
                    <a:p>
                      <a:r>
                        <a:rPr lang="en-US" b="1" dirty="0" smtClean="0"/>
                        <a:t>{% load static %}  </a:t>
                      </a:r>
                    </a:p>
                    <a:p>
                      <a:endParaRPr lang="en-US" dirty="0" smtClean="0"/>
                    </a:p>
                    <a:p>
                      <a:r>
                        <a:rPr lang="en-US" sz="1400" dirty="0" smtClean="0"/>
                        <a:t>&lt;!</a:t>
                      </a:r>
                      <a:r>
                        <a:rPr lang="en-US" sz="1400" dirty="0" err="1" smtClean="0"/>
                        <a:t>doctype</a:t>
                      </a:r>
                      <a:r>
                        <a:rPr lang="en-US" sz="1400" dirty="0" smtClean="0"/>
                        <a:t> html&gt;</a:t>
                      </a:r>
                    </a:p>
                    <a:p>
                      <a:r>
                        <a:rPr lang="en-US" sz="1400" dirty="0" smtClean="0"/>
                        <a:t>&lt;html </a:t>
                      </a:r>
                      <a:r>
                        <a:rPr lang="en-US" sz="1400" dirty="0" err="1" smtClean="0"/>
                        <a:t>lang</a:t>
                      </a:r>
                      <a:r>
                        <a:rPr lang="en-US" sz="1400" dirty="0" smtClean="0"/>
                        <a:t>="</a:t>
                      </a:r>
                      <a:r>
                        <a:rPr lang="en-US" sz="1400" dirty="0" err="1" smtClean="0"/>
                        <a:t>en</a:t>
                      </a:r>
                      <a:r>
                        <a:rPr lang="en-US" sz="1400" dirty="0" smtClean="0"/>
                        <a:t>"&gt;</a:t>
                      </a:r>
                    </a:p>
                    <a:p>
                      <a:r>
                        <a:rPr lang="en-US" sz="1400" dirty="0" smtClean="0"/>
                        <a:t>  &lt;head&gt;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&lt;/head&gt;</a:t>
                      </a:r>
                    </a:p>
                    <a:p>
                      <a:r>
                        <a:rPr lang="en-US" sz="1400" dirty="0" smtClean="0"/>
                        <a:t>&lt;body&gt;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n-lt"/>
                          <a:ea typeface="+mn-ea"/>
                          <a:cs typeface="+mn-cs"/>
                        </a:rPr>
                        <a:t> </a:t>
                      </a:r>
                      <a:r>
                        <a:rPr lang="en-US" sz="1800" b="1" kern="1200" dirty="0" smtClean="0">
                          <a:solidFill>
                            <a:schemeClr val="dk1"/>
                          </a:solidFill>
                          <a:effectLst/>
                          <a:latin typeface="+mn-lt"/>
                          <a:ea typeface="+mn-ea"/>
                          <a:cs typeface="+mn-cs"/>
                        </a:rPr>
                        <a:t>&lt;</a:t>
                      </a:r>
                      <a:r>
                        <a:rPr lang="en-US" sz="1800" b="1" kern="1200" dirty="0" err="1" smtClean="0">
                          <a:solidFill>
                            <a:schemeClr val="dk1"/>
                          </a:solidFill>
                          <a:effectLst/>
                          <a:latin typeface="+mn-lt"/>
                          <a:ea typeface="+mn-ea"/>
                          <a:cs typeface="+mn-cs"/>
                        </a:rPr>
                        <a:t>img</a:t>
                      </a:r>
                      <a:r>
                        <a:rPr lang="en-US" sz="1800" b="1" kern="1200" dirty="0" smtClean="0">
                          <a:solidFill>
                            <a:schemeClr val="dk1"/>
                          </a:solidFill>
                          <a:effectLst/>
                          <a:latin typeface="+mn-lt"/>
                          <a:ea typeface="+mn-ea"/>
                          <a:cs typeface="+mn-cs"/>
                        </a:rPr>
                        <a:t> </a:t>
                      </a:r>
                      <a:r>
                        <a:rPr lang="en-US" sz="1800" b="1" kern="1200" dirty="0" err="1" smtClean="0">
                          <a:solidFill>
                            <a:schemeClr val="dk1"/>
                          </a:solidFill>
                          <a:effectLst/>
                          <a:latin typeface="+mn-lt"/>
                          <a:ea typeface="+mn-ea"/>
                          <a:cs typeface="+mn-cs"/>
                        </a:rPr>
                        <a:t>src</a:t>
                      </a:r>
                      <a:r>
                        <a:rPr lang="en-US" sz="1800" b="1" kern="1200" dirty="0" smtClean="0">
                          <a:solidFill>
                            <a:schemeClr val="dk1"/>
                          </a:solidFill>
                          <a:effectLst/>
                          <a:latin typeface="+mn-lt"/>
                          <a:ea typeface="+mn-ea"/>
                          <a:cs typeface="+mn-cs"/>
                        </a:rPr>
                        <a:t>="{% static 'images/Logo.jpg' %}" alt="Picture of Nile" /&gt; </a:t>
                      </a:r>
                      <a:endParaRPr lang="en-US" sz="1400" b="1" dirty="0" smtClean="0"/>
                    </a:p>
                    <a:p>
                      <a:r>
                        <a:rPr lang="en-US" sz="1400" dirty="0" smtClean="0"/>
                        <a:t>&lt;/body&gt;</a:t>
                      </a:r>
                    </a:p>
                    <a:p>
                      <a:r>
                        <a:rPr lang="en-US" sz="1400" dirty="0" smtClean="0"/>
                        <a:t>&lt;/html&gt;</a:t>
                      </a:r>
                      <a:endParaRPr lang="en-US" sz="1400" dirty="0"/>
                    </a:p>
                  </a:txBody>
                  <a:tcPr/>
                </a:tc>
                <a:extLst>
                  <a:ext uri="{0D108BD9-81ED-4DB2-BD59-A6C34878D82A}">
                    <a16:rowId xmlns:a16="http://schemas.microsoft.com/office/drawing/2014/main" val="2628395523"/>
                  </a:ext>
                </a:extLst>
              </a:tr>
            </a:tbl>
          </a:graphicData>
        </a:graphic>
      </p:graphicFrame>
    </p:spTree>
    <p:extLst>
      <p:ext uri="{BB962C8B-B14F-4D97-AF65-F5344CB8AC3E}">
        <p14:creationId xmlns:p14="http://schemas.microsoft.com/office/powerpoint/2010/main" val="385963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and Databases</a:t>
            </a:r>
            <a:endParaRPr lang="en-US" dirty="0"/>
          </a:p>
        </p:txBody>
      </p:sp>
      <p:sp>
        <p:nvSpPr>
          <p:cNvPr id="3" name="Content Placeholder 2"/>
          <p:cNvSpPr>
            <a:spLocks noGrp="1"/>
          </p:cNvSpPr>
          <p:nvPr>
            <p:ph idx="1"/>
          </p:nvPr>
        </p:nvSpPr>
        <p:spPr/>
        <p:txBody>
          <a:bodyPr>
            <a:normAutofit lnSpcReduction="10000"/>
          </a:bodyPr>
          <a:lstStyle/>
          <a:p>
            <a:r>
              <a:rPr lang="en-US" dirty="0" smtClean="0"/>
              <a:t>Typically, web applications require a backend to store the dynamic content that appears on the app’s webpages. For </a:t>
            </a:r>
            <a:r>
              <a:rPr lang="en-US" dirty="0" err="1" smtClean="0"/>
              <a:t>Rango</a:t>
            </a:r>
            <a:r>
              <a:rPr lang="en-US" dirty="0" smtClean="0"/>
              <a:t>, we need to store pages and categories that are created, along with other details. The most convenient way to do this is by employing the services of a relational database. These will likely use the Structured Query Language (SQL) to allow you to query the data store.</a:t>
            </a:r>
          </a:p>
          <a:p>
            <a:endParaRPr lang="en-US" dirty="0"/>
          </a:p>
          <a:p>
            <a:r>
              <a:rPr lang="en-US" dirty="0" smtClean="0"/>
              <a:t>However, Django provides a convenient way in which to access data stored in databases by using an Object Relational Mapper (ORM)1. In essence, data stored </a:t>
            </a:r>
            <a:r>
              <a:rPr lang="en-US" dirty="0" err="1" smtClean="0"/>
              <a:t>withina</a:t>
            </a:r>
            <a:r>
              <a:rPr lang="en-US" dirty="0" smtClean="0"/>
              <a:t> database table is encapsulated via Django models.</a:t>
            </a:r>
            <a:endParaRPr lang="en-US" dirty="0"/>
          </a:p>
        </p:txBody>
      </p:sp>
    </p:spTree>
    <p:extLst>
      <p:ext uri="{BB962C8B-B14F-4D97-AF65-F5344CB8AC3E}">
        <p14:creationId xmlns:p14="http://schemas.microsoft.com/office/powerpoint/2010/main" val="213015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smtClean="0"/>
              <a:t>A model is a Python object that describes the database table’s data. Instead of directly working on the database via SQL, Django provides methods that let you manipulate the data via the corresponding Python model object. Any commands that you issue to the ORM are automatically converted to the corresponding SQL statement on your behalf.</a:t>
            </a:r>
          </a:p>
          <a:p>
            <a:endParaRPr lang="en-US" dirty="0"/>
          </a:p>
        </p:txBody>
      </p:sp>
    </p:spTree>
    <p:extLst>
      <p:ext uri="{BB962C8B-B14F-4D97-AF65-F5344CB8AC3E}">
        <p14:creationId xmlns:p14="http://schemas.microsoft.com/office/powerpoint/2010/main" val="94732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URLs</a:t>
            </a:r>
            <a:endParaRPr lang="en-US" dirty="0"/>
          </a:p>
        </p:txBody>
      </p:sp>
      <p:sp>
        <p:nvSpPr>
          <p:cNvPr id="3" name="Content Placeholder 2"/>
          <p:cNvSpPr>
            <a:spLocks noGrp="1"/>
          </p:cNvSpPr>
          <p:nvPr>
            <p:ph idx="1"/>
          </p:nvPr>
        </p:nvSpPr>
        <p:spPr/>
        <p:txBody>
          <a:bodyPr>
            <a:normAutofit/>
          </a:bodyPr>
          <a:lstStyle/>
          <a:p>
            <a:r>
              <a:rPr lang="en-US" dirty="0" smtClean="0"/>
              <a:t>Rather than directly mapping URLs from the project (in </a:t>
            </a:r>
            <a:r>
              <a:rPr lang="en-US" dirty="0" err="1" smtClean="0">
                <a:solidFill>
                  <a:srgbClr val="FF0000"/>
                </a:solidFill>
              </a:rPr>
              <a:t>CRM_project</a:t>
            </a:r>
            <a:r>
              <a:rPr lang="en-US" dirty="0" smtClean="0">
                <a:solidFill>
                  <a:srgbClr val="FF0000"/>
                </a:solidFill>
              </a:rPr>
              <a:t>/urls.py</a:t>
            </a:r>
            <a:r>
              <a:rPr lang="en-US" dirty="0" smtClean="0"/>
              <a:t>) to the app, we can make our app more modular (and thus re-usable) by changing how we route the incoming URL to a view.</a:t>
            </a:r>
          </a:p>
          <a:p>
            <a:endParaRPr lang="en-US" dirty="0"/>
          </a:p>
          <a:p>
            <a:r>
              <a:rPr lang="en-US" dirty="0" smtClean="0"/>
              <a:t>To do this, we first need to modify the project’s urls.py and have it point to the app to handle any specific </a:t>
            </a:r>
            <a:r>
              <a:rPr lang="en-US" dirty="0" err="1" smtClean="0">
                <a:solidFill>
                  <a:srgbClr val="FF0000"/>
                </a:solidFill>
              </a:rPr>
              <a:t>crm</a:t>
            </a:r>
            <a:r>
              <a:rPr lang="en-US" dirty="0" smtClean="0"/>
              <a:t> app requests. We then need to specify how </a:t>
            </a:r>
            <a:r>
              <a:rPr lang="en-US" dirty="0" err="1" smtClean="0"/>
              <a:t>Rango</a:t>
            </a:r>
            <a:r>
              <a:rPr lang="en-US" dirty="0" smtClean="0"/>
              <a:t> deals with such requests.</a:t>
            </a:r>
            <a:endParaRPr lang="en-US" dirty="0"/>
          </a:p>
        </p:txBody>
      </p:sp>
    </p:spTree>
    <p:extLst>
      <p:ext uri="{BB962C8B-B14F-4D97-AF65-F5344CB8AC3E}">
        <p14:creationId xmlns:p14="http://schemas.microsoft.com/office/powerpoint/2010/main" val="3759495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URLs</a:t>
            </a:r>
            <a:endParaRPr lang="en-US" dirty="0"/>
          </a:p>
        </p:txBody>
      </p:sp>
      <p:sp>
        <p:nvSpPr>
          <p:cNvPr id="3" name="Content Placeholder 2"/>
          <p:cNvSpPr>
            <a:spLocks noGrp="1"/>
          </p:cNvSpPr>
          <p:nvPr>
            <p:ph idx="1"/>
          </p:nvPr>
        </p:nvSpPr>
        <p:spPr/>
        <p:txBody>
          <a:bodyPr/>
          <a:lstStyle/>
          <a:p>
            <a:r>
              <a:rPr lang="en-US" dirty="0" smtClean="0"/>
              <a:t>First, open the </a:t>
            </a:r>
            <a:r>
              <a:rPr lang="en-US" b="1" dirty="0" smtClean="0"/>
              <a:t>project’s urls.py </a:t>
            </a:r>
            <a:r>
              <a:rPr lang="en-US" dirty="0" smtClean="0"/>
              <a:t>file which is located inside your project configuration directory. Update module to look like the example below.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80925038"/>
              </p:ext>
            </p:extLst>
          </p:nvPr>
        </p:nvGraphicFramePr>
        <p:xfrm>
          <a:off x="1822275" y="3496422"/>
          <a:ext cx="8128000" cy="2103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09484140"/>
                    </a:ext>
                  </a:extLst>
                </a:gridCol>
              </a:tblGrid>
              <a:tr h="370840">
                <a:tc>
                  <a:txBody>
                    <a:bodyPr/>
                    <a:lstStyle/>
                    <a:p>
                      <a:r>
                        <a:rPr lang="en-US" dirty="0" smtClean="0"/>
                        <a:t>from </a:t>
                      </a:r>
                      <a:r>
                        <a:rPr lang="en-US" dirty="0" err="1" smtClean="0"/>
                        <a:t>django.contrib</a:t>
                      </a:r>
                      <a:r>
                        <a:rPr lang="en-US" dirty="0" smtClean="0"/>
                        <a:t> import admin</a:t>
                      </a:r>
                    </a:p>
                    <a:p>
                      <a:r>
                        <a:rPr lang="en-US" dirty="0" smtClean="0"/>
                        <a:t>from </a:t>
                      </a:r>
                      <a:r>
                        <a:rPr lang="en-US" dirty="0" err="1" smtClean="0"/>
                        <a:t>django.urls</a:t>
                      </a:r>
                      <a:r>
                        <a:rPr lang="en-US" dirty="0" smtClean="0"/>
                        <a:t> import path, include</a:t>
                      </a:r>
                    </a:p>
                    <a:p>
                      <a:endParaRPr lang="en-US" dirty="0"/>
                    </a:p>
                  </a:txBody>
                  <a:tcPr/>
                </a:tc>
                <a:extLst>
                  <a:ext uri="{0D108BD9-81ED-4DB2-BD59-A6C34878D82A}">
                    <a16:rowId xmlns:a16="http://schemas.microsoft.com/office/drawing/2014/main" val="221810010"/>
                  </a:ext>
                </a:extLst>
              </a:tr>
              <a:tr h="370840">
                <a:tc>
                  <a:txBody>
                    <a:bodyPr/>
                    <a:lstStyle/>
                    <a:p>
                      <a:r>
                        <a:rPr lang="en-US" dirty="0" err="1" smtClean="0"/>
                        <a:t>urlpatterns</a:t>
                      </a:r>
                      <a:r>
                        <a:rPr lang="en-US" dirty="0" smtClean="0"/>
                        <a:t> = [</a:t>
                      </a:r>
                    </a:p>
                    <a:p>
                      <a:r>
                        <a:rPr lang="en-US" dirty="0" smtClean="0"/>
                        <a:t>    path('admin/', </a:t>
                      </a:r>
                      <a:r>
                        <a:rPr lang="en-US" dirty="0" err="1" smtClean="0"/>
                        <a:t>admin.site.urls</a:t>
                      </a:r>
                      <a:r>
                        <a:rPr lang="en-US" dirty="0" smtClean="0"/>
                        <a:t>),</a:t>
                      </a:r>
                    </a:p>
                    <a:p>
                      <a:r>
                        <a:rPr lang="en-US" dirty="0" smtClean="0"/>
                        <a:t>    path('', include('</a:t>
                      </a:r>
                      <a:r>
                        <a:rPr lang="en-US" dirty="0" err="1" smtClean="0"/>
                        <a:t>crm_app.urls</a:t>
                      </a:r>
                      <a:r>
                        <a:rPr lang="en-US" dirty="0" smtClean="0"/>
                        <a:t>')),</a:t>
                      </a:r>
                    </a:p>
                    <a:p>
                      <a:r>
                        <a:rPr lang="en-US" dirty="0" smtClean="0"/>
                        <a:t>]</a:t>
                      </a:r>
                    </a:p>
                  </a:txBody>
                  <a:tcPr/>
                </a:tc>
                <a:extLst>
                  <a:ext uri="{0D108BD9-81ED-4DB2-BD59-A6C34878D82A}">
                    <a16:rowId xmlns:a16="http://schemas.microsoft.com/office/drawing/2014/main" val="2349310239"/>
                  </a:ext>
                </a:extLst>
              </a:tr>
            </a:tbl>
          </a:graphicData>
        </a:graphic>
      </p:graphicFrame>
    </p:spTree>
    <p:extLst>
      <p:ext uri="{BB962C8B-B14F-4D97-AF65-F5344CB8AC3E}">
        <p14:creationId xmlns:p14="http://schemas.microsoft.com/office/powerpoint/2010/main" val="1946628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URLs</a:t>
            </a:r>
            <a:endParaRPr lang="en-US" dirty="0"/>
          </a:p>
        </p:txBody>
      </p:sp>
      <p:sp>
        <p:nvSpPr>
          <p:cNvPr id="3" name="Content Placeholder 2"/>
          <p:cNvSpPr>
            <a:spLocks noGrp="1"/>
          </p:cNvSpPr>
          <p:nvPr>
            <p:ph idx="1"/>
          </p:nvPr>
        </p:nvSpPr>
        <p:spPr>
          <a:xfrm>
            <a:off x="838200" y="1551648"/>
            <a:ext cx="10515600" cy="4351338"/>
          </a:xfrm>
        </p:spPr>
        <p:txBody>
          <a:bodyPr/>
          <a:lstStyle/>
          <a:p>
            <a:r>
              <a:rPr lang="en-US" dirty="0" smtClean="0"/>
              <a:t>Think of this as a chain that processes the URL string</a:t>
            </a:r>
          </a:p>
          <a:p>
            <a:endParaRPr lang="en-US" dirty="0" smtClean="0"/>
          </a:p>
          <a:p>
            <a:endParaRPr lang="en-US" dirty="0" smtClean="0"/>
          </a:p>
          <a:p>
            <a:r>
              <a:rPr lang="en-US" dirty="0" smtClean="0"/>
              <a:t>Given the changes we made above, we need to create a new file called urls.py in the </a:t>
            </a:r>
            <a:r>
              <a:rPr lang="en-US" dirty="0" err="1" smtClean="0">
                <a:solidFill>
                  <a:srgbClr val="FF0000"/>
                </a:solidFill>
              </a:rPr>
              <a:t>crm_app</a:t>
            </a:r>
            <a:r>
              <a:rPr lang="en-US" dirty="0" smtClean="0">
                <a:solidFill>
                  <a:srgbClr val="FF0000"/>
                </a:solidFill>
              </a:rPr>
              <a:t> </a:t>
            </a:r>
            <a:r>
              <a:rPr lang="en-US" dirty="0" smtClean="0"/>
              <a:t>directory. This new module will handle the remaining URL string. Update module to look like the example below.</a:t>
            </a:r>
            <a:endParaRPr lang="en-US" dirty="0"/>
          </a:p>
          <a:p>
            <a:endParaRPr lang="en-US" dirty="0"/>
          </a:p>
        </p:txBody>
      </p:sp>
      <p:sp>
        <p:nvSpPr>
          <p:cNvPr id="4" name="Rectangle 3"/>
          <p:cNvSpPr/>
          <p:nvPr/>
        </p:nvSpPr>
        <p:spPr>
          <a:xfrm>
            <a:off x="838200" y="2197912"/>
            <a:ext cx="2701255" cy="411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&amp; domain name</a:t>
            </a:r>
            <a:endParaRPr lang="en-US" dirty="0"/>
          </a:p>
        </p:txBody>
      </p:sp>
      <p:sp>
        <p:nvSpPr>
          <p:cNvPr id="5" name="Rectangle 4"/>
          <p:cNvSpPr/>
          <p:nvPr/>
        </p:nvSpPr>
        <p:spPr>
          <a:xfrm>
            <a:off x="4716010" y="2197914"/>
            <a:ext cx="2701255" cy="411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Project’s </a:t>
            </a:r>
            <a:r>
              <a:rPr lang="en-US" dirty="0" err="1" smtClean="0"/>
              <a:t>Url</a:t>
            </a:r>
            <a:endParaRPr lang="en-US" dirty="0"/>
          </a:p>
        </p:txBody>
      </p:sp>
      <p:sp>
        <p:nvSpPr>
          <p:cNvPr id="6" name="Rectangle 5"/>
          <p:cNvSpPr/>
          <p:nvPr/>
        </p:nvSpPr>
        <p:spPr>
          <a:xfrm>
            <a:off x="8652545" y="2197911"/>
            <a:ext cx="2701255" cy="411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App’s </a:t>
            </a:r>
            <a:r>
              <a:rPr lang="en-US" dirty="0" err="1" smtClean="0"/>
              <a:t>Url</a:t>
            </a:r>
            <a:endParaRPr lang="en-US" dirty="0"/>
          </a:p>
        </p:txBody>
      </p:sp>
      <p:cxnSp>
        <p:nvCxnSpPr>
          <p:cNvPr id="8" name="Straight Arrow Connector 7"/>
          <p:cNvCxnSpPr>
            <a:stCxn id="4" idx="3"/>
            <a:endCxn id="5" idx="1"/>
          </p:cNvCxnSpPr>
          <p:nvPr/>
        </p:nvCxnSpPr>
        <p:spPr>
          <a:xfrm>
            <a:off x="3539455" y="2403443"/>
            <a:ext cx="117655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426003" y="2403439"/>
            <a:ext cx="122654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841055505"/>
              </p:ext>
            </p:extLst>
          </p:nvPr>
        </p:nvGraphicFramePr>
        <p:xfrm>
          <a:off x="3121753" y="4593992"/>
          <a:ext cx="5948493" cy="1828800"/>
        </p:xfrm>
        <a:graphic>
          <a:graphicData uri="http://schemas.openxmlformats.org/drawingml/2006/table">
            <a:tbl>
              <a:tblPr firstRow="1" bandRow="1">
                <a:tableStyleId>{5C22544A-7EE6-4342-B048-85BDC9FD1C3A}</a:tableStyleId>
              </a:tblPr>
              <a:tblGrid>
                <a:gridCol w="5948493">
                  <a:extLst>
                    <a:ext uri="{9D8B030D-6E8A-4147-A177-3AD203B41FA5}">
                      <a16:colId xmlns:a16="http://schemas.microsoft.com/office/drawing/2014/main" val="1155430757"/>
                    </a:ext>
                  </a:extLst>
                </a:gridCol>
              </a:tblGrid>
              <a:tr h="370840">
                <a:tc>
                  <a:txBody>
                    <a:bodyPr/>
                    <a:lstStyle/>
                    <a:p>
                      <a:r>
                        <a:rPr lang="en-US" dirty="0" smtClean="0"/>
                        <a:t>from </a:t>
                      </a:r>
                      <a:r>
                        <a:rPr lang="en-US" dirty="0" err="1" smtClean="0"/>
                        <a:t>django.urls</a:t>
                      </a:r>
                      <a:r>
                        <a:rPr lang="en-US" dirty="0" smtClean="0"/>
                        <a:t> import path</a:t>
                      </a:r>
                    </a:p>
                    <a:p>
                      <a:r>
                        <a:rPr lang="en-US" dirty="0" smtClean="0"/>
                        <a:t>from . import views</a:t>
                      </a:r>
                    </a:p>
                    <a:p>
                      <a:endParaRPr lang="en-US" dirty="0"/>
                    </a:p>
                  </a:txBody>
                  <a:tcPr/>
                </a:tc>
                <a:extLst>
                  <a:ext uri="{0D108BD9-81ED-4DB2-BD59-A6C34878D82A}">
                    <a16:rowId xmlns:a16="http://schemas.microsoft.com/office/drawing/2014/main" val="3618495584"/>
                  </a:ext>
                </a:extLst>
              </a:tr>
              <a:tr h="370840">
                <a:tc>
                  <a:txBody>
                    <a:bodyPr/>
                    <a:lstStyle/>
                    <a:p>
                      <a:r>
                        <a:rPr lang="en-US" sz="1800" b="0" kern="1200" dirty="0" err="1" smtClean="0">
                          <a:solidFill>
                            <a:schemeClr val="dk1"/>
                          </a:solidFill>
                          <a:effectLst/>
                          <a:latin typeface="+mn-lt"/>
                          <a:ea typeface="+mn-ea"/>
                          <a:cs typeface="+mn-cs"/>
                        </a:rPr>
                        <a:t>urlpatterns</a:t>
                      </a:r>
                      <a:r>
                        <a:rPr lang="en-US" sz="1800" b="0" kern="1200" dirty="0" smtClean="0">
                          <a:solidFill>
                            <a:schemeClr val="dk1"/>
                          </a:solidFill>
                          <a:effectLst/>
                          <a:latin typeface="+mn-lt"/>
                          <a:ea typeface="+mn-ea"/>
                          <a:cs typeface="+mn-cs"/>
                        </a:rPr>
                        <a:t> = [</a:t>
                      </a:r>
                    </a:p>
                    <a:p>
                      <a:r>
                        <a:rPr lang="en-US" sz="1800" b="0" kern="1200" dirty="0" smtClean="0">
                          <a:solidFill>
                            <a:schemeClr val="dk1"/>
                          </a:solidFill>
                          <a:effectLst/>
                          <a:latin typeface="+mn-lt"/>
                          <a:ea typeface="+mn-ea"/>
                          <a:cs typeface="+mn-cs"/>
                        </a:rPr>
                        <a:t>    path('', </a:t>
                      </a:r>
                      <a:r>
                        <a:rPr lang="en-US" sz="1800" b="0" kern="1200" dirty="0" err="1" smtClean="0">
                          <a:solidFill>
                            <a:schemeClr val="dk1"/>
                          </a:solidFill>
                          <a:effectLst/>
                          <a:latin typeface="+mn-lt"/>
                          <a:ea typeface="+mn-ea"/>
                          <a:cs typeface="+mn-cs"/>
                        </a:rPr>
                        <a:t>views.home</a:t>
                      </a:r>
                      <a:r>
                        <a:rPr lang="en-US" sz="1800" b="0" kern="1200" dirty="0" smtClean="0">
                          <a:solidFill>
                            <a:schemeClr val="dk1"/>
                          </a:solidFill>
                          <a:effectLst/>
                          <a:latin typeface="+mn-lt"/>
                          <a:ea typeface="+mn-ea"/>
                          <a:cs typeface="+mn-cs"/>
                        </a:rPr>
                        <a:t>, name="home"),</a:t>
                      </a:r>
                    </a:p>
                    <a:p>
                      <a:r>
                        <a:rPr lang="en-US" sz="1800" b="0" kern="1200" dirty="0" smtClean="0">
                          <a:solidFill>
                            <a:schemeClr val="dk1"/>
                          </a:solidFill>
                          <a:effectLst/>
                          <a:latin typeface="+mn-lt"/>
                          <a:ea typeface="+mn-ea"/>
                          <a:cs typeface="+mn-cs"/>
                        </a:rPr>
                        <a:t>]</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387396739"/>
                  </a:ext>
                </a:extLst>
              </a:tr>
            </a:tbl>
          </a:graphicData>
        </a:graphic>
      </p:graphicFrame>
    </p:spTree>
    <p:extLst>
      <p:ext uri="{BB962C8B-B14F-4D97-AF65-F5344CB8AC3E}">
        <p14:creationId xmlns:p14="http://schemas.microsoft.com/office/powerpoint/2010/main" val="4112260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and Media Files</a:t>
            </a:r>
            <a:endParaRPr lang="en-US" dirty="0"/>
          </a:p>
        </p:txBody>
      </p:sp>
      <p:sp>
        <p:nvSpPr>
          <p:cNvPr id="3" name="Content Placeholder 2"/>
          <p:cNvSpPr>
            <a:spLocks noGrp="1"/>
          </p:cNvSpPr>
          <p:nvPr>
            <p:ph idx="1"/>
          </p:nvPr>
        </p:nvSpPr>
        <p:spPr/>
        <p:txBody>
          <a:bodyPr/>
          <a:lstStyle/>
          <a:p>
            <a:r>
              <a:rPr lang="en-US" dirty="0" smtClean="0"/>
              <a:t>A template in Django is basically written in HTML, CSS, and </a:t>
            </a:r>
            <a:r>
              <a:rPr lang="en-US" dirty="0" err="1" smtClean="0"/>
              <a:t>Javascript</a:t>
            </a:r>
            <a:r>
              <a:rPr lang="en-US" dirty="0" smtClean="0"/>
              <a:t> in a .html file. Django framework efficiently handles and generates dynamically HTML web pages that are visible to the end-user.</a:t>
            </a:r>
          </a:p>
          <a:p>
            <a:r>
              <a:rPr lang="en-US" dirty="0" smtClean="0"/>
              <a:t>Django mainly functions with a backend so, in order to provide a frontend and provide a layout to our website, we use templates.</a:t>
            </a:r>
            <a:endParaRPr lang="en-US" dirty="0"/>
          </a:p>
        </p:txBody>
      </p:sp>
    </p:spTree>
    <p:extLst>
      <p:ext uri="{BB962C8B-B14F-4D97-AF65-F5344CB8AC3E}">
        <p14:creationId xmlns:p14="http://schemas.microsoft.com/office/powerpoint/2010/main" val="3811819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templates</a:t>
            </a:r>
            <a:endParaRPr lang="en-US" dirty="0"/>
          </a:p>
        </p:txBody>
      </p:sp>
      <p:sp>
        <p:nvSpPr>
          <p:cNvPr id="3" name="Content Placeholder 2"/>
          <p:cNvSpPr>
            <a:spLocks noGrp="1"/>
          </p:cNvSpPr>
          <p:nvPr>
            <p:ph idx="1"/>
          </p:nvPr>
        </p:nvSpPr>
        <p:spPr/>
        <p:txBody>
          <a:bodyPr/>
          <a:lstStyle/>
          <a:p>
            <a:r>
              <a:rPr lang="en-US" dirty="0" smtClean="0"/>
              <a:t>The layout from page to page within a website is often the same.</a:t>
            </a:r>
          </a:p>
          <a:p>
            <a:r>
              <a:rPr lang="en-US" dirty="0" smtClean="0"/>
              <a:t>Whether you see a common header or footer on a website’s pages, the repetition of page layouts aids users with navigation and reinforces a sense of continuity.</a:t>
            </a:r>
          </a:p>
          <a:p>
            <a:r>
              <a:rPr lang="en-US" dirty="0" smtClean="0"/>
              <a:t>Templates make it easier for developers to achieve this design goal, as well as separating application logic (code within your views) from presentational concerns (look and feel of your app).</a:t>
            </a:r>
            <a:endParaRPr lang="en-US" dirty="0"/>
          </a:p>
        </p:txBody>
      </p:sp>
    </p:spTree>
    <p:extLst>
      <p:ext uri="{BB962C8B-B14F-4D97-AF65-F5344CB8AC3E}">
        <p14:creationId xmlns:p14="http://schemas.microsoft.com/office/powerpoint/2010/main" val="3218436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Templates Directory</a:t>
            </a:r>
            <a:endParaRPr lang="en-US" dirty="0"/>
          </a:p>
        </p:txBody>
      </p:sp>
      <p:sp>
        <p:nvSpPr>
          <p:cNvPr id="3" name="Content Placeholder 2"/>
          <p:cNvSpPr>
            <a:spLocks noGrp="1"/>
          </p:cNvSpPr>
          <p:nvPr>
            <p:ph idx="1"/>
          </p:nvPr>
        </p:nvSpPr>
        <p:spPr/>
        <p:txBody>
          <a:bodyPr>
            <a:normAutofit/>
          </a:bodyPr>
          <a:lstStyle/>
          <a:p>
            <a:r>
              <a:rPr lang="en-US" dirty="0" smtClean="0"/>
              <a:t>To get templates up and running within your Django app, you’ll need to create two directories in which template files are stored.</a:t>
            </a:r>
          </a:p>
          <a:p>
            <a:endParaRPr lang="en-US" dirty="0"/>
          </a:p>
          <a:p>
            <a:r>
              <a:rPr lang="en-US" dirty="0" smtClean="0"/>
              <a:t>Within the </a:t>
            </a:r>
            <a:r>
              <a:rPr lang="en-US" b="1" dirty="0" smtClean="0">
                <a:solidFill>
                  <a:srgbClr val="FF0000"/>
                </a:solidFill>
              </a:rPr>
              <a:t>CRM_APP</a:t>
            </a:r>
            <a:r>
              <a:rPr lang="en-US" dirty="0" smtClean="0"/>
              <a:t> directory, create a directory called, </a:t>
            </a:r>
            <a:r>
              <a:rPr lang="en-US" b="1" dirty="0" smtClean="0"/>
              <a:t>templates</a:t>
            </a:r>
            <a:r>
              <a:rPr lang="en-US" dirty="0" smtClean="0"/>
              <a:t>, and then within that directory, created another directory called </a:t>
            </a:r>
            <a:r>
              <a:rPr lang="en-US" b="1" dirty="0" err="1" smtClean="0"/>
              <a:t>crm</a:t>
            </a:r>
            <a:r>
              <a:rPr lang="en-US" dirty="0" smtClean="0"/>
              <a:t>. This may seem odd, but Django looks within the application directories for the templates directory, and then tries to find the specific templates for the named application.</a:t>
            </a:r>
          </a:p>
          <a:p>
            <a:endParaRPr lang="en-US" dirty="0"/>
          </a:p>
        </p:txBody>
      </p:sp>
    </p:spTree>
    <p:extLst>
      <p:ext uri="{BB962C8B-B14F-4D97-AF65-F5344CB8AC3E}">
        <p14:creationId xmlns:p14="http://schemas.microsoft.com/office/powerpoint/2010/main" val="4262845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Template</a:t>
            </a:r>
            <a:endParaRPr lang="en-US" dirty="0"/>
          </a:p>
        </p:txBody>
      </p:sp>
      <p:sp>
        <p:nvSpPr>
          <p:cNvPr id="3" name="Content Placeholder 2"/>
          <p:cNvSpPr>
            <a:spLocks noGrp="1"/>
          </p:cNvSpPr>
          <p:nvPr>
            <p:ph idx="1"/>
          </p:nvPr>
        </p:nvSpPr>
        <p:spPr/>
        <p:txBody>
          <a:bodyPr/>
          <a:lstStyle/>
          <a:p>
            <a:r>
              <a:rPr lang="en-US" dirty="0" smtClean="0"/>
              <a:t>Within your template directory for </a:t>
            </a:r>
            <a:r>
              <a:rPr lang="en-US" b="1" dirty="0" err="1" smtClean="0"/>
              <a:t>crm_app</a:t>
            </a:r>
            <a:r>
              <a:rPr lang="en-US" dirty="0" smtClean="0"/>
              <a:t> i.e. </a:t>
            </a:r>
            <a:r>
              <a:rPr lang="en-US" b="1" dirty="0" err="1" smtClean="0"/>
              <a:t>crm_app</a:t>
            </a:r>
            <a:r>
              <a:rPr lang="en-US" b="1" dirty="0" smtClean="0"/>
              <a:t>/templates/</a:t>
            </a:r>
            <a:r>
              <a:rPr lang="en-US" b="1" dirty="0" err="1" smtClean="0"/>
              <a:t>crm</a:t>
            </a:r>
            <a:r>
              <a:rPr lang="en-US" b="1" dirty="0" smtClean="0"/>
              <a:t>/</a:t>
            </a:r>
            <a:r>
              <a:rPr lang="en-US" dirty="0" smtClean="0"/>
              <a:t>, create a file called </a:t>
            </a:r>
            <a:r>
              <a:rPr lang="en-US" b="1" dirty="0" smtClean="0"/>
              <a:t>home.html</a:t>
            </a:r>
            <a:r>
              <a:rPr lang="en-US" dirty="0" smtClean="0"/>
              <a:t>. In this file, add the following HTML markup and Django template code.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62207695"/>
              </p:ext>
            </p:extLst>
          </p:nvPr>
        </p:nvGraphicFramePr>
        <p:xfrm>
          <a:off x="2693915" y="3838983"/>
          <a:ext cx="5948493" cy="1828800"/>
        </p:xfrm>
        <a:graphic>
          <a:graphicData uri="http://schemas.openxmlformats.org/drawingml/2006/table">
            <a:tbl>
              <a:tblPr firstRow="1" bandRow="1">
                <a:tableStyleId>{5C22544A-7EE6-4342-B048-85BDC9FD1C3A}</a:tableStyleId>
              </a:tblPr>
              <a:tblGrid>
                <a:gridCol w="5948493">
                  <a:extLst>
                    <a:ext uri="{9D8B030D-6E8A-4147-A177-3AD203B41FA5}">
                      <a16:colId xmlns:a16="http://schemas.microsoft.com/office/drawing/2014/main" val="1155430757"/>
                    </a:ext>
                  </a:extLst>
                </a:gridCol>
              </a:tblGrid>
              <a:tr h="370840">
                <a:tc>
                  <a:txBody>
                    <a:bodyPr/>
                    <a:lstStyle/>
                    <a:p>
                      <a:r>
                        <a:rPr lang="en-US" dirty="0" smtClean="0"/>
                        <a:t>from </a:t>
                      </a:r>
                      <a:r>
                        <a:rPr lang="en-US" dirty="0" err="1" smtClean="0"/>
                        <a:t>django.urls</a:t>
                      </a:r>
                      <a:r>
                        <a:rPr lang="en-US" dirty="0" smtClean="0"/>
                        <a:t> import path</a:t>
                      </a:r>
                    </a:p>
                    <a:p>
                      <a:r>
                        <a:rPr lang="en-US" dirty="0" smtClean="0"/>
                        <a:t>from . import views</a:t>
                      </a:r>
                    </a:p>
                    <a:p>
                      <a:endParaRPr lang="en-US" dirty="0"/>
                    </a:p>
                  </a:txBody>
                  <a:tcPr/>
                </a:tc>
                <a:extLst>
                  <a:ext uri="{0D108BD9-81ED-4DB2-BD59-A6C34878D82A}">
                    <a16:rowId xmlns:a16="http://schemas.microsoft.com/office/drawing/2014/main" val="3618495584"/>
                  </a:ext>
                </a:extLst>
              </a:tr>
              <a:tr h="370840">
                <a:tc>
                  <a:txBody>
                    <a:bodyPr/>
                    <a:lstStyle/>
                    <a:p>
                      <a:r>
                        <a:rPr lang="en-US" sz="1800" b="0" kern="1200" dirty="0" err="1" smtClean="0">
                          <a:solidFill>
                            <a:schemeClr val="dk1"/>
                          </a:solidFill>
                          <a:effectLst/>
                          <a:latin typeface="+mn-lt"/>
                          <a:ea typeface="+mn-ea"/>
                          <a:cs typeface="+mn-cs"/>
                        </a:rPr>
                        <a:t>urlpatterns</a:t>
                      </a:r>
                      <a:r>
                        <a:rPr lang="en-US" sz="1800" b="0" kern="1200" dirty="0" smtClean="0">
                          <a:solidFill>
                            <a:schemeClr val="dk1"/>
                          </a:solidFill>
                          <a:effectLst/>
                          <a:latin typeface="+mn-lt"/>
                          <a:ea typeface="+mn-ea"/>
                          <a:cs typeface="+mn-cs"/>
                        </a:rPr>
                        <a:t> = [</a:t>
                      </a:r>
                    </a:p>
                    <a:p>
                      <a:r>
                        <a:rPr lang="en-US" sz="1800" b="0" kern="1200" dirty="0" smtClean="0">
                          <a:solidFill>
                            <a:schemeClr val="dk1"/>
                          </a:solidFill>
                          <a:effectLst/>
                          <a:latin typeface="+mn-lt"/>
                          <a:ea typeface="+mn-ea"/>
                          <a:cs typeface="+mn-cs"/>
                        </a:rPr>
                        <a:t>    path('', </a:t>
                      </a:r>
                      <a:r>
                        <a:rPr lang="en-US" sz="1800" b="0" kern="1200" dirty="0" err="1" smtClean="0">
                          <a:solidFill>
                            <a:schemeClr val="dk1"/>
                          </a:solidFill>
                          <a:effectLst/>
                          <a:latin typeface="+mn-lt"/>
                          <a:ea typeface="+mn-ea"/>
                          <a:cs typeface="+mn-cs"/>
                        </a:rPr>
                        <a:t>views.home</a:t>
                      </a:r>
                      <a:r>
                        <a:rPr lang="en-US" sz="1800" b="0" kern="1200" dirty="0" smtClean="0">
                          <a:solidFill>
                            <a:schemeClr val="dk1"/>
                          </a:solidFill>
                          <a:effectLst/>
                          <a:latin typeface="+mn-lt"/>
                          <a:ea typeface="+mn-ea"/>
                          <a:cs typeface="+mn-cs"/>
                        </a:rPr>
                        <a:t>, name="home"),</a:t>
                      </a:r>
                    </a:p>
                    <a:p>
                      <a:r>
                        <a:rPr lang="en-US" sz="1800" b="0" kern="1200" dirty="0" smtClean="0">
                          <a:solidFill>
                            <a:schemeClr val="dk1"/>
                          </a:solidFill>
                          <a:effectLst/>
                          <a:latin typeface="+mn-lt"/>
                          <a:ea typeface="+mn-ea"/>
                          <a:cs typeface="+mn-cs"/>
                        </a:rPr>
                        <a:t>]</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387396739"/>
                  </a:ext>
                </a:extLst>
              </a:tr>
            </a:tbl>
          </a:graphicData>
        </a:graphic>
      </p:graphicFrame>
    </p:spTree>
    <p:extLst>
      <p:ext uri="{BB962C8B-B14F-4D97-AF65-F5344CB8AC3E}">
        <p14:creationId xmlns:p14="http://schemas.microsoft.com/office/powerpoint/2010/main" val="697548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Template</a:t>
            </a:r>
            <a:endParaRPr lang="en-US" dirty="0"/>
          </a:p>
        </p:txBody>
      </p:sp>
      <p:sp>
        <p:nvSpPr>
          <p:cNvPr id="3" name="Content Placeholder 2"/>
          <p:cNvSpPr>
            <a:spLocks noGrp="1"/>
          </p:cNvSpPr>
          <p:nvPr>
            <p:ph idx="1"/>
          </p:nvPr>
        </p:nvSpPr>
        <p:spPr/>
        <p:txBody>
          <a:bodyPr/>
          <a:lstStyle/>
          <a:p>
            <a:r>
              <a:rPr lang="en-US" dirty="0" smtClean="0"/>
              <a:t>To use this template, we need to reconfigure the index() view that we created earlier in chapter 2. Instead of dispatching a simple response, we will change the function name to </a:t>
            </a:r>
            <a:r>
              <a:rPr lang="en-US" b="1" dirty="0" smtClean="0"/>
              <a:t>home</a:t>
            </a:r>
            <a:r>
              <a:rPr lang="en-US" dirty="0" smtClean="0"/>
              <a:t> and the view to dispatch our template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03970232"/>
              </p:ext>
            </p:extLst>
          </p:nvPr>
        </p:nvGraphicFramePr>
        <p:xfrm>
          <a:off x="2693915" y="3838983"/>
          <a:ext cx="5948493" cy="1554480"/>
        </p:xfrm>
        <a:graphic>
          <a:graphicData uri="http://schemas.openxmlformats.org/drawingml/2006/table">
            <a:tbl>
              <a:tblPr firstRow="1" bandRow="1">
                <a:tableStyleId>{5C22544A-7EE6-4342-B048-85BDC9FD1C3A}</a:tableStyleId>
              </a:tblPr>
              <a:tblGrid>
                <a:gridCol w="5948493">
                  <a:extLst>
                    <a:ext uri="{9D8B030D-6E8A-4147-A177-3AD203B41FA5}">
                      <a16:colId xmlns:a16="http://schemas.microsoft.com/office/drawing/2014/main" val="1155430757"/>
                    </a:ext>
                  </a:extLst>
                </a:gridCol>
              </a:tblGrid>
              <a:tr h="370840">
                <a:tc>
                  <a:txBody>
                    <a:bodyPr/>
                    <a:lstStyle/>
                    <a:p>
                      <a:r>
                        <a:rPr lang="en-US" dirty="0" smtClean="0"/>
                        <a:t>from </a:t>
                      </a:r>
                      <a:r>
                        <a:rPr lang="en-US" dirty="0" err="1" smtClean="0"/>
                        <a:t>django.shortcuts</a:t>
                      </a:r>
                      <a:r>
                        <a:rPr lang="en-US" dirty="0" smtClean="0"/>
                        <a:t> import render</a:t>
                      </a:r>
                    </a:p>
                    <a:p>
                      <a:endParaRPr lang="en-US" dirty="0"/>
                    </a:p>
                  </a:txBody>
                  <a:tcPr/>
                </a:tc>
                <a:extLst>
                  <a:ext uri="{0D108BD9-81ED-4DB2-BD59-A6C34878D82A}">
                    <a16:rowId xmlns:a16="http://schemas.microsoft.com/office/drawing/2014/main" val="3618495584"/>
                  </a:ext>
                </a:extLst>
              </a:tr>
              <a:tr h="370840">
                <a:tc>
                  <a:txBody>
                    <a:bodyPr/>
                    <a:lstStyle/>
                    <a:p>
                      <a:r>
                        <a:rPr lang="en-US" sz="1800" b="0" kern="1200" dirty="0" err="1" smtClean="0">
                          <a:solidFill>
                            <a:schemeClr val="dk1"/>
                          </a:solidFill>
                          <a:effectLst/>
                          <a:latin typeface="+mn-lt"/>
                          <a:ea typeface="+mn-ea"/>
                          <a:cs typeface="+mn-cs"/>
                        </a:rPr>
                        <a:t>def</a:t>
                      </a:r>
                      <a:r>
                        <a:rPr lang="en-US" sz="1800" b="0" kern="1200" dirty="0" smtClean="0">
                          <a:solidFill>
                            <a:schemeClr val="dk1"/>
                          </a:solidFill>
                          <a:effectLst/>
                          <a:latin typeface="+mn-lt"/>
                          <a:ea typeface="+mn-ea"/>
                          <a:cs typeface="+mn-cs"/>
                        </a:rPr>
                        <a:t> home(request</a:t>
                      </a:r>
                      <a:r>
                        <a:rPr lang="en-US" sz="1800" b="0" kern="1200" dirty="0" smtClean="0">
                          <a:solidFill>
                            <a:schemeClr val="dk1"/>
                          </a:solidFill>
                          <a:effectLst/>
                          <a:latin typeface="+mn-lt"/>
                          <a:ea typeface="+mn-ea"/>
                          <a:cs typeface="+mn-cs"/>
                        </a:rPr>
                        <a:t>):</a:t>
                      </a:r>
                      <a:endParaRPr lang="en-US" sz="1800" b="0" kern="1200" dirty="0" smtClean="0">
                        <a:solidFill>
                          <a:schemeClr val="dk1"/>
                        </a:solidFill>
                        <a:effectLst/>
                        <a:latin typeface="+mn-lt"/>
                        <a:ea typeface="+mn-ea"/>
                        <a:cs typeface="+mn-cs"/>
                      </a:endParaRPr>
                    </a:p>
                    <a:p>
                      <a:r>
                        <a:rPr lang="en-US" sz="1800" b="0" kern="1200" dirty="0" smtClean="0">
                          <a:solidFill>
                            <a:schemeClr val="dk1"/>
                          </a:solidFill>
                          <a:effectLst/>
                          <a:latin typeface="+mn-lt"/>
                          <a:ea typeface="+mn-ea"/>
                          <a:cs typeface="+mn-cs"/>
                        </a:rPr>
                        <a:t>    return render(request, </a:t>
                      </a:r>
                      <a:r>
                        <a:rPr lang="en-US" sz="1800" b="0" kern="1200" dirty="0" smtClean="0">
                          <a:solidFill>
                            <a:schemeClr val="dk1"/>
                          </a:solidFill>
                          <a:effectLst/>
                          <a:latin typeface="+mn-lt"/>
                          <a:ea typeface="+mn-ea"/>
                          <a:cs typeface="+mn-cs"/>
                        </a:rPr>
                        <a:t>'</a:t>
                      </a:r>
                      <a:r>
                        <a:rPr lang="en-US" sz="1800" b="0" kern="1200" dirty="0" err="1" smtClean="0">
                          <a:solidFill>
                            <a:schemeClr val="dk1"/>
                          </a:solidFill>
                          <a:effectLst/>
                          <a:latin typeface="+mn-lt"/>
                          <a:ea typeface="+mn-ea"/>
                          <a:cs typeface="+mn-cs"/>
                        </a:rPr>
                        <a:t>crm</a:t>
                      </a:r>
                      <a:r>
                        <a:rPr lang="en-US" sz="1800" b="0" kern="1200" dirty="0" smtClean="0">
                          <a:solidFill>
                            <a:schemeClr val="dk1"/>
                          </a:solidFill>
                          <a:effectLst/>
                          <a:latin typeface="+mn-lt"/>
                          <a:ea typeface="+mn-ea"/>
                          <a:cs typeface="+mn-cs"/>
                        </a:rPr>
                        <a:t>/home.html')</a:t>
                      </a:r>
                      <a:endParaRPr lang="en-US" sz="1800" b="0" kern="1200" dirty="0" smtClean="0">
                        <a:solidFill>
                          <a:schemeClr val="dk1"/>
                        </a:solidFill>
                        <a:effectLst/>
                        <a:latin typeface="+mn-lt"/>
                        <a:ea typeface="+mn-ea"/>
                        <a:cs typeface="+mn-cs"/>
                      </a:endParaRPr>
                    </a:p>
                    <a:p>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387396739"/>
                  </a:ext>
                </a:extLst>
              </a:tr>
            </a:tbl>
          </a:graphicData>
        </a:graphic>
      </p:graphicFrame>
    </p:spTree>
    <p:extLst>
      <p:ext uri="{BB962C8B-B14F-4D97-AF65-F5344CB8AC3E}">
        <p14:creationId xmlns:p14="http://schemas.microsoft.com/office/powerpoint/2010/main" val="3784593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1159</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Urls, Templates, Models</vt:lpstr>
      <vt:lpstr>Mapping URLs</vt:lpstr>
      <vt:lpstr>Mapping URLs</vt:lpstr>
      <vt:lpstr>Mapping URLs</vt:lpstr>
      <vt:lpstr>Templates and Media Files</vt:lpstr>
      <vt:lpstr>Why templates</vt:lpstr>
      <vt:lpstr>Configuring the Templates Directory</vt:lpstr>
      <vt:lpstr>Adding a Template</vt:lpstr>
      <vt:lpstr>Adding a Template</vt:lpstr>
      <vt:lpstr>Template Context</vt:lpstr>
      <vt:lpstr>Template Context</vt:lpstr>
      <vt:lpstr>Static files in Django</vt:lpstr>
      <vt:lpstr>Configuring the Static Media Directory</vt:lpstr>
      <vt:lpstr>Configuring the Static Media Directory</vt:lpstr>
      <vt:lpstr>Static Media Files and Templates</vt:lpstr>
      <vt:lpstr>Models and Databases</vt:lpstr>
      <vt:lpstr>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22</cp:revision>
  <dcterms:created xsi:type="dcterms:W3CDTF">2023-04-11T06:10:52Z</dcterms:created>
  <dcterms:modified xsi:type="dcterms:W3CDTF">2023-04-11T15:02:04Z</dcterms:modified>
</cp:coreProperties>
</file>