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33E9D-3D25-4FCD-8C5C-C987069E0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229324"/>
            <a:ext cx="10572000" cy="992048"/>
          </a:xfrm>
        </p:spPr>
        <p:txBody>
          <a:bodyPr/>
          <a:lstStyle/>
          <a:p>
            <a:pPr algn="ctr"/>
            <a:r>
              <a:rPr lang="ko-KR" altLang="en-US" dirty="0" err="1"/>
              <a:t>오픈소스리눅스프로그래밍</a:t>
            </a:r>
            <a:br>
              <a:rPr lang="en-US" altLang="ko-KR" dirty="0"/>
            </a:br>
            <a:r>
              <a:rPr lang="en-US" altLang="ko-KR" sz="2800" dirty="0"/>
              <a:t>-</a:t>
            </a:r>
            <a:r>
              <a:rPr lang="ko-KR" altLang="en-US" sz="2800" dirty="0"/>
              <a:t>아이디어발표</a:t>
            </a:r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5E1BB2-6937-4FB6-9DE7-64AFA93FE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509" y="5918411"/>
            <a:ext cx="10572000" cy="434974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컴퓨터공학과 </a:t>
            </a:r>
            <a:r>
              <a:rPr lang="en-US" altLang="ko-KR" dirty="0">
                <a:solidFill>
                  <a:schemeClr val="bg1"/>
                </a:solidFill>
              </a:rPr>
              <a:t>201421263 </a:t>
            </a:r>
            <a:r>
              <a:rPr lang="ko-KR" altLang="en-US" dirty="0">
                <a:solidFill>
                  <a:schemeClr val="bg1"/>
                </a:solidFill>
              </a:rPr>
              <a:t>오세원</a:t>
            </a:r>
          </a:p>
        </p:txBody>
      </p:sp>
    </p:spTree>
    <p:extLst>
      <p:ext uri="{BB962C8B-B14F-4D97-AF65-F5344CB8AC3E}">
        <p14:creationId xmlns:p14="http://schemas.microsoft.com/office/powerpoint/2010/main" val="391422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7D2AD-0842-4D07-92AC-FA317B76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</p:txBody>
      </p:sp>
      <p:pic>
        <p:nvPicPr>
          <p:cNvPr id="1026" name="Picture 2" descr="ë² ì¤í¨ë¼ë¹ì¤ì ëí ì´ë¯¸ì§ ê²ìê²°ê³¼">
            <a:extLst>
              <a:ext uri="{FF2B5EF4-FFF2-40B4-BE49-F238E27FC236}">
                <a16:creationId xmlns:a16="http://schemas.microsoft.com/office/drawing/2014/main" id="{BFCE239E-5CDF-449F-BED1-792AA6685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3083"/>
            <a:ext cx="12192000" cy="46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44413D92-DB5A-4D2C-B717-76BA70BB7FAF}"/>
              </a:ext>
            </a:extLst>
          </p:cNvPr>
          <p:cNvSpPr/>
          <p:nvPr/>
        </p:nvSpPr>
        <p:spPr>
          <a:xfrm>
            <a:off x="5522259" y="2223083"/>
            <a:ext cx="6669741" cy="2796989"/>
          </a:xfrm>
          <a:prstGeom prst="wedgeRoundRectCallout">
            <a:avLst>
              <a:gd name="adj1" fmla="val -49664"/>
              <a:gd name="adj2" fmla="val 67788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술자리에서 하는 술게임의 한 종류로</a:t>
            </a:r>
            <a:endParaRPr lang="en-US" altLang="ko-KR" sz="3000" dirty="0">
              <a:solidFill>
                <a:schemeClr val="bg1"/>
              </a:solidFill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서로 </a:t>
            </a:r>
            <a:r>
              <a:rPr lang="en-US" altLang="ko-KR" sz="3000" dirty="0">
                <a:solidFill>
                  <a:schemeClr val="bg1"/>
                </a:solidFill>
              </a:rPr>
              <a:t>1</a:t>
            </a:r>
            <a:r>
              <a:rPr lang="ko-KR" altLang="en-US" sz="3000" dirty="0">
                <a:solidFill>
                  <a:schemeClr val="bg1"/>
                </a:solidFill>
              </a:rPr>
              <a:t>부터 숫자를 외치며 </a:t>
            </a:r>
            <a:r>
              <a:rPr lang="en-US" altLang="ko-KR" sz="3000" dirty="0">
                <a:solidFill>
                  <a:schemeClr val="bg1"/>
                </a:solidFill>
              </a:rPr>
              <a:t>31</a:t>
            </a:r>
            <a:r>
              <a:rPr lang="ko-KR" altLang="en-US" sz="3000" dirty="0">
                <a:solidFill>
                  <a:schemeClr val="bg1"/>
                </a:solidFill>
              </a:rPr>
              <a:t>을 외치는 사람이 패배하게 되는 게임</a:t>
            </a:r>
          </a:p>
        </p:txBody>
      </p:sp>
    </p:spTree>
    <p:extLst>
      <p:ext uri="{BB962C8B-B14F-4D97-AF65-F5344CB8AC3E}">
        <p14:creationId xmlns:p14="http://schemas.microsoft.com/office/powerpoint/2010/main" val="220057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DB383-D669-4168-AC94-CC2D13BE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1B8135-FC4D-4AA7-9CA7-1FFAE07E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68" y="3429000"/>
            <a:ext cx="3524262" cy="22286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3F552-B10F-4285-9F06-D0AA3BC3A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59" y="3321674"/>
            <a:ext cx="1334889" cy="13348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9BA15D-0565-4431-A11F-3AE90F1A8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109" y="3321673"/>
            <a:ext cx="1334889" cy="133488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B5BE958-845E-4D21-8F44-3A6F9A68F122}"/>
              </a:ext>
            </a:extLst>
          </p:cNvPr>
          <p:cNvCxnSpPr/>
          <p:nvPr/>
        </p:nvCxnSpPr>
        <p:spPr>
          <a:xfrm>
            <a:off x="2377513" y="3520661"/>
            <a:ext cx="1636889" cy="52873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4F059C-6184-46A9-ADBB-4351C893A316}"/>
              </a:ext>
            </a:extLst>
          </p:cNvPr>
          <p:cNvCxnSpPr>
            <a:cxnSpLocks/>
          </p:cNvCxnSpPr>
          <p:nvPr/>
        </p:nvCxnSpPr>
        <p:spPr>
          <a:xfrm flipH="1">
            <a:off x="8095758" y="3989117"/>
            <a:ext cx="1713722" cy="53286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BDCFE1-2A4F-4DD7-8F03-6629DB7C716C}"/>
              </a:ext>
            </a:extLst>
          </p:cNvPr>
          <p:cNvSpPr txBox="1"/>
          <p:nvPr/>
        </p:nvSpPr>
        <p:spPr>
          <a:xfrm>
            <a:off x="2890369" y="3244334"/>
            <a:ext cx="17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+1 ~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B3A459-57EF-4A15-A0FF-22991A6DDA66}"/>
              </a:ext>
            </a:extLst>
          </p:cNvPr>
          <p:cNvSpPr txBox="1"/>
          <p:nvPr/>
        </p:nvSpPr>
        <p:spPr>
          <a:xfrm>
            <a:off x="8497061" y="3680059"/>
            <a:ext cx="155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+1 ~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FDEF563-842E-4915-9277-627F983BDFF3}"/>
              </a:ext>
            </a:extLst>
          </p:cNvPr>
          <p:cNvCxnSpPr/>
          <p:nvPr/>
        </p:nvCxnSpPr>
        <p:spPr>
          <a:xfrm>
            <a:off x="2377512" y="4656562"/>
            <a:ext cx="1636889" cy="52873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3C9D56-525E-41AE-809A-BEE66E85A849}"/>
              </a:ext>
            </a:extLst>
          </p:cNvPr>
          <p:cNvSpPr txBox="1"/>
          <p:nvPr/>
        </p:nvSpPr>
        <p:spPr>
          <a:xfrm>
            <a:off x="2798003" y="4295880"/>
            <a:ext cx="121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+1 ~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C6A23D-4CE3-450A-8803-127A13198D6C}"/>
              </a:ext>
            </a:extLst>
          </p:cNvPr>
          <p:cNvSpPr txBox="1"/>
          <p:nvPr/>
        </p:nvSpPr>
        <p:spPr>
          <a:xfrm>
            <a:off x="939741" y="287500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사용자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4A5F6-B5AE-45A0-A939-692F0579A39D}"/>
              </a:ext>
            </a:extLst>
          </p:cNvPr>
          <p:cNvSpPr txBox="1"/>
          <p:nvPr/>
        </p:nvSpPr>
        <p:spPr>
          <a:xfrm>
            <a:off x="10182735" y="288107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사용자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3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F47EB-BDA3-445D-8913-4775CC43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작동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AC3540-C68E-45F2-B7CE-4B805EE0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68" y="3429000"/>
            <a:ext cx="3524262" cy="22286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55409B-1AFA-4FCA-8829-04359E3F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59" y="3321674"/>
            <a:ext cx="1334889" cy="13348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92C27B-FB56-4DD0-8022-DA570226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109" y="3321673"/>
            <a:ext cx="1334889" cy="1334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140920-4DBD-442F-985B-6F10B5B6EC23}"/>
              </a:ext>
            </a:extLst>
          </p:cNvPr>
          <p:cNvSpPr txBox="1"/>
          <p:nvPr/>
        </p:nvSpPr>
        <p:spPr>
          <a:xfrm>
            <a:off x="939741" y="287500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사용자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6EF2F-07FB-4950-8232-A7DC9CCBE9BF}"/>
              </a:ext>
            </a:extLst>
          </p:cNvPr>
          <p:cNvSpPr txBox="1"/>
          <p:nvPr/>
        </p:nvSpPr>
        <p:spPr>
          <a:xfrm>
            <a:off x="10182735" y="288107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사용자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5D544-E2DD-42A1-9D08-29EC49FACA53}"/>
              </a:ext>
            </a:extLst>
          </p:cNvPr>
          <p:cNvSpPr txBox="1"/>
          <p:nvPr/>
        </p:nvSpPr>
        <p:spPr>
          <a:xfrm>
            <a:off x="5083729" y="4287230"/>
            <a:ext cx="1887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1</a:t>
            </a:r>
            <a:endParaRPr lang="ko-KR" altLang="en-US" sz="4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96B9055-2165-464C-AD92-EC40760AD3AD}"/>
              </a:ext>
            </a:extLst>
          </p:cNvPr>
          <p:cNvCxnSpPr/>
          <p:nvPr/>
        </p:nvCxnSpPr>
        <p:spPr>
          <a:xfrm>
            <a:off x="2377513" y="3520661"/>
            <a:ext cx="1636889" cy="52873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3739A20-B752-4A7C-8314-343DCE7D6151}"/>
              </a:ext>
            </a:extLst>
          </p:cNvPr>
          <p:cNvCxnSpPr/>
          <p:nvPr/>
        </p:nvCxnSpPr>
        <p:spPr>
          <a:xfrm>
            <a:off x="8766495" y="1895912"/>
            <a:ext cx="0" cy="496208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C408C0-4C66-40CF-9409-6CA3FBA02051}"/>
              </a:ext>
            </a:extLst>
          </p:cNvPr>
          <p:cNvSpPr txBox="1"/>
          <p:nvPr/>
        </p:nvSpPr>
        <p:spPr>
          <a:xfrm>
            <a:off x="2605670" y="313700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세마포어</a:t>
            </a:r>
            <a:r>
              <a:rPr lang="ko-KR" altLang="en-US" dirty="0">
                <a:solidFill>
                  <a:schemeClr val="bg1"/>
                </a:solidFill>
              </a:rPr>
              <a:t> 접근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720B2-E451-4396-B6D9-82780A4EBE15}"/>
              </a:ext>
            </a:extLst>
          </p:cNvPr>
          <p:cNvSpPr txBox="1"/>
          <p:nvPr/>
        </p:nvSpPr>
        <p:spPr>
          <a:xfrm>
            <a:off x="2780848" y="312268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UP!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2F48D-EECD-4BFA-B420-3FA4D0BEDBBD}"/>
              </a:ext>
            </a:extLst>
          </p:cNvPr>
          <p:cNvSpPr txBox="1"/>
          <p:nvPr/>
        </p:nvSpPr>
        <p:spPr>
          <a:xfrm>
            <a:off x="5083729" y="4287230"/>
            <a:ext cx="1887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64D79A-88B3-4EEB-B9FA-22AE6846EC1E}"/>
              </a:ext>
            </a:extLst>
          </p:cNvPr>
          <p:cNvSpPr txBox="1"/>
          <p:nvPr/>
        </p:nvSpPr>
        <p:spPr>
          <a:xfrm>
            <a:off x="5083729" y="4287230"/>
            <a:ext cx="1887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3</a:t>
            </a:r>
            <a:endParaRPr lang="ko-KR" alt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FA1275-4F25-4083-B2FC-A7B1C5636EDB}"/>
              </a:ext>
            </a:extLst>
          </p:cNvPr>
          <p:cNvSpPr txBox="1"/>
          <p:nvPr/>
        </p:nvSpPr>
        <p:spPr>
          <a:xfrm>
            <a:off x="2738353" y="312268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STOP!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C92D68-BA05-4E6D-A906-87487AE27B99}"/>
              </a:ext>
            </a:extLst>
          </p:cNvPr>
          <p:cNvCxnSpPr/>
          <p:nvPr/>
        </p:nvCxnSpPr>
        <p:spPr>
          <a:xfrm>
            <a:off x="3319778" y="1895912"/>
            <a:ext cx="0" cy="496208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C8F18FE-FF01-43D9-8314-2681526C755D}"/>
              </a:ext>
            </a:extLst>
          </p:cNvPr>
          <p:cNvCxnSpPr>
            <a:cxnSpLocks/>
          </p:cNvCxnSpPr>
          <p:nvPr/>
        </p:nvCxnSpPr>
        <p:spPr>
          <a:xfrm flipH="1">
            <a:off x="8095758" y="3989117"/>
            <a:ext cx="1713722" cy="53286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CB2EF2-D3AB-4551-A81B-54CFA9C39F68}"/>
              </a:ext>
            </a:extLst>
          </p:cNvPr>
          <p:cNvSpPr txBox="1"/>
          <p:nvPr/>
        </p:nvSpPr>
        <p:spPr>
          <a:xfrm>
            <a:off x="7952547" y="361978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세마포어</a:t>
            </a:r>
            <a:r>
              <a:rPr lang="ko-KR" altLang="en-US" dirty="0">
                <a:solidFill>
                  <a:schemeClr val="bg1"/>
                </a:solidFill>
              </a:rPr>
              <a:t> 접근</a:t>
            </a:r>
          </a:p>
        </p:txBody>
      </p:sp>
    </p:spTree>
    <p:extLst>
      <p:ext uri="{BB962C8B-B14F-4D97-AF65-F5344CB8AC3E}">
        <p14:creationId xmlns:p14="http://schemas.microsoft.com/office/powerpoint/2010/main" val="98850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8" grpId="0"/>
      <p:bldP spid="18" grpId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B8407-8EAD-4CE0-9D96-E67E0694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동작순서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CD2423-BC3A-417F-9232-708B6E8B9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9" y="2304640"/>
            <a:ext cx="807121" cy="703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D71268-E3A2-4D04-8199-59DA57C2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19" y="2304639"/>
            <a:ext cx="807121" cy="703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F99148-70FE-4E4D-A8AE-416DB7040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8" y="3114080"/>
            <a:ext cx="807121" cy="7033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54E14F-E3D4-47C5-A24E-AC8C874C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18" y="3114080"/>
            <a:ext cx="807121" cy="703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A3F67-4BE5-4580-8437-444614CFC394}"/>
              </a:ext>
            </a:extLst>
          </p:cNvPr>
          <p:cNvSpPr txBox="1"/>
          <p:nvPr/>
        </p:nvSpPr>
        <p:spPr>
          <a:xfrm>
            <a:off x="437948" y="3974005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몇 명이 참여하는지 확인 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쓰레드 생성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최대 </a:t>
            </a:r>
            <a:r>
              <a:rPr lang="en-US" altLang="ko-KR" sz="1400" dirty="0">
                <a:solidFill>
                  <a:schemeClr val="bg1"/>
                </a:solidFill>
              </a:rPr>
              <a:t>4)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3B75838-FA41-445B-A286-9870CD25AE10}"/>
              </a:ext>
            </a:extLst>
          </p:cNvPr>
          <p:cNvCxnSpPr>
            <a:cxnSpLocks/>
          </p:cNvCxnSpPr>
          <p:nvPr/>
        </p:nvCxnSpPr>
        <p:spPr>
          <a:xfrm>
            <a:off x="2607934" y="3204594"/>
            <a:ext cx="121761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DEC38B-D8E3-4E39-9BF4-F5B6A78477C1}"/>
              </a:ext>
            </a:extLst>
          </p:cNvPr>
          <p:cNvSpPr txBox="1"/>
          <p:nvPr/>
        </p:nvSpPr>
        <p:spPr>
          <a:xfrm>
            <a:off x="653545" y="2224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81126-FBF1-4F8B-820C-6EA6E57EC8FA}"/>
              </a:ext>
            </a:extLst>
          </p:cNvPr>
          <p:cNvSpPr txBox="1"/>
          <p:nvPr/>
        </p:nvSpPr>
        <p:spPr>
          <a:xfrm>
            <a:off x="2267786" y="2227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9BC4F-E553-4DE6-BC83-4035AB8415DF}"/>
              </a:ext>
            </a:extLst>
          </p:cNvPr>
          <p:cNvSpPr txBox="1"/>
          <p:nvPr/>
        </p:nvSpPr>
        <p:spPr>
          <a:xfrm>
            <a:off x="653544" y="3125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40A0F6-3B7C-45FF-B99F-7F4DD5DFE5FC}"/>
              </a:ext>
            </a:extLst>
          </p:cNvPr>
          <p:cNvSpPr txBox="1"/>
          <p:nvPr/>
        </p:nvSpPr>
        <p:spPr>
          <a:xfrm>
            <a:off x="2260523" y="3131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872FC0C-5295-428A-81E0-095AE646F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96" y="2224514"/>
            <a:ext cx="3076483" cy="16953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3605EA-5ED1-410F-93EC-E241FCB6FCA9}"/>
              </a:ext>
            </a:extLst>
          </p:cNvPr>
          <p:cNvSpPr txBox="1"/>
          <p:nvPr/>
        </p:nvSpPr>
        <p:spPr>
          <a:xfrm>
            <a:off x="3973595" y="2850651"/>
            <a:ext cx="3074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3C60D-8E02-47B1-B6B0-8A1705B63AB2}"/>
              </a:ext>
            </a:extLst>
          </p:cNvPr>
          <p:cNvSpPr txBox="1"/>
          <p:nvPr/>
        </p:nvSpPr>
        <p:spPr>
          <a:xfrm>
            <a:off x="4705281" y="3974005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공유 메모리 생성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8FD0809-355B-4385-A9C1-47ABF58F02EB}"/>
              </a:ext>
            </a:extLst>
          </p:cNvPr>
          <p:cNvCxnSpPr>
            <a:cxnSpLocks/>
          </p:cNvCxnSpPr>
          <p:nvPr/>
        </p:nvCxnSpPr>
        <p:spPr>
          <a:xfrm>
            <a:off x="7181727" y="3197260"/>
            <a:ext cx="121761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9FB5A7-2DFB-4262-8DF4-CE929ECC26C0}"/>
              </a:ext>
            </a:extLst>
          </p:cNvPr>
          <p:cNvSpPr/>
          <p:nvPr/>
        </p:nvSpPr>
        <p:spPr>
          <a:xfrm>
            <a:off x="8595360" y="2239160"/>
            <a:ext cx="2786638" cy="16335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2971BD-1F6D-43C3-9800-FDBEE657C7B9}"/>
              </a:ext>
            </a:extLst>
          </p:cNvPr>
          <p:cNvSpPr txBox="1"/>
          <p:nvPr/>
        </p:nvSpPr>
        <p:spPr>
          <a:xfrm>
            <a:off x="8697909" y="2379690"/>
            <a:ext cx="2581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</a:rPr>
              <a:t>Pthread</a:t>
            </a:r>
            <a:r>
              <a:rPr lang="en-US" altLang="ko-KR" sz="1400" dirty="0">
                <a:solidFill>
                  <a:schemeClr val="bg1"/>
                </a:solidFill>
              </a:rPr>
              <a:t>{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숫자 증가 및 차례 종료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4</a:t>
            </a:r>
            <a:r>
              <a:rPr lang="ko-KR" altLang="en-US" sz="1400" dirty="0">
                <a:solidFill>
                  <a:schemeClr val="bg1"/>
                </a:solidFill>
              </a:rPr>
              <a:t>번 이상 증가 시도 시 종료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숫자가 </a:t>
            </a:r>
            <a:r>
              <a:rPr lang="en-US" altLang="ko-KR" sz="1400" dirty="0">
                <a:solidFill>
                  <a:schemeClr val="bg1"/>
                </a:solidFill>
              </a:rPr>
              <a:t>31</a:t>
            </a:r>
            <a:r>
              <a:rPr lang="ko-KR" altLang="en-US" sz="1400" dirty="0">
                <a:solidFill>
                  <a:schemeClr val="bg1"/>
                </a:solidFill>
              </a:rPr>
              <a:t>에 도달하면 종료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697470-4EE6-48D9-8E2C-315221A4AC8E}"/>
              </a:ext>
            </a:extLst>
          </p:cNvPr>
          <p:cNvCxnSpPr>
            <a:cxnSpLocks/>
          </p:cNvCxnSpPr>
          <p:nvPr/>
        </p:nvCxnSpPr>
        <p:spPr>
          <a:xfrm>
            <a:off x="9894446" y="4075059"/>
            <a:ext cx="0" cy="51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0BDA02-7E8F-465B-9562-A9B2132454AB}"/>
              </a:ext>
            </a:extLst>
          </p:cNvPr>
          <p:cNvSpPr/>
          <p:nvPr/>
        </p:nvSpPr>
        <p:spPr>
          <a:xfrm>
            <a:off x="8595353" y="4659864"/>
            <a:ext cx="2786637" cy="169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BC61D-ECAF-4A3B-BE8C-A0B87ADED8E1}"/>
              </a:ext>
            </a:extLst>
          </p:cNvPr>
          <p:cNvSpPr txBox="1"/>
          <p:nvPr/>
        </p:nvSpPr>
        <p:spPr>
          <a:xfrm>
            <a:off x="8697909" y="4825540"/>
            <a:ext cx="25815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Main{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유저 순번 돌리기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순번이 끝났을 때 </a:t>
            </a:r>
            <a:r>
              <a:rPr lang="ko-KR" altLang="en-US" sz="1400" dirty="0" err="1">
                <a:solidFill>
                  <a:schemeClr val="bg1"/>
                </a:solidFill>
              </a:rPr>
              <a:t>세마포어</a:t>
            </a:r>
            <a:r>
              <a:rPr lang="ko-KR" altLang="en-US" sz="1400" dirty="0">
                <a:solidFill>
                  <a:schemeClr val="bg1"/>
                </a:solidFill>
              </a:rPr>
              <a:t> 공유메모리 값이 </a:t>
            </a:r>
            <a:r>
              <a:rPr lang="en-US" altLang="ko-KR" sz="1400" dirty="0">
                <a:solidFill>
                  <a:schemeClr val="bg1"/>
                </a:solidFill>
              </a:rPr>
              <a:t>31</a:t>
            </a:r>
            <a:r>
              <a:rPr lang="ko-KR" altLang="en-US" sz="1400" dirty="0">
                <a:solidFill>
                  <a:schemeClr val="bg1"/>
                </a:solidFill>
              </a:rPr>
              <a:t>인지 확인 후 프로그램 종료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3F85C7-0B44-4BDA-BA50-F1B7D47B7D76}"/>
              </a:ext>
            </a:extLst>
          </p:cNvPr>
          <p:cNvSpPr txBox="1"/>
          <p:nvPr/>
        </p:nvSpPr>
        <p:spPr>
          <a:xfrm>
            <a:off x="7166683" y="2517289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Semaphore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접근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E22D145-5779-4AFF-B125-FF456EB2B556}"/>
              </a:ext>
            </a:extLst>
          </p:cNvPr>
          <p:cNvCxnSpPr>
            <a:cxnSpLocks/>
          </p:cNvCxnSpPr>
          <p:nvPr/>
        </p:nvCxnSpPr>
        <p:spPr>
          <a:xfrm flipH="1">
            <a:off x="7134324" y="5623187"/>
            <a:ext cx="1234932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DDE3C65B-8E0D-4414-86E9-04E7505BF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792" y="4659864"/>
            <a:ext cx="3076483" cy="16953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671DD4-844C-41B8-8372-64D4124650D3}"/>
              </a:ext>
            </a:extLst>
          </p:cNvPr>
          <p:cNvSpPr txBox="1"/>
          <p:nvPr/>
        </p:nvSpPr>
        <p:spPr>
          <a:xfrm>
            <a:off x="3973595" y="5269244"/>
            <a:ext cx="304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31</a:t>
            </a:r>
            <a:endParaRPr lang="ko-KR" altLang="en-US" sz="4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20DCAB-3ADD-4CD4-BCC8-963F957FF73D}"/>
              </a:ext>
            </a:extLst>
          </p:cNvPr>
          <p:cNvSpPr txBox="1"/>
          <p:nvPr/>
        </p:nvSpPr>
        <p:spPr>
          <a:xfrm>
            <a:off x="4999432" y="639036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게임 종료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5B6ABAE-0DB6-405B-A753-6D3FBE7D0B38}"/>
              </a:ext>
            </a:extLst>
          </p:cNvPr>
          <p:cNvCxnSpPr>
            <a:cxnSpLocks/>
          </p:cNvCxnSpPr>
          <p:nvPr/>
        </p:nvCxnSpPr>
        <p:spPr>
          <a:xfrm flipH="1">
            <a:off x="2537892" y="5621918"/>
            <a:ext cx="123493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BA403D-40AD-47E8-BD04-615D687FBB56}"/>
              </a:ext>
            </a:extLst>
          </p:cNvPr>
          <p:cNvSpPr txBox="1"/>
          <p:nvPr/>
        </p:nvSpPr>
        <p:spPr>
          <a:xfrm>
            <a:off x="781792" y="5360308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모든 프로세스에게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게임 종료를 알림</a:t>
            </a:r>
          </a:p>
        </p:txBody>
      </p:sp>
    </p:spTree>
    <p:extLst>
      <p:ext uri="{BB962C8B-B14F-4D97-AF65-F5344CB8AC3E}">
        <p14:creationId xmlns:p14="http://schemas.microsoft.com/office/powerpoint/2010/main" val="419698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4269B-5B6B-49CB-A0A5-52CC3500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사용될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E2FB5-0B2A-42C6-8B0B-07D3473E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1014700" cy="3636511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한 사용자가 공유메모리에 접근했을 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다른 사용자가 접근할 수 없도록 </a:t>
            </a:r>
            <a:r>
              <a:rPr lang="en-US" altLang="ko-KR" dirty="0">
                <a:solidFill>
                  <a:schemeClr val="bg1"/>
                </a:solidFill>
              </a:rPr>
              <a:t>semaphore</a:t>
            </a:r>
            <a:r>
              <a:rPr lang="ko-KR" altLang="en-US" dirty="0">
                <a:solidFill>
                  <a:schemeClr val="bg1"/>
                </a:solidFill>
              </a:rPr>
              <a:t> 사용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사용자를 쓰레드로 정의하여 순번의 유저만 동작할 수 있게 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최소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명에서 최대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명의 사용자를 수용하여 사용자를 카운트하고 순서에 따라 순번을 돌아가게 할 함수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90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F6EBA-0CEC-4F74-B4F6-AEA14FCC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2222449" cy="970450"/>
          </a:xfrm>
        </p:spPr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E97957-B2EB-49D0-9C0C-7A177124A4B7}"/>
              </a:ext>
            </a:extLst>
          </p:cNvPr>
          <p:cNvCxnSpPr>
            <a:cxnSpLocks/>
            <a:stCxn id="79" idx="2"/>
            <a:endCxn id="50" idx="0"/>
          </p:cNvCxnSpPr>
          <p:nvPr/>
        </p:nvCxnSpPr>
        <p:spPr>
          <a:xfrm flipH="1">
            <a:off x="3265091" y="2580974"/>
            <a:ext cx="2825779" cy="37173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CE90506-6366-4193-BBB4-5EFF3C529ED3}"/>
              </a:ext>
            </a:extLst>
          </p:cNvPr>
          <p:cNvCxnSpPr>
            <a:cxnSpLocks/>
            <a:stCxn id="79" idx="2"/>
            <a:endCxn id="96" idx="0"/>
          </p:cNvCxnSpPr>
          <p:nvPr/>
        </p:nvCxnSpPr>
        <p:spPr>
          <a:xfrm>
            <a:off x="6090870" y="2580974"/>
            <a:ext cx="5130" cy="175469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C1B02D-8D92-4E86-9627-8DE237F0262A}"/>
              </a:ext>
            </a:extLst>
          </p:cNvPr>
          <p:cNvSpPr/>
          <p:nvPr/>
        </p:nvSpPr>
        <p:spPr>
          <a:xfrm>
            <a:off x="4677747" y="2952708"/>
            <a:ext cx="945502" cy="363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user2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801507-A8CC-46BB-AA5C-C2CA48A397D1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3265091" y="4008083"/>
            <a:ext cx="2291748" cy="106321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57C550-8441-4202-A69A-6F37D3A07EE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020538" y="3134655"/>
            <a:ext cx="497" cy="291226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555BCEA-6DF1-4861-BDAB-443A1F414683}"/>
              </a:ext>
            </a:extLst>
          </p:cNvPr>
          <p:cNvCxnSpPr>
            <a:cxnSpLocks/>
            <a:stCxn id="47" idx="1"/>
            <a:endCxn id="42" idx="6"/>
          </p:cNvCxnSpPr>
          <p:nvPr/>
        </p:nvCxnSpPr>
        <p:spPr>
          <a:xfrm flipH="1">
            <a:off x="2493786" y="6228865"/>
            <a:ext cx="283034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A45F342-37AC-4A79-B2D1-4F705AC04BC8}"/>
              </a:ext>
            </a:extLst>
          </p:cNvPr>
          <p:cNvCxnSpPr>
            <a:cxnSpLocks/>
            <a:stCxn id="79" idx="2"/>
            <a:endCxn id="25" idx="0"/>
          </p:cNvCxnSpPr>
          <p:nvPr/>
        </p:nvCxnSpPr>
        <p:spPr>
          <a:xfrm flipH="1">
            <a:off x="5150498" y="2580974"/>
            <a:ext cx="940372" cy="37173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35174D-A55A-4668-BB3E-5CF04A6B3C29}"/>
              </a:ext>
            </a:extLst>
          </p:cNvPr>
          <p:cNvSpPr/>
          <p:nvPr/>
        </p:nvSpPr>
        <p:spPr>
          <a:xfrm>
            <a:off x="6557558" y="2952708"/>
            <a:ext cx="945502" cy="363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user3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9DAB228-A43F-4EF7-9FF3-24E9CC9705A9}"/>
              </a:ext>
            </a:extLst>
          </p:cNvPr>
          <p:cNvCxnSpPr>
            <a:cxnSpLocks/>
            <a:stCxn id="79" idx="2"/>
            <a:endCxn id="46" idx="0"/>
          </p:cNvCxnSpPr>
          <p:nvPr/>
        </p:nvCxnSpPr>
        <p:spPr>
          <a:xfrm>
            <a:off x="6090870" y="2580974"/>
            <a:ext cx="939439" cy="37173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398B3D-EB96-4AC0-8A14-10F194405F15}"/>
              </a:ext>
            </a:extLst>
          </p:cNvPr>
          <p:cNvSpPr/>
          <p:nvPr/>
        </p:nvSpPr>
        <p:spPr>
          <a:xfrm>
            <a:off x="2792340" y="2952708"/>
            <a:ext cx="945502" cy="363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user1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EA319-008E-45F7-8F5E-1CC510737175}"/>
              </a:ext>
            </a:extLst>
          </p:cNvPr>
          <p:cNvSpPr txBox="1"/>
          <p:nvPr/>
        </p:nvSpPr>
        <p:spPr>
          <a:xfrm>
            <a:off x="9382870" y="3339783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pthread_create</a:t>
            </a:r>
            <a:r>
              <a:rPr lang="en-US" altLang="ko-KR" sz="1200" dirty="0">
                <a:solidFill>
                  <a:schemeClr val="bg1"/>
                </a:solidFill>
              </a:rPr>
              <a:t>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39DF848-EAFE-4FF6-84A9-608B856C0E34}"/>
              </a:ext>
            </a:extLst>
          </p:cNvPr>
          <p:cNvCxnSpPr>
            <a:cxnSpLocks/>
            <a:stCxn id="79" idx="2"/>
            <a:endCxn id="73" idx="0"/>
          </p:cNvCxnSpPr>
          <p:nvPr/>
        </p:nvCxnSpPr>
        <p:spPr>
          <a:xfrm>
            <a:off x="6090870" y="2580974"/>
            <a:ext cx="2819250" cy="36586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EA76826-2A4F-406B-B831-EBD7D94721A2}"/>
              </a:ext>
            </a:extLst>
          </p:cNvPr>
          <p:cNvSpPr/>
          <p:nvPr/>
        </p:nvSpPr>
        <p:spPr>
          <a:xfrm>
            <a:off x="8437369" y="2946838"/>
            <a:ext cx="945502" cy="363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user4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6552FD-A796-4D11-B44E-66A8116113FB}"/>
              </a:ext>
            </a:extLst>
          </p:cNvPr>
          <p:cNvCxnSpPr>
            <a:cxnSpLocks/>
            <a:stCxn id="25" idx="2"/>
            <a:endCxn id="76" idx="0"/>
          </p:cNvCxnSpPr>
          <p:nvPr/>
        </p:nvCxnSpPr>
        <p:spPr>
          <a:xfrm>
            <a:off x="5150498" y="3316602"/>
            <a:ext cx="0" cy="32758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A735CAC-FBA1-4681-9810-8AD6E82EC0CA}"/>
              </a:ext>
            </a:extLst>
          </p:cNvPr>
          <p:cNvSpPr/>
          <p:nvPr/>
        </p:nvSpPr>
        <p:spPr>
          <a:xfrm>
            <a:off x="4677747" y="3644189"/>
            <a:ext cx="945502" cy="363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gamer2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7FC0649-F4B4-45BB-82AB-2909E4FBD38D}"/>
              </a:ext>
            </a:extLst>
          </p:cNvPr>
          <p:cNvSpPr/>
          <p:nvPr/>
        </p:nvSpPr>
        <p:spPr>
          <a:xfrm>
            <a:off x="2792340" y="3644189"/>
            <a:ext cx="945502" cy="363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gamer1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52D6B35-4100-418C-8A9F-3FDFBDBBEEDD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>
            <a:off x="3265091" y="3316602"/>
            <a:ext cx="0" cy="32758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EF359B-B3D0-4505-96B1-8BA5A861D3B5}"/>
              </a:ext>
            </a:extLst>
          </p:cNvPr>
          <p:cNvSpPr/>
          <p:nvPr/>
        </p:nvSpPr>
        <p:spPr>
          <a:xfrm>
            <a:off x="6557558" y="3644189"/>
            <a:ext cx="945502" cy="363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gamer3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83A2249-B6E2-494E-94D5-1B6A7A4DA686}"/>
              </a:ext>
            </a:extLst>
          </p:cNvPr>
          <p:cNvCxnSpPr>
            <a:cxnSpLocks/>
            <a:stCxn id="46" idx="2"/>
            <a:endCxn id="60" idx="0"/>
          </p:cNvCxnSpPr>
          <p:nvPr/>
        </p:nvCxnSpPr>
        <p:spPr>
          <a:xfrm>
            <a:off x="7030309" y="3316602"/>
            <a:ext cx="0" cy="32758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B531E12-9211-410C-9D7B-B55F6F08B93F}"/>
              </a:ext>
            </a:extLst>
          </p:cNvPr>
          <p:cNvSpPr/>
          <p:nvPr/>
        </p:nvSpPr>
        <p:spPr>
          <a:xfrm>
            <a:off x="8437368" y="3646753"/>
            <a:ext cx="945502" cy="363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gamer4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6C9E6D7-1A80-4B7B-99D4-95E5D9BB577B}"/>
              </a:ext>
            </a:extLst>
          </p:cNvPr>
          <p:cNvCxnSpPr>
            <a:cxnSpLocks/>
            <a:stCxn id="73" idx="2"/>
            <a:endCxn id="64" idx="0"/>
          </p:cNvCxnSpPr>
          <p:nvPr/>
        </p:nvCxnSpPr>
        <p:spPr>
          <a:xfrm flipH="1">
            <a:off x="8910119" y="3310732"/>
            <a:ext cx="1" cy="33602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50A9F50-B519-4690-8989-F64912EB9F9E}"/>
              </a:ext>
            </a:extLst>
          </p:cNvPr>
          <p:cNvSpPr/>
          <p:nvPr/>
        </p:nvSpPr>
        <p:spPr>
          <a:xfrm>
            <a:off x="5623249" y="4335670"/>
            <a:ext cx="945502" cy="363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semget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60B74A-98CB-417F-BF3F-B7829E40E21A}"/>
              </a:ext>
            </a:extLst>
          </p:cNvPr>
          <p:cNvSpPr/>
          <p:nvPr/>
        </p:nvSpPr>
        <p:spPr>
          <a:xfrm>
            <a:off x="5556839" y="5027851"/>
            <a:ext cx="1068063" cy="363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game_num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5C21AE-0EDD-4DED-A1D4-1B0D20B6EEFD}"/>
              </a:ext>
            </a:extLst>
          </p:cNvPr>
          <p:cNvSpPr txBox="1"/>
          <p:nvPr/>
        </p:nvSpPr>
        <p:spPr>
          <a:xfrm>
            <a:off x="6624902" y="5071298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Shared memory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C43A68-22FA-464C-81D9-1FBFAF35B9AF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150498" y="4008083"/>
            <a:ext cx="435353" cy="101976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A497FE-C58E-4FC1-827E-008FDDAA8DA6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6624902" y="4008083"/>
            <a:ext cx="405407" cy="101976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AEB1266-0E82-48FC-8459-1A066343B734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6662300" y="4010647"/>
            <a:ext cx="2247819" cy="101720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D5C243-F349-4266-8B9F-491272C568C9}"/>
              </a:ext>
            </a:extLst>
          </p:cNvPr>
          <p:cNvCxnSpPr>
            <a:cxnSpLocks/>
            <a:stCxn id="96" idx="2"/>
            <a:endCxn id="26" idx="0"/>
          </p:cNvCxnSpPr>
          <p:nvPr/>
        </p:nvCxnSpPr>
        <p:spPr>
          <a:xfrm flipH="1">
            <a:off x="6090871" y="4699564"/>
            <a:ext cx="5129" cy="32828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CD40A9D-B78E-4009-94BA-93863E02D3E9}"/>
              </a:ext>
            </a:extLst>
          </p:cNvPr>
          <p:cNvCxnSpPr>
            <a:cxnSpLocks/>
            <a:stCxn id="26" idx="2"/>
            <a:endCxn id="47" idx="0"/>
          </p:cNvCxnSpPr>
          <p:nvPr/>
        </p:nvCxnSpPr>
        <p:spPr>
          <a:xfrm>
            <a:off x="6090871" y="5391745"/>
            <a:ext cx="0" cy="65517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A7C41A7-97B4-4F76-8375-19E24FD9C2E1}"/>
              </a:ext>
            </a:extLst>
          </p:cNvPr>
          <p:cNvSpPr/>
          <p:nvPr/>
        </p:nvSpPr>
        <p:spPr>
          <a:xfrm>
            <a:off x="5324127" y="6046918"/>
            <a:ext cx="1533487" cy="3638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game_num</a:t>
            </a:r>
            <a:r>
              <a:rPr lang="en-US" altLang="ko-KR" sz="1200" dirty="0">
                <a:solidFill>
                  <a:schemeClr val="bg1"/>
                </a:solidFill>
              </a:rPr>
              <a:t> = 31 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788336B-4BA7-4638-93EB-D5ADF2A6B009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2020538" y="3134655"/>
            <a:ext cx="771802" cy="124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D20C1E67-AA95-444D-A02B-E92D2EB1C839}"/>
              </a:ext>
            </a:extLst>
          </p:cNvPr>
          <p:cNvSpPr/>
          <p:nvPr/>
        </p:nvSpPr>
        <p:spPr>
          <a:xfrm>
            <a:off x="1548284" y="6046918"/>
            <a:ext cx="945502" cy="3638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No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CEAD92-6E15-44A0-8721-69079D004E18}"/>
              </a:ext>
            </a:extLst>
          </p:cNvPr>
          <p:cNvSpPr txBox="1"/>
          <p:nvPr/>
        </p:nvSpPr>
        <p:spPr>
          <a:xfrm>
            <a:off x="5324127" y="5536684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increase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45A35B2-6C33-4BCD-944B-4FE79A9E0DD8}"/>
              </a:ext>
            </a:extLst>
          </p:cNvPr>
          <p:cNvCxnSpPr>
            <a:cxnSpLocks/>
            <a:stCxn id="75" idx="2"/>
            <a:endCxn id="47" idx="3"/>
          </p:cNvCxnSpPr>
          <p:nvPr/>
        </p:nvCxnSpPr>
        <p:spPr>
          <a:xfrm flipH="1">
            <a:off x="6857614" y="6228865"/>
            <a:ext cx="157975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D900E2BE-A234-49DF-AF8A-AD8EFD3CB89D}"/>
              </a:ext>
            </a:extLst>
          </p:cNvPr>
          <p:cNvSpPr/>
          <p:nvPr/>
        </p:nvSpPr>
        <p:spPr>
          <a:xfrm>
            <a:off x="8437368" y="6046918"/>
            <a:ext cx="945502" cy="36389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Yes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C1D25FF-6972-464E-B4F3-78F8B2B372F7}"/>
              </a:ext>
            </a:extLst>
          </p:cNvPr>
          <p:cNvCxnSpPr>
            <a:cxnSpLocks/>
            <a:stCxn id="70" idx="1"/>
            <a:endCxn id="75" idx="6"/>
          </p:cNvCxnSpPr>
          <p:nvPr/>
        </p:nvCxnSpPr>
        <p:spPr>
          <a:xfrm flipH="1">
            <a:off x="9382870" y="6228865"/>
            <a:ext cx="64844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다이아몬드 69">
            <a:extLst>
              <a:ext uri="{FF2B5EF4-FFF2-40B4-BE49-F238E27FC236}">
                <a16:creationId xmlns:a16="http://schemas.microsoft.com/office/drawing/2014/main" id="{195BA0E4-8BFD-42EC-80C3-BE8DF68C08C6}"/>
              </a:ext>
            </a:extLst>
          </p:cNvPr>
          <p:cNvSpPr/>
          <p:nvPr/>
        </p:nvSpPr>
        <p:spPr>
          <a:xfrm>
            <a:off x="10031311" y="6046918"/>
            <a:ext cx="945502" cy="363894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End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1E601245-8E9C-46AE-BCCC-AB9984D50ADF}"/>
              </a:ext>
            </a:extLst>
          </p:cNvPr>
          <p:cNvSpPr/>
          <p:nvPr/>
        </p:nvSpPr>
        <p:spPr>
          <a:xfrm>
            <a:off x="5556838" y="2217080"/>
            <a:ext cx="1068063" cy="363894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25117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BDBBD-FB49-4660-8E1C-B9C14118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C5199-76BC-4042-A794-BF621D3D459B}"/>
              </a:ext>
            </a:extLst>
          </p:cNvPr>
          <p:cNvSpPr txBox="1"/>
          <p:nvPr/>
        </p:nvSpPr>
        <p:spPr>
          <a:xfrm>
            <a:off x="4080063" y="3192332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94403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201</Words>
  <Application>Microsoft Office PowerPoint</Application>
  <PresentationFormat>와이드스크린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Century Gothic</vt:lpstr>
      <vt:lpstr>Wingdings 2</vt:lpstr>
      <vt:lpstr>명언</vt:lpstr>
      <vt:lpstr>오픈소스리눅스프로그래밍 -아이디어발표-</vt:lpstr>
      <vt:lpstr>주제</vt:lpstr>
      <vt:lpstr>규칙</vt:lpstr>
      <vt:lpstr>예상 작동 과정</vt:lpstr>
      <vt:lpstr>동작순서</vt:lpstr>
      <vt:lpstr>사용될 기술</vt:lpstr>
      <vt:lpstr>알고리즘</vt:lpstr>
      <vt:lpstr>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오픈소스리눅스프로그래밍 -아이디어발표-</dc:title>
  <dc:creator>Oh Sewon</dc:creator>
  <cp:lastModifiedBy>Oh Sewon</cp:lastModifiedBy>
  <cp:revision>31</cp:revision>
  <dcterms:created xsi:type="dcterms:W3CDTF">2018-12-02T14:23:56Z</dcterms:created>
  <dcterms:modified xsi:type="dcterms:W3CDTF">2018-12-14T15:56:10Z</dcterms:modified>
</cp:coreProperties>
</file>