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7" r:id="rId5"/>
    <p:sldId id="397" r:id="rId6"/>
    <p:sldId id="256" r:id="rId7"/>
    <p:sldId id="350" r:id="rId8"/>
    <p:sldId id="258" r:id="rId9"/>
    <p:sldId id="308" r:id="rId10"/>
    <p:sldId id="359" r:id="rId11"/>
    <p:sldId id="360" r:id="rId12"/>
    <p:sldId id="361" r:id="rId13"/>
    <p:sldId id="401" r:id="rId14"/>
    <p:sldId id="402" r:id="rId15"/>
    <p:sldId id="403" r:id="rId16"/>
    <p:sldId id="404" r:id="rId17"/>
    <p:sldId id="405" r:id="rId18"/>
    <p:sldId id="406" r:id="rId19"/>
    <p:sldId id="408" r:id="rId20"/>
    <p:sldId id="409" r:id="rId21"/>
    <p:sldId id="410" r:id="rId22"/>
    <p:sldId id="407" r:id="rId23"/>
    <p:sldId id="400" r:id="rId24"/>
    <p:sldId id="262" r:id="rId25"/>
    <p:sldId id="263" r:id="rId26"/>
    <p:sldId id="281" r:id="rId27"/>
    <p:sldId id="265" r:id="rId28"/>
    <p:sldId id="266" r:id="rId29"/>
    <p:sldId id="398" r:id="rId30"/>
    <p:sldId id="286" r:id="rId31"/>
    <p:sldId id="287" r:id="rId32"/>
    <p:sldId id="290" r:id="rId33"/>
    <p:sldId id="293" r:id="rId34"/>
    <p:sldId id="289" r:id="rId35"/>
    <p:sldId id="362" r:id="rId36"/>
    <p:sldId id="363" r:id="rId37"/>
    <p:sldId id="291" r:id="rId38"/>
    <p:sldId id="364" r:id="rId39"/>
    <p:sldId id="399" r:id="rId40"/>
    <p:sldId id="283" r:id="rId41"/>
    <p:sldId id="268" r:id="rId42"/>
    <p:sldId id="269" r:id="rId43"/>
    <p:sldId id="270" r:id="rId44"/>
    <p:sldId id="271" r:id="rId45"/>
    <p:sldId id="272" r:id="rId46"/>
    <p:sldId id="313" r:id="rId47"/>
    <p:sldId id="411" r:id="rId48"/>
    <p:sldId id="351" r:id="rId49"/>
    <p:sldId id="352" r:id="rId50"/>
    <p:sldId id="353" r:id="rId51"/>
    <p:sldId id="354" r:id="rId52"/>
    <p:sldId id="437" r:id="rId53"/>
    <p:sldId id="264" r:id="rId54"/>
    <p:sldId id="273" r:id="rId55"/>
    <p:sldId id="274" r:id="rId56"/>
    <p:sldId id="275" r:id="rId57"/>
    <p:sldId id="314" r:id="rId58"/>
    <p:sldId id="276" r:id="rId59"/>
    <p:sldId id="277" r:id="rId60"/>
    <p:sldId id="278" r:id="rId61"/>
    <p:sldId id="412" r:id="rId62"/>
    <p:sldId id="432" r:id="rId63"/>
    <p:sldId id="433" r:id="rId64"/>
    <p:sldId id="434" r:id="rId65"/>
    <p:sldId id="435" r:id="rId66"/>
    <p:sldId id="431" r:id="rId67"/>
    <p:sldId id="413" r:id="rId68"/>
    <p:sldId id="414" r:id="rId69"/>
    <p:sldId id="415" r:id="rId70"/>
    <p:sldId id="416" r:id="rId71"/>
    <p:sldId id="417" r:id="rId72"/>
    <p:sldId id="418" r:id="rId73"/>
    <p:sldId id="419" r:id="rId74"/>
    <p:sldId id="420" r:id="rId75"/>
    <p:sldId id="421" r:id="rId76"/>
    <p:sldId id="422" r:id="rId77"/>
    <p:sldId id="423" r:id="rId78"/>
    <p:sldId id="424" r:id="rId79"/>
    <p:sldId id="425" r:id="rId80"/>
    <p:sldId id="426" r:id="rId81"/>
    <p:sldId id="427" r:id="rId82"/>
    <p:sldId id="428" r:id="rId83"/>
    <p:sldId id="436" r:id="rId84"/>
    <p:sldId id="429" r:id="rId85"/>
    <p:sldId id="445" r:id="rId86"/>
    <p:sldId id="438" r:id="rId87"/>
    <p:sldId id="439" r:id="rId88"/>
    <p:sldId id="440" r:id="rId89"/>
    <p:sldId id="442" r:id="rId90"/>
    <p:sldId id="284" r:id="rId91"/>
    <p:sldId id="267" r:id="rId92"/>
    <p:sldId id="280" r:id="rId93"/>
    <p:sldId id="285" r:id="rId94"/>
    <p:sldId id="317" r:id="rId95"/>
    <p:sldId id="355" r:id="rId96"/>
    <p:sldId id="384" r:id="rId97"/>
    <p:sldId id="385" r:id="rId98"/>
    <p:sldId id="386" r:id="rId99"/>
    <p:sldId id="318" r:id="rId100"/>
    <p:sldId id="325" r:id="rId101"/>
    <p:sldId id="319" r:id="rId102"/>
    <p:sldId id="320" r:id="rId103"/>
    <p:sldId id="321" r:id="rId104"/>
    <p:sldId id="396" r:id="rId105"/>
    <p:sldId id="387" r:id="rId106"/>
    <p:sldId id="322" r:id="rId107"/>
    <p:sldId id="323" r:id="rId108"/>
    <p:sldId id="395" r:id="rId109"/>
    <p:sldId id="324" r:id="rId110"/>
    <p:sldId id="443" r:id="rId111"/>
    <p:sldId id="329" r:id="rId112"/>
    <p:sldId id="330" r:id="rId113"/>
    <p:sldId id="388" r:id="rId114"/>
    <p:sldId id="389" r:id="rId115"/>
    <p:sldId id="390" r:id="rId116"/>
    <p:sldId id="391" r:id="rId117"/>
    <p:sldId id="392" r:id="rId118"/>
    <p:sldId id="393" r:id="rId119"/>
    <p:sldId id="394" r:id="rId120"/>
    <p:sldId id="444" r:id="rId121"/>
    <p:sldId id="327" r:id="rId122"/>
    <p:sldId id="356" r:id="rId123"/>
    <p:sldId id="357" r:id="rId124"/>
    <p:sldId id="259" r:id="rId125"/>
    <p:sldId id="331" r:id="rId126"/>
    <p:sldId id="335" r:id="rId127"/>
    <p:sldId id="332" r:id="rId128"/>
    <p:sldId id="333" r:id="rId129"/>
    <p:sldId id="334" r:id="rId130"/>
    <p:sldId id="338" r:id="rId131"/>
    <p:sldId id="339" r:id="rId132"/>
    <p:sldId id="341" r:id="rId133"/>
    <p:sldId id="346" r:id="rId134"/>
    <p:sldId id="345" r:id="rId135"/>
    <p:sldId id="344" r:id="rId136"/>
    <p:sldId id="343" r:id="rId137"/>
    <p:sldId id="347" r:id="rId138"/>
    <p:sldId id="348" r:id="rId139"/>
    <p:sldId id="342" r:id="rId140"/>
    <p:sldId id="337" r:id="rId141"/>
    <p:sldId id="336" r:id="rId142"/>
    <p:sldId id="260" r:id="rId143"/>
    <p:sldId id="261" r:id="rId144"/>
    <p:sldId id="349" r:id="rId1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1" autoAdjust="0"/>
    <p:restoredTop sz="94619" autoAdjust="0"/>
  </p:normalViewPr>
  <p:slideViewPr>
    <p:cSldViewPr snapToGrid="0" snapToObjects="1">
      <p:cViewPr>
        <p:scale>
          <a:sx n="125" d="100"/>
          <a:sy n="125" d="100"/>
        </p:scale>
        <p:origin x="-88" y="-3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120" Type="http://schemas.openxmlformats.org/officeDocument/2006/relationships/slide" Target="slides/slide116.xml"/><Relationship Id="rId121" Type="http://schemas.openxmlformats.org/officeDocument/2006/relationships/slide" Target="slides/slide117.xml"/><Relationship Id="rId122" Type="http://schemas.openxmlformats.org/officeDocument/2006/relationships/slide" Target="slides/slide118.xml"/><Relationship Id="rId123" Type="http://schemas.openxmlformats.org/officeDocument/2006/relationships/slide" Target="slides/slide119.xml"/><Relationship Id="rId124" Type="http://schemas.openxmlformats.org/officeDocument/2006/relationships/slide" Target="slides/slide120.xml"/><Relationship Id="rId125" Type="http://schemas.openxmlformats.org/officeDocument/2006/relationships/slide" Target="slides/slide121.xml"/><Relationship Id="rId126" Type="http://schemas.openxmlformats.org/officeDocument/2006/relationships/slide" Target="slides/slide122.xml"/><Relationship Id="rId127" Type="http://schemas.openxmlformats.org/officeDocument/2006/relationships/slide" Target="slides/slide123.xml"/><Relationship Id="rId128" Type="http://schemas.openxmlformats.org/officeDocument/2006/relationships/slide" Target="slides/slide124.xml"/><Relationship Id="rId129" Type="http://schemas.openxmlformats.org/officeDocument/2006/relationships/slide" Target="slides/slide12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Relationship Id="rId106" Type="http://schemas.openxmlformats.org/officeDocument/2006/relationships/slide" Target="slides/slide102.xml"/><Relationship Id="rId107" Type="http://schemas.openxmlformats.org/officeDocument/2006/relationships/slide" Target="slides/slide103.xml"/><Relationship Id="rId108" Type="http://schemas.openxmlformats.org/officeDocument/2006/relationships/slide" Target="slides/slide104.xml"/><Relationship Id="rId109" Type="http://schemas.openxmlformats.org/officeDocument/2006/relationships/slide" Target="slides/slide105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00" Type="http://schemas.openxmlformats.org/officeDocument/2006/relationships/slide" Target="slides/slide96.xml"/><Relationship Id="rId150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30" Type="http://schemas.openxmlformats.org/officeDocument/2006/relationships/slide" Target="slides/slide126.xml"/><Relationship Id="rId131" Type="http://schemas.openxmlformats.org/officeDocument/2006/relationships/slide" Target="slides/slide127.xml"/><Relationship Id="rId132" Type="http://schemas.openxmlformats.org/officeDocument/2006/relationships/slide" Target="slides/slide128.xml"/><Relationship Id="rId133" Type="http://schemas.openxmlformats.org/officeDocument/2006/relationships/slide" Target="slides/slide129.xml"/><Relationship Id="rId134" Type="http://schemas.openxmlformats.org/officeDocument/2006/relationships/slide" Target="slides/slide130.xml"/><Relationship Id="rId135" Type="http://schemas.openxmlformats.org/officeDocument/2006/relationships/slide" Target="slides/slide131.xml"/><Relationship Id="rId136" Type="http://schemas.openxmlformats.org/officeDocument/2006/relationships/slide" Target="slides/slide132.xml"/><Relationship Id="rId137" Type="http://schemas.openxmlformats.org/officeDocument/2006/relationships/slide" Target="slides/slide133.xml"/><Relationship Id="rId138" Type="http://schemas.openxmlformats.org/officeDocument/2006/relationships/slide" Target="slides/slide134.xml"/><Relationship Id="rId139" Type="http://schemas.openxmlformats.org/officeDocument/2006/relationships/slide" Target="slides/slide13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110" Type="http://schemas.openxmlformats.org/officeDocument/2006/relationships/slide" Target="slides/slide106.xml"/><Relationship Id="rId111" Type="http://schemas.openxmlformats.org/officeDocument/2006/relationships/slide" Target="slides/slide107.xml"/><Relationship Id="rId112" Type="http://schemas.openxmlformats.org/officeDocument/2006/relationships/slide" Target="slides/slide108.xml"/><Relationship Id="rId113" Type="http://schemas.openxmlformats.org/officeDocument/2006/relationships/slide" Target="slides/slide109.xml"/><Relationship Id="rId114" Type="http://schemas.openxmlformats.org/officeDocument/2006/relationships/slide" Target="slides/slide110.xml"/><Relationship Id="rId115" Type="http://schemas.openxmlformats.org/officeDocument/2006/relationships/slide" Target="slides/slide111.xml"/><Relationship Id="rId116" Type="http://schemas.openxmlformats.org/officeDocument/2006/relationships/slide" Target="slides/slide112.xml"/><Relationship Id="rId117" Type="http://schemas.openxmlformats.org/officeDocument/2006/relationships/slide" Target="slides/slide113.xml"/><Relationship Id="rId118" Type="http://schemas.openxmlformats.org/officeDocument/2006/relationships/slide" Target="slides/slide114.xml"/><Relationship Id="rId119" Type="http://schemas.openxmlformats.org/officeDocument/2006/relationships/slide" Target="slides/slide11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140" Type="http://schemas.openxmlformats.org/officeDocument/2006/relationships/slide" Target="slides/slide136.xml"/><Relationship Id="rId141" Type="http://schemas.openxmlformats.org/officeDocument/2006/relationships/slide" Target="slides/slide137.xml"/><Relationship Id="rId142" Type="http://schemas.openxmlformats.org/officeDocument/2006/relationships/slide" Target="slides/slide138.xml"/><Relationship Id="rId143" Type="http://schemas.openxmlformats.org/officeDocument/2006/relationships/slide" Target="slides/slide139.xml"/><Relationship Id="rId144" Type="http://schemas.openxmlformats.org/officeDocument/2006/relationships/slide" Target="slides/slide140.xml"/><Relationship Id="rId145" Type="http://schemas.openxmlformats.org/officeDocument/2006/relationships/slide" Target="slides/slide141.xml"/><Relationship Id="rId146" Type="http://schemas.openxmlformats.org/officeDocument/2006/relationships/printerSettings" Target="printerSettings/printerSettings1.bin"/><Relationship Id="rId147" Type="http://schemas.openxmlformats.org/officeDocument/2006/relationships/presProps" Target="presProps.xml"/><Relationship Id="rId148" Type="http://schemas.openxmlformats.org/officeDocument/2006/relationships/viewProps" Target="viewProps.xml"/><Relationship Id="rId14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15/09/19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15/09/19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15/09/19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15/09/19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15/09/19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15/09/19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926714"/>
            <a:ext cx="81779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90"/>
                </a:solidFill>
                <a:latin typeface="Menlo Regular"/>
                <a:cs typeface="Menlo Regular"/>
              </a:rPr>
              <a:t>Drawing squiggly lines with Functional Python</a:t>
            </a:r>
            <a:r>
              <a:rPr lang="en-US" sz="1600" dirty="0">
                <a:latin typeface="Menlo Regular"/>
                <a:cs typeface="Menlo Regular"/>
              </a:rPr>
              <a:t> - </a:t>
            </a:r>
            <a:r>
              <a:rPr lang="en-US" sz="1600" dirty="0">
                <a:solidFill>
                  <a:srgbClr val="3366FF"/>
                </a:solidFill>
                <a:latin typeface="Menlo Regular"/>
                <a:cs typeface="Menlo Regular"/>
              </a:rPr>
              <a:t>Hakim Cassimally</a:t>
            </a:r>
          </a:p>
          <a:p>
            <a:r>
              <a:rPr lang="en-US" sz="1600" dirty="0">
                <a:latin typeface="Menlo Regular"/>
                <a:cs typeface="Menlo Regular"/>
              </a:rPr>
              <a:t>        └──────┬─────┘      ┗━━━━━━━┳━━━━━━━┛   └───────┬──────┘</a:t>
            </a:r>
          </a:p>
          <a:p>
            <a:r>
              <a:rPr lang="en-US" sz="1600" dirty="0">
                <a:latin typeface="Menlo Regular"/>
                <a:cs typeface="Menlo Regular"/>
              </a:rPr>
              <a:t>┌──────────────┘                    ┃                   │</a:t>
            </a:r>
          </a:p>
          <a:p>
            <a:r>
              <a:rPr lang="en-US" sz="1600" dirty="0">
                <a:latin typeface="Menlo Regular"/>
                <a:cs typeface="Menlo Regular"/>
              </a:rPr>
              <a:t>│┏━━━━━━━━━━━━━━━━━━━━━━━━━━━━━━━━━━┛                   │</a:t>
            </a:r>
          </a:p>
          <a:p>
            <a:r>
              <a:rPr lang="en-US" sz="1600" dirty="0">
                <a:latin typeface="Menlo Regular"/>
                <a:cs typeface="Menlo Regular"/>
              </a:rPr>
              <a:t>│┃┌─────────────────────────────────────────────────────┘</a:t>
            </a:r>
          </a:p>
          <a:p>
            <a:r>
              <a:rPr lang="en-US" sz="1600" dirty="0">
                <a:latin typeface="Menlo Regular"/>
                <a:cs typeface="Menlo Regular"/>
              </a:rPr>
              <a:t>└╂┼─╴ with </a:t>
            </a:r>
            <a:r>
              <a:rPr lang="en-US" sz="1600" dirty="0" err="1">
                <a:latin typeface="Menlo Regular"/>
                <a:cs typeface="Menlo Regular"/>
              </a:rPr>
              <a:t>unicode</a:t>
            </a:r>
            <a:r>
              <a:rPr lang="en-US" sz="1600" dirty="0">
                <a:latin typeface="Menlo Regular"/>
                <a:cs typeface="Menlo Regular"/>
              </a:rPr>
              <a:t> box characters</a:t>
            </a:r>
          </a:p>
          <a:p>
            <a:r>
              <a:rPr lang="en-US" sz="1600" dirty="0">
                <a:latin typeface="Menlo Regular"/>
                <a:cs typeface="Menlo Regular"/>
              </a:rPr>
              <a:t> ┃│   </a:t>
            </a:r>
          </a:p>
          <a:p>
            <a:r>
              <a:rPr lang="en-US" sz="1600" dirty="0">
                <a:latin typeface="Menlo Regular"/>
                <a:cs typeface="Menlo Regular"/>
              </a:rPr>
              <a:t> ┗┿━╸ </a:t>
            </a:r>
            <a:r>
              <a:rPr lang="en-US" sz="1600" dirty="0" smtClean="0">
                <a:latin typeface="Menlo Regular"/>
                <a:cs typeface="Menlo Regular"/>
              </a:rPr>
              <a:t>some </a:t>
            </a:r>
            <a:r>
              <a:rPr lang="en-US" sz="1600" dirty="0">
                <a:latin typeface="Menlo Regular"/>
                <a:cs typeface="Menlo Regular"/>
              </a:rPr>
              <a:t>interesting FP </a:t>
            </a:r>
            <a:r>
              <a:rPr lang="en-US" sz="1600" dirty="0" smtClean="0">
                <a:latin typeface="Menlo Regular"/>
                <a:cs typeface="Menlo Regular"/>
              </a:rPr>
              <a:t>features</a:t>
            </a:r>
          </a:p>
          <a:p>
            <a:r>
              <a:rPr lang="en-US" sz="1600" dirty="0" smtClean="0">
                <a:latin typeface="Menlo Regular"/>
                <a:cs typeface="Menlo Regular"/>
              </a:rPr>
              <a:t>  │   </a:t>
            </a:r>
          </a:p>
          <a:p>
            <a:r>
              <a:rPr lang="en-US" sz="1600" dirty="0" smtClean="0">
                <a:latin typeface="Menlo Regular"/>
                <a:cs typeface="Menlo Regular"/>
              </a:rPr>
              <a:t>  </a:t>
            </a:r>
            <a:r>
              <a:rPr lang="en-US" sz="1600" dirty="0">
                <a:latin typeface="Menlo Regular"/>
                <a:cs typeface="Menlo Regular"/>
              </a:rPr>
              <a:t>└─╴ My talk for </a:t>
            </a:r>
            <a:r>
              <a:rPr lang="en-US" sz="1600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PythonNW</a:t>
            </a:r>
            <a:r>
              <a:rPr lang="en-US" sz="1600" dirty="0" smtClean="0">
                <a:solidFill>
                  <a:srgbClr val="008000"/>
                </a:solidFill>
                <a:latin typeface="Menlo Regular"/>
                <a:cs typeface="Menlo Regular"/>
              </a:rPr>
              <a:t>, Thu 19th Sep 2019</a:t>
            </a:r>
            <a:endParaRPr lang="en-US" sz="1600" dirty="0">
              <a:solidFill>
                <a:srgbClr val="008000"/>
              </a:solidFill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      </a:t>
            </a:r>
            <a:r>
              <a:rPr lang="en-US" sz="1600" dirty="0">
                <a:solidFill>
                  <a:srgbClr val="3366FF"/>
                </a:solidFill>
                <a:latin typeface="Menlo Regular"/>
                <a:cs typeface="Menlo Regular"/>
              </a:rPr>
              <a:t>@</a:t>
            </a:r>
            <a:r>
              <a:rPr lang="en-US" sz="1600" dirty="0" err="1" smtClean="0">
                <a:solidFill>
                  <a:srgbClr val="3366FF"/>
                </a:solidFill>
                <a:latin typeface="Menlo Regular"/>
                <a:cs typeface="Menlo Regular"/>
              </a:rPr>
              <a:t>TechySquirrel</a:t>
            </a:r>
            <a:endParaRPr lang="en-US" sz="1600" dirty="0" smtClean="0">
              <a:solidFill>
                <a:srgbClr val="3366FF"/>
              </a:solidFill>
              <a:latin typeface="Menlo Regular"/>
              <a:cs typeface="Menlo Regular"/>
            </a:endParaRPr>
          </a:p>
          <a:p>
            <a:r>
              <a:rPr lang="en-US" sz="1600" dirty="0" smtClean="0">
                <a:solidFill>
                  <a:srgbClr val="3366FF"/>
                </a:solidFill>
                <a:latin typeface="Menlo Regular"/>
                <a:cs typeface="Menlo Regular"/>
              </a:rPr>
              <a:t>      </a:t>
            </a:r>
            <a:r>
              <a:rPr lang="en-US" sz="1600" dirty="0" smtClean="0">
                <a:latin typeface="Menlo Regular"/>
                <a:cs typeface="Menlo Regular"/>
              </a:rPr>
              <a:t>Technology Training Squirrel, BBC</a:t>
            </a:r>
            <a:endParaRPr 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55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16"/>
    </mc:Choice>
    <mc:Fallback xmlns="">
      <p:transition xmlns:p14="http://schemas.microsoft.com/office/powerpoint/2010/main" spd="slow" advTm="1891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29280" y="1828800"/>
            <a:ext cx="2011680" cy="1849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Double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 flipH="1">
            <a:off x="1635760" y="2611120"/>
            <a:ext cx="134112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flipH="1">
            <a:off x="5252720" y="2682240"/>
            <a:ext cx="134112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14880" y="2035909"/>
            <a:ext cx="38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9920" y="2035909"/>
            <a:ext cx="38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004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e 3"/>
          <p:cNvSpPr/>
          <p:nvPr/>
        </p:nvSpPr>
        <p:spPr>
          <a:xfrm>
            <a:off x="294640" y="284480"/>
            <a:ext cx="8514080" cy="459232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8400" y="662554"/>
            <a:ext cx="71932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nested = [[1,2], [3,4], [5,6]]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sum(nested, [])</a:t>
            </a:r>
            <a:endParaRPr lang="en-GB" sz="1600" strike="sngStrike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[item for 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sublist</a:t>
            </a:r>
            <a:r>
              <a:rPr lang="en-GB" sz="1600" strike="sngStrike" dirty="0" smtClean="0">
                <a:latin typeface="Menlo Regular"/>
                <a:cs typeface="Menlo Regular"/>
              </a:rPr>
              <a:t> in nested</a:t>
            </a: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	      </a:t>
            </a:r>
            <a:r>
              <a:rPr lang="en-GB" sz="1600" strike="sngStrike" dirty="0" smtClean="0">
                <a:latin typeface="Menlo Regular"/>
                <a:cs typeface="Menlo Regular"/>
              </a:rPr>
              <a:t>for item in 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sublist</a:t>
            </a:r>
            <a:r>
              <a:rPr lang="en-GB" sz="1600" strike="sngStrike" dirty="0" smtClean="0">
                <a:latin typeface="Menlo Regular"/>
                <a:cs typeface="Menlo Regular"/>
              </a:rPr>
              <a:t>]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flattened = </a:t>
            </a:r>
            <a:r>
              <a:rPr lang="en-GB" sz="1600" dirty="0" err="1" smtClean="0">
                <a:latin typeface="Menlo Regular"/>
                <a:cs typeface="Menlo Regular"/>
              </a:rPr>
              <a:t>itertools.chain</a:t>
            </a:r>
            <a:r>
              <a:rPr lang="en-GB" sz="1600" dirty="0">
                <a:latin typeface="Menlo Regular"/>
                <a:cs typeface="Menlo Regular"/>
              </a:rPr>
              <a:t>(*nested</a:t>
            </a:r>
            <a:r>
              <a:rPr lang="en-GB" sz="1600" dirty="0" smtClean="0">
                <a:latin typeface="Menlo Regular"/>
                <a:cs typeface="Menlo Regular"/>
              </a:rPr>
              <a:t>)</a:t>
            </a: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			</a:t>
            </a:r>
            <a:r>
              <a:rPr lang="en-GB" sz="1200" dirty="0" smtClean="0">
                <a:latin typeface="Menlo Regular"/>
                <a:cs typeface="Menlo Regular"/>
              </a:rPr>
              <a:t>...</a:t>
            </a:r>
            <a:endParaRPr lang="en-GB" sz="12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 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417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05"/>
    </mc:Choice>
    <mc:Fallback xmlns="">
      <p:transition xmlns:p14="http://schemas.microsoft.com/office/powerpoint/2010/main" spd="slow" advTm="176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e 3"/>
          <p:cNvSpPr/>
          <p:nvPr/>
        </p:nvSpPr>
        <p:spPr>
          <a:xfrm>
            <a:off x="294640" y="284480"/>
            <a:ext cx="8514080" cy="459232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8400" y="662554"/>
            <a:ext cx="71932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nested = [[1,2], [3,4], [5,6]]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sum(nested, [])</a:t>
            </a:r>
            <a:endParaRPr lang="en-GB" sz="1600" strike="sngStrike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[item for 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sublist</a:t>
            </a:r>
            <a:r>
              <a:rPr lang="en-GB" sz="1600" strike="sngStrike" dirty="0" smtClean="0">
                <a:latin typeface="Menlo Regular"/>
                <a:cs typeface="Menlo Regular"/>
              </a:rPr>
              <a:t> in nested</a:t>
            </a: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	      </a:t>
            </a:r>
            <a:r>
              <a:rPr lang="en-GB" sz="1600" strike="sngStrike" dirty="0" smtClean="0">
                <a:latin typeface="Menlo Regular"/>
                <a:cs typeface="Menlo Regular"/>
              </a:rPr>
              <a:t>for item in 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sublist</a:t>
            </a:r>
            <a:r>
              <a:rPr lang="en-GB" sz="1600" strike="sngStrike" dirty="0" smtClean="0">
                <a:latin typeface="Menlo Regular"/>
                <a:cs typeface="Menlo Regular"/>
              </a:rPr>
              <a:t>]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flattened = </a:t>
            </a:r>
            <a:r>
              <a:rPr lang="en-GB" sz="1600" dirty="0" err="1" smtClean="0">
                <a:latin typeface="Menlo Regular"/>
                <a:cs typeface="Menlo Regular"/>
              </a:rPr>
              <a:t>itertools.chain</a:t>
            </a:r>
            <a:r>
              <a:rPr lang="en-GB" sz="1600" dirty="0">
                <a:latin typeface="Menlo Regular"/>
                <a:cs typeface="Menlo Regular"/>
              </a:rPr>
              <a:t>(*nested</a:t>
            </a:r>
            <a:r>
              <a:rPr lang="en-GB" sz="1600" dirty="0" smtClean="0">
                <a:latin typeface="Menlo Regular"/>
                <a:cs typeface="Menlo Regular"/>
              </a:rPr>
              <a:t>)</a:t>
            </a: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	   </a:t>
            </a:r>
            <a:r>
              <a:rPr lang="en-GB" sz="1200" dirty="0" smtClean="0">
                <a:latin typeface="Menlo Regular"/>
                <a:cs typeface="Menlo Regular"/>
              </a:rPr>
              <a:t>=</a:t>
            </a:r>
            <a:r>
              <a:rPr lang="en-GB" sz="1200" dirty="0">
                <a:latin typeface="Menlo Regular"/>
                <a:cs typeface="Menlo Regular"/>
              </a:rPr>
              <a:t>&gt; &lt;</a:t>
            </a:r>
            <a:r>
              <a:rPr lang="en-GB" sz="1200" dirty="0" err="1">
                <a:latin typeface="Menlo Regular"/>
                <a:cs typeface="Menlo Regular"/>
              </a:rPr>
              <a:t>itertools.chain</a:t>
            </a:r>
            <a:r>
              <a:rPr lang="en-GB" sz="1200" dirty="0">
                <a:latin typeface="Menlo Regular"/>
                <a:cs typeface="Menlo Regular"/>
              </a:rPr>
              <a:t> object at 0x10b011668&gt;</a:t>
            </a:r>
          </a:p>
          <a:p>
            <a:r>
              <a:rPr lang="en-GB" sz="1600" dirty="0" smtClean="0">
                <a:latin typeface="Menlo Regular"/>
                <a:cs typeface="Menlo Regular"/>
              </a:rPr>
              <a:t> 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9634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05"/>
    </mc:Choice>
    <mc:Fallback xmlns="">
      <p:transition xmlns:p14="http://schemas.microsoft.com/office/powerpoint/2010/main" spd="slow" advTm="176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e 3"/>
          <p:cNvSpPr/>
          <p:nvPr/>
        </p:nvSpPr>
        <p:spPr>
          <a:xfrm>
            <a:off x="294640" y="284480"/>
            <a:ext cx="8514080" cy="459232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8400" y="662554"/>
            <a:ext cx="71932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nested = [[1,2], [3,4], [5,6]]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sum(nested, [])</a:t>
            </a:r>
            <a:endParaRPr lang="en-GB" sz="1600" strike="sngStrike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[item for 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sublist</a:t>
            </a:r>
            <a:r>
              <a:rPr lang="en-GB" sz="1600" strike="sngStrike" dirty="0" smtClean="0">
                <a:latin typeface="Menlo Regular"/>
                <a:cs typeface="Menlo Regular"/>
              </a:rPr>
              <a:t> in nested</a:t>
            </a: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	      </a:t>
            </a:r>
            <a:r>
              <a:rPr lang="en-GB" sz="1600" strike="sngStrike" dirty="0" smtClean="0">
                <a:latin typeface="Menlo Regular"/>
                <a:cs typeface="Menlo Regular"/>
              </a:rPr>
              <a:t>for item in 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sublist</a:t>
            </a:r>
            <a:r>
              <a:rPr lang="en-GB" sz="1600" strike="sngStrike" dirty="0" smtClean="0">
                <a:latin typeface="Menlo Regular"/>
                <a:cs typeface="Menlo Regular"/>
              </a:rPr>
              <a:t>]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flattened = list(</a:t>
            </a:r>
            <a:r>
              <a:rPr lang="en-GB" sz="1600" dirty="0" err="1">
                <a:latin typeface="Menlo Regular"/>
                <a:cs typeface="Menlo Regular"/>
              </a:rPr>
              <a:t>itertools.chain</a:t>
            </a:r>
            <a:r>
              <a:rPr lang="en-GB" sz="1600" dirty="0">
                <a:latin typeface="Menlo Regular"/>
                <a:cs typeface="Menlo Regular"/>
              </a:rPr>
              <a:t>(*nested)</a:t>
            </a:r>
            <a:r>
              <a:rPr lang="en-GB" sz="1600" dirty="0" smtClean="0">
                <a:latin typeface="Menlo Regular"/>
                <a:cs typeface="Menlo Regular"/>
              </a:rPr>
              <a:t>)</a:t>
            </a:r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 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0018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05"/>
    </mc:Choice>
    <mc:Fallback xmlns="">
      <p:transition xmlns:p14="http://schemas.microsoft.com/office/powerpoint/2010/main" spd="slow" advTm="176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e 3"/>
          <p:cNvSpPr/>
          <p:nvPr/>
        </p:nvSpPr>
        <p:spPr>
          <a:xfrm>
            <a:off x="294640" y="284480"/>
            <a:ext cx="8514080" cy="459232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8400" y="662554"/>
            <a:ext cx="71932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nested = [[1,2], [3,4], [5,6]]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sum(nested, [])</a:t>
            </a:r>
            <a:endParaRPr lang="en-GB" sz="1600" strike="sngStrike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[item for 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sublist</a:t>
            </a:r>
            <a:r>
              <a:rPr lang="en-GB" sz="1600" strike="sngStrike" dirty="0" smtClean="0">
                <a:latin typeface="Menlo Regular"/>
                <a:cs typeface="Menlo Regular"/>
              </a:rPr>
              <a:t> in nested</a:t>
            </a: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	      </a:t>
            </a:r>
            <a:r>
              <a:rPr lang="en-GB" sz="1600" strike="sngStrike" dirty="0" smtClean="0">
                <a:latin typeface="Menlo Regular"/>
                <a:cs typeface="Menlo Regular"/>
              </a:rPr>
              <a:t>for item in 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sublist</a:t>
            </a:r>
            <a:r>
              <a:rPr lang="en-GB" sz="1600" strike="sngStrike" dirty="0" smtClean="0">
                <a:latin typeface="Menlo Regular"/>
                <a:cs typeface="Menlo Regular"/>
              </a:rPr>
              <a:t>]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list</a:t>
            </a:r>
            <a:r>
              <a:rPr lang="en-GB" sz="1600" strike="sngStrike" dirty="0">
                <a:latin typeface="Menlo Regular"/>
                <a:cs typeface="Menlo Regular"/>
              </a:rPr>
              <a:t>(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itertools.chain</a:t>
            </a:r>
            <a:r>
              <a:rPr lang="en-GB" sz="1600" strike="sngStrike" dirty="0" smtClean="0">
                <a:latin typeface="Menlo Regular"/>
                <a:cs typeface="Menlo Regular"/>
              </a:rPr>
              <a:t>(*nested))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flattened = list(</a:t>
            </a:r>
            <a:r>
              <a:rPr lang="en-GB" sz="1600" dirty="0" err="1">
                <a:latin typeface="Menlo Regular"/>
                <a:cs typeface="Menlo Regular"/>
              </a:rPr>
              <a:t>itertools.chain.from_iterable</a:t>
            </a:r>
            <a:r>
              <a:rPr lang="en-GB" sz="1600" dirty="0">
                <a:latin typeface="Menlo Regular"/>
                <a:cs typeface="Menlo Regular"/>
              </a:rPr>
              <a:t>(nested))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 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230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2"/>
    </mc:Choice>
    <mc:Fallback xmlns="">
      <p:transition xmlns:p14="http://schemas.microsoft.com/office/powerpoint/2010/main" spd="slow" advTm="108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e 3"/>
          <p:cNvSpPr/>
          <p:nvPr/>
        </p:nvSpPr>
        <p:spPr>
          <a:xfrm>
            <a:off x="294640" y="284480"/>
            <a:ext cx="8514080" cy="459232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8400" y="662554"/>
            <a:ext cx="71932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nested = [[1,2], [3,4], [5,6]]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sum(nested, [])</a:t>
            </a:r>
            <a:endParaRPr lang="en-GB" sz="1600" strike="sngStrike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[item for 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sublist</a:t>
            </a:r>
            <a:r>
              <a:rPr lang="en-GB" sz="1600" strike="sngStrike" dirty="0" smtClean="0">
                <a:latin typeface="Menlo Regular"/>
                <a:cs typeface="Menlo Regular"/>
              </a:rPr>
              <a:t> in nested</a:t>
            </a: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	      </a:t>
            </a:r>
            <a:r>
              <a:rPr lang="en-GB" sz="1600" strike="sngStrike" dirty="0" smtClean="0">
                <a:latin typeface="Menlo Regular"/>
                <a:cs typeface="Menlo Regular"/>
              </a:rPr>
              <a:t>for item in 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sublist</a:t>
            </a:r>
            <a:r>
              <a:rPr lang="en-GB" sz="1600" strike="sngStrike" dirty="0" smtClean="0">
                <a:latin typeface="Menlo Regular"/>
                <a:cs typeface="Menlo Regular"/>
              </a:rPr>
              <a:t>]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list</a:t>
            </a:r>
            <a:r>
              <a:rPr lang="en-GB" sz="1600" strike="sngStrike" dirty="0">
                <a:latin typeface="Menlo Regular"/>
                <a:cs typeface="Menlo Regular"/>
              </a:rPr>
              <a:t>(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itertools.chain</a:t>
            </a:r>
            <a:r>
              <a:rPr lang="en-GB" sz="1600" strike="sngStrike" dirty="0" smtClean="0">
                <a:latin typeface="Menlo Regular"/>
                <a:cs typeface="Menlo Regular"/>
              </a:rPr>
              <a:t>(*nested))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strike="sngStrike" dirty="0">
                <a:latin typeface="Menlo Regular"/>
                <a:cs typeface="Menlo Regular"/>
              </a:rPr>
              <a:t>flattened = list(</a:t>
            </a:r>
            <a:r>
              <a:rPr lang="en-GB" sz="1600" strike="sngStrike" dirty="0" err="1">
                <a:latin typeface="Menlo Regular"/>
                <a:cs typeface="Menlo Regular"/>
              </a:rPr>
              <a:t>itertools.chain.from_iterable</a:t>
            </a:r>
            <a:r>
              <a:rPr lang="en-GB" sz="1600" strike="sngStrike" dirty="0">
                <a:latin typeface="Menlo Regular"/>
                <a:cs typeface="Menlo Regular"/>
              </a:rPr>
              <a:t>(nested)</a:t>
            </a:r>
            <a:r>
              <a:rPr lang="en-GB" sz="1600" strike="sngStrike" dirty="0" smtClean="0">
                <a:latin typeface="Menlo Regular"/>
                <a:cs typeface="Menlo Regular"/>
              </a:rPr>
              <a:t>)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flattened = reduce</a:t>
            </a:r>
            <a:r>
              <a:rPr lang="en-GB" sz="1600" dirty="0">
                <a:latin typeface="Menlo Regular"/>
                <a:cs typeface="Menlo Regular"/>
              </a:rPr>
              <a:t>(</a:t>
            </a:r>
            <a:r>
              <a:rPr lang="en-GB" sz="1600" dirty="0" err="1">
                <a:latin typeface="Menlo Regular"/>
                <a:cs typeface="Menlo Regular"/>
              </a:rPr>
              <a:t>operator.iconcat</a:t>
            </a:r>
            <a:r>
              <a:rPr lang="en-GB" sz="1600" dirty="0">
                <a:latin typeface="Menlo Regular"/>
                <a:cs typeface="Menlo Regular"/>
              </a:rPr>
              <a:t>, </a:t>
            </a:r>
            <a:r>
              <a:rPr lang="en-GB" sz="1600" dirty="0" smtClean="0">
                <a:latin typeface="Menlo Regular"/>
                <a:cs typeface="Menlo Regular"/>
              </a:rPr>
              <a:t>nested, </a:t>
            </a:r>
            <a:r>
              <a:rPr lang="en-GB" sz="1600" dirty="0">
                <a:latin typeface="Menlo Regular"/>
                <a:cs typeface="Menlo Regular"/>
              </a:rPr>
              <a:t>[]</a:t>
            </a:r>
            <a:r>
              <a:rPr lang="en-GB" sz="1600" dirty="0" smtClean="0">
                <a:latin typeface="Menlo Regular"/>
                <a:cs typeface="Menlo Regular"/>
              </a:rPr>
              <a:t>)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1053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66"/>
    </mc:Choice>
    <mc:Fallback xmlns="">
      <p:transition xmlns:p14="http://schemas.microsoft.com/office/powerpoint/2010/main" spd="slow" advTm="161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e 3"/>
          <p:cNvSpPr/>
          <p:nvPr/>
        </p:nvSpPr>
        <p:spPr>
          <a:xfrm>
            <a:off x="294640" y="284480"/>
            <a:ext cx="8514080" cy="459232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8400" y="662554"/>
            <a:ext cx="71932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nested = [[1,2], [3,4], [5,6]]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sum(nested, [])</a:t>
            </a:r>
            <a:endParaRPr lang="en-GB" sz="1600" strike="sngStrike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[item for 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sublist</a:t>
            </a:r>
            <a:r>
              <a:rPr lang="en-GB" sz="1600" strike="sngStrike" dirty="0" smtClean="0">
                <a:latin typeface="Menlo Regular"/>
                <a:cs typeface="Menlo Regular"/>
              </a:rPr>
              <a:t> in nested</a:t>
            </a: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	      </a:t>
            </a:r>
            <a:r>
              <a:rPr lang="en-GB" sz="1600" strike="sngStrike" dirty="0" smtClean="0">
                <a:latin typeface="Menlo Regular"/>
                <a:cs typeface="Menlo Regular"/>
              </a:rPr>
              <a:t>for item in 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sublist</a:t>
            </a:r>
            <a:r>
              <a:rPr lang="en-GB" sz="1600" strike="sngStrike" dirty="0" smtClean="0">
                <a:latin typeface="Menlo Regular"/>
                <a:cs typeface="Menlo Regular"/>
              </a:rPr>
              <a:t>]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list</a:t>
            </a:r>
            <a:r>
              <a:rPr lang="en-GB" sz="1600" strike="sngStrike" dirty="0">
                <a:latin typeface="Menlo Regular"/>
                <a:cs typeface="Menlo Regular"/>
              </a:rPr>
              <a:t>(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itertools.chain</a:t>
            </a:r>
            <a:r>
              <a:rPr lang="en-GB" sz="1600" strike="sngStrike" dirty="0" smtClean="0">
                <a:latin typeface="Menlo Regular"/>
                <a:cs typeface="Menlo Regular"/>
              </a:rPr>
              <a:t>(*nested))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strike="sngStrike" dirty="0">
                <a:latin typeface="Menlo Regular"/>
                <a:cs typeface="Menlo Regular"/>
              </a:rPr>
              <a:t>flattened = list(</a:t>
            </a:r>
            <a:r>
              <a:rPr lang="en-GB" sz="1600" strike="sngStrike" dirty="0" err="1">
                <a:latin typeface="Menlo Regular"/>
                <a:cs typeface="Menlo Regular"/>
              </a:rPr>
              <a:t>itertools.chain.from_iterable</a:t>
            </a:r>
            <a:r>
              <a:rPr lang="en-GB" sz="1600" strike="sngStrike" dirty="0">
                <a:latin typeface="Menlo Regular"/>
                <a:cs typeface="Menlo Regular"/>
              </a:rPr>
              <a:t>(nested)</a:t>
            </a:r>
            <a:r>
              <a:rPr lang="en-GB" sz="1600" strike="sngStrike" dirty="0" smtClean="0">
                <a:latin typeface="Menlo Regular"/>
                <a:cs typeface="Menlo Regular"/>
              </a:rPr>
              <a:t>)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flattened = reduce</a:t>
            </a:r>
            <a:r>
              <a:rPr lang="en-GB" sz="1600" dirty="0">
                <a:latin typeface="Menlo Regular"/>
                <a:cs typeface="Menlo Regular"/>
              </a:rPr>
              <a:t>(</a:t>
            </a:r>
            <a:r>
              <a:rPr lang="en-GB" sz="1600" dirty="0" err="1">
                <a:latin typeface="Menlo Regular"/>
                <a:cs typeface="Menlo Regular"/>
              </a:rPr>
              <a:t>operator.iconcat</a:t>
            </a:r>
            <a:r>
              <a:rPr lang="en-GB" sz="1600" dirty="0">
                <a:latin typeface="Menlo Regular"/>
                <a:cs typeface="Menlo Regular"/>
              </a:rPr>
              <a:t>, </a:t>
            </a:r>
            <a:r>
              <a:rPr lang="en-GB" sz="1600" dirty="0" smtClean="0">
                <a:latin typeface="Menlo Regular"/>
                <a:cs typeface="Menlo Regular"/>
              </a:rPr>
              <a:t>nested, </a:t>
            </a:r>
            <a:r>
              <a:rPr lang="en-GB" sz="1600" dirty="0">
                <a:latin typeface="Menlo Regular"/>
                <a:cs typeface="Menlo Regular"/>
              </a:rPr>
              <a:t>[]</a:t>
            </a:r>
            <a:r>
              <a:rPr lang="en-GB" sz="1600" dirty="0" smtClean="0">
                <a:latin typeface="Menlo Regular"/>
                <a:cs typeface="Menlo Regular"/>
              </a:rPr>
              <a:t>)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sum([1,2,3]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, 0</a:t>
            </a:r>
            <a:r>
              <a:rPr lang="en-GB" sz="1600" dirty="0" smtClean="0">
                <a:latin typeface="Menlo Regular"/>
                <a:cs typeface="Menlo Regular"/>
              </a:rPr>
              <a:t>) =&gt; reduce(</a:t>
            </a:r>
            <a:r>
              <a:rPr lang="en-GB" sz="1600" dirty="0" err="1" smtClean="0">
                <a:latin typeface="Menlo Regular"/>
                <a:cs typeface="Menlo Regular"/>
              </a:rPr>
              <a:t>operator.add</a:t>
            </a:r>
            <a:r>
              <a:rPr lang="en-GB" sz="1600" dirty="0" smtClean="0">
                <a:latin typeface="Menlo Regular"/>
                <a:cs typeface="Menlo Regular"/>
              </a:rPr>
              <a:t>, [1,2,3], 0)</a:t>
            </a:r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7528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66"/>
    </mc:Choice>
    <mc:Fallback xmlns="">
      <p:transition xmlns:p14="http://schemas.microsoft.com/office/powerpoint/2010/main" spd="slow" advTm="161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e 3"/>
          <p:cNvSpPr/>
          <p:nvPr/>
        </p:nvSpPr>
        <p:spPr>
          <a:xfrm>
            <a:off x="294640" y="284480"/>
            <a:ext cx="8514080" cy="459232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8400" y="662554"/>
            <a:ext cx="71932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nested = [[1,2], [3,4], [5,6]]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sum(nested, [])</a:t>
            </a:r>
            <a:endParaRPr lang="en-GB" sz="1600" strike="sngStrike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[item for 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sublist</a:t>
            </a:r>
            <a:r>
              <a:rPr lang="en-GB" sz="1600" strike="sngStrike" dirty="0" smtClean="0">
                <a:latin typeface="Menlo Regular"/>
                <a:cs typeface="Menlo Regular"/>
              </a:rPr>
              <a:t> in nested</a:t>
            </a: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	      </a:t>
            </a:r>
            <a:r>
              <a:rPr lang="en-GB" sz="1600" strike="sngStrike" dirty="0" smtClean="0">
                <a:latin typeface="Menlo Regular"/>
                <a:cs typeface="Menlo Regular"/>
              </a:rPr>
              <a:t>for item in 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sublist</a:t>
            </a:r>
            <a:r>
              <a:rPr lang="en-GB" sz="1600" strike="sngStrike" dirty="0" smtClean="0">
                <a:latin typeface="Menlo Regular"/>
                <a:cs typeface="Menlo Regular"/>
              </a:rPr>
              <a:t>]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list</a:t>
            </a:r>
            <a:r>
              <a:rPr lang="en-GB" sz="1600" strike="sngStrike" dirty="0">
                <a:latin typeface="Menlo Regular"/>
                <a:cs typeface="Menlo Regular"/>
              </a:rPr>
              <a:t>(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itertools.chain</a:t>
            </a:r>
            <a:r>
              <a:rPr lang="en-GB" sz="1600" strike="sngStrike" dirty="0" smtClean="0">
                <a:latin typeface="Menlo Regular"/>
                <a:cs typeface="Menlo Regular"/>
              </a:rPr>
              <a:t>(*nested))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strike="sngStrike" dirty="0">
                <a:latin typeface="Menlo Regular"/>
                <a:cs typeface="Menlo Regular"/>
              </a:rPr>
              <a:t>flattened = list(</a:t>
            </a:r>
            <a:r>
              <a:rPr lang="en-GB" sz="1600" strike="sngStrike" dirty="0" err="1">
                <a:latin typeface="Menlo Regular"/>
                <a:cs typeface="Menlo Regular"/>
              </a:rPr>
              <a:t>itertools.chain.from_iterable</a:t>
            </a:r>
            <a:r>
              <a:rPr lang="en-GB" sz="1600" strike="sngStrike" dirty="0">
                <a:latin typeface="Menlo Regular"/>
                <a:cs typeface="Menlo Regular"/>
              </a:rPr>
              <a:t>(nested)</a:t>
            </a:r>
            <a:r>
              <a:rPr lang="en-GB" sz="1600" strike="sngStrike" dirty="0" smtClean="0">
                <a:latin typeface="Menlo Regular"/>
                <a:cs typeface="Menlo Regular"/>
              </a:rPr>
              <a:t>)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flattened = reduce</a:t>
            </a:r>
            <a:r>
              <a:rPr lang="en-GB" sz="1600" dirty="0">
                <a:latin typeface="Menlo Regular"/>
                <a:cs typeface="Menlo Regular"/>
              </a:rPr>
              <a:t>(</a:t>
            </a:r>
            <a:r>
              <a:rPr lang="en-GB" sz="1600" dirty="0" err="1">
                <a:latin typeface="Menlo Regular"/>
                <a:cs typeface="Menlo Regular"/>
              </a:rPr>
              <a:t>operator.iconcat</a:t>
            </a:r>
            <a:r>
              <a:rPr lang="en-GB" sz="1600" dirty="0">
                <a:latin typeface="Menlo Regular"/>
                <a:cs typeface="Menlo Regular"/>
              </a:rPr>
              <a:t>, </a:t>
            </a:r>
            <a:r>
              <a:rPr lang="en-GB" sz="1600" dirty="0" smtClean="0">
                <a:latin typeface="Menlo Regular"/>
                <a:cs typeface="Menlo Regular"/>
              </a:rPr>
              <a:t>nested, </a:t>
            </a:r>
            <a:r>
              <a:rPr lang="en-GB" sz="1600" dirty="0">
                <a:latin typeface="Menlo Regular"/>
                <a:cs typeface="Menlo Regular"/>
              </a:rPr>
              <a:t>[]</a:t>
            </a:r>
            <a:r>
              <a:rPr lang="en-GB" sz="1600" dirty="0" smtClean="0">
                <a:latin typeface="Menlo Regular"/>
                <a:cs typeface="Menlo Regular"/>
              </a:rPr>
              <a:t>)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8400" y="1463040"/>
            <a:ext cx="6421120" cy="2123658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eith Sans"/>
                <a:cs typeface="Reith Sans"/>
              </a:rPr>
              <a:t>There should be </a:t>
            </a:r>
            <a:r>
              <a:rPr lang="en-US" sz="4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eith Sans"/>
                <a:cs typeface="Reith Sans"/>
              </a:rPr>
              <a:t>one</a:t>
            </a:r>
            <a:r>
              <a:rPr lang="en-US" sz="4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eith Sans"/>
                <a:cs typeface="Reith Sans"/>
              </a:rPr>
              <a:t> </a:t>
            </a:r>
            <a:r>
              <a:rPr lang="en-US" sz="4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eith Sans"/>
                <a:cs typeface="Reith Sans"/>
              </a:rPr>
              <a:t>– </a:t>
            </a:r>
            <a:r>
              <a:rPr lang="en-US" sz="4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eith Sans"/>
                <a:cs typeface="Reith Sans"/>
              </a:rPr>
              <a:t>and preferably only one </a:t>
            </a:r>
            <a:r>
              <a:rPr lang="en-US" sz="4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eith Sans"/>
                <a:cs typeface="Reith Sans"/>
              </a:rPr>
              <a:t>– obvious </a:t>
            </a:r>
            <a:r>
              <a:rPr lang="en-US" sz="4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eith Sans"/>
                <a:cs typeface="Reith Sans"/>
              </a:rPr>
              <a:t>way to do it.</a:t>
            </a:r>
          </a:p>
        </p:txBody>
      </p:sp>
    </p:spTree>
    <p:extLst>
      <p:ext uri="{BB962C8B-B14F-4D97-AF65-F5344CB8AC3E}">
        <p14:creationId xmlns:p14="http://schemas.microsoft.com/office/powerpoint/2010/main" val="90930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95"/>
    </mc:Choice>
    <mc:Fallback xmlns="">
      <p:transition xmlns:p14="http://schemas.microsoft.com/office/powerpoint/2010/main" spd="slow" advTm="192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e 3"/>
          <p:cNvSpPr/>
          <p:nvPr/>
        </p:nvSpPr>
        <p:spPr>
          <a:xfrm>
            <a:off x="294640" y="284480"/>
            <a:ext cx="8514080" cy="459232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8400" y="662554"/>
            <a:ext cx="719328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nested = [[1,2], [3,4], [5,6]]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sum(nested, [])</a:t>
            </a:r>
            <a:endParaRPr lang="en-GB" sz="1600" strike="sngStrike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[item for 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sublist</a:t>
            </a:r>
            <a:r>
              <a:rPr lang="en-GB" sz="1600" strike="sngStrike" dirty="0" smtClean="0">
                <a:latin typeface="Menlo Regular"/>
                <a:cs typeface="Menlo Regular"/>
              </a:rPr>
              <a:t> in nested</a:t>
            </a: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	      </a:t>
            </a:r>
            <a:r>
              <a:rPr lang="en-GB" sz="1600" strike="sngStrike" dirty="0" smtClean="0">
                <a:latin typeface="Menlo Regular"/>
                <a:cs typeface="Menlo Regular"/>
              </a:rPr>
              <a:t>for item in 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sublist</a:t>
            </a:r>
            <a:r>
              <a:rPr lang="en-GB" sz="1600" strike="sngStrike" dirty="0" smtClean="0">
                <a:latin typeface="Menlo Regular"/>
                <a:cs typeface="Menlo Regular"/>
              </a:rPr>
              <a:t>]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list</a:t>
            </a:r>
            <a:r>
              <a:rPr lang="en-GB" sz="1600" strike="sngStrike" dirty="0">
                <a:latin typeface="Menlo Regular"/>
                <a:cs typeface="Menlo Regular"/>
              </a:rPr>
              <a:t>(</a:t>
            </a:r>
            <a:r>
              <a:rPr lang="en-GB" sz="1600" strike="sngStrike" dirty="0" err="1" smtClean="0">
                <a:latin typeface="Menlo Regular"/>
                <a:cs typeface="Menlo Regular"/>
              </a:rPr>
              <a:t>itertools.chain</a:t>
            </a:r>
            <a:r>
              <a:rPr lang="en-GB" sz="1600" strike="sngStrike" dirty="0" smtClean="0">
                <a:latin typeface="Menlo Regular"/>
                <a:cs typeface="Menlo Regular"/>
              </a:rPr>
              <a:t>(*nested))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strike="sngStrike" dirty="0">
                <a:latin typeface="Menlo Regular"/>
                <a:cs typeface="Menlo Regular"/>
              </a:rPr>
              <a:t>flattened = list(</a:t>
            </a:r>
            <a:r>
              <a:rPr lang="en-GB" sz="1600" strike="sngStrike" dirty="0" err="1">
                <a:latin typeface="Menlo Regular"/>
                <a:cs typeface="Menlo Regular"/>
              </a:rPr>
              <a:t>itertools.chain.from_iterable</a:t>
            </a:r>
            <a:r>
              <a:rPr lang="en-GB" sz="1600" strike="sngStrike" dirty="0">
                <a:latin typeface="Menlo Regular"/>
                <a:cs typeface="Menlo Regular"/>
              </a:rPr>
              <a:t>(nested)</a:t>
            </a:r>
            <a:r>
              <a:rPr lang="en-GB" sz="1600" strike="sngStrike" dirty="0" smtClean="0">
                <a:latin typeface="Menlo Regular"/>
                <a:cs typeface="Menlo Regular"/>
              </a:rPr>
              <a:t>)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flattened = reduce</a:t>
            </a:r>
            <a:r>
              <a:rPr lang="en-GB" sz="1600" dirty="0">
                <a:latin typeface="Menlo Regular"/>
                <a:cs typeface="Menlo Regular"/>
              </a:rPr>
              <a:t>(</a:t>
            </a:r>
            <a:r>
              <a:rPr lang="en-GB" sz="1600" dirty="0" err="1">
                <a:latin typeface="Menlo Regular"/>
                <a:cs typeface="Menlo Regular"/>
              </a:rPr>
              <a:t>operator.iconcat</a:t>
            </a:r>
            <a:r>
              <a:rPr lang="en-GB" sz="1600" dirty="0">
                <a:latin typeface="Menlo Regular"/>
                <a:cs typeface="Menlo Regular"/>
              </a:rPr>
              <a:t>, </a:t>
            </a:r>
            <a:r>
              <a:rPr lang="en-GB" sz="1600" dirty="0" smtClean="0">
                <a:latin typeface="Menlo Regular"/>
                <a:cs typeface="Menlo Regular"/>
              </a:rPr>
              <a:t>nested, </a:t>
            </a:r>
            <a:r>
              <a:rPr lang="en-GB" sz="1600" dirty="0">
                <a:latin typeface="Menlo Regular"/>
                <a:cs typeface="Menlo Regular"/>
              </a:rPr>
              <a:t>[]</a:t>
            </a:r>
            <a:r>
              <a:rPr lang="en-GB" sz="1600" dirty="0" smtClean="0">
                <a:latin typeface="Menlo Regular"/>
                <a:cs typeface="Menlo Regular"/>
              </a:rPr>
              <a:t>)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err="1" smtClean="0">
                <a:latin typeface="Menlo Regular"/>
                <a:cs typeface="Menlo Regular"/>
              </a:rPr>
              <a:t>def</a:t>
            </a:r>
            <a:r>
              <a:rPr lang="en-GB" sz="1600" dirty="0" smtClean="0">
                <a:latin typeface="Menlo Regular"/>
                <a:cs typeface="Menlo Regular"/>
              </a:rPr>
              <a:t> flatten(</a:t>
            </a:r>
            <a:r>
              <a:rPr lang="en-GB" sz="1600" dirty="0" err="1" smtClean="0">
                <a:latin typeface="Menlo Regular"/>
                <a:cs typeface="Menlo Regular"/>
              </a:rPr>
              <a:t>L</a:t>
            </a:r>
            <a:r>
              <a:rPr lang="en-GB" sz="1600" dirty="0" err="1" smtClean="0">
                <a:latin typeface="Menlo Regular"/>
                <a:cs typeface="Menlo Regular"/>
              </a:rPr>
              <a:t>oL</a:t>
            </a:r>
            <a:r>
              <a:rPr lang="en-GB" sz="1600" dirty="0" smtClean="0">
                <a:latin typeface="Menlo Regular"/>
                <a:cs typeface="Menlo Regular"/>
              </a:rPr>
              <a:t>):</a:t>
            </a: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...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flattened = flatten(nested)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8400" y="1463040"/>
            <a:ext cx="6421120" cy="2123658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eith Sans"/>
                <a:cs typeface="Reith Sans"/>
              </a:rPr>
              <a:t>There should be </a:t>
            </a:r>
            <a:r>
              <a:rPr lang="en-US" sz="4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eith Sans"/>
                <a:cs typeface="Reith Sans"/>
              </a:rPr>
              <a:t>one</a:t>
            </a:r>
            <a:r>
              <a:rPr lang="en-US" sz="4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eith Sans"/>
                <a:cs typeface="Reith Sans"/>
              </a:rPr>
              <a:t> </a:t>
            </a:r>
            <a:r>
              <a:rPr lang="en-US" sz="4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eith Sans"/>
                <a:cs typeface="Reith Sans"/>
              </a:rPr>
              <a:t>– </a:t>
            </a:r>
            <a:r>
              <a:rPr lang="en-US" sz="4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eith Sans"/>
                <a:cs typeface="Reith Sans"/>
              </a:rPr>
              <a:t>and preferably only one </a:t>
            </a:r>
            <a:r>
              <a:rPr lang="en-US" sz="4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eith Sans"/>
                <a:cs typeface="Reith Sans"/>
              </a:rPr>
              <a:t>– obvious </a:t>
            </a:r>
            <a:r>
              <a:rPr lang="en-US" sz="4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eith Sans"/>
                <a:cs typeface="Reith Sans"/>
              </a:rPr>
              <a:t>way to do it.</a:t>
            </a:r>
          </a:p>
        </p:txBody>
      </p:sp>
    </p:spTree>
    <p:extLst>
      <p:ext uri="{BB962C8B-B14F-4D97-AF65-F5344CB8AC3E}">
        <p14:creationId xmlns:p14="http://schemas.microsoft.com/office/powerpoint/2010/main" val="102063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95"/>
    </mc:Choice>
    <mc:Fallback xmlns="">
      <p:transition xmlns:p14="http://schemas.microsoft.com/office/powerpoint/2010/main" spd="slow" advTm="192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latin typeface="Menlo Regular"/>
                <a:cs typeface="Menlo Regular"/>
              </a:rPr>
              <a:t>└</a:t>
            </a:r>
            <a:r>
              <a:rPr lang="mr-IN" sz="1600" dirty="0">
                <a:latin typeface="Menlo Regular"/>
                <a:cs typeface="Menlo Regular"/>
              </a:rPr>
              <a:t>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</a:t>
            </a:r>
            <a:r>
              <a:rPr lang="mr-IN" sz="1600" dirty="0" smtClean="0">
                <a:latin typeface="Menlo Regular"/>
                <a:cs typeface="Menlo Regular"/>
              </a:rPr>
              <a:t>renames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mr-IN" sz="1600" dirty="0">
                <a:latin typeface="Menlo Regular"/>
                <a:cs typeface="Menlo Regular"/>
              </a:rPr>
              <a:t>def </a:t>
            </a:r>
            <a:r>
              <a:rPr lang="en-GB" sz="1600" dirty="0" smtClean="0">
                <a:latin typeface="Menlo Regular"/>
                <a:cs typeface="Menlo Regular"/>
              </a:rPr>
              <a:t>definitions</a:t>
            </a:r>
            <a:r>
              <a:rPr lang="mr-IN" sz="1600" dirty="0" smtClean="0">
                <a:latin typeface="Menlo Regular"/>
                <a:cs typeface="Menlo Regular"/>
              </a:rPr>
              <a:t>(</a:t>
            </a:r>
            <a:r>
              <a:rPr lang="mr-IN" sz="1600" dirty="0">
                <a:latin typeface="Menlo Regular"/>
                <a:cs typeface="Menlo Regular"/>
              </a:rPr>
              <a:t>ts):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l = len(ts)</a:t>
            </a:r>
          </a:p>
          <a:p>
            <a:r>
              <a:rPr lang="mr-IN" sz="1600" dirty="0">
                <a:latin typeface="Menlo Regular"/>
                <a:cs typeface="Menlo Regular"/>
              </a:rPr>
              <a:t>    for x in range(0,l):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    first = ''.join([' ' * x,</a:t>
            </a:r>
          </a:p>
          <a:p>
            <a:r>
              <a:rPr lang="mr-IN" sz="1600" dirty="0">
                <a:latin typeface="Menlo Regular"/>
                <a:cs typeface="Menlo Regular"/>
              </a:rPr>
              <a:t>                         '└',</a:t>
            </a:r>
          </a:p>
          <a:p>
            <a:r>
              <a:rPr lang="mr-IN" sz="1600" dirty="0">
                <a:latin typeface="Menlo Regular"/>
                <a:cs typeface="Menlo Regular"/>
              </a:rPr>
              <a:t>                         '┼' * (l-x-1),</a:t>
            </a:r>
          </a:p>
          <a:p>
            <a:r>
              <a:rPr lang="mr-IN" sz="1600" dirty="0">
                <a:latin typeface="Menlo Regular"/>
                <a:cs typeface="Menlo Regular"/>
              </a:rPr>
              <a:t>                         '─ '])</a:t>
            </a:r>
          </a:p>
          <a:p>
            <a:r>
              <a:rPr lang="mr-IN" sz="1600" dirty="0">
                <a:latin typeface="Menlo Regular"/>
                <a:cs typeface="Menlo Regular"/>
              </a:rPr>
              <a:t>        then = ''.join([' ' * (x+1),</a:t>
            </a:r>
          </a:p>
          <a:p>
            <a:r>
              <a:rPr lang="mr-IN" sz="1600" dirty="0">
                <a:latin typeface="Menlo Regular"/>
                <a:cs typeface="Menlo Regular"/>
              </a:rPr>
              <a:t>                        '│' * (l-x-1),</a:t>
            </a:r>
          </a:p>
          <a:p>
            <a:r>
              <a:rPr lang="mr-IN" sz="1600" dirty="0">
                <a:latin typeface="Menlo Regular"/>
                <a:cs typeface="Menlo Regular"/>
              </a:rPr>
              <a:t>                        '  '])</a:t>
            </a:r>
          </a:p>
          <a:p>
            <a:r>
              <a:rPr lang="mr-IN" sz="1600" dirty="0">
                <a:latin typeface="Menlo Regular"/>
                <a:cs typeface="Menlo Regular"/>
              </a:rPr>
              <a:t>        width = 80 - (l + 2)</a:t>
            </a:r>
          </a:p>
          <a:p>
            <a:r>
              <a:rPr lang="mr-IN" sz="1600" dirty="0">
                <a:latin typeface="Menlo Regular"/>
                <a:cs typeface="Menlo Regular"/>
              </a:rPr>
              <a:t>        text = reflow(ts[x]</a:t>
            </a:r>
            <a:r>
              <a:rPr lang="mr-IN" sz="1600" dirty="0" smtClean="0">
                <a:latin typeface="Menlo Regular"/>
                <a:cs typeface="Menlo Regular"/>
              </a:rPr>
              <a:t>[</a:t>
            </a:r>
            <a:r>
              <a:rPr lang="en-GB" sz="1600" dirty="0" smtClean="0">
                <a:latin typeface="Menlo Regular"/>
                <a:cs typeface="Menlo Regular"/>
              </a:rPr>
              <a:t>1]</a:t>
            </a:r>
            <a:r>
              <a:rPr lang="mr-IN" sz="1600" dirty="0" smtClean="0">
                <a:latin typeface="Menlo Regular"/>
                <a:cs typeface="Menlo Regular"/>
              </a:rPr>
              <a:t>, </a:t>
            </a:r>
            <a:r>
              <a:rPr lang="mr-IN" sz="1600" dirty="0">
                <a:latin typeface="Menlo Regular"/>
                <a:cs typeface="Menlo Regular"/>
              </a:rPr>
              <a:t>width)</a:t>
            </a:r>
          </a:p>
          <a:p>
            <a:r>
              <a:rPr lang="mr-IN" sz="1600" dirty="0">
                <a:latin typeface="Menlo Regular"/>
                <a:cs typeface="Menlo Regular"/>
              </a:rPr>
              <a:t>    </a:t>
            </a:r>
            <a:r>
              <a:rPr lang="en-GB" sz="1600" dirty="0" smtClean="0">
                <a:latin typeface="Menlo Regular"/>
                <a:cs typeface="Menlo Regular"/>
              </a:rPr>
              <a:t>    ...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5880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65"/>
    </mc:Choice>
    <mc:Fallback xmlns="">
      <p:transition xmlns:p14="http://schemas.microsoft.com/office/powerpoint/2010/main" spd="slow" advTm="1816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latin typeface="Menlo Regular"/>
                <a:cs typeface="Menlo Regular"/>
              </a:rPr>
              <a:t>└</a:t>
            </a:r>
            <a:r>
              <a:rPr lang="mr-IN" sz="1600" dirty="0">
                <a:latin typeface="Menlo Regular"/>
                <a:cs typeface="Menlo Regular"/>
              </a:rPr>
              <a:t>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</a:t>
            </a:r>
            <a:r>
              <a:rPr lang="mr-IN" sz="1600" dirty="0" smtClean="0">
                <a:latin typeface="Menlo Regular"/>
                <a:cs typeface="Menlo Regular"/>
              </a:rPr>
              <a:t>renames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mr-IN" sz="1600" dirty="0">
                <a:latin typeface="Menlo Regular"/>
                <a:cs typeface="Menlo Regular"/>
              </a:rPr>
              <a:t>def </a:t>
            </a:r>
            <a:r>
              <a:rPr lang="en-GB" sz="1600" dirty="0" smtClean="0">
                <a:latin typeface="Menlo Regular"/>
                <a:cs typeface="Menlo Regular"/>
              </a:rPr>
              <a:t>definitions</a:t>
            </a:r>
            <a:r>
              <a:rPr lang="mr-IN" sz="1600" dirty="0" smtClean="0">
                <a:latin typeface="Menlo Regular"/>
                <a:cs typeface="Menlo Regular"/>
              </a:rPr>
              <a:t>(</a:t>
            </a:r>
            <a:r>
              <a:rPr lang="mr-IN" sz="1600" dirty="0">
                <a:latin typeface="Menlo Regular"/>
                <a:cs typeface="Menlo Regular"/>
              </a:rPr>
              <a:t>ts):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l = len(ts)</a:t>
            </a:r>
          </a:p>
          <a:p>
            <a:r>
              <a:rPr lang="mr-IN" sz="1600" dirty="0">
                <a:latin typeface="Menlo Regular"/>
                <a:cs typeface="Menlo Regular"/>
              </a:rPr>
              <a:t>    for x in range(0,l):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    first = </a:t>
            </a:r>
            <a:r>
              <a:rPr lang="mr-IN" sz="1600" dirty="0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'</a:t>
            </a:r>
            <a:r>
              <a:rPr lang="mr-IN" sz="1600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└╂┼╂┼</a:t>
            </a:r>
            <a:r>
              <a:rPr lang="mr-IN" sz="1600" dirty="0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─</a:t>
            </a:r>
            <a:r>
              <a:rPr lang="mr-IN" sz="1600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'</a:t>
            </a:r>
          </a:p>
          <a:p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   </a:t>
            </a:r>
            <a:r>
              <a:rPr lang="mr-IN" sz="1600" dirty="0" smtClean="0">
                <a:latin typeface="Menlo Regular"/>
                <a:cs typeface="Menlo Regular"/>
              </a:rPr>
              <a:t>then </a:t>
            </a:r>
            <a:r>
              <a:rPr lang="en-GB" sz="1600" dirty="0" smtClean="0">
                <a:latin typeface="Menlo Regular"/>
                <a:cs typeface="Menlo Regular"/>
              </a:rPr>
              <a:t> </a:t>
            </a:r>
            <a:r>
              <a:rPr lang="mr-IN" sz="1600" dirty="0" smtClean="0">
                <a:latin typeface="Menlo Regular"/>
                <a:cs typeface="Menlo Regular"/>
              </a:rPr>
              <a:t>=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'</a:t>
            </a:r>
            <a:r>
              <a:rPr lang="en-GB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┃│┃</a:t>
            </a:r>
            <a:r>
              <a:rPr lang="mr-IN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│</a:t>
            </a:r>
            <a:r>
              <a:rPr lang="en-GB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'</a:t>
            </a:r>
            <a:endParaRPr lang="en-GB" sz="1600" dirty="0" smtClean="0">
              <a:solidFill>
                <a:srgbClr val="E46C0A"/>
              </a:solidFill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   </a:t>
            </a:r>
            <a:r>
              <a:rPr lang="mr-IN" sz="1600" dirty="0" smtClean="0">
                <a:latin typeface="Menlo Regular"/>
                <a:cs typeface="Menlo Regular"/>
              </a:rPr>
              <a:t>width </a:t>
            </a:r>
            <a:r>
              <a:rPr lang="mr-IN" sz="1600" dirty="0">
                <a:latin typeface="Menlo Regular"/>
                <a:cs typeface="Menlo Regular"/>
              </a:rPr>
              <a:t>= 80 - (l + 2)</a:t>
            </a:r>
          </a:p>
          <a:p>
            <a:r>
              <a:rPr lang="mr-IN" sz="1600" dirty="0">
                <a:latin typeface="Menlo Regular"/>
                <a:cs typeface="Menlo Regular"/>
              </a:rPr>
              <a:t>        text = reflow(ts[x]</a:t>
            </a:r>
            <a:r>
              <a:rPr lang="mr-IN" sz="1600" dirty="0" smtClean="0">
                <a:latin typeface="Menlo Regular"/>
                <a:cs typeface="Menlo Regular"/>
              </a:rPr>
              <a:t>[</a:t>
            </a:r>
            <a:r>
              <a:rPr lang="en-GB" sz="1600" dirty="0" smtClean="0">
                <a:latin typeface="Menlo Regular"/>
                <a:cs typeface="Menlo Regular"/>
              </a:rPr>
              <a:t>1]</a:t>
            </a:r>
            <a:r>
              <a:rPr lang="mr-IN" sz="1600" dirty="0" smtClean="0">
                <a:latin typeface="Menlo Regular"/>
                <a:cs typeface="Menlo Regular"/>
              </a:rPr>
              <a:t>, </a:t>
            </a:r>
            <a:r>
              <a:rPr lang="mr-IN" sz="1600" dirty="0">
                <a:latin typeface="Menlo Regular"/>
                <a:cs typeface="Menlo Regular"/>
              </a:rPr>
              <a:t>width)</a:t>
            </a:r>
          </a:p>
          <a:p>
            <a:r>
              <a:rPr lang="mr-IN" sz="1600" dirty="0">
                <a:latin typeface="Menlo Regular"/>
                <a:cs typeface="Menlo Regular"/>
              </a:rPr>
              <a:t>        print("\n".join(</a:t>
            </a:r>
          </a:p>
          <a:p>
            <a:r>
              <a:rPr lang="mr-IN" sz="1600" dirty="0">
                <a:latin typeface="Menlo Regular"/>
                <a:cs typeface="Menlo Regular"/>
              </a:rPr>
              <a:t>            [h+t for (h,t</a:t>
            </a:r>
            <a:r>
              <a:rPr lang="mr-IN" sz="1600" dirty="0" smtClean="0">
                <a:latin typeface="Menlo Regular"/>
                <a:cs typeface="Menlo Regular"/>
              </a:rPr>
              <a:t>)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		  </a:t>
            </a:r>
            <a:r>
              <a:rPr lang="mr-IN" sz="1600" dirty="0" smtClean="0">
                <a:latin typeface="Menlo Regular"/>
                <a:cs typeface="Menlo Regular"/>
              </a:rPr>
              <a:t>in </a:t>
            </a:r>
            <a:r>
              <a:rPr lang="mr-IN" sz="1600" dirty="0">
                <a:latin typeface="Menlo Regular"/>
                <a:cs typeface="Menlo Regular"/>
              </a:rPr>
              <a:t>zip</a:t>
            </a:r>
            <a:r>
              <a:rPr lang="mr-IN" sz="1600" dirty="0" smtClean="0">
                <a:latin typeface="Menlo Regular"/>
                <a:cs typeface="Menlo Regular"/>
              </a:rPr>
              <a:t>(chain</a:t>
            </a:r>
            <a:r>
              <a:rPr lang="mr-IN" sz="1600" dirty="0">
                <a:latin typeface="Menlo Regular"/>
                <a:cs typeface="Menlo Regular"/>
              </a:rPr>
              <a:t>([first]</a:t>
            </a:r>
            <a:r>
              <a:rPr lang="mr-IN" sz="1600" dirty="0" smtClean="0">
                <a:latin typeface="Menlo Regular"/>
                <a:cs typeface="Menlo Regular"/>
              </a:rPr>
              <a:t>,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						</a:t>
            </a:r>
            <a:r>
              <a:rPr lang="mr-IN" sz="1600" dirty="0" smtClean="0">
                <a:latin typeface="Menlo Regular"/>
                <a:cs typeface="Menlo Regular"/>
              </a:rPr>
              <a:t>repeat</a:t>
            </a:r>
            <a:r>
              <a:rPr lang="mr-IN" sz="1600" dirty="0">
                <a:latin typeface="Menlo Regular"/>
                <a:cs typeface="Menlo Regular"/>
              </a:rPr>
              <a:t>(then))</a:t>
            </a:r>
            <a:r>
              <a:rPr lang="mr-IN" sz="1600" dirty="0" smtClean="0">
                <a:latin typeface="Menlo Regular"/>
                <a:cs typeface="Menlo Regular"/>
              </a:rPr>
              <a:t>,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			     </a:t>
            </a:r>
            <a:r>
              <a:rPr lang="mr-IN" sz="1600" dirty="0" smtClean="0">
                <a:latin typeface="Menlo Regular"/>
                <a:cs typeface="Menlo Regular"/>
              </a:rPr>
              <a:t>text</a:t>
            </a:r>
            <a:r>
              <a:rPr lang="mr-IN" sz="1600" dirty="0">
                <a:latin typeface="Menlo Regular"/>
                <a:cs typeface="Menlo Regular"/>
              </a:rPr>
              <a:t>)]))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357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5"/>
    </mc:Choice>
    <mc:Fallback xmlns="">
      <p:transition xmlns:p14="http://schemas.microsoft.com/office/powerpoint/2010/main" spd="slow" advTm="337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29280" y="1828800"/>
            <a:ext cx="2011680" cy="1849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000000"/>
                </a:solidFill>
              </a:rPr>
              <a:t>formatDate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 flipH="1">
            <a:off x="1635760" y="2611120"/>
            <a:ext cx="134112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flipH="1">
            <a:off x="5252720" y="2682240"/>
            <a:ext cx="134112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2720" y="2282130"/>
            <a:ext cx="343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“Thursday 19th September”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4880" y="1505634"/>
            <a:ext cx="38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8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latin typeface="Menlo Regular"/>
                <a:cs typeface="Menlo Regular"/>
              </a:rPr>
              <a:t>└</a:t>
            </a:r>
            <a:r>
              <a:rPr lang="mr-IN" sz="1600" dirty="0">
                <a:latin typeface="Menlo Regular"/>
                <a:cs typeface="Menlo Regular"/>
              </a:rPr>
              <a:t>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</a:t>
            </a:r>
            <a:r>
              <a:rPr lang="mr-IN" sz="1600" dirty="0" smtClean="0">
                <a:latin typeface="Menlo Regular"/>
                <a:cs typeface="Menlo Regular"/>
              </a:rPr>
              <a:t>renames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mr-IN" sz="1600" dirty="0" smtClean="0">
                <a:latin typeface="Menlo Regular"/>
                <a:cs typeface="Menlo Regular"/>
              </a:rPr>
              <a:t>zip(chain</a:t>
            </a:r>
            <a:r>
              <a:rPr lang="mr-IN" sz="1600" dirty="0">
                <a:latin typeface="Menlo Regular"/>
                <a:cs typeface="Menlo Regular"/>
              </a:rPr>
              <a:t>(</a:t>
            </a:r>
            <a:r>
              <a:rPr lang="mr-IN" sz="1600" dirty="0" smtClean="0">
                <a:latin typeface="Menlo Regular"/>
                <a:cs typeface="Menlo Regular"/>
              </a:rPr>
              <a:t>[</a:t>
            </a:r>
            <a:r>
              <a:rPr lang="mr-IN" sz="1600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'└╂┼╂┼─’</a:t>
            </a:r>
            <a:r>
              <a:rPr lang="mr-IN" sz="1600" dirty="0" smtClean="0">
                <a:latin typeface="Menlo Regular"/>
                <a:cs typeface="Menlo Regular"/>
              </a:rPr>
              <a:t>],</a:t>
            </a:r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mr-IN" sz="1600" dirty="0" smtClean="0">
                <a:latin typeface="Menlo Regular"/>
                <a:cs typeface="Menlo Regular"/>
              </a:rPr>
              <a:t>repeat(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'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┃│┃│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’</a:t>
            </a:r>
            <a:r>
              <a:rPr lang="mr-IN" sz="1600" dirty="0" smtClean="0">
                <a:latin typeface="Menlo Regular"/>
                <a:cs typeface="Menlo Regular"/>
              </a:rPr>
              <a:t>)</a:t>
            </a:r>
            <a:r>
              <a:rPr lang="mr-IN" sz="1600" dirty="0">
                <a:latin typeface="Menlo Regular"/>
                <a:cs typeface="Menlo Regular"/>
              </a:rPr>
              <a:t>)</a:t>
            </a:r>
            <a:r>
              <a:rPr lang="mr-IN" sz="1600" dirty="0" smtClean="0">
                <a:latin typeface="Menlo Regular"/>
                <a:cs typeface="Menlo Regular"/>
              </a:rPr>
              <a:t>,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	[“</a:t>
            </a:r>
            <a:r>
              <a:rPr lang="mr-IN" sz="1600" dirty="0" smtClean="0">
                <a:latin typeface="Menlo Regular"/>
                <a:cs typeface="Menlo Regular"/>
              </a:rPr>
              <a:t>Compares the content and mode of blobs found via two tree</a:t>
            </a:r>
            <a:r>
              <a:rPr lang="en-GB" sz="1600" dirty="0" smtClean="0">
                <a:latin typeface="Menlo Regular"/>
                <a:cs typeface="Menlo Regular"/>
              </a:rPr>
              <a:t>”,</a:t>
            </a:r>
          </a:p>
          <a:p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</a:t>
            </a:r>
            <a:r>
              <a:rPr lang="en-GB" sz="1600" dirty="0" smtClean="0">
                <a:latin typeface="Menlo Regular"/>
                <a:cs typeface="Menlo Regular"/>
              </a:rPr>
              <a:t>“objects”</a:t>
            </a:r>
            <a:r>
              <a:rPr lang="mr-IN" sz="1600" dirty="0" smtClean="0">
                <a:latin typeface="Menlo Regular"/>
                <a:cs typeface="Menlo Regular"/>
              </a:rPr>
              <a:t>)]))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219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5"/>
    </mc:Choice>
    <mc:Fallback xmlns="">
      <p:transition xmlns:p14="http://schemas.microsoft.com/office/powerpoint/2010/main" spd="slow" advTm="337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latin typeface="Menlo Regular"/>
                <a:cs typeface="Menlo Regular"/>
              </a:rPr>
              <a:t>└</a:t>
            </a:r>
            <a:r>
              <a:rPr lang="mr-IN" sz="1600" dirty="0">
                <a:latin typeface="Menlo Regular"/>
                <a:cs typeface="Menlo Regular"/>
              </a:rPr>
              <a:t>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</a:t>
            </a:r>
            <a:r>
              <a:rPr lang="mr-IN" sz="1600" dirty="0" smtClean="0">
                <a:latin typeface="Menlo Regular"/>
                <a:cs typeface="Menlo Regular"/>
              </a:rPr>
              <a:t>renames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mr-IN" sz="1600" dirty="0" smtClean="0">
                <a:latin typeface="Menlo Regular"/>
                <a:cs typeface="Menlo Regular"/>
              </a:rPr>
              <a:t>zip(chain</a:t>
            </a:r>
            <a:r>
              <a:rPr lang="mr-IN" sz="1600" dirty="0">
                <a:latin typeface="Menlo Regular"/>
                <a:cs typeface="Menlo Regular"/>
              </a:rPr>
              <a:t>(</a:t>
            </a:r>
            <a:r>
              <a:rPr lang="mr-IN" sz="1600" dirty="0" smtClean="0">
                <a:latin typeface="Menlo Regular"/>
                <a:cs typeface="Menlo Regular"/>
              </a:rPr>
              <a:t>[</a:t>
            </a:r>
            <a:r>
              <a:rPr lang="mr-IN" sz="1600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'└╂┼╂┼─’</a:t>
            </a:r>
            <a:r>
              <a:rPr lang="mr-IN" sz="1600" dirty="0" smtClean="0">
                <a:latin typeface="Menlo Regular"/>
                <a:cs typeface="Menlo Regular"/>
              </a:rPr>
              <a:t>],</a:t>
            </a:r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mr-IN" sz="1600" dirty="0" smtClean="0">
                <a:latin typeface="Menlo Regular"/>
                <a:cs typeface="Menlo Regular"/>
              </a:rPr>
              <a:t>repeat(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'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┃│┃│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’</a:t>
            </a:r>
            <a:r>
              <a:rPr lang="mr-IN" sz="1600" dirty="0" smtClean="0">
                <a:latin typeface="Menlo Regular"/>
                <a:cs typeface="Menlo Regular"/>
              </a:rPr>
              <a:t>)</a:t>
            </a:r>
            <a:r>
              <a:rPr lang="mr-IN" sz="1600" dirty="0">
                <a:latin typeface="Menlo Regular"/>
                <a:cs typeface="Menlo Regular"/>
              </a:rPr>
              <a:t>)</a:t>
            </a:r>
            <a:r>
              <a:rPr lang="mr-IN" sz="1600" dirty="0" smtClean="0">
                <a:latin typeface="Menlo Regular"/>
                <a:cs typeface="Menlo Regular"/>
              </a:rPr>
              <a:t>,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[“</a:t>
            </a:r>
            <a:r>
              <a:rPr lang="mr-IN" sz="1600" dirty="0">
                <a:latin typeface="Menlo Regular"/>
                <a:cs typeface="Menlo Regular"/>
              </a:rPr>
              <a:t>Compares the content and mode of blobs found via two </a:t>
            </a:r>
            <a:r>
              <a:rPr lang="mr-IN" sz="1600" dirty="0" smtClean="0">
                <a:latin typeface="Menlo Regular"/>
                <a:cs typeface="Menlo Regular"/>
              </a:rPr>
              <a:t>tree</a:t>
            </a:r>
            <a:r>
              <a:rPr lang="en-GB" sz="1600" dirty="0" smtClean="0">
                <a:latin typeface="Menlo Regular"/>
                <a:cs typeface="Menlo Regular"/>
              </a:rPr>
              <a:t>”, </a:t>
            </a:r>
            <a:r>
              <a:rPr lang="en-GB" sz="1600" dirty="0" smtClean="0">
                <a:latin typeface="Menlo Regular"/>
                <a:cs typeface="Menlo Regular"/>
              </a:rPr>
              <a:t>   </a:t>
            </a:r>
          </a:p>
          <a:p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“</a:t>
            </a:r>
            <a:r>
              <a:rPr lang="en-GB" sz="1600" dirty="0">
                <a:latin typeface="Menlo Regular"/>
                <a:cs typeface="Menlo Regular"/>
              </a:rPr>
              <a:t>objects”</a:t>
            </a:r>
            <a:r>
              <a:rPr lang="mr-IN" sz="1600" dirty="0">
                <a:latin typeface="Menlo Regular"/>
                <a:cs typeface="Menlo Regular"/>
              </a:rPr>
              <a:t>)])</a:t>
            </a:r>
            <a:r>
              <a:rPr lang="mr-IN" sz="1600" dirty="0" smtClean="0">
                <a:latin typeface="Menlo Regular"/>
                <a:cs typeface="Menlo Regular"/>
              </a:rPr>
              <a:t>)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1          2</a:t>
            </a:r>
            <a:endParaRPr lang="en-GB" sz="1600" dirty="0">
              <a:latin typeface="Menlo Regular"/>
              <a:cs typeface="Menlo Regular"/>
            </a:endParaRPr>
          </a:p>
          <a:p>
            <a:r>
              <a:rPr lang="mr-IN" sz="1600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'└╂┼╂┼─</a:t>
            </a:r>
            <a:r>
              <a:rPr lang="mr-IN" sz="1600" dirty="0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’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	</a:t>
            </a:r>
            <a:r>
              <a:rPr lang="en-GB" sz="1400" dirty="0">
                <a:latin typeface="Menlo Regular"/>
                <a:cs typeface="Menlo Regular"/>
              </a:rPr>
              <a:t>“</a:t>
            </a:r>
            <a:r>
              <a:rPr lang="mr-IN" sz="1400" dirty="0">
                <a:latin typeface="Menlo Regular"/>
                <a:cs typeface="Menlo Regular"/>
              </a:rPr>
              <a:t>Compares the content and mode of blobs found via two tree</a:t>
            </a:r>
            <a:r>
              <a:rPr lang="en-GB" sz="1400" dirty="0">
                <a:latin typeface="Menlo Regular"/>
                <a:cs typeface="Menlo Regular"/>
              </a:rPr>
              <a:t>”</a:t>
            </a:r>
            <a:endParaRPr lang="en-GB" sz="1400" dirty="0" smtClean="0">
              <a:solidFill>
                <a:schemeClr val="accent6">
                  <a:lumMod val="75000"/>
                </a:schemeClr>
              </a:solidFill>
              <a:latin typeface="Menlo Regular"/>
              <a:cs typeface="Menlo Regular"/>
            </a:endParaRPr>
          </a:p>
          <a:p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'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┃│┃│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’</a:t>
            </a:r>
            <a:r>
              <a:rPr lang="en-GB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	</a:t>
            </a:r>
            <a:r>
              <a:rPr lang="en-GB" sz="1400" dirty="0" smtClean="0">
                <a:latin typeface="Menlo Regular"/>
                <a:cs typeface="Menlo Regular"/>
              </a:rPr>
              <a:t>“objects”</a:t>
            </a:r>
            <a:endParaRPr lang="en-GB" sz="1400" dirty="0" smtClean="0">
              <a:solidFill>
                <a:srgbClr val="E46C0A"/>
              </a:solidFill>
              <a:latin typeface="Menlo Regular"/>
              <a:cs typeface="Menlo Regular"/>
            </a:endParaRPr>
          </a:p>
          <a:p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'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┃│┃│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’</a:t>
            </a:r>
            <a:endParaRPr lang="en-GB" sz="1600" dirty="0" smtClean="0">
              <a:solidFill>
                <a:srgbClr val="E46C0A"/>
              </a:solidFill>
              <a:latin typeface="Menlo Regular"/>
              <a:cs typeface="Menlo Regular"/>
            </a:endParaRPr>
          </a:p>
          <a:p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'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┃│┃│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’</a:t>
            </a:r>
            <a:endParaRPr lang="en-GB" sz="1600" dirty="0" smtClean="0">
              <a:solidFill>
                <a:srgbClr val="E46C0A"/>
              </a:solidFill>
              <a:latin typeface="Menlo Regular"/>
              <a:cs typeface="Menlo Regular"/>
            </a:endParaRPr>
          </a:p>
          <a:p>
            <a:r>
              <a:rPr lang="en-GB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.....</a:t>
            </a:r>
            <a:endParaRPr lang="en-GB" sz="1600" dirty="0" smtClean="0">
              <a:solidFill>
                <a:schemeClr val="accent6">
                  <a:lumMod val="75000"/>
                </a:schemeClr>
              </a:solidFill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6867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5"/>
    </mc:Choice>
    <mc:Fallback xmlns="">
      <p:transition xmlns:p14="http://schemas.microsoft.com/office/powerpoint/2010/main" spd="slow" advTm="337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latin typeface="Menlo Regular"/>
                <a:cs typeface="Menlo Regular"/>
              </a:rPr>
              <a:t>└</a:t>
            </a:r>
            <a:r>
              <a:rPr lang="mr-IN" sz="1600" dirty="0">
                <a:latin typeface="Menlo Regular"/>
                <a:cs typeface="Menlo Regular"/>
              </a:rPr>
              <a:t>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</a:t>
            </a:r>
            <a:r>
              <a:rPr lang="mr-IN" sz="1600" dirty="0" smtClean="0">
                <a:latin typeface="Menlo Regular"/>
                <a:cs typeface="Menlo Regular"/>
              </a:rPr>
              <a:t>renames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mr-IN" sz="1600" dirty="0" smtClean="0">
                <a:latin typeface="Menlo Regular"/>
                <a:cs typeface="Menlo Regular"/>
              </a:rPr>
              <a:t>zip(chain</a:t>
            </a:r>
            <a:r>
              <a:rPr lang="mr-IN" sz="1600" dirty="0">
                <a:latin typeface="Menlo Regular"/>
                <a:cs typeface="Menlo Regular"/>
              </a:rPr>
              <a:t>(</a:t>
            </a:r>
            <a:r>
              <a:rPr lang="mr-IN" sz="1600" dirty="0" smtClean="0">
                <a:latin typeface="Menlo Regular"/>
                <a:cs typeface="Menlo Regular"/>
              </a:rPr>
              <a:t>[</a:t>
            </a:r>
            <a:r>
              <a:rPr lang="mr-IN" sz="1600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'└╂┼╂┼─’</a:t>
            </a:r>
            <a:r>
              <a:rPr lang="mr-IN" sz="1600" dirty="0" smtClean="0">
                <a:latin typeface="Menlo Regular"/>
                <a:cs typeface="Menlo Regular"/>
              </a:rPr>
              <a:t>],</a:t>
            </a:r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mr-IN" sz="1600" dirty="0" smtClean="0">
                <a:latin typeface="Menlo Regular"/>
                <a:cs typeface="Menlo Regular"/>
              </a:rPr>
              <a:t>repeat(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'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┃│┃│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’</a:t>
            </a:r>
            <a:r>
              <a:rPr lang="mr-IN" sz="1600" dirty="0" smtClean="0">
                <a:latin typeface="Menlo Regular"/>
                <a:cs typeface="Menlo Regular"/>
              </a:rPr>
              <a:t>)</a:t>
            </a:r>
            <a:r>
              <a:rPr lang="mr-IN" sz="1600" dirty="0">
                <a:latin typeface="Menlo Regular"/>
                <a:cs typeface="Menlo Regular"/>
              </a:rPr>
              <a:t>)</a:t>
            </a:r>
            <a:r>
              <a:rPr lang="mr-IN" sz="1600" dirty="0" smtClean="0">
                <a:latin typeface="Menlo Regular"/>
                <a:cs typeface="Menlo Regular"/>
              </a:rPr>
              <a:t>,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[“</a:t>
            </a:r>
            <a:r>
              <a:rPr lang="mr-IN" sz="1600" dirty="0">
                <a:latin typeface="Menlo Regular"/>
                <a:cs typeface="Menlo Regular"/>
              </a:rPr>
              <a:t>Compares the content and mode of blobs found via two </a:t>
            </a:r>
            <a:r>
              <a:rPr lang="mr-IN" sz="1600" dirty="0" smtClean="0">
                <a:latin typeface="Menlo Regular"/>
                <a:cs typeface="Menlo Regular"/>
              </a:rPr>
              <a:t>tree</a:t>
            </a:r>
            <a:r>
              <a:rPr lang="en-GB" sz="1600" dirty="0" smtClean="0">
                <a:latin typeface="Menlo Regular"/>
                <a:cs typeface="Menlo Regular"/>
              </a:rPr>
              <a:t>”, 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“</a:t>
            </a:r>
            <a:r>
              <a:rPr lang="en-GB" sz="1600" dirty="0">
                <a:latin typeface="Menlo Regular"/>
                <a:cs typeface="Menlo Regular"/>
              </a:rPr>
              <a:t>objects”</a:t>
            </a:r>
            <a:r>
              <a:rPr lang="mr-IN" sz="1600" dirty="0">
                <a:latin typeface="Menlo Regular"/>
                <a:cs typeface="Menlo Regular"/>
              </a:rPr>
              <a:t>)])</a:t>
            </a:r>
            <a:r>
              <a:rPr lang="mr-IN" sz="1600" dirty="0" smtClean="0">
                <a:latin typeface="Menlo Regular"/>
                <a:cs typeface="Menlo Regular"/>
              </a:rPr>
              <a:t>)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1          2</a:t>
            </a:r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(</a:t>
            </a:r>
            <a:r>
              <a:rPr lang="mr-IN" sz="1600" dirty="0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'</a:t>
            </a:r>
            <a:r>
              <a:rPr lang="mr-IN" sz="1600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└╂┼╂┼─</a:t>
            </a:r>
            <a:r>
              <a:rPr lang="mr-IN" sz="1600" dirty="0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’</a:t>
            </a:r>
            <a:r>
              <a:rPr lang="en-GB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,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	</a:t>
            </a:r>
            <a:r>
              <a:rPr lang="en-GB" sz="1400" dirty="0">
                <a:latin typeface="Menlo Regular"/>
                <a:cs typeface="Menlo Regular"/>
              </a:rPr>
              <a:t>“</a:t>
            </a:r>
            <a:r>
              <a:rPr lang="mr-IN" sz="1400" dirty="0">
                <a:latin typeface="Menlo Regular"/>
                <a:cs typeface="Menlo Regular"/>
              </a:rPr>
              <a:t>Compares the content and mode of blobs found via two tree</a:t>
            </a:r>
            <a:r>
              <a:rPr lang="en-GB" sz="1400" dirty="0" smtClean="0">
                <a:latin typeface="Menlo Regular"/>
                <a:cs typeface="Menlo Regular"/>
              </a:rPr>
              <a:t>”)</a:t>
            </a:r>
            <a:endParaRPr lang="en-GB" sz="1400" dirty="0" smtClean="0">
              <a:solidFill>
                <a:schemeClr val="accent6">
                  <a:lumMod val="75000"/>
                </a:schemeClr>
              </a:solidFill>
              <a:latin typeface="Menlo Regular"/>
              <a:cs typeface="Menlo Regular"/>
            </a:endParaRPr>
          </a:p>
          <a:p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'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┃│┃│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’</a:t>
            </a:r>
            <a:r>
              <a:rPr lang="en-GB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	</a:t>
            </a:r>
            <a:r>
              <a:rPr lang="en-GB" sz="1400" dirty="0" smtClean="0">
                <a:latin typeface="Menlo Regular"/>
                <a:cs typeface="Menlo Regular"/>
              </a:rPr>
              <a:t>“objects”</a:t>
            </a:r>
            <a:endParaRPr lang="en-GB" sz="1400" dirty="0" smtClean="0">
              <a:solidFill>
                <a:srgbClr val="E46C0A"/>
              </a:solidFill>
              <a:latin typeface="Menlo Regular"/>
              <a:cs typeface="Menlo Regular"/>
            </a:endParaRPr>
          </a:p>
          <a:p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'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┃│┃│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’</a:t>
            </a:r>
            <a:endParaRPr lang="en-GB" sz="1600" dirty="0" smtClean="0">
              <a:solidFill>
                <a:srgbClr val="E46C0A"/>
              </a:solidFill>
              <a:latin typeface="Menlo Regular"/>
              <a:cs typeface="Menlo Regular"/>
            </a:endParaRPr>
          </a:p>
          <a:p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'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┃│┃│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’</a:t>
            </a:r>
            <a:endParaRPr lang="en-GB" sz="1600" dirty="0" smtClean="0">
              <a:solidFill>
                <a:srgbClr val="E46C0A"/>
              </a:solidFill>
              <a:latin typeface="Menlo Regular"/>
              <a:cs typeface="Menlo Regular"/>
            </a:endParaRPr>
          </a:p>
          <a:p>
            <a:r>
              <a:rPr lang="en-GB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.....</a:t>
            </a:r>
            <a:endParaRPr lang="en-GB" sz="1600" dirty="0" smtClean="0">
              <a:solidFill>
                <a:schemeClr val="accent6">
                  <a:lumMod val="75000"/>
                </a:schemeClr>
              </a:solidFill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2416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5"/>
    </mc:Choice>
    <mc:Fallback xmlns="">
      <p:transition xmlns:p14="http://schemas.microsoft.com/office/powerpoint/2010/main" spd="slow" advTm="337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latin typeface="Menlo Regular"/>
                <a:cs typeface="Menlo Regular"/>
              </a:rPr>
              <a:t>└</a:t>
            </a:r>
            <a:r>
              <a:rPr lang="mr-IN" sz="1600" dirty="0">
                <a:latin typeface="Menlo Regular"/>
                <a:cs typeface="Menlo Regular"/>
              </a:rPr>
              <a:t>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</a:t>
            </a:r>
            <a:r>
              <a:rPr lang="mr-IN" sz="1600" dirty="0" smtClean="0">
                <a:latin typeface="Menlo Regular"/>
                <a:cs typeface="Menlo Regular"/>
              </a:rPr>
              <a:t>renames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mr-IN" sz="1600" dirty="0" smtClean="0">
                <a:latin typeface="Menlo Regular"/>
                <a:cs typeface="Menlo Regular"/>
              </a:rPr>
              <a:t>zip(chain</a:t>
            </a:r>
            <a:r>
              <a:rPr lang="mr-IN" sz="1600" dirty="0">
                <a:latin typeface="Menlo Regular"/>
                <a:cs typeface="Menlo Regular"/>
              </a:rPr>
              <a:t>(</a:t>
            </a:r>
            <a:r>
              <a:rPr lang="mr-IN" sz="1600" dirty="0" smtClean="0">
                <a:latin typeface="Menlo Regular"/>
                <a:cs typeface="Menlo Regular"/>
              </a:rPr>
              <a:t>[</a:t>
            </a:r>
            <a:r>
              <a:rPr lang="mr-IN" sz="1600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'└╂┼╂┼─’</a:t>
            </a:r>
            <a:r>
              <a:rPr lang="mr-IN" sz="1600" dirty="0" smtClean="0">
                <a:latin typeface="Menlo Regular"/>
                <a:cs typeface="Menlo Regular"/>
              </a:rPr>
              <a:t>],</a:t>
            </a:r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mr-IN" sz="1600" dirty="0" smtClean="0">
                <a:latin typeface="Menlo Regular"/>
                <a:cs typeface="Menlo Regular"/>
              </a:rPr>
              <a:t>repeat(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'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┃│┃│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’</a:t>
            </a:r>
            <a:r>
              <a:rPr lang="mr-IN" sz="1600" dirty="0" smtClean="0">
                <a:latin typeface="Menlo Regular"/>
                <a:cs typeface="Menlo Regular"/>
              </a:rPr>
              <a:t>)</a:t>
            </a:r>
            <a:r>
              <a:rPr lang="mr-IN" sz="1600" dirty="0">
                <a:latin typeface="Menlo Regular"/>
                <a:cs typeface="Menlo Regular"/>
              </a:rPr>
              <a:t>)</a:t>
            </a:r>
            <a:r>
              <a:rPr lang="mr-IN" sz="1600" dirty="0" smtClean="0">
                <a:latin typeface="Menlo Regular"/>
                <a:cs typeface="Menlo Regular"/>
              </a:rPr>
              <a:t>,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	[“</a:t>
            </a:r>
            <a:r>
              <a:rPr lang="mr-IN" sz="1600" dirty="0" smtClean="0">
                <a:latin typeface="Menlo Regular"/>
                <a:cs typeface="Menlo Regular"/>
              </a:rPr>
              <a:t>Compares the content and mode of blobs found via two tree</a:t>
            </a:r>
            <a:r>
              <a:rPr lang="en-GB" sz="1600" dirty="0" smtClean="0">
                <a:latin typeface="Menlo Regular"/>
                <a:cs typeface="Menlo Regular"/>
              </a:rPr>
              <a:t>”</a:t>
            </a:r>
            <a:r>
              <a:rPr lang="en-GB" sz="1600" dirty="0">
                <a:latin typeface="Menlo Regular"/>
                <a:cs typeface="Menlo Regular"/>
              </a:rPr>
              <a:t>, </a:t>
            </a:r>
            <a:r>
              <a:rPr lang="en-GB" sz="1600" dirty="0" smtClean="0">
                <a:latin typeface="Menlo Regular"/>
                <a:cs typeface="Menlo Regular"/>
              </a:rPr>
              <a:t>  </a:t>
            </a:r>
          </a:p>
          <a:p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“</a:t>
            </a:r>
            <a:r>
              <a:rPr lang="en-GB" sz="1600" dirty="0">
                <a:latin typeface="Menlo Regular"/>
                <a:cs typeface="Menlo Regular"/>
              </a:rPr>
              <a:t>objects”</a:t>
            </a:r>
            <a:r>
              <a:rPr lang="mr-IN" sz="1600" dirty="0">
                <a:latin typeface="Menlo Regular"/>
                <a:cs typeface="Menlo Regular"/>
              </a:rPr>
              <a:t>)]))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1          2</a:t>
            </a:r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(</a:t>
            </a:r>
            <a:r>
              <a:rPr lang="mr-IN" sz="1600" dirty="0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'</a:t>
            </a:r>
            <a:r>
              <a:rPr lang="mr-IN" sz="1600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└╂┼╂┼─</a:t>
            </a:r>
            <a:r>
              <a:rPr lang="mr-IN" sz="1600" dirty="0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’</a:t>
            </a:r>
            <a:r>
              <a:rPr lang="en-GB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,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	</a:t>
            </a:r>
            <a:r>
              <a:rPr lang="en-GB" sz="1400" dirty="0">
                <a:latin typeface="Menlo Regular"/>
                <a:cs typeface="Menlo Regular"/>
              </a:rPr>
              <a:t>“</a:t>
            </a:r>
            <a:r>
              <a:rPr lang="mr-IN" sz="1400" dirty="0">
                <a:latin typeface="Menlo Regular"/>
                <a:cs typeface="Menlo Regular"/>
              </a:rPr>
              <a:t>Compares the content and mode of blobs found via two tree</a:t>
            </a:r>
            <a:r>
              <a:rPr lang="en-GB" sz="1400" dirty="0" smtClean="0">
                <a:latin typeface="Menlo Regular"/>
                <a:cs typeface="Menlo Regular"/>
              </a:rPr>
              <a:t>”)</a:t>
            </a:r>
            <a:endParaRPr lang="en-GB" sz="1400" dirty="0" smtClean="0">
              <a:solidFill>
                <a:schemeClr val="accent6">
                  <a:lumMod val="75000"/>
                </a:schemeClr>
              </a:solidFill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(</a:t>
            </a:r>
            <a:r>
              <a:rPr lang="mr-IN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'</a:t>
            </a:r>
            <a:r>
              <a:rPr lang="en-GB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┃│┃│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’</a:t>
            </a:r>
            <a:r>
              <a:rPr lang="en-GB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,</a:t>
            </a:r>
            <a:r>
              <a:rPr lang="en-GB" sz="1600" smtClean="0">
                <a:solidFill>
                  <a:srgbClr val="E46C0A"/>
                </a:solidFill>
                <a:latin typeface="Menlo Regular"/>
                <a:cs typeface="Menlo Regular"/>
              </a:rPr>
              <a:t>	</a:t>
            </a:r>
            <a:r>
              <a:rPr lang="en-GB" sz="1400" smtClean="0">
                <a:latin typeface="Menlo Regular"/>
                <a:cs typeface="Menlo Regular"/>
              </a:rPr>
              <a:t>“objects”</a:t>
            </a:r>
            <a:r>
              <a:rPr lang="en-GB" sz="1400" dirty="0" smtClean="0">
                <a:latin typeface="Menlo Regular"/>
                <a:cs typeface="Menlo Regular"/>
              </a:rPr>
              <a:t>)</a:t>
            </a:r>
            <a:endParaRPr lang="en-GB" sz="1400" dirty="0" smtClean="0">
              <a:solidFill>
                <a:srgbClr val="E46C0A"/>
              </a:solidFill>
              <a:latin typeface="Menlo Regular"/>
              <a:cs typeface="Menlo Regular"/>
            </a:endParaRPr>
          </a:p>
          <a:p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'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┃│┃│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’</a:t>
            </a:r>
            <a:endParaRPr lang="en-GB" sz="1600" dirty="0" smtClean="0">
              <a:solidFill>
                <a:srgbClr val="E46C0A"/>
              </a:solidFill>
              <a:latin typeface="Menlo Regular"/>
              <a:cs typeface="Menlo Regular"/>
            </a:endParaRPr>
          </a:p>
          <a:p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'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┃│┃│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’</a:t>
            </a:r>
            <a:endParaRPr lang="en-GB" sz="1600" dirty="0" smtClean="0">
              <a:solidFill>
                <a:srgbClr val="E46C0A"/>
              </a:solidFill>
              <a:latin typeface="Menlo Regular"/>
              <a:cs typeface="Menlo Regular"/>
            </a:endParaRPr>
          </a:p>
          <a:p>
            <a:r>
              <a:rPr lang="en-GB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.....</a:t>
            </a:r>
            <a:endParaRPr lang="en-GB" sz="1600" dirty="0" smtClean="0">
              <a:solidFill>
                <a:schemeClr val="accent6">
                  <a:lumMod val="75000"/>
                </a:schemeClr>
              </a:solidFill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9647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5"/>
    </mc:Choice>
    <mc:Fallback xmlns="">
      <p:transition xmlns:p14="http://schemas.microsoft.com/office/powerpoint/2010/main" spd="slow" advTm="337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latin typeface="Menlo Regular"/>
                <a:cs typeface="Menlo Regular"/>
              </a:rPr>
              <a:t>└</a:t>
            </a:r>
            <a:r>
              <a:rPr lang="mr-IN" sz="1600" dirty="0">
                <a:latin typeface="Menlo Regular"/>
                <a:cs typeface="Menlo Regular"/>
              </a:rPr>
              <a:t>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</a:t>
            </a:r>
            <a:r>
              <a:rPr lang="mr-IN" sz="1600" dirty="0" smtClean="0">
                <a:latin typeface="Menlo Regular"/>
                <a:cs typeface="Menlo Regular"/>
              </a:rPr>
              <a:t>renames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mr-IN" sz="1600" dirty="0" smtClean="0">
                <a:latin typeface="Menlo Regular"/>
                <a:cs typeface="Menlo Regular"/>
              </a:rPr>
              <a:t>zip(chain</a:t>
            </a:r>
            <a:r>
              <a:rPr lang="mr-IN" sz="1600" dirty="0">
                <a:latin typeface="Menlo Regular"/>
                <a:cs typeface="Menlo Regular"/>
              </a:rPr>
              <a:t>(</a:t>
            </a:r>
            <a:r>
              <a:rPr lang="mr-IN" sz="1600" dirty="0" smtClean="0">
                <a:latin typeface="Menlo Regular"/>
                <a:cs typeface="Menlo Regular"/>
              </a:rPr>
              <a:t>[</a:t>
            </a:r>
            <a:r>
              <a:rPr lang="mr-IN" sz="1600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'└╂┼╂┼─’</a:t>
            </a:r>
            <a:r>
              <a:rPr lang="mr-IN" sz="1600" dirty="0" smtClean="0">
                <a:latin typeface="Menlo Regular"/>
                <a:cs typeface="Menlo Regular"/>
              </a:rPr>
              <a:t>],</a:t>
            </a:r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mr-IN" sz="1600" dirty="0" smtClean="0">
                <a:latin typeface="Menlo Regular"/>
                <a:cs typeface="Menlo Regular"/>
              </a:rPr>
              <a:t>repeat(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'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┃│┃│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’</a:t>
            </a:r>
            <a:r>
              <a:rPr lang="mr-IN" sz="1600" dirty="0" smtClean="0">
                <a:latin typeface="Menlo Regular"/>
                <a:cs typeface="Menlo Regular"/>
              </a:rPr>
              <a:t>)</a:t>
            </a:r>
            <a:r>
              <a:rPr lang="mr-IN" sz="1600" dirty="0">
                <a:latin typeface="Menlo Regular"/>
                <a:cs typeface="Menlo Regular"/>
              </a:rPr>
              <a:t>)</a:t>
            </a:r>
            <a:r>
              <a:rPr lang="mr-IN" sz="1600" dirty="0" smtClean="0">
                <a:latin typeface="Menlo Regular"/>
                <a:cs typeface="Menlo Regular"/>
              </a:rPr>
              <a:t>,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[“</a:t>
            </a:r>
            <a:r>
              <a:rPr lang="mr-IN" sz="1600" dirty="0">
                <a:latin typeface="Menlo Regular"/>
                <a:cs typeface="Menlo Regular"/>
              </a:rPr>
              <a:t>Compares the content and mode of blobs found via two </a:t>
            </a:r>
            <a:r>
              <a:rPr lang="mr-IN" sz="1600" dirty="0" smtClean="0">
                <a:latin typeface="Menlo Regular"/>
                <a:cs typeface="Menlo Regular"/>
              </a:rPr>
              <a:t>tree</a:t>
            </a:r>
            <a:r>
              <a:rPr lang="en-GB" sz="1600" dirty="0" smtClean="0">
                <a:latin typeface="Menlo Regular"/>
                <a:cs typeface="Menlo Regular"/>
              </a:rPr>
              <a:t>”, 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</a:t>
            </a:r>
            <a:r>
              <a:rPr lang="en-GB" sz="1600" dirty="0" smtClean="0">
                <a:latin typeface="Menlo Regular"/>
                <a:cs typeface="Menlo Regular"/>
              </a:rPr>
              <a:t>“objects”</a:t>
            </a:r>
            <a:r>
              <a:rPr lang="mr-IN" sz="1600" dirty="0" smtClean="0">
                <a:latin typeface="Menlo Regular"/>
                <a:cs typeface="Menlo Regular"/>
              </a:rPr>
              <a:t>)</a:t>
            </a:r>
            <a:r>
              <a:rPr lang="mr-IN" sz="1600" dirty="0">
                <a:latin typeface="Menlo Regular"/>
                <a:cs typeface="Menlo Regular"/>
              </a:rPr>
              <a:t>])</a:t>
            </a:r>
            <a:r>
              <a:rPr lang="mr-IN" sz="1600" dirty="0" smtClean="0">
                <a:latin typeface="Menlo Regular"/>
                <a:cs typeface="Menlo Regular"/>
              </a:rPr>
              <a:t>)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1          2</a:t>
            </a:r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(</a:t>
            </a:r>
            <a:r>
              <a:rPr lang="mr-IN" sz="1600" dirty="0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'</a:t>
            </a:r>
            <a:r>
              <a:rPr lang="mr-IN" sz="1600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└╂┼╂┼─</a:t>
            </a:r>
            <a:r>
              <a:rPr lang="mr-IN" sz="1600" dirty="0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’</a:t>
            </a:r>
            <a:r>
              <a:rPr lang="en-GB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,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	</a:t>
            </a:r>
            <a:r>
              <a:rPr lang="en-GB" sz="1400" dirty="0">
                <a:latin typeface="Menlo Regular"/>
                <a:cs typeface="Menlo Regular"/>
              </a:rPr>
              <a:t>“</a:t>
            </a:r>
            <a:r>
              <a:rPr lang="mr-IN" sz="1400" dirty="0">
                <a:latin typeface="Menlo Regular"/>
                <a:cs typeface="Menlo Regular"/>
              </a:rPr>
              <a:t>Compares the content and mode of blobs found via two tree</a:t>
            </a:r>
            <a:r>
              <a:rPr lang="en-GB" sz="1400" dirty="0" smtClean="0">
                <a:latin typeface="Menlo Regular"/>
                <a:cs typeface="Menlo Regular"/>
              </a:rPr>
              <a:t>”)</a:t>
            </a:r>
            <a:endParaRPr lang="en-GB" sz="1400" dirty="0" smtClean="0">
              <a:solidFill>
                <a:schemeClr val="accent6">
                  <a:lumMod val="75000"/>
                </a:schemeClr>
              </a:solidFill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(</a:t>
            </a:r>
            <a:r>
              <a:rPr lang="mr-IN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'</a:t>
            </a:r>
            <a:r>
              <a:rPr lang="en-GB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┃│┃│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’</a:t>
            </a:r>
            <a:r>
              <a:rPr lang="en-GB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,</a:t>
            </a:r>
            <a:r>
              <a:rPr lang="en-GB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	</a:t>
            </a:r>
            <a:r>
              <a:rPr lang="en-GB" sz="1400" dirty="0" smtClean="0">
                <a:latin typeface="Menlo Regular"/>
                <a:cs typeface="Menlo Regular"/>
              </a:rPr>
              <a:t>“objects”</a:t>
            </a:r>
            <a:r>
              <a:rPr lang="en-GB" sz="1400" dirty="0" smtClean="0">
                <a:latin typeface="Menlo Regular"/>
                <a:cs typeface="Menlo Regular"/>
              </a:rPr>
              <a:t>)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8003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5"/>
    </mc:Choice>
    <mc:Fallback xmlns="">
      <p:transition xmlns:p14="http://schemas.microsoft.com/office/powerpoint/2010/main" spd="slow" advTm="337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latin typeface="Menlo Regular"/>
                <a:cs typeface="Menlo Regular"/>
              </a:rPr>
              <a:t>└</a:t>
            </a:r>
            <a:r>
              <a:rPr lang="mr-IN" sz="1600" dirty="0">
                <a:latin typeface="Menlo Regular"/>
                <a:cs typeface="Menlo Regular"/>
              </a:rPr>
              <a:t>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</a:t>
            </a:r>
            <a:r>
              <a:rPr lang="mr-IN" sz="1600" dirty="0" smtClean="0">
                <a:latin typeface="Menlo Regular"/>
                <a:cs typeface="Menlo Regular"/>
              </a:rPr>
              <a:t>renames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mr-IN" sz="1600" dirty="0">
                <a:latin typeface="Menlo Regular"/>
                <a:cs typeface="Menlo Regular"/>
              </a:rPr>
              <a:t> print("\n".join(</a:t>
            </a:r>
          </a:p>
          <a:p>
            <a:r>
              <a:rPr lang="mr-IN" sz="1600" dirty="0">
                <a:latin typeface="Menlo Regular"/>
                <a:cs typeface="Menlo Regular"/>
              </a:rPr>
              <a:t>            [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h+t for (h,t)</a:t>
            </a:r>
            <a:endParaRPr lang="en-GB" sz="1600" dirty="0">
              <a:solidFill>
                <a:srgbClr val="E46C0A"/>
              </a:solidFill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			  </a:t>
            </a:r>
            <a:r>
              <a:rPr lang="mr-IN" sz="1600" dirty="0">
                <a:latin typeface="Menlo Regular"/>
                <a:cs typeface="Menlo Regular"/>
              </a:rPr>
              <a:t>in zip(chain([first],</a:t>
            </a:r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							</a:t>
            </a:r>
            <a:r>
              <a:rPr lang="mr-IN" sz="1600" dirty="0">
                <a:latin typeface="Menlo Regular"/>
                <a:cs typeface="Menlo Regular"/>
              </a:rPr>
              <a:t>repeat(then)),</a:t>
            </a:r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				     </a:t>
            </a:r>
            <a:r>
              <a:rPr lang="mr-IN" sz="1600" dirty="0">
                <a:latin typeface="Menlo Regular"/>
                <a:cs typeface="Menlo Regular"/>
              </a:rPr>
              <a:t>text)])</a:t>
            </a:r>
            <a:r>
              <a:rPr lang="mr-IN" sz="1600" dirty="0" smtClean="0">
                <a:latin typeface="Menlo Regular"/>
                <a:cs typeface="Menlo Regular"/>
              </a:rPr>
              <a:t>)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[“</a:t>
            </a:r>
            <a:r>
              <a:rPr lang="mr-IN" sz="1600" dirty="0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└</a:t>
            </a:r>
            <a:r>
              <a:rPr lang="mr-IN" sz="1600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╂┼╂┼</a:t>
            </a:r>
            <a:r>
              <a:rPr lang="mr-IN" sz="1600" dirty="0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─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mr-IN" sz="1400" dirty="0" smtClean="0">
                <a:latin typeface="Menlo Regular"/>
                <a:cs typeface="Menlo Regular"/>
              </a:rPr>
              <a:t>Compares </a:t>
            </a:r>
            <a:r>
              <a:rPr lang="mr-IN" sz="1400" dirty="0">
                <a:latin typeface="Menlo Regular"/>
                <a:cs typeface="Menlo Regular"/>
              </a:rPr>
              <a:t>the content and mode of blobs found via two tree</a:t>
            </a:r>
            <a:r>
              <a:rPr lang="en-GB" sz="1400" dirty="0" smtClean="0">
                <a:latin typeface="Menlo Regular"/>
                <a:cs typeface="Menlo Regular"/>
              </a:rPr>
              <a:t>”,</a:t>
            </a:r>
            <a:endParaRPr lang="en-GB" sz="1400" dirty="0" smtClean="0">
              <a:solidFill>
                <a:schemeClr val="accent6">
                  <a:lumMod val="75000"/>
                </a:schemeClr>
              </a:solidFill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 </a:t>
            </a:r>
            <a:r>
              <a:rPr lang="en-GB" sz="1600" dirty="0">
                <a:latin typeface="Menlo Regular"/>
                <a:cs typeface="Menlo Regular"/>
              </a:rPr>
              <a:t>“</a:t>
            </a:r>
            <a:r>
              <a:rPr lang="en-GB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┃│┃│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 </a:t>
            </a:r>
            <a:r>
              <a:rPr lang="en-GB" sz="1400" dirty="0" smtClean="0">
                <a:latin typeface="Menlo Regular"/>
                <a:cs typeface="Menlo Regular"/>
              </a:rPr>
              <a:t>objects”</a:t>
            </a:r>
            <a:r>
              <a:rPr lang="en-GB" sz="1400" dirty="0" smtClean="0">
                <a:latin typeface="Menlo Regular"/>
                <a:cs typeface="Menlo Regular"/>
              </a:rPr>
              <a:t>]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185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5"/>
    </mc:Choice>
    <mc:Fallback xmlns="">
      <p:transition xmlns:p14="http://schemas.microsoft.com/office/powerpoint/2010/main" spd="slow" advTm="337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latin typeface="Menlo Regular"/>
                <a:cs typeface="Menlo Regular"/>
              </a:rPr>
              <a:t>└</a:t>
            </a:r>
            <a:r>
              <a:rPr lang="mr-IN" sz="1600" dirty="0">
                <a:latin typeface="Menlo Regular"/>
                <a:cs typeface="Menlo Regular"/>
              </a:rPr>
              <a:t>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</a:t>
            </a:r>
            <a:r>
              <a:rPr lang="mr-IN" sz="1600" dirty="0" smtClean="0">
                <a:latin typeface="Menlo Regular"/>
                <a:cs typeface="Menlo Regular"/>
              </a:rPr>
              <a:t>renames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mr-IN" sz="1600" dirty="0">
                <a:latin typeface="Menlo Regular"/>
                <a:cs typeface="Menlo Regular"/>
              </a:rPr>
              <a:t> print(</a:t>
            </a:r>
            <a:r>
              <a:rPr lang="mr-IN" sz="1600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"\n".join(</a:t>
            </a:r>
          </a:p>
          <a:p>
            <a:r>
              <a:rPr lang="mr-IN" sz="1600" dirty="0">
                <a:latin typeface="Menlo Regular"/>
                <a:cs typeface="Menlo Regular"/>
              </a:rPr>
              <a:t>            [h+t for (h,t)</a:t>
            </a:r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			  </a:t>
            </a:r>
            <a:r>
              <a:rPr lang="mr-IN" sz="1600" dirty="0">
                <a:latin typeface="Menlo Regular"/>
                <a:cs typeface="Menlo Regular"/>
              </a:rPr>
              <a:t>in zip(chain([first],</a:t>
            </a:r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							</a:t>
            </a:r>
            <a:r>
              <a:rPr lang="mr-IN" sz="1600" dirty="0">
                <a:latin typeface="Menlo Regular"/>
                <a:cs typeface="Menlo Regular"/>
              </a:rPr>
              <a:t>repeat(then)),</a:t>
            </a:r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				     </a:t>
            </a:r>
            <a:r>
              <a:rPr lang="mr-IN" sz="1600" dirty="0">
                <a:latin typeface="Menlo Regular"/>
                <a:cs typeface="Menlo Regular"/>
              </a:rPr>
              <a:t>text)])</a:t>
            </a:r>
            <a:r>
              <a:rPr lang="mr-IN" sz="1600" dirty="0" smtClean="0">
                <a:latin typeface="Menlo Regular"/>
                <a:cs typeface="Menlo Regular"/>
              </a:rPr>
              <a:t>)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 “</a:t>
            </a:r>
            <a:r>
              <a:rPr lang="mr-IN" sz="1600" dirty="0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└</a:t>
            </a:r>
            <a:r>
              <a:rPr lang="mr-IN" sz="1600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╂┼╂┼</a:t>
            </a:r>
            <a:r>
              <a:rPr lang="mr-IN" sz="1600" dirty="0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─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mr-IN" sz="1400" dirty="0" smtClean="0">
                <a:latin typeface="Menlo Regular"/>
                <a:cs typeface="Menlo Regular"/>
              </a:rPr>
              <a:t>Compares </a:t>
            </a:r>
            <a:r>
              <a:rPr lang="mr-IN" sz="1400" dirty="0">
                <a:latin typeface="Menlo Regular"/>
                <a:cs typeface="Menlo Regular"/>
              </a:rPr>
              <a:t>the content and mode of blobs found via two </a:t>
            </a:r>
            <a:r>
              <a:rPr lang="mr-IN" sz="1400" dirty="0" smtClean="0">
                <a:latin typeface="Menlo Regular"/>
                <a:cs typeface="Menlo Regular"/>
              </a:rPr>
              <a:t>tree</a:t>
            </a:r>
            <a:endParaRPr lang="en-GB" sz="1400" dirty="0" smtClean="0">
              <a:solidFill>
                <a:schemeClr val="accent6">
                  <a:lumMod val="75000"/>
                </a:schemeClr>
              </a:solidFill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  </a:t>
            </a:r>
            <a:r>
              <a:rPr lang="en-GB" sz="1600" dirty="0" smtClean="0">
                <a:solidFill>
                  <a:srgbClr val="E46C0A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E46C0A"/>
                </a:solidFill>
                <a:latin typeface="Menlo Regular"/>
                <a:cs typeface="Menlo Regular"/>
              </a:rPr>
              <a:t>┃│┃│</a:t>
            </a:r>
            <a:r>
              <a:rPr lang="en-GB" sz="1600" dirty="0">
                <a:solidFill>
                  <a:srgbClr val="E46C0A"/>
                </a:solidFill>
                <a:latin typeface="Menlo Regular"/>
                <a:cs typeface="Menlo Regular"/>
              </a:rPr>
              <a:t>  </a:t>
            </a:r>
            <a:r>
              <a:rPr lang="mr-IN" sz="1400" dirty="0" smtClean="0">
                <a:latin typeface="Menlo Regular"/>
                <a:cs typeface="Menlo Regular"/>
              </a:rPr>
              <a:t>Detect </a:t>
            </a:r>
            <a:r>
              <a:rPr lang="mr-IN" sz="1400" dirty="0">
                <a:latin typeface="Menlo Regular"/>
                <a:cs typeface="Menlo Regular"/>
              </a:rPr>
              <a:t>renames</a:t>
            </a:r>
            <a:r>
              <a:rPr lang="en-GB" sz="1400" dirty="0" smtClean="0">
                <a:latin typeface="Menlo Regular"/>
                <a:cs typeface="Menlo Regular"/>
              </a:rPr>
              <a:t>”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9543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5"/>
    </mc:Choice>
    <mc:Fallback xmlns="">
      <p:transition xmlns:p14="http://schemas.microsoft.com/office/powerpoint/2010/main" spd="slow" advTm="337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zip</a:t>
            </a:r>
          </a:p>
          <a:p>
            <a:r>
              <a:rPr lang="en-US" dirty="0" smtClean="0"/>
              <a:t>zip over infinite lists</a:t>
            </a:r>
          </a:p>
          <a:p>
            <a:r>
              <a:rPr lang="en-US" dirty="0" err="1" smtClean="0"/>
              <a:t>zipWith</a:t>
            </a:r>
            <a:r>
              <a:rPr lang="en-US" dirty="0" smtClean="0"/>
              <a:t> (list comprehension over zip)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4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└┤ └┤ └─────┬─────┘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│  │       │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│┌─────────────┘  │       │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││┌───────────────┘       │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│││┌──────────────────────┘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││││┌─────────────────────────────────┘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└┼┼┼┼─╴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││││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└┼┼┼─╴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└┼┼─╴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└┼─╴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5050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60"/>
    </mc:Choice>
    <mc:Fallback xmlns="">
      <p:transition xmlns:p14="http://schemas.microsoft.com/office/powerpoint/2010/main" spd="slow" advTm="2136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 much more:</a:t>
            </a:r>
          </a:p>
          <a:p>
            <a:pPr lvl="1"/>
            <a:r>
              <a:rPr lang="en-US" dirty="0" smtClean="0"/>
              <a:t>bold lines!</a:t>
            </a:r>
          </a:p>
          <a:p>
            <a:pPr lvl="1"/>
            <a:r>
              <a:rPr lang="en-US" dirty="0" err="1" smtClean="0"/>
              <a:t>remodelling</a:t>
            </a:r>
            <a:endParaRPr lang="en-US" dirty="0" smtClean="0"/>
          </a:p>
          <a:p>
            <a:pPr lvl="1"/>
            <a:r>
              <a:rPr lang="en-US" dirty="0" smtClean="0"/>
              <a:t>accidentally inventing Monads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TechySquirrel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osfameron</a:t>
            </a:r>
            <a:r>
              <a:rPr lang="en-US" dirty="0"/>
              <a:t>/</a:t>
            </a:r>
            <a:r>
              <a:rPr lang="en-US" dirty="0" err="1"/>
              <a:t>explane</a:t>
            </a:r>
            <a:r>
              <a:rPr lang="en-US" dirty="0"/>
              <a:t>/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6160" y="3860800"/>
            <a:ext cx="57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WIP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3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84"/>
    </mc:Choice>
    <mc:Fallback xmlns="">
      <p:transition xmlns:p14="http://schemas.microsoft.com/office/powerpoint/2010/main" spd="slow" advTm="218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29280" y="1828800"/>
            <a:ext cx="2011680" cy="1849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000000"/>
                </a:solidFill>
              </a:rPr>
              <a:t>formatDate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 rot="1826576" flipH="1">
            <a:off x="1788160" y="1806525"/>
            <a:ext cx="1524000" cy="3048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flipH="1">
            <a:off x="5252720" y="2682240"/>
            <a:ext cx="134112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2720" y="2282130"/>
            <a:ext cx="343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“Thursday 19th September”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832424">
            <a:off x="2193944" y="1441445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&lt;DATE&gt;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flipH="1">
            <a:off x="1635760" y="2611120"/>
            <a:ext cx="134112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4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unicode</a:t>
            </a:r>
            <a:r>
              <a:rPr lang="en-US" dirty="0" smtClean="0"/>
              <a:t> boxes!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8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52" y="465072"/>
            <a:ext cx="8286326" cy="41608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20800" y="1280160"/>
            <a:ext cx="1859280" cy="43688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91698" y="1280160"/>
            <a:ext cx="1859280" cy="43688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20800" y="1717040"/>
            <a:ext cx="7430178" cy="12192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20800" y="2936240"/>
            <a:ext cx="5570898" cy="43688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0080" y="4189086"/>
            <a:ext cx="5570898" cy="43688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86"/>
    </mc:Choice>
    <mc:Fallback xmlns="">
      <p:transition xmlns:p14="http://schemas.microsoft.com/office/powerpoint/2010/main" spd="slow" advTm="1378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└┤ └┤ ┗━━━━━┳━━━━━┛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│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│┌─────────────┘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││┌───────────────┘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│││┏━━━━━━━━━━━━━━━━━━━━━━┛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│││┃┌─────────────────────────────────┘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└┼┼╂┼─╴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││┃│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└┼╂┼─╴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008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3"/>
    </mc:Choice>
    <mc:Fallback xmlns="">
      <p:transition xmlns:p14="http://schemas.microsoft.com/office/powerpoint/2010/main" spd="slow" advTm="644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└┤ └┤ ┗━━━━━┳━━━━━┛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│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│┌─────────────┘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││┌───────────────┘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│││┏━━━━━━━━━━━━━━━━━━━━━━┛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│││┃┌─────────────────────────────────┘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└┼┼╂┼─╴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││┃│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└┼╂┼─╴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810000" y="1178560"/>
            <a:ext cx="2550160" cy="70104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99200" y="812800"/>
            <a:ext cx="22359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an... object?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080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38"/>
    </mc:Choice>
    <mc:Fallback xmlns="">
      <p:transition xmlns:p14="http://schemas.microsoft.com/office/powerpoint/2010/main" spd="slow" advTm="322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latin typeface="Menlo Regular"/>
                <a:cs typeface="Menlo Regular"/>
              </a:rPr>
              <a:t>git </a:t>
            </a:r>
            <a:r>
              <a:rPr lang="mr-IN" sz="1600" dirty="0">
                <a:latin typeface="Menlo Regular"/>
                <a:cs typeface="Menlo Regular"/>
              </a:rPr>
              <a:t>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└┤ └┤ ┗━━━━━┭─────┘</a:t>
            </a:r>
            <a:r>
              <a:rPr lang="mr-IN" sz="1600" dirty="0" smtClean="0">
                <a:latin typeface="Menlo Regular"/>
                <a:cs typeface="Menlo Regular"/>
              </a:rPr>
              <a:t> </a:t>
            </a:r>
            <a:r>
              <a:rPr lang="mr-IN" sz="1600" dirty="0">
                <a:latin typeface="Menlo Regular"/>
                <a:cs typeface="Menlo Regular"/>
              </a:rPr>
              <a:t>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│  │       │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│┌─────────────┘  │       │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││┌───────────────┘       │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│││┌──────────────────────┘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││││┌─────────────────────────────────┘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└┼┼┼┼─╴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││││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└┼┼┼─╴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└┼┼─╴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└┼─╴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6560" y="1117600"/>
            <a:ext cx="83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20-&gt;26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77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1"/>
    </mc:Choice>
    <mc:Fallback xmlns="">
      <p:transition xmlns:p14="http://schemas.microsoft.com/office/powerpoint/2010/main" spd="slow" advTm="1041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└┤ └┤ └─────</a:t>
            </a:r>
            <a:r>
              <a:rPr lang="mr-IN" sz="1600" dirty="0" smtClean="0">
                <a:latin typeface="Menlo Regular"/>
                <a:cs typeface="Menlo Regular"/>
              </a:rPr>
              <a:t>┮━</a:t>
            </a:r>
            <a:r>
              <a:rPr lang="mr-IN" sz="1600" dirty="0">
                <a:latin typeface="Menlo Regular"/>
                <a:cs typeface="Menlo Regular"/>
              </a:rPr>
              <a:t>━━━━┛</a:t>
            </a:r>
            <a:r>
              <a:rPr lang="mr-IN" sz="1600" dirty="0" smtClean="0">
                <a:latin typeface="Menlo Regular"/>
                <a:cs typeface="Menlo Regular"/>
              </a:rPr>
              <a:t> </a:t>
            </a:r>
            <a:r>
              <a:rPr lang="mr-IN" sz="1600" dirty="0">
                <a:latin typeface="Menlo Regular"/>
                <a:cs typeface="Menlo Regular"/>
              </a:rPr>
              <a:t>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│  │       │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│┌─────────────┘  │       │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││┌───────────────┘       │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│││┌──────────────────────┘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││││┌─────────────────────────────────┘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└┼┼┼┼─╴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││││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└┼┼┼─╴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└┼┼─╴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└┼─╴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4838" y="1107440"/>
            <a:ext cx="83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32-&gt;26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1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9"/>
    </mc:Choice>
    <mc:Fallback xmlns="">
      <p:transition xmlns:p14="http://schemas.microsoft.com/office/powerpoint/2010/main" spd="slow" advTm="363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└┤ └┤ └─────</a:t>
            </a:r>
            <a:r>
              <a:rPr lang="mr-IN" sz="1600" dirty="0" smtClean="0">
                <a:latin typeface="Menlo Regular"/>
                <a:cs typeface="Menlo Regular"/>
              </a:rPr>
              <a:t>┰─</a:t>
            </a:r>
            <a:r>
              <a:rPr lang="mr-IN" sz="1600" dirty="0">
                <a:latin typeface="Menlo Regular"/>
                <a:cs typeface="Menlo Regular"/>
              </a:rPr>
              <a:t>────┘</a:t>
            </a:r>
            <a:r>
              <a:rPr lang="mr-IN" sz="1600" dirty="0" smtClean="0">
                <a:latin typeface="Menlo Regular"/>
                <a:cs typeface="Menlo Regular"/>
              </a:rPr>
              <a:t> </a:t>
            </a:r>
            <a:r>
              <a:rPr lang="mr-IN" sz="1600" dirty="0">
                <a:latin typeface="Menlo Regular"/>
                <a:cs typeface="Menlo Regular"/>
              </a:rPr>
              <a:t>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│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│┌─────────────┘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││┌───────────────┘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│││┏━━━━━━━━━━━━━━━━━━━━━━┛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│││┃┌─────────────────────────────────┘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└┼┼╂┼─╴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││┃│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└┼╂┼─╴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9360" y="1859280"/>
            <a:ext cx="72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26-&gt;3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960" y="3401814"/>
            <a:ext cx="67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3-&gt;6!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6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3"/>
    </mc:Choice>
    <mc:Fallback xmlns="">
      <p:transition xmlns:p14="http://schemas.microsoft.com/office/powerpoint/2010/main" spd="slow" advTm="323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800" y="1442720"/>
            <a:ext cx="389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Menlo Regular"/>
                <a:cs typeface="Menlo Regular"/>
              </a:rPr>
              <a:t>[ (26, True, ‘blah blah’),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Menlo Regular"/>
                <a:cs typeface="Menlo Regular"/>
              </a:rPr>
              <a:t> .... ],</a:t>
            </a:r>
            <a:endParaRPr lang="en-US" dirty="0">
              <a:solidFill>
                <a:schemeClr val="tx2">
                  <a:lumMod val="75000"/>
                </a:schemeClr>
              </a:solidFill>
              <a:latin typeface="Menlo Regular"/>
              <a:cs typeface="Menlo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960" y="2184400"/>
            <a:ext cx="389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enlo Regular"/>
                <a:cs typeface="Menlo Regular"/>
              </a:rPr>
              <a:t>[move(26, 3)]]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Menlo Regular"/>
              <a:cs typeface="Menlo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640" y="999589"/>
            <a:ext cx="389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resolve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7" name="Double Bracket 6"/>
          <p:cNvSpPr/>
          <p:nvPr/>
        </p:nvSpPr>
        <p:spPr>
          <a:xfrm>
            <a:off x="558800" y="1320800"/>
            <a:ext cx="3769360" cy="1371600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92"/>
    </mc:Choice>
    <mc:Fallback xmlns="">
      <p:transition xmlns:p14="http://schemas.microsoft.com/office/powerpoint/2010/main" spd="slow" advTm="2699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800" y="1442720"/>
            <a:ext cx="389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Menlo Regular"/>
                <a:cs typeface="Menlo Regular"/>
              </a:rPr>
              <a:t>[ (26, True, ‘blah blah’),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Menlo Regular"/>
                <a:cs typeface="Menlo Regular"/>
              </a:rPr>
              <a:t> .... ],</a:t>
            </a:r>
            <a:endParaRPr lang="en-US" dirty="0">
              <a:solidFill>
                <a:schemeClr val="tx2">
                  <a:lumMod val="75000"/>
                </a:schemeClr>
              </a:solidFill>
              <a:latin typeface="Menlo Regular"/>
              <a:cs typeface="Menlo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960" y="2184400"/>
            <a:ext cx="389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enlo Regular"/>
                <a:cs typeface="Menlo Regular"/>
              </a:rPr>
              <a:t>[move(26, 3)]]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Menlo Regular"/>
              <a:cs typeface="Menlo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640" y="999589"/>
            <a:ext cx="389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resolve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7" name="Double Bracket 6"/>
          <p:cNvSpPr/>
          <p:nvPr/>
        </p:nvSpPr>
        <p:spPr>
          <a:xfrm>
            <a:off x="558800" y="1320800"/>
            <a:ext cx="3769360" cy="1371600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104640" y="2089051"/>
            <a:ext cx="762000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6640" y="1442720"/>
            <a:ext cx="389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Menlo Regular"/>
                <a:cs typeface="Menlo Regular"/>
              </a:rPr>
              <a:t>[ (3, True, ‘blah blah’),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Menlo Regular"/>
                <a:cs typeface="Menlo Regular"/>
              </a:rPr>
              <a:t> .... ],</a:t>
            </a:r>
            <a:endParaRPr lang="en-US" dirty="0">
              <a:solidFill>
                <a:schemeClr val="tx2">
                  <a:lumMod val="75000"/>
                </a:schemeClr>
              </a:solidFill>
              <a:latin typeface="Menlo Regular"/>
              <a:cs typeface="Menlo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2184400"/>
            <a:ext cx="389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enlo Regular"/>
                <a:cs typeface="Menlo Regular"/>
              </a:rPr>
              <a:t>“</a:t>
            </a:r>
            <a:r>
              <a:rPr lang="mr-IN" sz="1100" dirty="0">
                <a:solidFill>
                  <a:schemeClr val="accent2">
                    <a:lumMod val="75000"/>
                  </a:schemeClr>
                </a:solidFill>
                <a:latin typeface="Menlo Regular"/>
                <a:cs typeface="Menlo Regular"/>
              </a:rPr>
              <a:t>│││┏━━━━━━━━━━━━━━━━━━━━━━┛           </a:t>
            </a:r>
            <a:r>
              <a:rPr lang="mr-IN" sz="1100" dirty="0" smtClean="0">
                <a:solidFill>
                  <a:schemeClr val="accent2">
                    <a:lumMod val="75000"/>
                  </a:schemeClr>
                </a:solidFill>
                <a:latin typeface="Menlo Regular"/>
                <a:cs typeface="Menlo Regular"/>
              </a:rPr>
              <a:t>│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enlo Regular"/>
                <a:cs typeface="Menlo Regular"/>
              </a:rPr>
              <a:t>”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Menlo Regular"/>
              <a:cs typeface="Menlo Regular"/>
            </a:endParaRPr>
          </a:p>
        </p:txBody>
      </p:sp>
      <p:sp>
        <p:nvSpPr>
          <p:cNvPr id="10" name="Double Bracket 9"/>
          <p:cNvSpPr/>
          <p:nvPr/>
        </p:nvSpPr>
        <p:spPr>
          <a:xfrm>
            <a:off x="4866640" y="1320800"/>
            <a:ext cx="3769360" cy="1371600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21"/>
    </mc:Choice>
    <mc:Fallback xmlns="">
      <p:transition xmlns:p14="http://schemas.microsoft.com/office/powerpoint/2010/main" spd="slow" advTm="2832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box(‘n</a:t>
            </a:r>
            <a:r>
              <a:rPr lang="en-GB" sz="1600" dirty="0">
                <a:latin typeface="Menlo Regular"/>
                <a:cs typeface="Menlo Regular"/>
              </a:rPr>
              <a:t>’)	</a:t>
            </a:r>
            <a:r>
              <a:rPr lang="en-GB" sz="1600" dirty="0" smtClean="0">
                <a:latin typeface="Menlo Regular"/>
                <a:cs typeface="Menlo Regular"/>
              </a:rPr>
              <a:t>			</a:t>
            </a:r>
            <a:r>
              <a:rPr lang="mr-IN" sz="1600" dirty="0" smtClean="0">
                <a:latin typeface="Menlo Regular"/>
                <a:cs typeface="Menlo Regular"/>
              </a:rPr>
              <a:t>'</a:t>
            </a:r>
            <a:r>
              <a:rPr lang="en-GB" sz="1600" dirty="0" smtClean="0">
                <a:latin typeface="Menlo Regular"/>
                <a:cs typeface="Menlo Regular"/>
              </a:rPr>
              <a:t>╵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endParaRPr lang="en-GB" sz="1600" dirty="0" smtClean="0">
              <a:latin typeface="Menlo Regular"/>
              <a:cs typeface="Menlo Regular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35760" y="802640"/>
            <a:ext cx="169672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65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48"/>
    </mc:Choice>
    <mc:Fallback xmlns="">
      <p:transition xmlns:p14="http://schemas.microsoft.com/office/powerpoint/2010/main" spd="slow" advTm="114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859"/>
            <a:ext cx="8229600" cy="857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29280" y="1828800"/>
            <a:ext cx="2011680" cy="1849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000000"/>
                </a:solidFill>
              </a:rPr>
              <a:t>formatDate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 flipH="1">
            <a:off x="5252720" y="2682240"/>
            <a:ext cx="134112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2720" y="2282130"/>
            <a:ext cx="343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“Thursday 19th September”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4258964">
            <a:off x="423459" y="144144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&lt;DATE&gt;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flipH="1">
            <a:off x="1635760" y="2611120"/>
            <a:ext cx="134112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" y="2282130"/>
            <a:ext cx="1056640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shell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 rot="4211425" flipH="1">
            <a:off x="61800" y="1743730"/>
            <a:ext cx="1189176" cy="16332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23410" y="2322770"/>
            <a:ext cx="60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5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box(‘n</a:t>
            </a:r>
            <a:r>
              <a:rPr lang="en-GB" sz="1600" dirty="0">
                <a:latin typeface="Menlo Regular"/>
                <a:cs typeface="Menlo Regular"/>
              </a:rPr>
              <a:t>’)	</a:t>
            </a:r>
            <a:r>
              <a:rPr lang="en-GB" sz="1600" dirty="0" smtClean="0">
                <a:latin typeface="Menlo Regular"/>
                <a:cs typeface="Menlo Regular"/>
              </a:rPr>
              <a:t>			</a:t>
            </a:r>
            <a:r>
              <a:rPr lang="mr-IN" sz="1600" dirty="0" smtClean="0">
                <a:latin typeface="Menlo Regular"/>
                <a:cs typeface="Menlo Regular"/>
              </a:rPr>
              <a:t>'</a:t>
            </a:r>
            <a:r>
              <a:rPr lang="en-GB" sz="1600" dirty="0" smtClean="0">
                <a:latin typeface="Menlo Regular"/>
                <a:cs typeface="Menlo Regular"/>
              </a:rPr>
              <a:t>╵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box(‘</a:t>
            </a:r>
            <a:r>
              <a:rPr lang="en-GB" sz="1600" dirty="0" err="1" smtClean="0">
                <a:latin typeface="Menlo Regular"/>
                <a:cs typeface="Menlo Regular"/>
              </a:rPr>
              <a:t>ew</a:t>
            </a:r>
            <a:r>
              <a:rPr lang="en-GB" sz="1600" dirty="0">
                <a:latin typeface="Menlo Regular"/>
                <a:cs typeface="Menlo Regular"/>
              </a:rPr>
              <a:t>’)	</a:t>
            </a:r>
            <a:r>
              <a:rPr lang="en-GB" sz="1600" dirty="0" smtClean="0">
                <a:latin typeface="Menlo Regular"/>
                <a:cs typeface="Menlo Regular"/>
              </a:rPr>
              <a:t>			</a:t>
            </a:r>
            <a:r>
              <a:rPr lang="mr-IN" sz="1600" dirty="0" smtClean="0">
                <a:latin typeface="Menlo Regular"/>
                <a:cs typeface="Menlo Regular"/>
              </a:rPr>
              <a:t>'─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endParaRPr lang="en-GB" sz="1600" dirty="0" smtClean="0">
              <a:latin typeface="Menlo Regular"/>
              <a:cs typeface="Menlo Regular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35760" y="802640"/>
            <a:ext cx="169672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778000" y="1076960"/>
            <a:ext cx="155448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3"/>
    </mc:Choice>
    <mc:Fallback xmlns="">
      <p:transition xmlns:p14="http://schemas.microsoft.com/office/powerpoint/2010/main" spd="slow" advTm="48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box(‘n</a:t>
            </a:r>
            <a:r>
              <a:rPr lang="en-GB" sz="1600" dirty="0">
                <a:latin typeface="Menlo Regular"/>
                <a:cs typeface="Menlo Regular"/>
              </a:rPr>
              <a:t>’)	</a:t>
            </a:r>
            <a:r>
              <a:rPr lang="en-GB" sz="1600" dirty="0" smtClean="0">
                <a:latin typeface="Menlo Regular"/>
                <a:cs typeface="Menlo Regular"/>
              </a:rPr>
              <a:t>			</a:t>
            </a:r>
            <a:r>
              <a:rPr lang="mr-IN" sz="1600" dirty="0" smtClean="0">
                <a:latin typeface="Menlo Regular"/>
                <a:cs typeface="Menlo Regular"/>
              </a:rPr>
              <a:t>'</a:t>
            </a:r>
            <a:r>
              <a:rPr lang="en-GB" sz="1600" dirty="0" smtClean="0">
                <a:latin typeface="Menlo Regular"/>
                <a:cs typeface="Menlo Regular"/>
              </a:rPr>
              <a:t>╵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box(‘</a:t>
            </a:r>
            <a:r>
              <a:rPr lang="en-GB" sz="1600" dirty="0" err="1" smtClean="0">
                <a:latin typeface="Menlo Regular"/>
                <a:cs typeface="Menlo Regular"/>
              </a:rPr>
              <a:t>ew</a:t>
            </a:r>
            <a:r>
              <a:rPr lang="en-GB" sz="1600" dirty="0">
                <a:latin typeface="Menlo Regular"/>
                <a:cs typeface="Menlo Regular"/>
              </a:rPr>
              <a:t>’)	</a:t>
            </a:r>
            <a:r>
              <a:rPr lang="en-GB" sz="1600" dirty="0" smtClean="0">
                <a:latin typeface="Menlo Regular"/>
                <a:cs typeface="Menlo Regular"/>
              </a:rPr>
              <a:t>			</a:t>
            </a:r>
            <a:r>
              <a:rPr lang="mr-IN" sz="1600" dirty="0" smtClean="0">
                <a:latin typeface="Menlo Regular"/>
                <a:cs typeface="Menlo Regular"/>
              </a:rPr>
              <a:t>'─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box(‘</a:t>
            </a:r>
            <a:r>
              <a:rPr lang="en-GB" sz="1600" dirty="0" err="1" smtClean="0">
                <a:latin typeface="Menlo Regular"/>
                <a:cs typeface="Menlo Regular"/>
              </a:rPr>
              <a:t>ew</a:t>
            </a:r>
            <a:r>
              <a:rPr lang="en-GB" sz="1600" dirty="0" smtClean="0">
                <a:latin typeface="Menlo Regular"/>
                <a:cs typeface="Menlo Regular"/>
              </a:rPr>
              <a:t>’,True) 		</a:t>
            </a:r>
            <a:r>
              <a:rPr lang="mr-IN" sz="1600" dirty="0" smtClean="0">
                <a:latin typeface="Menlo Regular"/>
                <a:cs typeface="Menlo Regular"/>
              </a:rPr>
              <a:t>'━’</a:t>
            </a:r>
            <a:endParaRPr lang="en-GB" sz="1600" dirty="0" smtClean="0">
              <a:latin typeface="Menlo Regular"/>
              <a:cs typeface="Menlo Regular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35760" y="802640"/>
            <a:ext cx="169672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778000" y="1076960"/>
            <a:ext cx="155448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07920" y="1320800"/>
            <a:ext cx="92456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4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90"/>
    </mc:Choice>
    <mc:Fallback xmlns="">
      <p:transition xmlns:p14="http://schemas.microsoft.com/office/powerpoint/2010/main" spd="slow" advTm="155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box(‘n</a:t>
            </a:r>
            <a:r>
              <a:rPr lang="en-GB" sz="1600" dirty="0">
                <a:latin typeface="Menlo Regular"/>
                <a:cs typeface="Menlo Regular"/>
              </a:rPr>
              <a:t>’)	</a:t>
            </a:r>
            <a:r>
              <a:rPr lang="en-GB" sz="1600" dirty="0" smtClean="0">
                <a:latin typeface="Menlo Regular"/>
                <a:cs typeface="Menlo Regular"/>
              </a:rPr>
              <a:t>			</a:t>
            </a:r>
            <a:r>
              <a:rPr lang="mr-IN" sz="1600" dirty="0" smtClean="0">
                <a:latin typeface="Menlo Regular"/>
                <a:cs typeface="Menlo Regular"/>
              </a:rPr>
              <a:t>'</a:t>
            </a:r>
            <a:r>
              <a:rPr lang="en-GB" sz="1600" dirty="0" smtClean="0">
                <a:latin typeface="Menlo Regular"/>
                <a:cs typeface="Menlo Regular"/>
              </a:rPr>
              <a:t>╵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box(‘</a:t>
            </a:r>
            <a:r>
              <a:rPr lang="en-GB" sz="1600" dirty="0" err="1" smtClean="0">
                <a:latin typeface="Menlo Regular"/>
                <a:cs typeface="Menlo Regular"/>
              </a:rPr>
              <a:t>ew</a:t>
            </a:r>
            <a:r>
              <a:rPr lang="en-GB" sz="1600" dirty="0">
                <a:latin typeface="Menlo Regular"/>
                <a:cs typeface="Menlo Regular"/>
              </a:rPr>
              <a:t>’)	</a:t>
            </a:r>
            <a:r>
              <a:rPr lang="en-GB" sz="1600" dirty="0" smtClean="0">
                <a:latin typeface="Menlo Regular"/>
                <a:cs typeface="Menlo Regular"/>
              </a:rPr>
              <a:t>			</a:t>
            </a:r>
            <a:r>
              <a:rPr lang="mr-IN" sz="1600" dirty="0" smtClean="0">
                <a:latin typeface="Menlo Regular"/>
                <a:cs typeface="Menlo Regular"/>
              </a:rPr>
              <a:t>'─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box(‘</a:t>
            </a:r>
            <a:r>
              <a:rPr lang="en-GB" sz="1600" dirty="0" err="1" smtClean="0">
                <a:latin typeface="Menlo Regular"/>
                <a:cs typeface="Menlo Regular"/>
              </a:rPr>
              <a:t>ew</a:t>
            </a:r>
            <a:r>
              <a:rPr lang="en-GB" sz="1600" dirty="0" smtClean="0">
                <a:latin typeface="Menlo Regular"/>
                <a:cs typeface="Menlo Regular"/>
              </a:rPr>
              <a:t>’,True) 		</a:t>
            </a:r>
            <a:r>
              <a:rPr lang="mr-IN" sz="1600" dirty="0" smtClean="0">
                <a:latin typeface="Menlo Regular"/>
                <a:cs typeface="Menlo Regular"/>
              </a:rPr>
              <a:t>'━’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err="1" smtClean="0">
                <a:latin typeface="Menlo Regular"/>
                <a:cs typeface="Menlo Regular"/>
              </a:rPr>
              <a:t>overlayc</a:t>
            </a:r>
            <a:r>
              <a:rPr lang="en-GB" sz="1600" dirty="0" smtClean="0">
                <a:latin typeface="Menlo Regular"/>
                <a:cs typeface="Menlo Regular"/>
              </a:rPr>
              <a:t>(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r>
              <a:rPr lang="en-GB" sz="1600" dirty="0" smtClean="0">
                <a:latin typeface="Menlo Regular"/>
                <a:cs typeface="Menlo Regular"/>
              </a:rPr>
              <a:t>╵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r>
              <a:rPr lang="en-GB" sz="1600" dirty="0" smtClean="0">
                <a:latin typeface="Menlo Regular"/>
                <a:cs typeface="Menlo Regular"/>
              </a:rPr>
              <a:t>, 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r>
              <a:rPr lang="mr-IN" sz="1600" dirty="0" smtClean="0">
                <a:latin typeface="Menlo Regular"/>
                <a:cs typeface="Menlo Regular"/>
              </a:rPr>
              <a:t>━’</a:t>
            </a:r>
            <a:r>
              <a:rPr lang="en-GB" sz="1600" dirty="0" smtClean="0">
                <a:latin typeface="Menlo Regular"/>
                <a:cs typeface="Menlo Regular"/>
              </a:rPr>
              <a:t>)		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r>
              <a:rPr lang="mr-IN" sz="1600" dirty="0" smtClean="0">
                <a:latin typeface="Menlo Regular"/>
                <a:cs typeface="Menlo Regular"/>
              </a:rPr>
              <a:t>┷’</a:t>
            </a:r>
            <a:endParaRPr lang="en-GB" sz="1600" dirty="0" smtClean="0">
              <a:latin typeface="Menlo Regular"/>
              <a:cs typeface="Menlo Regula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44800" y="1818640"/>
            <a:ext cx="48768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35760" y="802640"/>
            <a:ext cx="169672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78000" y="1076960"/>
            <a:ext cx="155448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07920" y="1320800"/>
            <a:ext cx="92456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11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36"/>
    </mc:Choice>
    <mc:Fallback xmlns="">
      <p:transition xmlns:p14="http://schemas.microsoft.com/office/powerpoint/2010/main" spd="slow" advTm="873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box(‘n</a:t>
            </a:r>
            <a:r>
              <a:rPr lang="en-GB" sz="1600" dirty="0">
                <a:latin typeface="Menlo Regular"/>
                <a:cs typeface="Menlo Regular"/>
              </a:rPr>
              <a:t>’)	</a:t>
            </a:r>
            <a:r>
              <a:rPr lang="en-GB" sz="1600" dirty="0" smtClean="0">
                <a:latin typeface="Menlo Regular"/>
                <a:cs typeface="Menlo Regular"/>
              </a:rPr>
              <a:t>			</a:t>
            </a:r>
            <a:r>
              <a:rPr lang="mr-IN" sz="1600" dirty="0" smtClean="0">
                <a:latin typeface="Menlo Regular"/>
                <a:cs typeface="Menlo Regular"/>
              </a:rPr>
              <a:t>'</a:t>
            </a:r>
            <a:r>
              <a:rPr lang="en-GB" sz="1600" dirty="0" smtClean="0">
                <a:latin typeface="Menlo Regular"/>
                <a:cs typeface="Menlo Regular"/>
              </a:rPr>
              <a:t>╵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box(‘</a:t>
            </a:r>
            <a:r>
              <a:rPr lang="en-GB" sz="1600" dirty="0" err="1" smtClean="0">
                <a:latin typeface="Menlo Regular"/>
                <a:cs typeface="Menlo Regular"/>
              </a:rPr>
              <a:t>ew</a:t>
            </a:r>
            <a:r>
              <a:rPr lang="en-GB" sz="1600" dirty="0">
                <a:latin typeface="Menlo Regular"/>
                <a:cs typeface="Menlo Regular"/>
              </a:rPr>
              <a:t>’)	</a:t>
            </a:r>
            <a:r>
              <a:rPr lang="en-GB" sz="1600" dirty="0" smtClean="0">
                <a:latin typeface="Menlo Regular"/>
                <a:cs typeface="Menlo Regular"/>
              </a:rPr>
              <a:t>			</a:t>
            </a:r>
            <a:r>
              <a:rPr lang="mr-IN" sz="1600" dirty="0" smtClean="0">
                <a:latin typeface="Menlo Regular"/>
                <a:cs typeface="Menlo Regular"/>
              </a:rPr>
              <a:t>'─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box(‘</a:t>
            </a:r>
            <a:r>
              <a:rPr lang="en-GB" sz="1600" dirty="0" err="1" smtClean="0">
                <a:latin typeface="Menlo Regular"/>
                <a:cs typeface="Menlo Regular"/>
              </a:rPr>
              <a:t>ew</a:t>
            </a:r>
            <a:r>
              <a:rPr lang="en-GB" sz="1600" dirty="0" smtClean="0">
                <a:latin typeface="Menlo Regular"/>
                <a:cs typeface="Menlo Regular"/>
              </a:rPr>
              <a:t>’,True) 		</a:t>
            </a:r>
            <a:r>
              <a:rPr lang="mr-IN" sz="1600" dirty="0" smtClean="0">
                <a:latin typeface="Menlo Regular"/>
                <a:cs typeface="Menlo Regular"/>
              </a:rPr>
              <a:t>'━’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err="1" smtClean="0">
                <a:latin typeface="Menlo Regular"/>
                <a:cs typeface="Menlo Regular"/>
              </a:rPr>
              <a:t>overlayc</a:t>
            </a:r>
            <a:r>
              <a:rPr lang="en-GB" sz="1600" dirty="0" smtClean="0">
                <a:latin typeface="Menlo Regular"/>
                <a:cs typeface="Menlo Regular"/>
              </a:rPr>
              <a:t>(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r>
              <a:rPr lang="en-GB" sz="1600" dirty="0" smtClean="0">
                <a:latin typeface="Menlo Regular"/>
                <a:cs typeface="Menlo Regular"/>
              </a:rPr>
              <a:t>╵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r>
              <a:rPr lang="en-GB" sz="1600" dirty="0" smtClean="0">
                <a:latin typeface="Menlo Regular"/>
                <a:cs typeface="Menlo Regular"/>
              </a:rPr>
              <a:t>, 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r>
              <a:rPr lang="mr-IN" sz="1600" dirty="0" smtClean="0">
                <a:latin typeface="Menlo Regular"/>
                <a:cs typeface="Menlo Regular"/>
              </a:rPr>
              <a:t>━’</a:t>
            </a:r>
            <a:r>
              <a:rPr lang="en-GB" sz="1600" dirty="0" smtClean="0">
                <a:latin typeface="Menlo Regular"/>
                <a:cs typeface="Menlo Regular"/>
              </a:rPr>
              <a:t>)		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r>
              <a:rPr lang="mr-IN" sz="1600" dirty="0" smtClean="0">
                <a:latin typeface="Menlo Regular"/>
                <a:cs typeface="Menlo Regular"/>
              </a:rPr>
              <a:t>┷’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overlay(“ ╵       ╵ ╵╵ ╵╵ ╵           ╵ ╵      ╵”,</a:t>
            </a:r>
          </a:p>
          <a:p>
            <a:r>
              <a:rPr lang="en-GB" sz="1600" dirty="0" smtClean="0">
                <a:latin typeface="Menlo Regular"/>
                <a:cs typeface="Menlo Regular"/>
              </a:rPr>
              <a:t>        “ </a:t>
            </a:r>
            <a:r>
              <a:rPr lang="mr-IN" sz="1600" dirty="0" smtClean="0">
                <a:latin typeface="Menlo Regular"/>
                <a:cs typeface="Menlo Regular"/>
              </a:rPr>
              <a:t>╶───</a:t>
            </a:r>
            <a:r>
              <a:rPr lang="mr-IN" sz="1600" dirty="0">
                <a:latin typeface="Menlo Regular"/>
                <a:cs typeface="Menlo Regular"/>
              </a:rPr>
              <a:t>╴</a:t>
            </a:r>
            <a:r>
              <a:rPr lang="en-GB" sz="1600" dirty="0" smtClean="0">
                <a:latin typeface="Menlo Regular"/>
                <a:cs typeface="Menlo Regular"/>
              </a:rPr>
              <a:t>”,</a:t>
            </a:r>
          </a:p>
          <a:p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   “     </a:t>
            </a:r>
            <a:r>
              <a:rPr lang="mr-IN" sz="1600" dirty="0" smtClean="0">
                <a:latin typeface="Menlo Regular"/>
                <a:cs typeface="Menlo Regular"/>
              </a:rPr>
              <a:t>╶───╴</a:t>
            </a:r>
            <a:r>
              <a:rPr lang="en-GB" sz="1600" dirty="0" smtClean="0">
                <a:latin typeface="Menlo Regular"/>
                <a:cs typeface="Menlo Regular"/>
              </a:rPr>
              <a:t>”,</a:t>
            </a:r>
          </a:p>
          <a:p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en-GB" sz="1600" dirty="0">
                <a:latin typeface="Menlo Regular"/>
                <a:cs typeface="Menlo Regular"/>
              </a:rPr>
              <a:t>“ </a:t>
            </a:r>
            <a:r>
              <a:rPr lang="en-GB" sz="1600" dirty="0" smtClean="0">
                <a:latin typeface="Menlo Regular"/>
                <a:cs typeface="Menlo Regular"/>
              </a:rPr>
              <a:t>          </a:t>
            </a:r>
            <a:r>
              <a:rPr lang="mr-IN" sz="1600" dirty="0" smtClean="0">
                <a:latin typeface="Menlo Regular"/>
                <a:cs typeface="Menlo Regular"/>
              </a:rPr>
              <a:t>╶╴</a:t>
            </a:r>
            <a:r>
              <a:rPr lang="en-GB" sz="1600" dirty="0" smtClean="0">
                <a:latin typeface="Menlo Regular"/>
                <a:cs typeface="Menlo Regular"/>
              </a:rPr>
              <a:t>”,</a:t>
            </a:r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        </a:t>
            </a:r>
            <a:r>
              <a:rPr lang="en-GB" sz="1600" dirty="0" smtClean="0">
                <a:latin typeface="Menlo Regular"/>
                <a:cs typeface="Menlo Regular"/>
              </a:rPr>
              <a:t>“              </a:t>
            </a:r>
            <a:r>
              <a:rPr lang="mr-IN" sz="1600" dirty="0">
                <a:latin typeface="Menlo Regular"/>
                <a:cs typeface="Menlo Regular"/>
              </a:rPr>
              <a:t>╶</a:t>
            </a:r>
            <a:r>
              <a:rPr lang="mr-IN" sz="1600" dirty="0" smtClean="0">
                <a:latin typeface="Menlo Regular"/>
                <a:cs typeface="Menlo Regular"/>
              </a:rPr>
              <a:t>╴</a:t>
            </a:r>
            <a:r>
              <a:rPr lang="en-GB" sz="1600" dirty="0" smtClean="0">
                <a:latin typeface="Menlo Regular"/>
                <a:cs typeface="Menlo Regular"/>
              </a:rPr>
              <a:t>”,</a:t>
            </a:r>
          </a:p>
          <a:p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   “                 </a:t>
            </a:r>
            <a:r>
              <a:rPr lang="mr-IN" sz="1600" dirty="0" smtClean="0">
                <a:latin typeface="Menlo Regular"/>
                <a:cs typeface="Menlo Regular"/>
              </a:rPr>
              <a:t>╶───</a:t>
            </a:r>
            <a:r>
              <a:rPr lang="mr-IN" sz="1600" dirty="0">
                <a:latin typeface="Menlo Regular"/>
                <a:cs typeface="Menlo Regular"/>
              </a:rPr>
              <a:t>─</a:t>
            </a:r>
            <a:r>
              <a:rPr lang="mr-IN" sz="1600" dirty="0" smtClean="0">
                <a:latin typeface="Menlo Regular"/>
                <a:cs typeface="Menlo Regular"/>
              </a:rPr>
              <a:t>─</a:t>
            </a:r>
            <a:r>
              <a:rPr lang="mr-IN" sz="1600" dirty="0">
                <a:latin typeface="Menlo Regular"/>
                <a:cs typeface="Menlo Regular"/>
              </a:rPr>
              <a:t>╴</a:t>
            </a:r>
            <a:r>
              <a:rPr lang="en-GB" sz="1600" dirty="0">
                <a:latin typeface="Menlo Regular"/>
                <a:cs typeface="Menlo Regular"/>
              </a:rPr>
              <a:t>”,</a:t>
            </a:r>
          </a:p>
          <a:p>
            <a:r>
              <a:rPr lang="en-GB" sz="1600" dirty="0">
                <a:latin typeface="Menlo Regular"/>
                <a:cs typeface="Menlo Regular"/>
              </a:rPr>
              <a:t>        “     </a:t>
            </a:r>
            <a:r>
              <a:rPr lang="en-GB" sz="1600" dirty="0" smtClean="0">
                <a:latin typeface="Menlo Regular"/>
                <a:cs typeface="Menlo Regular"/>
              </a:rPr>
              <a:t>                  </a:t>
            </a:r>
            <a:r>
              <a:rPr lang="mr-IN" sz="1600" dirty="0" smtClean="0">
                <a:latin typeface="Menlo Regular"/>
                <a:cs typeface="Menlo Regular"/>
              </a:rPr>
              <a:t>╶───</a:t>
            </a:r>
            <a:r>
              <a:rPr lang="mr-IN" sz="1600" dirty="0">
                <a:latin typeface="Menlo Regular"/>
                <a:cs typeface="Menlo Regular"/>
              </a:rPr>
              <a:t>─</a:t>
            </a:r>
            <a:r>
              <a:rPr lang="mr-IN" sz="1600" dirty="0" smtClean="0">
                <a:latin typeface="Menlo Regular"/>
                <a:cs typeface="Menlo Regular"/>
              </a:rPr>
              <a:t>─</a:t>
            </a:r>
            <a:r>
              <a:rPr lang="mr-IN" sz="1600" dirty="0">
                <a:latin typeface="Menlo Regular"/>
                <a:cs typeface="Menlo Regular"/>
              </a:rPr>
              <a:t>╴</a:t>
            </a:r>
            <a:r>
              <a:rPr lang="en-GB" sz="1600" dirty="0">
                <a:latin typeface="Menlo Regular"/>
                <a:cs typeface="Menlo Regular"/>
              </a:rPr>
              <a:t>”</a:t>
            </a:r>
            <a:r>
              <a:rPr lang="en-GB" sz="1600" dirty="0" smtClean="0">
                <a:latin typeface="Menlo Regular"/>
                <a:cs typeface="Menlo Regular"/>
              </a:rPr>
              <a:t>,</a:t>
            </a:r>
          </a:p>
          <a:p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   “                               </a:t>
            </a:r>
            <a:r>
              <a:rPr lang="mr-IN" sz="1600" dirty="0">
                <a:latin typeface="Menlo Regular"/>
                <a:cs typeface="Menlo Regular"/>
              </a:rPr>
              <a:t>╶</a:t>
            </a:r>
            <a:r>
              <a:rPr lang="mr-IN" sz="1600" dirty="0" smtClean="0">
                <a:latin typeface="Menlo Regular"/>
                <a:cs typeface="Menlo Regular"/>
              </a:rPr>
              <a:t>──</a:t>
            </a:r>
            <a:r>
              <a:rPr lang="mr-IN" sz="1600" dirty="0">
                <a:latin typeface="Menlo Regular"/>
                <a:cs typeface="Menlo Regular"/>
              </a:rPr>
              <a:t>╴</a:t>
            </a:r>
            <a:r>
              <a:rPr lang="en-GB" sz="1600" dirty="0">
                <a:latin typeface="Menlo Regular"/>
                <a:cs typeface="Menlo Regular"/>
              </a:rPr>
              <a:t>”,</a:t>
            </a:r>
          </a:p>
          <a:p>
            <a:r>
              <a:rPr lang="en-GB" sz="1600" dirty="0">
                <a:latin typeface="Menlo Regular"/>
                <a:cs typeface="Menlo Regular"/>
              </a:rPr>
              <a:t>        “                   </a:t>
            </a:r>
            <a:r>
              <a:rPr lang="en-GB" sz="1600" dirty="0" smtClean="0">
                <a:latin typeface="Menlo Regular"/>
                <a:cs typeface="Menlo Regular"/>
              </a:rPr>
              <a:t>               </a:t>
            </a:r>
            <a:r>
              <a:rPr lang="mr-IN" sz="1600" dirty="0" smtClean="0">
                <a:latin typeface="Menlo Regular"/>
                <a:cs typeface="Menlo Regular"/>
              </a:rPr>
              <a:t>╶───</a:t>
            </a:r>
            <a:r>
              <a:rPr lang="mr-IN" sz="1600" dirty="0">
                <a:latin typeface="Menlo Regular"/>
                <a:cs typeface="Menlo Regular"/>
              </a:rPr>
              <a:t>╴</a:t>
            </a:r>
            <a:r>
              <a:rPr lang="en-GB" sz="1600" dirty="0">
                <a:latin typeface="Menlo Regular"/>
                <a:cs typeface="Menlo Regular"/>
              </a:rPr>
              <a:t>”,</a:t>
            </a:r>
          </a:p>
          <a:p>
            <a:r>
              <a:rPr lang="en-GB" sz="1600" dirty="0" smtClean="0">
                <a:latin typeface="Menlo Regular"/>
                <a:cs typeface="Menlo Regular"/>
              </a:rPr>
              <a:t>        “     </a:t>
            </a:r>
            <a:r>
              <a:rPr lang="mr-IN" sz="1600" dirty="0" smtClean="0">
                <a:latin typeface="Menlo Regular"/>
                <a:cs typeface="Menlo Regular"/>
              </a:rPr>
              <a:t>╷</a:t>
            </a:r>
            <a:r>
              <a:rPr lang="en-GB" sz="1600" dirty="0" smtClean="0">
                <a:latin typeface="Menlo Regular"/>
                <a:cs typeface="Menlo Regular"/>
              </a:rPr>
              <a:t>     </a:t>
            </a:r>
            <a:r>
              <a:rPr lang="mr-IN" sz="1600" dirty="0" smtClean="0">
                <a:latin typeface="Menlo Regular"/>
                <a:cs typeface="Menlo Regular"/>
              </a:rPr>
              <a:t>╷</a:t>
            </a:r>
            <a:r>
              <a:rPr lang="en-GB" sz="1600" dirty="0" smtClean="0">
                <a:latin typeface="Menlo Regular"/>
                <a:cs typeface="Menlo Regular"/>
              </a:rPr>
              <a:t>  </a:t>
            </a:r>
            <a:r>
              <a:rPr lang="mr-IN" sz="1600" dirty="0" smtClean="0">
                <a:latin typeface="Menlo Regular"/>
                <a:cs typeface="Menlo Regular"/>
              </a:rPr>
              <a:t>╷</a:t>
            </a:r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mr-IN" sz="1600" dirty="0" smtClean="0">
                <a:latin typeface="Menlo Regular"/>
                <a:cs typeface="Menlo Regular"/>
              </a:rPr>
              <a:t>╷</a:t>
            </a:r>
            <a:r>
              <a:rPr lang="en-GB" sz="1600" dirty="0" smtClean="0">
                <a:latin typeface="Menlo Regular"/>
                <a:cs typeface="Menlo Regular"/>
              </a:rPr>
              <a:t>          </a:t>
            </a:r>
            <a:r>
              <a:rPr lang="mr-IN" sz="1600" dirty="0" smtClean="0">
                <a:latin typeface="Menlo Regular"/>
                <a:cs typeface="Menlo Regular"/>
              </a:rPr>
              <a:t>╷</a:t>
            </a:r>
            <a:r>
              <a:rPr lang="en-GB" sz="1600" dirty="0">
                <a:latin typeface="Menlo Regular"/>
                <a:cs typeface="Menlo Regular"/>
              </a:rPr>
              <a:t>”</a:t>
            </a:r>
            <a:r>
              <a:rPr lang="en-GB" sz="1600" dirty="0" smtClean="0">
                <a:latin typeface="Menlo Regular"/>
                <a:cs typeface="Menlo Regular"/>
              </a:rPr>
              <a:t>)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4800" y="1818640"/>
            <a:ext cx="48768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35760" y="802640"/>
            <a:ext cx="169672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78000" y="1076960"/>
            <a:ext cx="155448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07920" y="1320800"/>
            <a:ext cx="92456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14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9"/>
    </mc:Choice>
    <mc:Fallback xmlns="">
      <p:transition xmlns:p14="http://schemas.microsoft.com/office/powerpoint/2010/main" spd="slow" advTm="662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box(‘n</a:t>
            </a:r>
            <a:r>
              <a:rPr lang="en-GB" sz="1600" dirty="0">
                <a:latin typeface="Menlo Regular"/>
                <a:cs typeface="Menlo Regular"/>
              </a:rPr>
              <a:t>’)	</a:t>
            </a:r>
            <a:r>
              <a:rPr lang="en-GB" sz="1600" dirty="0" smtClean="0">
                <a:latin typeface="Menlo Regular"/>
                <a:cs typeface="Menlo Regular"/>
              </a:rPr>
              <a:t>			</a:t>
            </a:r>
            <a:r>
              <a:rPr lang="mr-IN" sz="1600" dirty="0" smtClean="0">
                <a:latin typeface="Menlo Regular"/>
                <a:cs typeface="Menlo Regular"/>
              </a:rPr>
              <a:t>'</a:t>
            </a:r>
            <a:r>
              <a:rPr lang="en-GB" sz="1600" dirty="0" smtClean="0">
                <a:latin typeface="Menlo Regular"/>
                <a:cs typeface="Menlo Regular"/>
              </a:rPr>
              <a:t>╵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box(‘</a:t>
            </a:r>
            <a:r>
              <a:rPr lang="en-GB" sz="1600" dirty="0" err="1" smtClean="0">
                <a:latin typeface="Menlo Regular"/>
                <a:cs typeface="Menlo Regular"/>
              </a:rPr>
              <a:t>ew</a:t>
            </a:r>
            <a:r>
              <a:rPr lang="en-GB" sz="1600" dirty="0">
                <a:latin typeface="Menlo Regular"/>
                <a:cs typeface="Menlo Regular"/>
              </a:rPr>
              <a:t>’)	</a:t>
            </a:r>
            <a:r>
              <a:rPr lang="en-GB" sz="1600" dirty="0" smtClean="0">
                <a:latin typeface="Menlo Regular"/>
                <a:cs typeface="Menlo Regular"/>
              </a:rPr>
              <a:t>			</a:t>
            </a:r>
            <a:r>
              <a:rPr lang="mr-IN" sz="1600" dirty="0" smtClean="0">
                <a:latin typeface="Menlo Regular"/>
                <a:cs typeface="Menlo Regular"/>
              </a:rPr>
              <a:t>'─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box(‘</a:t>
            </a:r>
            <a:r>
              <a:rPr lang="en-GB" sz="1600" dirty="0" err="1" smtClean="0">
                <a:latin typeface="Menlo Regular"/>
                <a:cs typeface="Menlo Regular"/>
              </a:rPr>
              <a:t>ew</a:t>
            </a:r>
            <a:r>
              <a:rPr lang="en-GB" sz="1600" dirty="0" smtClean="0">
                <a:latin typeface="Menlo Regular"/>
                <a:cs typeface="Menlo Regular"/>
              </a:rPr>
              <a:t>’,True) 		</a:t>
            </a:r>
            <a:r>
              <a:rPr lang="mr-IN" sz="1600" dirty="0" smtClean="0">
                <a:latin typeface="Menlo Regular"/>
                <a:cs typeface="Menlo Regular"/>
              </a:rPr>
              <a:t>'━’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err="1" smtClean="0">
                <a:latin typeface="Menlo Regular"/>
                <a:cs typeface="Menlo Regular"/>
              </a:rPr>
              <a:t>overlayc</a:t>
            </a:r>
            <a:r>
              <a:rPr lang="en-GB" sz="1600" dirty="0" smtClean="0">
                <a:latin typeface="Menlo Regular"/>
                <a:cs typeface="Menlo Regular"/>
              </a:rPr>
              <a:t>(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r>
              <a:rPr lang="en-GB" sz="1600" dirty="0" smtClean="0">
                <a:latin typeface="Menlo Regular"/>
                <a:cs typeface="Menlo Regular"/>
              </a:rPr>
              <a:t>╵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r>
              <a:rPr lang="en-GB" sz="1600" dirty="0" smtClean="0">
                <a:latin typeface="Menlo Regular"/>
                <a:cs typeface="Menlo Regular"/>
              </a:rPr>
              <a:t>, 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r>
              <a:rPr lang="mr-IN" sz="1600" dirty="0" smtClean="0">
                <a:latin typeface="Menlo Regular"/>
                <a:cs typeface="Menlo Regular"/>
              </a:rPr>
              <a:t>━’</a:t>
            </a:r>
            <a:r>
              <a:rPr lang="en-GB" sz="1600" dirty="0" smtClean="0">
                <a:latin typeface="Menlo Regular"/>
                <a:cs typeface="Menlo Regular"/>
              </a:rPr>
              <a:t>)		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r>
              <a:rPr lang="mr-IN" sz="1600" dirty="0" smtClean="0">
                <a:latin typeface="Menlo Regular"/>
                <a:cs typeface="Menlo Regular"/>
              </a:rPr>
              <a:t>┷’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overlay(“ ╵       ╵ ╵╵ ╵╵ ╵           ╵ ╵      ╵”,</a:t>
            </a:r>
          </a:p>
          <a:p>
            <a:r>
              <a:rPr lang="en-GB" sz="1600" dirty="0" smtClean="0">
                <a:latin typeface="Menlo Regular"/>
                <a:cs typeface="Menlo Regular"/>
              </a:rPr>
              <a:t>        “ </a:t>
            </a:r>
            <a:r>
              <a:rPr lang="mr-IN" sz="1600" dirty="0" smtClean="0">
                <a:latin typeface="Menlo Regular"/>
                <a:cs typeface="Menlo Regular"/>
              </a:rPr>
              <a:t>╶───</a:t>
            </a:r>
            <a:r>
              <a:rPr lang="mr-IN" sz="1600" dirty="0">
                <a:latin typeface="Menlo Regular"/>
                <a:cs typeface="Menlo Regular"/>
              </a:rPr>
              <a:t>╴</a:t>
            </a:r>
            <a:r>
              <a:rPr lang="en-GB" sz="1600" dirty="0" smtClean="0">
                <a:latin typeface="Menlo Regular"/>
                <a:cs typeface="Menlo Regular"/>
              </a:rPr>
              <a:t>”,</a:t>
            </a:r>
          </a:p>
          <a:p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   “     </a:t>
            </a:r>
            <a:r>
              <a:rPr lang="mr-IN" sz="1600" dirty="0" smtClean="0">
                <a:latin typeface="Menlo Regular"/>
                <a:cs typeface="Menlo Regular"/>
              </a:rPr>
              <a:t>╶───╴</a:t>
            </a:r>
            <a:r>
              <a:rPr lang="en-GB" sz="1600" dirty="0" smtClean="0">
                <a:latin typeface="Menlo Regular"/>
                <a:cs typeface="Menlo Regular"/>
              </a:rPr>
              <a:t>”,</a:t>
            </a:r>
          </a:p>
          <a:p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en-GB" sz="1600" dirty="0">
                <a:latin typeface="Menlo Regular"/>
                <a:cs typeface="Menlo Regular"/>
              </a:rPr>
              <a:t>“ </a:t>
            </a:r>
            <a:r>
              <a:rPr lang="en-GB" sz="1600" dirty="0" smtClean="0">
                <a:latin typeface="Menlo Regular"/>
                <a:cs typeface="Menlo Regular"/>
              </a:rPr>
              <a:t>          </a:t>
            </a:r>
            <a:r>
              <a:rPr lang="mr-IN" sz="1600" dirty="0" smtClean="0">
                <a:latin typeface="Menlo Regular"/>
                <a:cs typeface="Menlo Regular"/>
              </a:rPr>
              <a:t>╶╴</a:t>
            </a:r>
            <a:r>
              <a:rPr lang="en-GB" sz="1600" dirty="0" smtClean="0">
                <a:latin typeface="Menlo Regular"/>
                <a:cs typeface="Menlo Regular"/>
              </a:rPr>
              <a:t>”,</a:t>
            </a:r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        </a:t>
            </a:r>
            <a:r>
              <a:rPr lang="en-GB" sz="1600" dirty="0" smtClean="0">
                <a:latin typeface="Menlo Regular"/>
                <a:cs typeface="Menlo Regular"/>
              </a:rPr>
              <a:t>“              </a:t>
            </a:r>
            <a:r>
              <a:rPr lang="mr-IN" sz="1600" dirty="0">
                <a:latin typeface="Menlo Regular"/>
                <a:cs typeface="Menlo Regular"/>
              </a:rPr>
              <a:t>╶</a:t>
            </a:r>
            <a:r>
              <a:rPr lang="mr-IN" sz="1600" dirty="0" smtClean="0">
                <a:latin typeface="Menlo Regular"/>
                <a:cs typeface="Menlo Regular"/>
              </a:rPr>
              <a:t>╴</a:t>
            </a:r>
            <a:r>
              <a:rPr lang="en-GB" sz="1600" dirty="0" smtClean="0">
                <a:latin typeface="Menlo Regular"/>
                <a:cs typeface="Menlo Regular"/>
              </a:rPr>
              <a:t>”,</a:t>
            </a:r>
          </a:p>
          <a:p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   “                 </a:t>
            </a:r>
            <a:r>
              <a:rPr lang="mr-IN" sz="1600" dirty="0" smtClean="0">
                <a:latin typeface="Menlo Regular"/>
                <a:cs typeface="Menlo Regular"/>
              </a:rPr>
              <a:t>╶───</a:t>
            </a:r>
            <a:r>
              <a:rPr lang="mr-IN" sz="1600" dirty="0">
                <a:latin typeface="Menlo Regular"/>
                <a:cs typeface="Menlo Regular"/>
              </a:rPr>
              <a:t>─</a:t>
            </a:r>
            <a:r>
              <a:rPr lang="mr-IN" sz="1600" dirty="0" smtClean="0">
                <a:latin typeface="Menlo Regular"/>
                <a:cs typeface="Menlo Regular"/>
              </a:rPr>
              <a:t>─</a:t>
            </a:r>
            <a:r>
              <a:rPr lang="mr-IN" sz="1600" dirty="0">
                <a:latin typeface="Menlo Regular"/>
                <a:cs typeface="Menlo Regular"/>
              </a:rPr>
              <a:t>╴</a:t>
            </a:r>
            <a:r>
              <a:rPr lang="en-GB" sz="1600" dirty="0">
                <a:latin typeface="Menlo Regular"/>
                <a:cs typeface="Menlo Regular"/>
              </a:rPr>
              <a:t>”,</a:t>
            </a:r>
          </a:p>
          <a:p>
            <a:r>
              <a:rPr lang="en-GB" sz="1600" dirty="0">
                <a:latin typeface="Menlo Regular"/>
                <a:cs typeface="Menlo Regular"/>
              </a:rPr>
              <a:t>        “     </a:t>
            </a:r>
            <a:r>
              <a:rPr lang="en-GB" sz="1600" dirty="0" smtClean="0">
                <a:latin typeface="Menlo Regular"/>
                <a:cs typeface="Menlo Regular"/>
              </a:rPr>
              <a:t>                  </a:t>
            </a:r>
            <a:r>
              <a:rPr lang="mr-IN" sz="1600" dirty="0" smtClean="0">
                <a:latin typeface="Menlo Regular"/>
                <a:cs typeface="Menlo Regular"/>
              </a:rPr>
              <a:t>╶───</a:t>
            </a:r>
            <a:r>
              <a:rPr lang="mr-IN" sz="1600" dirty="0">
                <a:latin typeface="Menlo Regular"/>
                <a:cs typeface="Menlo Regular"/>
              </a:rPr>
              <a:t>─</a:t>
            </a:r>
            <a:r>
              <a:rPr lang="mr-IN" sz="1600" dirty="0" smtClean="0">
                <a:latin typeface="Menlo Regular"/>
                <a:cs typeface="Menlo Regular"/>
              </a:rPr>
              <a:t>─</a:t>
            </a:r>
            <a:r>
              <a:rPr lang="mr-IN" sz="1600" dirty="0">
                <a:latin typeface="Menlo Regular"/>
                <a:cs typeface="Menlo Regular"/>
              </a:rPr>
              <a:t>╴</a:t>
            </a:r>
            <a:r>
              <a:rPr lang="en-GB" sz="1600" dirty="0">
                <a:latin typeface="Menlo Regular"/>
                <a:cs typeface="Menlo Regular"/>
              </a:rPr>
              <a:t>”</a:t>
            </a:r>
            <a:r>
              <a:rPr lang="en-GB" sz="1600" dirty="0" smtClean="0">
                <a:latin typeface="Menlo Regular"/>
                <a:cs typeface="Menlo Regular"/>
              </a:rPr>
              <a:t>,</a:t>
            </a:r>
          </a:p>
          <a:p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   “                               </a:t>
            </a:r>
            <a:r>
              <a:rPr lang="mr-IN" sz="1600" dirty="0">
                <a:latin typeface="Menlo Regular"/>
                <a:cs typeface="Menlo Regular"/>
              </a:rPr>
              <a:t>╶</a:t>
            </a:r>
            <a:r>
              <a:rPr lang="mr-IN" sz="1600" dirty="0" smtClean="0">
                <a:latin typeface="Menlo Regular"/>
                <a:cs typeface="Menlo Regular"/>
              </a:rPr>
              <a:t>──</a:t>
            </a:r>
            <a:r>
              <a:rPr lang="mr-IN" sz="1600" dirty="0">
                <a:latin typeface="Menlo Regular"/>
                <a:cs typeface="Menlo Regular"/>
              </a:rPr>
              <a:t>╴</a:t>
            </a:r>
            <a:r>
              <a:rPr lang="en-GB" sz="1600" dirty="0">
                <a:latin typeface="Menlo Regular"/>
                <a:cs typeface="Menlo Regular"/>
              </a:rPr>
              <a:t>”,</a:t>
            </a:r>
          </a:p>
          <a:p>
            <a:r>
              <a:rPr lang="en-GB" sz="1600" dirty="0">
                <a:latin typeface="Menlo Regular"/>
                <a:cs typeface="Menlo Regular"/>
              </a:rPr>
              <a:t>        “                   </a:t>
            </a:r>
            <a:r>
              <a:rPr lang="en-GB" sz="1600" dirty="0" smtClean="0">
                <a:latin typeface="Menlo Regular"/>
                <a:cs typeface="Menlo Regular"/>
              </a:rPr>
              <a:t>               </a:t>
            </a:r>
            <a:r>
              <a:rPr lang="mr-IN" sz="1600" dirty="0" smtClean="0">
                <a:latin typeface="Menlo Regular"/>
                <a:cs typeface="Menlo Regular"/>
              </a:rPr>
              <a:t>╶───</a:t>
            </a:r>
            <a:r>
              <a:rPr lang="mr-IN" sz="1600" dirty="0">
                <a:latin typeface="Menlo Regular"/>
                <a:cs typeface="Menlo Regular"/>
              </a:rPr>
              <a:t>╴</a:t>
            </a:r>
            <a:r>
              <a:rPr lang="en-GB" sz="1600" dirty="0">
                <a:latin typeface="Menlo Regular"/>
                <a:cs typeface="Menlo Regular"/>
              </a:rPr>
              <a:t>”,</a:t>
            </a:r>
          </a:p>
          <a:p>
            <a:r>
              <a:rPr lang="en-GB" sz="1600" dirty="0" smtClean="0">
                <a:latin typeface="Menlo Regular"/>
                <a:cs typeface="Menlo Regular"/>
              </a:rPr>
              <a:t>        “     </a:t>
            </a:r>
            <a:r>
              <a:rPr lang="mr-IN" sz="1600" dirty="0" smtClean="0">
                <a:latin typeface="Menlo Regular"/>
                <a:cs typeface="Menlo Regular"/>
              </a:rPr>
              <a:t>╷</a:t>
            </a:r>
            <a:r>
              <a:rPr lang="en-GB" sz="1600" dirty="0" smtClean="0">
                <a:latin typeface="Menlo Regular"/>
                <a:cs typeface="Menlo Regular"/>
              </a:rPr>
              <a:t>     </a:t>
            </a:r>
            <a:r>
              <a:rPr lang="mr-IN" sz="1600" dirty="0" smtClean="0">
                <a:latin typeface="Menlo Regular"/>
                <a:cs typeface="Menlo Regular"/>
              </a:rPr>
              <a:t>╷</a:t>
            </a:r>
            <a:r>
              <a:rPr lang="en-GB" sz="1600" dirty="0" smtClean="0">
                <a:latin typeface="Menlo Regular"/>
                <a:cs typeface="Menlo Regular"/>
              </a:rPr>
              <a:t>  </a:t>
            </a:r>
            <a:r>
              <a:rPr lang="mr-IN" sz="1600" dirty="0" smtClean="0">
                <a:latin typeface="Menlo Regular"/>
                <a:cs typeface="Menlo Regular"/>
              </a:rPr>
              <a:t>╷</a:t>
            </a:r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mr-IN" sz="1600" dirty="0" smtClean="0">
                <a:latin typeface="Menlo Regular"/>
                <a:cs typeface="Menlo Regular"/>
              </a:rPr>
              <a:t>╷</a:t>
            </a:r>
            <a:r>
              <a:rPr lang="en-GB" sz="1600" dirty="0" smtClean="0">
                <a:latin typeface="Menlo Regular"/>
                <a:cs typeface="Menlo Regular"/>
              </a:rPr>
              <a:t>          </a:t>
            </a:r>
            <a:r>
              <a:rPr lang="mr-IN" sz="1600" dirty="0" smtClean="0">
                <a:latin typeface="Menlo Regular"/>
                <a:cs typeface="Menlo Regular"/>
              </a:rPr>
              <a:t>╷</a:t>
            </a:r>
            <a:r>
              <a:rPr lang="en-GB" sz="1600" dirty="0">
                <a:latin typeface="Menlo Regular"/>
                <a:cs typeface="Menlo Regular"/>
              </a:rPr>
              <a:t>”</a:t>
            </a:r>
            <a:r>
              <a:rPr lang="en-GB" sz="1600" dirty="0" smtClean="0">
                <a:latin typeface="Menlo Regular"/>
                <a:cs typeface="Menlo Regular"/>
              </a:rPr>
              <a:t>)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76720" y="2143760"/>
            <a:ext cx="1485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3366FF"/>
                </a:solidFill>
              </a:rPr>
              <a:t>reduce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44800" y="1818640"/>
            <a:ext cx="48768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35760" y="802640"/>
            <a:ext cx="169672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78000" y="1076960"/>
            <a:ext cx="155448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07920" y="1320800"/>
            <a:ext cx="92456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2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0"/>
    </mc:Choice>
    <mc:Fallback xmlns="">
      <p:transition xmlns:p14="http://schemas.microsoft.com/office/powerpoint/2010/main" spd="slow" advTm="222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box(‘n</a:t>
            </a:r>
            <a:r>
              <a:rPr lang="en-GB" sz="1600" dirty="0">
                <a:latin typeface="Menlo Regular"/>
                <a:cs typeface="Menlo Regular"/>
              </a:rPr>
              <a:t>’)	</a:t>
            </a:r>
            <a:r>
              <a:rPr lang="en-GB" sz="1600" dirty="0" smtClean="0">
                <a:latin typeface="Menlo Regular"/>
                <a:cs typeface="Menlo Regular"/>
              </a:rPr>
              <a:t>			</a:t>
            </a:r>
            <a:r>
              <a:rPr lang="mr-IN" sz="1600" dirty="0" smtClean="0">
                <a:latin typeface="Menlo Regular"/>
                <a:cs typeface="Menlo Regular"/>
              </a:rPr>
              <a:t>'</a:t>
            </a:r>
            <a:r>
              <a:rPr lang="en-GB" sz="1600" dirty="0" smtClean="0">
                <a:latin typeface="Menlo Regular"/>
                <a:cs typeface="Menlo Regular"/>
              </a:rPr>
              <a:t>╵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box(‘</a:t>
            </a:r>
            <a:r>
              <a:rPr lang="en-GB" sz="1600" dirty="0" err="1" smtClean="0">
                <a:latin typeface="Menlo Regular"/>
                <a:cs typeface="Menlo Regular"/>
              </a:rPr>
              <a:t>ew</a:t>
            </a:r>
            <a:r>
              <a:rPr lang="en-GB" sz="1600" dirty="0">
                <a:latin typeface="Menlo Regular"/>
                <a:cs typeface="Menlo Regular"/>
              </a:rPr>
              <a:t>’)	</a:t>
            </a:r>
            <a:r>
              <a:rPr lang="en-GB" sz="1600" dirty="0" smtClean="0">
                <a:latin typeface="Menlo Regular"/>
                <a:cs typeface="Menlo Regular"/>
              </a:rPr>
              <a:t>			</a:t>
            </a:r>
            <a:r>
              <a:rPr lang="mr-IN" sz="1600" dirty="0" smtClean="0">
                <a:latin typeface="Menlo Regular"/>
                <a:cs typeface="Menlo Regular"/>
              </a:rPr>
              <a:t>'─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box(‘</a:t>
            </a:r>
            <a:r>
              <a:rPr lang="en-GB" sz="1600" dirty="0" err="1" smtClean="0">
                <a:latin typeface="Menlo Regular"/>
                <a:cs typeface="Menlo Regular"/>
              </a:rPr>
              <a:t>ew</a:t>
            </a:r>
            <a:r>
              <a:rPr lang="en-GB" sz="1600" dirty="0" smtClean="0">
                <a:latin typeface="Menlo Regular"/>
                <a:cs typeface="Menlo Regular"/>
              </a:rPr>
              <a:t>’,True) 		</a:t>
            </a:r>
            <a:r>
              <a:rPr lang="mr-IN" sz="1600" dirty="0" smtClean="0">
                <a:latin typeface="Menlo Regular"/>
                <a:cs typeface="Menlo Regular"/>
              </a:rPr>
              <a:t>'━’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err="1" smtClean="0">
                <a:latin typeface="Menlo Regular"/>
                <a:cs typeface="Menlo Regular"/>
              </a:rPr>
              <a:t>overlayc</a:t>
            </a:r>
            <a:r>
              <a:rPr lang="en-GB" sz="1600" dirty="0" smtClean="0">
                <a:latin typeface="Menlo Regular"/>
                <a:cs typeface="Menlo Regular"/>
              </a:rPr>
              <a:t>(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r>
              <a:rPr lang="en-GB" sz="1600" dirty="0" smtClean="0">
                <a:latin typeface="Menlo Regular"/>
                <a:cs typeface="Menlo Regular"/>
              </a:rPr>
              <a:t>╵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r>
              <a:rPr lang="en-GB" sz="1600" dirty="0" smtClean="0">
                <a:latin typeface="Menlo Regular"/>
                <a:cs typeface="Menlo Regular"/>
              </a:rPr>
              <a:t>, 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r>
              <a:rPr lang="mr-IN" sz="1600" dirty="0" smtClean="0">
                <a:latin typeface="Menlo Regular"/>
                <a:cs typeface="Menlo Regular"/>
              </a:rPr>
              <a:t>━’</a:t>
            </a:r>
            <a:r>
              <a:rPr lang="en-GB" sz="1600" dirty="0" smtClean="0">
                <a:latin typeface="Menlo Regular"/>
                <a:cs typeface="Menlo Regular"/>
              </a:rPr>
              <a:t>)		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r>
              <a:rPr lang="mr-IN" sz="1600" dirty="0" smtClean="0">
                <a:latin typeface="Menlo Regular"/>
                <a:cs typeface="Menlo Regular"/>
              </a:rPr>
              <a:t>┷’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overlay(“ ╵       ╵ ╵╵ ╵╵ ╵           ╵ ╵      ╵”,</a:t>
            </a:r>
          </a:p>
          <a:p>
            <a:r>
              <a:rPr lang="en-GB" sz="1600" dirty="0" smtClean="0">
                <a:latin typeface="Menlo Regular"/>
                <a:cs typeface="Menlo Regular"/>
              </a:rPr>
              <a:t>        “ </a:t>
            </a:r>
            <a:r>
              <a:rPr lang="mr-IN" sz="1600" dirty="0" smtClean="0">
                <a:latin typeface="Menlo Regular"/>
                <a:cs typeface="Menlo Regular"/>
              </a:rPr>
              <a:t>╶───</a:t>
            </a:r>
            <a:r>
              <a:rPr lang="mr-IN" sz="1600" dirty="0">
                <a:latin typeface="Menlo Regular"/>
                <a:cs typeface="Menlo Regular"/>
              </a:rPr>
              <a:t>╴</a:t>
            </a:r>
            <a:r>
              <a:rPr lang="en-GB" sz="1600" dirty="0" smtClean="0">
                <a:latin typeface="Menlo Regular"/>
                <a:cs typeface="Menlo Regular"/>
              </a:rPr>
              <a:t>”,</a:t>
            </a:r>
          </a:p>
          <a:p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   “     </a:t>
            </a:r>
            <a:r>
              <a:rPr lang="mr-IN" sz="1600" dirty="0" smtClean="0">
                <a:latin typeface="Menlo Regular"/>
                <a:cs typeface="Menlo Regular"/>
              </a:rPr>
              <a:t>╶───╴</a:t>
            </a:r>
            <a:r>
              <a:rPr lang="en-GB" sz="1600" dirty="0" smtClean="0">
                <a:latin typeface="Menlo Regular"/>
                <a:cs typeface="Menlo Regular"/>
              </a:rPr>
              <a:t>”,</a:t>
            </a:r>
          </a:p>
          <a:p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en-GB" sz="1600" dirty="0">
                <a:latin typeface="Menlo Regular"/>
                <a:cs typeface="Menlo Regular"/>
              </a:rPr>
              <a:t>“ </a:t>
            </a:r>
            <a:r>
              <a:rPr lang="en-GB" sz="1600" dirty="0" smtClean="0">
                <a:latin typeface="Menlo Regular"/>
                <a:cs typeface="Menlo Regular"/>
              </a:rPr>
              <a:t>          </a:t>
            </a:r>
            <a:r>
              <a:rPr lang="mr-IN" sz="1600" dirty="0" smtClean="0">
                <a:latin typeface="Menlo Regular"/>
                <a:cs typeface="Menlo Regular"/>
              </a:rPr>
              <a:t>╶╴</a:t>
            </a:r>
            <a:r>
              <a:rPr lang="en-GB" sz="1600" dirty="0" smtClean="0">
                <a:latin typeface="Menlo Regular"/>
                <a:cs typeface="Menlo Regular"/>
              </a:rPr>
              <a:t>”,</a:t>
            </a:r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        </a:t>
            </a:r>
            <a:r>
              <a:rPr lang="en-GB" sz="1600" dirty="0" smtClean="0">
                <a:latin typeface="Menlo Regular"/>
                <a:cs typeface="Menlo Regular"/>
              </a:rPr>
              <a:t>“              </a:t>
            </a:r>
            <a:r>
              <a:rPr lang="mr-IN" sz="1600" dirty="0">
                <a:latin typeface="Menlo Regular"/>
                <a:cs typeface="Menlo Regular"/>
              </a:rPr>
              <a:t>╶</a:t>
            </a:r>
            <a:r>
              <a:rPr lang="mr-IN" sz="1600" dirty="0" smtClean="0">
                <a:latin typeface="Menlo Regular"/>
                <a:cs typeface="Menlo Regular"/>
              </a:rPr>
              <a:t>╴</a:t>
            </a:r>
            <a:r>
              <a:rPr lang="en-GB" sz="1600" dirty="0" smtClean="0">
                <a:latin typeface="Menlo Regular"/>
                <a:cs typeface="Menlo Regular"/>
              </a:rPr>
              <a:t>”,</a:t>
            </a:r>
          </a:p>
          <a:p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   “                 </a:t>
            </a:r>
            <a:r>
              <a:rPr lang="mr-IN" sz="1600" dirty="0" smtClean="0">
                <a:latin typeface="Menlo Regular"/>
                <a:cs typeface="Menlo Regular"/>
              </a:rPr>
              <a:t>╶───</a:t>
            </a:r>
            <a:r>
              <a:rPr lang="mr-IN" sz="1600" dirty="0">
                <a:latin typeface="Menlo Regular"/>
                <a:cs typeface="Menlo Regular"/>
              </a:rPr>
              <a:t>─</a:t>
            </a:r>
            <a:r>
              <a:rPr lang="mr-IN" sz="1600" dirty="0" smtClean="0">
                <a:latin typeface="Menlo Regular"/>
                <a:cs typeface="Menlo Regular"/>
              </a:rPr>
              <a:t>─</a:t>
            </a:r>
            <a:r>
              <a:rPr lang="mr-IN" sz="1600" dirty="0">
                <a:latin typeface="Menlo Regular"/>
                <a:cs typeface="Menlo Regular"/>
              </a:rPr>
              <a:t>╴</a:t>
            </a:r>
            <a:r>
              <a:rPr lang="en-GB" sz="1600" dirty="0">
                <a:latin typeface="Menlo Regular"/>
                <a:cs typeface="Menlo Regular"/>
              </a:rPr>
              <a:t>”,</a:t>
            </a:r>
          </a:p>
          <a:p>
            <a:r>
              <a:rPr lang="en-GB" sz="1600" dirty="0">
                <a:latin typeface="Menlo Regular"/>
                <a:cs typeface="Menlo Regular"/>
              </a:rPr>
              <a:t>        “     </a:t>
            </a:r>
            <a:r>
              <a:rPr lang="en-GB" sz="1600" dirty="0" smtClean="0">
                <a:latin typeface="Menlo Regular"/>
                <a:cs typeface="Menlo Regular"/>
              </a:rPr>
              <a:t>                  </a:t>
            </a:r>
            <a:r>
              <a:rPr lang="mr-IN" sz="1600" dirty="0" smtClean="0">
                <a:latin typeface="Menlo Regular"/>
                <a:cs typeface="Menlo Regular"/>
              </a:rPr>
              <a:t>╶───</a:t>
            </a:r>
            <a:r>
              <a:rPr lang="mr-IN" sz="1600" dirty="0">
                <a:latin typeface="Menlo Regular"/>
                <a:cs typeface="Menlo Regular"/>
              </a:rPr>
              <a:t>─</a:t>
            </a:r>
            <a:r>
              <a:rPr lang="mr-IN" sz="1600" dirty="0" smtClean="0">
                <a:latin typeface="Menlo Regular"/>
                <a:cs typeface="Menlo Regular"/>
              </a:rPr>
              <a:t>─</a:t>
            </a:r>
            <a:r>
              <a:rPr lang="mr-IN" sz="1600" dirty="0">
                <a:latin typeface="Menlo Regular"/>
                <a:cs typeface="Menlo Regular"/>
              </a:rPr>
              <a:t>╴</a:t>
            </a:r>
            <a:r>
              <a:rPr lang="en-GB" sz="1600" dirty="0">
                <a:latin typeface="Menlo Regular"/>
                <a:cs typeface="Menlo Regular"/>
              </a:rPr>
              <a:t>”</a:t>
            </a:r>
            <a:r>
              <a:rPr lang="en-GB" sz="1600" dirty="0" smtClean="0">
                <a:latin typeface="Menlo Regular"/>
                <a:cs typeface="Menlo Regular"/>
              </a:rPr>
              <a:t>,</a:t>
            </a:r>
          </a:p>
          <a:p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   “                               </a:t>
            </a:r>
            <a:r>
              <a:rPr lang="mr-IN" sz="1600" dirty="0">
                <a:latin typeface="Menlo Regular"/>
                <a:cs typeface="Menlo Regular"/>
              </a:rPr>
              <a:t>╶</a:t>
            </a:r>
            <a:r>
              <a:rPr lang="mr-IN" sz="1600" dirty="0" smtClean="0">
                <a:latin typeface="Menlo Regular"/>
                <a:cs typeface="Menlo Regular"/>
              </a:rPr>
              <a:t>──</a:t>
            </a:r>
            <a:r>
              <a:rPr lang="mr-IN" sz="1600" dirty="0">
                <a:latin typeface="Menlo Regular"/>
                <a:cs typeface="Menlo Regular"/>
              </a:rPr>
              <a:t>╴</a:t>
            </a:r>
            <a:r>
              <a:rPr lang="en-GB" sz="1600" dirty="0">
                <a:latin typeface="Menlo Regular"/>
                <a:cs typeface="Menlo Regular"/>
              </a:rPr>
              <a:t>”,</a:t>
            </a:r>
          </a:p>
          <a:p>
            <a:r>
              <a:rPr lang="en-GB" sz="1600" dirty="0">
                <a:latin typeface="Menlo Regular"/>
                <a:cs typeface="Menlo Regular"/>
              </a:rPr>
              <a:t>        “                   </a:t>
            </a:r>
            <a:r>
              <a:rPr lang="en-GB" sz="1600" dirty="0" smtClean="0">
                <a:latin typeface="Menlo Regular"/>
                <a:cs typeface="Menlo Regular"/>
              </a:rPr>
              <a:t>               </a:t>
            </a:r>
            <a:r>
              <a:rPr lang="mr-IN" sz="1600" dirty="0" smtClean="0">
                <a:latin typeface="Menlo Regular"/>
                <a:cs typeface="Menlo Regular"/>
              </a:rPr>
              <a:t>╶───</a:t>
            </a:r>
            <a:r>
              <a:rPr lang="mr-IN" sz="1600" dirty="0">
                <a:latin typeface="Menlo Regular"/>
                <a:cs typeface="Menlo Regular"/>
              </a:rPr>
              <a:t>╴</a:t>
            </a:r>
            <a:r>
              <a:rPr lang="en-GB" sz="1600" dirty="0">
                <a:latin typeface="Menlo Regular"/>
                <a:cs typeface="Menlo Regular"/>
              </a:rPr>
              <a:t>”,</a:t>
            </a:r>
          </a:p>
          <a:p>
            <a:r>
              <a:rPr lang="en-GB" sz="1600" dirty="0" smtClean="0">
                <a:latin typeface="Menlo Regular"/>
                <a:cs typeface="Menlo Regular"/>
              </a:rPr>
              <a:t>        “     </a:t>
            </a:r>
            <a:r>
              <a:rPr lang="mr-IN" sz="1600" dirty="0" smtClean="0">
                <a:latin typeface="Menlo Regular"/>
                <a:cs typeface="Menlo Regular"/>
              </a:rPr>
              <a:t>╷</a:t>
            </a:r>
            <a:r>
              <a:rPr lang="en-GB" sz="1600" dirty="0" smtClean="0">
                <a:latin typeface="Menlo Regular"/>
                <a:cs typeface="Menlo Regular"/>
              </a:rPr>
              <a:t>     </a:t>
            </a:r>
            <a:r>
              <a:rPr lang="mr-IN" sz="1600" dirty="0" smtClean="0">
                <a:latin typeface="Menlo Regular"/>
                <a:cs typeface="Menlo Regular"/>
              </a:rPr>
              <a:t>╷</a:t>
            </a:r>
            <a:r>
              <a:rPr lang="en-GB" sz="1600" dirty="0" smtClean="0">
                <a:latin typeface="Menlo Regular"/>
                <a:cs typeface="Menlo Regular"/>
              </a:rPr>
              <a:t>  </a:t>
            </a:r>
            <a:r>
              <a:rPr lang="mr-IN" sz="1600" dirty="0" smtClean="0">
                <a:latin typeface="Menlo Regular"/>
                <a:cs typeface="Menlo Regular"/>
              </a:rPr>
              <a:t>╷</a:t>
            </a:r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mr-IN" sz="1600" dirty="0" smtClean="0">
                <a:latin typeface="Menlo Regular"/>
                <a:cs typeface="Menlo Regular"/>
              </a:rPr>
              <a:t>╷</a:t>
            </a:r>
            <a:r>
              <a:rPr lang="en-GB" sz="1600" dirty="0" smtClean="0">
                <a:latin typeface="Menlo Regular"/>
                <a:cs typeface="Menlo Regular"/>
              </a:rPr>
              <a:t>          </a:t>
            </a:r>
            <a:r>
              <a:rPr lang="mr-IN" sz="1600" dirty="0" smtClean="0">
                <a:latin typeface="Menlo Regular"/>
                <a:cs typeface="Menlo Regular"/>
              </a:rPr>
              <a:t>╷</a:t>
            </a:r>
            <a:r>
              <a:rPr lang="en-GB" sz="1600" dirty="0">
                <a:latin typeface="Menlo Regular"/>
                <a:cs typeface="Menlo Regular"/>
              </a:rPr>
              <a:t>”</a:t>
            </a:r>
            <a:r>
              <a:rPr lang="en-GB" sz="1600" dirty="0" smtClean="0">
                <a:latin typeface="Menlo Regular"/>
                <a:cs typeface="Menlo Regular"/>
              </a:rPr>
              <a:t>)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76720" y="2143760"/>
            <a:ext cx="1485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3366FF"/>
                </a:solidFill>
              </a:rPr>
              <a:t>reduce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33440" y="3027680"/>
            <a:ext cx="231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3366FF"/>
                </a:solidFill>
              </a:rPr>
              <a:t>zip_longest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44800" y="1818640"/>
            <a:ext cx="48768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35760" y="802640"/>
            <a:ext cx="169672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78000" y="1076960"/>
            <a:ext cx="155448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07920" y="1320800"/>
            <a:ext cx="92456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92"/>
    </mc:Choice>
    <mc:Fallback xmlns="">
      <p:transition xmlns:p14="http://schemas.microsoft.com/office/powerpoint/2010/main" spd="slow" advTm="1329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box(‘n</a:t>
            </a:r>
            <a:r>
              <a:rPr lang="en-GB" sz="1600" dirty="0">
                <a:latin typeface="Menlo Regular"/>
                <a:cs typeface="Menlo Regular"/>
              </a:rPr>
              <a:t>’)	</a:t>
            </a:r>
            <a:r>
              <a:rPr lang="en-GB" sz="1600" dirty="0" smtClean="0">
                <a:latin typeface="Menlo Regular"/>
                <a:cs typeface="Menlo Regular"/>
              </a:rPr>
              <a:t>			</a:t>
            </a:r>
            <a:r>
              <a:rPr lang="mr-IN" sz="1600" dirty="0" smtClean="0">
                <a:latin typeface="Menlo Regular"/>
                <a:cs typeface="Menlo Regular"/>
              </a:rPr>
              <a:t>'</a:t>
            </a:r>
            <a:r>
              <a:rPr lang="en-GB" sz="1600" dirty="0" smtClean="0">
                <a:latin typeface="Menlo Regular"/>
                <a:cs typeface="Menlo Regular"/>
              </a:rPr>
              <a:t>╵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box(‘</a:t>
            </a:r>
            <a:r>
              <a:rPr lang="en-GB" sz="1600" dirty="0" err="1" smtClean="0">
                <a:latin typeface="Menlo Regular"/>
                <a:cs typeface="Menlo Regular"/>
              </a:rPr>
              <a:t>ew</a:t>
            </a:r>
            <a:r>
              <a:rPr lang="en-GB" sz="1600" dirty="0">
                <a:latin typeface="Menlo Regular"/>
                <a:cs typeface="Menlo Regular"/>
              </a:rPr>
              <a:t>’)	</a:t>
            </a:r>
            <a:r>
              <a:rPr lang="en-GB" sz="1600" dirty="0" smtClean="0">
                <a:latin typeface="Menlo Regular"/>
                <a:cs typeface="Menlo Regular"/>
              </a:rPr>
              <a:t>			</a:t>
            </a:r>
            <a:r>
              <a:rPr lang="mr-IN" sz="1600" dirty="0" smtClean="0">
                <a:latin typeface="Menlo Regular"/>
                <a:cs typeface="Menlo Regular"/>
              </a:rPr>
              <a:t>'─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box(‘</a:t>
            </a:r>
            <a:r>
              <a:rPr lang="en-GB" sz="1600" dirty="0" err="1" smtClean="0">
                <a:latin typeface="Menlo Regular"/>
                <a:cs typeface="Menlo Regular"/>
              </a:rPr>
              <a:t>ew</a:t>
            </a:r>
            <a:r>
              <a:rPr lang="en-GB" sz="1600" dirty="0" smtClean="0">
                <a:latin typeface="Menlo Regular"/>
                <a:cs typeface="Menlo Regular"/>
              </a:rPr>
              <a:t>’,True) 		</a:t>
            </a:r>
            <a:r>
              <a:rPr lang="mr-IN" sz="1600" dirty="0" smtClean="0">
                <a:latin typeface="Menlo Regular"/>
                <a:cs typeface="Menlo Regular"/>
              </a:rPr>
              <a:t>'━’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err="1" smtClean="0">
                <a:latin typeface="Menlo Regular"/>
                <a:cs typeface="Menlo Regular"/>
              </a:rPr>
              <a:t>overlayc</a:t>
            </a:r>
            <a:r>
              <a:rPr lang="en-GB" sz="1600" dirty="0" smtClean="0">
                <a:latin typeface="Menlo Regular"/>
                <a:cs typeface="Menlo Regular"/>
              </a:rPr>
              <a:t>(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r>
              <a:rPr lang="en-GB" sz="1600" dirty="0" smtClean="0">
                <a:latin typeface="Menlo Regular"/>
                <a:cs typeface="Menlo Regular"/>
              </a:rPr>
              <a:t>╵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r>
              <a:rPr lang="en-GB" sz="1600" dirty="0" smtClean="0">
                <a:latin typeface="Menlo Regular"/>
                <a:cs typeface="Menlo Regular"/>
              </a:rPr>
              <a:t>, 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r>
              <a:rPr lang="mr-IN" sz="1600" dirty="0" smtClean="0">
                <a:latin typeface="Menlo Regular"/>
                <a:cs typeface="Menlo Regular"/>
              </a:rPr>
              <a:t>━’</a:t>
            </a:r>
            <a:r>
              <a:rPr lang="en-GB" sz="1600" dirty="0" smtClean="0">
                <a:latin typeface="Menlo Regular"/>
                <a:cs typeface="Menlo Regular"/>
              </a:rPr>
              <a:t>)		</a:t>
            </a:r>
            <a:r>
              <a:rPr lang="mr-IN" sz="1600" dirty="0">
                <a:latin typeface="Menlo Regular"/>
                <a:cs typeface="Menlo Regular"/>
              </a:rPr>
              <a:t>'</a:t>
            </a:r>
            <a:r>
              <a:rPr lang="mr-IN" sz="1600" dirty="0" smtClean="0">
                <a:latin typeface="Menlo Regular"/>
                <a:cs typeface="Menlo Regular"/>
              </a:rPr>
              <a:t>┷’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overlay(“ ╵       ╵ ╵╵ ╵╵ ╵           ╵ ╵      ╵”,</a:t>
            </a:r>
          </a:p>
          <a:p>
            <a:r>
              <a:rPr lang="en-GB" sz="1600" dirty="0" smtClean="0">
                <a:latin typeface="Menlo Regular"/>
                <a:cs typeface="Menlo Regular"/>
              </a:rPr>
              <a:t>        “ </a:t>
            </a:r>
            <a:r>
              <a:rPr lang="mr-IN" sz="1600" dirty="0" smtClean="0">
                <a:latin typeface="Menlo Regular"/>
                <a:cs typeface="Menlo Regular"/>
              </a:rPr>
              <a:t>╶─────</a:t>
            </a:r>
            <a:r>
              <a:rPr lang="mr-IN" sz="1600" dirty="0">
                <a:latin typeface="Menlo Regular"/>
                <a:cs typeface="Menlo Regular"/>
              </a:rPr>
              <a:t>──</a:t>
            </a:r>
            <a:r>
              <a:rPr lang="mr-IN" sz="1600" dirty="0" smtClean="0">
                <a:latin typeface="Menlo Regular"/>
                <a:cs typeface="Menlo Regular"/>
              </a:rPr>
              <a:t>╴</a:t>
            </a:r>
            <a:r>
              <a:rPr lang="en-GB" sz="1600" dirty="0" smtClean="0">
                <a:latin typeface="Menlo Regular"/>
                <a:cs typeface="Menlo Regular"/>
              </a:rPr>
              <a:t> </a:t>
            </a:r>
            <a:r>
              <a:rPr lang="mr-IN" sz="1600" dirty="0" smtClean="0">
                <a:latin typeface="Menlo Regular"/>
                <a:cs typeface="Menlo Regular"/>
              </a:rPr>
              <a:t>╶</a:t>
            </a:r>
            <a:r>
              <a:rPr lang="mr-IN" sz="1600" dirty="0">
                <a:latin typeface="Menlo Regular"/>
                <a:cs typeface="Menlo Regular"/>
              </a:rPr>
              <a:t>╴</a:t>
            </a:r>
            <a:r>
              <a:rPr lang="en-GB" sz="1600" dirty="0" smtClean="0">
                <a:latin typeface="Menlo Regular"/>
                <a:cs typeface="Menlo Regular"/>
              </a:rPr>
              <a:t> </a:t>
            </a:r>
            <a:r>
              <a:rPr lang="mr-IN" sz="1600" dirty="0" smtClean="0">
                <a:latin typeface="Menlo Regular"/>
                <a:cs typeface="Menlo Regular"/>
              </a:rPr>
              <a:t>╶</a:t>
            </a:r>
            <a:r>
              <a:rPr lang="mr-IN" sz="1600" dirty="0">
                <a:latin typeface="Menlo Regular"/>
                <a:cs typeface="Menlo Regular"/>
              </a:rPr>
              <a:t>╴</a:t>
            </a:r>
            <a:r>
              <a:rPr lang="en-GB" sz="1600" dirty="0" smtClean="0">
                <a:latin typeface="Menlo Regular"/>
                <a:cs typeface="Menlo Regular"/>
              </a:rPr>
              <a:t> </a:t>
            </a:r>
            <a:r>
              <a:rPr lang="mr-IN" sz="1600" dirty="0">
                <a:latin typeface="Menlo Regular"/>
                <a:cs typeface="Menlo Regular"/>
              </a:rPr>
              <a:t>╶</a:t>
            </a:r>
            <a:r>
              <a:rPr lang="mr-IN" sz="1600" dirty="0" smtClean="0">
                <a:latin typeface="Menlo Regular"/>
                <a:cs typeface="Menlo Regular"/>
              </a:rPr>
              <a:t>───────────</a:t>
            </a:r>
            <a:r>
              <a:rPr lang="mr-IN" sz="1600" dirty="0">
                <a:latin typeface="Menlo Regular"/>
                <a:cs typeface="Menlo Regular"/>
              </a:rPr>
              <a:t>╴</a:t>
            </a:r>
            <a:r>
              <a:rPr lang="en-GB" sz="1600" dirty="0" smtClean="0">
                <a:latin typeface="Menlo Regular"/>
                <a:cs typeface="Menlo Regular"/>
              </a:rPr>
              <a:t> </a:t>
            </a:r>
            <a:r>
              <a:rPr lang="mr-IN" sz="1600" dirty="0">
                <a:latin typeface="Menlo Regular"/>
                <a:cs typeface="Menlo Regular"/>
              </a:rPr>
              <a:t>╶</a:t>
            </a:r>
            <a:r>
              <a:rPr lang="mr-IN" sz="1600" dirty="0" smtClean="0">
                <a:latin typeface="Menlo Regular"/>
                <a:cs typeface="Menlo Regular"/>
              </a:rPr>
              <a:t>──────╴</a:t>
            </a:r>
            <a:r>
              <a:rPr lang="en-GB" sz="1600" dirty="0" smtClean="0">
                <a:latin typeface="Menlo Regular"/>
                <a:cs typeface="Menlo Regular"/>
              </a:rPr>
              <a:t>”,</a:t>
            </a:r>
          </a:p>
          <a:p>
            <a:r>
              <a:rPr lang="en-GB" sz="1600" dirty="0" smtClean="0">
                <a:latin typeface="Menlo Regular"/>
                <a:cs typeface="Menlo Regular"/>
              </a:rPr>
              <a:t>        “     </a:t>
            </a:r>
            <a:r>
              <a:rPr lang="mr-IN" sz="1600" dirty="0" smtClean="0">
                <a:latin typeface="Menlo Regular"/>
                <a:cs typeface="Menlo Regular"/>
              </a:rPr>
              <a:t>╷</a:t>
            </a:r>
            <a:r>
              <a:rPr lang="en-GB" sz="1600" dirty="0" smtClean="0">
                <a:latin typeface="Menlo Regular"/>
                <a:cs typeface="Menlo Regular"/>
              </a:rPr>
              <a:t>     </a:t>
            </a:r>
            <a:r>
              <a:rPr lang="mr-IN" sz="1600" dirty="0" smtClean="0">
                <a:latin typeface="Menlo Regular"/>
                <a:cs typeface="Menlo Regular"/>
              </a:rPr>
              <a:t>╷</a:t>
            </a:r>
            <a:r>
              <a:rPr lang="en-GB" sz="1600" dirty="0" smtClean="0">
                <a:latin typeface="Menlo Regular"/>
                <a:cs typeface="Menlo Regular"/>
              </a:rPr>
              <a:t>  </a:t>
            </a:r>
            <a:r>
              <a:rPr lang="mr-IN" sz="1600" dirty="0" smtClean="0">
                <a:latin typeface="Menlo Regular"/>
                <a:cs typeface="Menlo Regular"/>
              </a:rPr>
              <a:t>╷</a:t>
            </a:r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mr-IN" sz="1600" dirty="0" smtClean="0">
                <a:latin typeface="Menlo Regular"/>
                <a:cs typeface="Menlo Regular"/>
              </a:rPr>
              <a:t>╷</a:t>
            </a:r>
            <a:r>
              <a:rPr lang="en-GB" sz="1600" dirty="0" smtClean="0">
                <a:latin typeface="Menlo Regular"/>
                <a:cs typeface="Menlo Regular"/>
              </a:rPr>
              <a:t>          </a:t>
            </a:r>
            <a:r>
              <a:rPr lang="mr-IN" sz="1600" dirty="0" smtClean="0">
                <a:latin typeface="Menlo Regular"/>
                <a:cs typeface="Menlo Regular"/>
              </a:rPr>
              <a:t>╷</a:t>
            </a:r>
            <a:r>
              <a:rPr lang="en-GB" sz="1600" dirty="0" smtClean="0">
                <a:latin typeface="Menlo Regular"/>
                <a:cs typeface="Menlo Regular"/>
              </a:rPr>
              <a:t>”)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        “ └</a:t>
            </a:r>
            <a:r>
              <a:rPr lang="en-GB" sz="1600" dirty="0">
                <a:latin typeface="Menlo Regular"/>
                <a:cs typeface="Menlo Regular"/>
              </a:rPr>
              <a:t>───┬───┘ ├┘ ├┘ └─────┬─────┘ └──┬───</a:t>
            </a:r>
            <a:r>
              <a:rPr lang="en-GB" sz="1600" dirty="0" smtClean="0">
                <a:latin typeface="Menlo Regular"/>
                <a:cs typeface="Menlo Regular"/>
              </a:rPr>
              <a:t>┘”</a:t>
            </a:r>
            <a:endParaRPr lang="mr-IN" sz="1600" dirty="0">
              <a:latin typeface="Menlo Regular"/>
              <a:cs typeface="Menlo Regula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16960" y="2844800"/>
            <a:ext cx="0" cy="46736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44800" y="1818640"/>
            <a:ext cx="48768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35760" y="802640"/>
            <a:ext cx="169672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78000" y="1076960"/>
            <a:ext cx="155448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07920" y="1320800"/>
            <a:ext cx="924560" cy="0"/>
          </a:xfrm>
          <a:prstGeom prst="straightConnector1">
            <a:avLst/>
          </a:prstGeom>
          <a:ln w="3175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8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4"/>
    </mc:Choice>
    <mc:Fallback xmlns="">
      <p:transition xmlns:p14="http://schemas.microsoft.com/office/powerpoint/2010/main" spd="slow" advTm="1134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TechySquirrel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osfameron</a:t>
            </a:r>
            <a:r>
              <a:rPr lang="en-US" dirty="0"/>
              <a:t>/</a:t>
            </a:r>
            <a:r>
              <a:rPr lang="en-US" dirty="0" err="1"/>
              <a:t>explane</a:t>
            </a:r>
            <a:r>
              <a:rPr lang="en-US" dirty="0"/>
              <a:t>/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6160" y="2794000"/>
            <a:ext cx="57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WIP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84"/>
    </mc:Choice>
    <mc:Fallback xmlns="">
      <p:transition xmlns:p14="http://schemas.microsoft.com/office/powerpoint/2010/main" spd="slow" advTm="218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unicode</a:t>
            </a:r>
            <a:r>
              <a:rPr lang="en-US" dirty="0" smtClean="0"/>
              <a:t> boxes!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52" y="465072"/>
            <a:ext cx="8286326" cy="41608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0800" y="1717040"/>
            <a:ext cx="1859280" cy="41656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859"/>
            <a:ext cx="8229600" cy="857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29280" y="1828800"/>
            <a:ext cx="2011680" cy="1849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g</a:t>
            </a:r>
            <a:r>
              <a:rPr lang="en-US" sz="2400" b="1" dirty="0" smtClean="0">
                <a:solidFill>
                  <a:srgbClr val="000000"/>
                </a:solidFill>
              </a:rPr>
              <a:t>enerate</a:t>
            </a:r>
            <a:r>
              <a:rPr lang="en-US" sz="2800" b="1" dirty="0" smtClean="0">
                <a:solidFill>
                  <a:srgbClr val="000000"/>
                </a:solidFill>
              </a:rPr>
              <a:t/>
            </a:r>
            <a:br>
              <a:rPr lang="en-US" sz="2800" b="1" dirty="0" smtClean="0">
                <a:solidFill>
                  <a:srgbClr val="000000"/>
                </a:solidFill>
              </a:rPr>
            </a:br>
            <a:r>
              <a:rPr lang="en-US" sz="2800" b="1" dirty="0" smtClean="0">
                <a:solidFill>
                  <a:srgbClr val="000000"/>
                </a:solidFill>
              </a:rPr>
              <a:t>Insult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 flipH="1">
            <a:off x="5252720" y="2682240"/>
            <a:ext cx="134112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2720" y="2282130"/>
            <a:ext cx="343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“a flying flamingo”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4258964">
            <a:off x="223924" y="1441444"/>
            <a:ext cx="131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&lt;RANDOM&gt;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flipH="1">
            <a:off x="1635760" y="2611120"/>
            <a:ext cx="134112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" y="2282130"/>
            <a:ext cx="1056640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shell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 rot="4211425" flipH="1">
            <a:off x="61800" y="1743730"/>
            <a:ext cx="1189176" cy="16332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23410" y="2322770"/>
            <a:ext cx="618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3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52" y="465072"/>
            <a:ext cx="8286326" cy="41608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0800" y="1300480"/>
            <a:ext cx="955040" cy="41656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47840" y="4209406"/>
            <a:ext cx="477520" cy="41656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82560" y="4209406"/>
            <a:ext cx="477520" cy="41656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40" y="726659"/>
            <a:ext cx="80264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400" dirty="0">
                <a:latin typeface="Menlo Regular"/>
                <a:cs typeface="Menlo Regular"/>
              </a:rPr>
              <a:t>boxes = {</a:t>
            </a:r>
          </a:p>
          <a:p>
            <a:r>
              <a:rPr lang="mr-IN" sz="1400" dirty="0">
                <a:latin typeface="Menlo Regular"/>
                <a:cs typeface="Menlo Regular"/>
              </a:rPr>
              <a:t>        'ew': '─', 'EW': '━', 'ns': '│', 'NS': '┃', 'se': '┌',</a:t>
            </a:r>
          </a:p>
          <a:p>
            <a:r>
              <a:rPr lang="mr-IN" sz="1400" dirty="0">
                <a:latin typeface="Menlo Regular"/>
                <a:cs typeface="Menlo Regular"/>
              </a:rPr>
              <a:t>        'sE': '┍', 'Se': '┎', 'SE': '┏', 'sw': '┐', 'sW': '┑',</a:t>
            </a:r>
          </a:p>
          <a:p>
            <a:r>
              <a:rPr lang="mr-IN" sz="1400" dirty="0">
                <a:latin typeface="Menlo Regular"/>
                <a:cs typeface="Menlo Regular"/>
              </a:rPr>
              <a:t>        'Sw': '┒', 'SW': '┓', 'ne': '└', 'nE': '┕', 'Ne': '┖',</a:t>
            </a:r>
          </a:p>
          <a:p>
            <a:r>
              <a:rPr lang="mr-IN" sz="1400" dirty="0">
                <a:latin typeface="Menlo Regular"/>
                <a:cs typeface="Menlo Regular"/>
              </a:rPr>
              <a:t>        'NE': '┗', 'nw': '┘', 'nW': '┙', 'Nw': '┚', 'NW': '┛',</a:t>
            </a:r>
          </a:p>
          <a:p>
            <a:r>
              <a:rPr lang="mr-IN" sz="1400" dirty="0">
                <a:latin typeface="Menlo Regular"/>
                <a:cs typeface="Menlo Regular"/>
              </a:rPr>
              <a:t>        'nse': '├', 'nsE': '┝', 'Nse': '┞', 'nSe': '┟', 'NSe': '┠',</a:t>
            </a:r>
          </a:p>
          <a:p>
            <a:r>
              <a:rPr lang="mr-IN" sz="1400" dirty="0">
                <a:latin typeface="Menlo Regular"/>
                <a:cs typeface="Menlo Regular"/>
              </a:rPr>
              <a:t>        'NsE': '┡', 'nSE': '┢', 'NSE': '┣', 'nsw': '┤', 'nsW': '┥',</a:t>
            </a:r>
          </a:p>
          <a:p>
            <a:r>
              <a:rPr lang="mr-IN" sz="1400" dirty="0">
                <a:latin typeface="Menlo Regular"/>
                <a:cs typeface="Menlo Regular"/>
              </a:rPr>
              <a:t>        'Nsw': '┦', 'nSw': '┧', 'NSw': '┨', 'NsW': '┩', 'nSW': '┪',</a:t>
            </a:r>
          </a:p>
          <a:p>
            <a:r>
              <a:rPr lang="mr-IN" sz="1400" dirty="0">
                <a:latin typeface="Menlo Regular"/>
                <a:cs typeface="Menlo Regular"/>
              </a:rPr>
              <a:t>        'NSW': '┫', 'sew': '┬', 'seW': '┭', 'sEw': '┮', 'sEW': '┯',</a:t>
            </a:r>
          </a:p>
          <a:p>
            <a:r>
              <a:rPr lang="mr-IN" sz="1400" dirty="0">
                <a:latin typeface="Menlo Regular"/>
                <a:cs typeface="Menlo Regular"/>
              </a:rPr>
              <a:t>        'Sew': '┰', 'SeW': '┱', 'SEw': '┲', 'SEW': '┳', 'new': '┴',</a:t>
            </a:r>
          </a:p>
          <a:p>
            <a:r>
              <a:rPr lang="mr-IN" sz="1400" dirty="0">
                <a:latin typeface="Menlo Regular"/>
                <a:cs typeface="Menlo Regular"/>
              </a:rPr>
              <a:t>        'neW': '┵', 'nEw': '┶', 'nEW': '┷', 'New': '┸', 'NeW': '┹',</a:t>
            </a:r>
          </a:p>
          <a:p>
            <a:r>
              <a:rPr lang="mr-IN" sz="1400" dirty="0">
                <a:latin typeface="Menlo Regular"/>
                <a:cs typeface="Menlo Regular"/>
              </a:rPr>
              <a:t>        'NEw': '┺', 'NEW': '┻', 'nsew': '┼', 'nseW': '┽', 'nsEw': '┾',</a:t>
            </a:r>
          </a:p>
          <a:p>
            <a:r>
              <a:rPr lang="mr-IN" sz="1400" dirty="0">
                <a:latin typeface="Menlo Regular"/>
                <a:cs typeface="Menlo Regular"/>
              </a:rPr>
              <a:t>        'nsEW': '┿', 'Nsew': '╀', 'nSew': '╁', 'NSew': '╂', 'NseW': '╃',</a:t>
            </a:r>
          </a:p>
          <a:p>
            <a:r>
              <a:rPr lang="mr-IN" sz="1400" dirty="0">
                <a:latin typeface="Menlo Regular"/>
                <a:cs typeface="Menlo Regular"/>
              </a:rPr>
              <a:t>        'NsEw': '╄', 'nSeW': '╅', 'nSEw': '╆', 'NsEW': '╇', 'nSEW': '╈',</a:t>
            </a:r>
          </a:p>
          <a:p>
            <a:r>
              <a:rPr lang="mr-IN" sz="1400" dirty="0">
                <a:latin typeface="Menlo Regular"/>
                <a:cs typeface="Menlo Regular"/>
              </a:rPr>
              <a:t>        'NSeW': '╉', 'NSEw': '╊', 'NSEW': '╋', 'w': '╴', 'n': '╵',</a:t>
            </a:r>
          </a:p>
          <a:p>
            <a:r>
              <a:rPr lang="mr-IN" sz="1400" dirty="0">
                <a:latin typeface="Menlo Regular"/>
                <a:cs typeface="Menlo Regular"/>
              </a:rPr>
              <a:t>        'e': '╶', 's': '╷', 'W': '╸', 'N': '╹', 'E': '╺',</a:t>
            </a:r>
          </a:p>
          <a:p>
            <a:r>
              <a:rPr lang="mr-IN" sz="1400" dirty="0">
                <a:latin typeface="Menlo Regular"/>
                <a:cs typeface="Menlo Regular"/>
              </a:rPr>
              <a:t>        'S': '╻', 'Ew': '╼', 'nS': '╽', 'eW': '╾', 'Ns': '╿'}</a:t>
            </a:r>
            <a:endParaRPr lang="en-US" sz="14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5904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859"/>
            <a:ext cx="8229600" cy="857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29280" y="1828800"/>
            <a:ext cx="2011680" cy="1849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f</a:t>
            </a:r>
            <a:r>
              <a:rPr lang="en-US" sz="2800" b="1" dirty="0" smtClean="0">
                <a:solidFill>
                  <a:srgbClr val="000000"/>
                </a:solidFill>
              </a:rPr>
              <a:t>ormat</a:t>
            </a:r>
            <a:br>
              <a:rPr lang="en-US" sz="2800" b="1" dirty="0" smtClean="0">
                <a:solidFill>
                  <a:srgbClr val="000000"/>
                </a:solidFill>
              </a:rPr>
            </a:br>
            <a:r>
              <a:rPr lang="en-US" sz="2800" b="1" dirty="0" smtClean="0">
                <a:solidFill>
                  <a:srgbClr val="000000"/>
                </a:solidFill>
              </a:rPr>
              <a:t>String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 flipH="1">
            <a:off x="5252720" y="2682240"/>
            <a:ext cx="134112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2720" y="2282130"/>
            <a:ext cx="343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“A FLYING FLAMINGO”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4258964">
            <a:off x="222181" y="1441444"/>
            <a:ext cx="1318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UPPER=true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flipH="1">
            <a:off x="1635760" y="2611120"/>
            <a:ext cx="134112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" y="2282130"/>
            <a:ext cx="1056640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shell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 rot="4211425" flipH="1">
            <a:off x="61800" y="1743730"/>
            <a:ext cx="1189176" cy="16332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23410" y="2322770"/>
            <a:ext cx="74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upper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13840" y="2912050"/>
            <a:ext cx="1733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“a flying flamingo”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152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859"/>
            <a:ext cx="8229600" cy="857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29280" y="1828800"/>
            <a:ext cx="2011680" cy="1849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f</a:t>
            </a:r>
            <a:r>
              <a:rPr lang="en-US" sz="2800" b="1" dirty="0" smtClean="0">
                <a:solidFill>
                  <a:srgbClr val="000000"/>
                </a:solidFill>
              </a:rPr>
              <a:t>ormat</a:t>
            </a:r>
            <a:br>
              <a:rPr lang="en-US" sz="2800" b="1" dirty="0" smtClean="0">
                <a:solidFill>
                  <a:srgbClr val="000000"/>
                </a:solidFill>
              </a:rPr>
            </a:br>
            <a:r>
              <a:rPr lang="en-US" sz="2800" b="1" dirty="0" smtClean="0">
                <a:solidFill>
                  <a:srgbClr val="000000"/>
                </a:solidFill>
              </a:rPr>
              <a:t>String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 flipH="1">
            <a:off x="5252720" y="2682240"/>
            <a:ext cx="134112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2720" y="2282130"/>
            <a:ext cx="343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“A FLYING FLAMINGO”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4258964">
            <a:off x="222181" y="1441444"/>
            <a:ext cx="1318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UPPER=true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flipH="1">
            <a:off x="1635760" y="2611120"/>
            <a:ext cx="134112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" y="2282130"/>
            <a:ext cx="1056640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shell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 rot="4211425" flipH="1">
            <a:off x="61800" y="1743730"/>
            <a:ext cx="1189176" cy="16332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23410" y="2322770"/>
            <a:ext cx="74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upper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13840" y="2912050"/>
            <a:ext cx="1733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“a flying flamingo”</a:t>
            </a:r>
            <a:endParaRPr lang="en-US" sz="1600" dirty="0"/>
          </a:p>
        </p:txBody>
      </p:sp>
      <p:sp>
        <p:nvSpPr>
          <p:cNvPr id="13" name="Left Arrow 12"/>
          <p:cNvSpPr/>
          <p:nvPr/>
        </p:nvSpPr>
        <p:spPr>
          <a:xfrm rot="4211425" flipH="1">
            <a:off x="762840" y="3756019"/>
            <a:ext cx="1189176" cy="16332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4258964">
            <a:off x="1039950" y="3643160"/>
            <a:ext cx="1294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rint(insult)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5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859"/>
            <a:ext cx="8229600" cy="857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29280" y="1828800"/>
            <a:ext cx="2011680" cy="1849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format</a:t>
            </a:r>
            <a:br>
              <a:rPr lang="en-US" sz="2800" b="1" dirty="0" smtClean="0">
                <a:solidFill>
                  <a:srgbClr val="000000"/>
                </a:solidFill>
              </a:rPr>
            </a:br>
            <a:r>
              <a:rPr lang="en-US" sz="2800" b="1" dirty="0" smtClean="0">
                <a:solidFill>
                  <a:srgbClr val="000000"/>
                </a:solidFill>
              </a:rPr>
              <a:t>Number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 flipH="1">
            <a:off x="5252720" y="2682240"/>
            <a:ext cx="134112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2720" y="2282130"/>
            <a:ext cx="343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“ONE!”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 flipH="1">
            <a:off x="1635760" y="2611120"/>
            <a:ext cx="134112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" y="2282130"/>
            <a:ext cx="1056640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shell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23410" y="2322770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7075" y="3322320"/>
            <a:ext cx="114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counter++</a:t>
            </a:r>
            <a:endParaRPr lang="en-US" dirty="0"/>
          </a:p>
        </p:txBody>
      </p:sp>
      <p:sp>
        <p:nvSpPr>
          <p:cNvPr id="7" name="Curved Right Arrow 6"/>
          <p:cNvSpPr/>
          <p:nvPr/>
        </p:nvSpPr>
        <p:spPr>
          <a:xfrm flipV="1">
            <a:off x="76200" y="1965662"/>
            <a:ext cx="868680" cy="1356658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65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859"/>
            <a:ext cx="8229600" cy="857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29280" y="1828800"/>
            <a:ext cx="2011680" cy="1849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format</a:t>
            </a:r>
            <a:br>
              <a:rPr lang="en-US" sz="2800" b="1" dirty="0" smtClean="0">
                <a:solidFill>
                  <a:srgbClr val="000000"/>
                </a:solidFill>
              </a:rPr>
            </a:br>
            <a:r>
              <a:rPr lang="en-US" sz="2800" b="1" dirty="0" smtClean="0">
                <a:solidFill>
                  <a:srgbClr val="000000"/>
                </a:solidFill>
              </a:rPr>
              <a:t>Number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 flipH="1">
            <a:off x="5252720" y="2682240"/>
            <a:ext cx="134112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2720" y="2282130"/>
            <a:ext cx="343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“TWO!”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 flipH="1">
            <a:off x="1635760" y="2611120"/>
            <a:ext cx="134112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" y="2282130"/>
            <a:ext cx="1056640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shell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23410" y="2322770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7075" y="3322320"/>
            <a:ext cx="114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counter++</a:t>
            </a:r>
            <a:endParaRPr lang="en-US" dirty="0"/>
          </a:p>
        </p:txBody>
      </p:sp>
      <p:sp>
        <p:nvSpPr>
          <p:cNvPr id="7" name="Curved Right Arrow 6"/>
          <p:cNvSpPr/>
          <p:nvPr/>
        </p:nvSpPr>
        <p:spPr>
          <a:xfrm flipV="1">
            <a:off x="76200" y="1965662"/>
            <a:ext cx="868680" cy="1356658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54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</a:p>
          <a:p>
            <a:r>
              <a:rPr lang="en-US" dirty="0" smtClean="0"/>
              <a:t>Immutability</a:t>
            </a:r>
          </a:p>
          <a:p>
            <a:r>
              <a:rPr lang="en-US" dirty="0" smtClean="0"/>
              <a:t>Functional Core, Imperative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4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38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The Problem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01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┃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│┏━━━━━━━━━━━━━┛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139" y="662554"/>
            <a:ext cx="5290741" cy="312806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39"/>
    </mc:Choice>
    <mc:Fallback xmlns="">
      <p:transition xmlns:p14="http://schemas.microsoft.com/office/powerpoint/2010/main" spd="slow" advTm="1543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┃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│┏━━━━━━━━━━━━━┛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6320" y="920557"/>
            <a:ext cx="4734560" cy="312806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52"/>
    </mc:Choice>
    <mc:Fallback xmlns="">
      <p:transition xmlns:p14="http://schemas.microsoft.com/office/powerpoint/2010/main" spd="slow" advTm="2165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┃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│┏━━━━━━━━━━━━━┛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139" y="1233362"/>
            <a:ext cx="5290741" cy="1194877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41680" y="1330960"/>
            <a:ext cx="6705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924560" y="1564640"/>
            <a:ext cx="6705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097280" y="1808480"/>
            <a:ext cx="6705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290320" y="2062480"/>
            <a:ext cx="6705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483360" y="2306320"/>
            <a:ext cx="6705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5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9"/>
    </mc:Choice>
    <mc:Fallback xmlns="">
      <p:transition xmlns:p14="http://schemas.microsoft.com/office/powerpoint/2010/main" spd="slow" advTm="92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┃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│┏━━━━━━━━━━━━━┛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139" y="2428239"/>
            <a:ext cx="993061" cy="1930401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65200" y="256032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75360" y="303784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95680" y="328168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95680" y="351536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48080" y="4257040"/>
            <a:ext cx="3352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0"/>
    </mc:Choice>
    <mc:Fallback xmlns="">
      <p:transition xmlns:p14="http://schemas.microsoft.com/office/powerpoint/2010/main" spd="slow" advTm="667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┃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│┏━━━━━━━━━━━━━┛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3200" y="2428239"/>
            <a:ext cx="7184846" cy="1930401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8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53"/>
    </mc:Choice>
    <mc:Fallback xmlns="">
      <p:transition xmlns:p14="http://schemas.microsoft.com/office/powerpoint/2010/main" spd="slow" advTm="1645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Input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084741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</a:t>
            </a:r>
            <a:r>
              <a:rPr lang="mr-IN" sz="1600" dirty="0" smtClean="0">
                <a:latin typeface="Menlo Regular"/>
                <a:cs typeface="Menlo Regular"/>
              </a:rPr>
              <a:t>&gt;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US" sz="1100" dirty="0" err="1">
                <a:latin typeface="Menlo Regular"/>
                <a:cs typeface="Menlo Regular"/>
              </a:rPr>
              <a:t>descs</a:t>
            </a:r>
            <a:r>
              <a:rPr lang="en-US" sz="1100" dirty="0">
                <a:latin typeface="Menlo Regular"/>
                <a:cs typeface="Menlo Regular"/>
              </a:rPr>
              <a:t> = ['</a:t>
            </a:r>
            <a:r>
              <a:rPr lang="en-US" sz="1100" dirty="0" err="1">
                <a:latin typeface="Menlo Regular"/>
                <a:cs typeface="Menlo Regular"/>
              </a:rPr>
              <a:t>git</a:t>
            </a:r>
            <a:r>
              <a:rPr lang="en-US" sz="1100" dirty="0">
                <a:latin typeface="Menlo Regular"/>
                <a:cs typeface="Menlo Regular"/>
              </a:rPr>
              <a:t>',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' ',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('diff-tree', 'Compares the content and mode of blobs found via two </a:t>
            </a:r>
            <a:r>
              <a:rPr lang="en-US" sz="1100" dirty="0" smtClean="0">
                <a:latin typeface="Menlo Regular"/>
                <a:cs typeface="Menlo Regular"/>
              </a:rPr>
              <a:t>tree objects</a:t>
            </a:r>
            <a:r>
              <a:rPr lang="en-US" sz="1100" dirty="0">
                <a:latin typeface="Menlo Regular"/>
                <a:cs typeface="Menlo Regular"/>
              </a:rPr>
              <a:t>'),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' ',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('M', 'Detect renames'),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' ',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('-r', '</a:t>
            </a:r>
            <a:r>
              <a:rPr lang="en-US" sz="1100" dirty="0" err="1">
                <a:latin typeface="Menlo Regular"/>
                <a:cs typeface="Menlo Regular"/>
              </a:rPr>
              <a:t>recurse</a:t>
            </a:r>
            <a:r>
              <a:rPr lang="en-US" sz="1100" dirty="0">
                <a:latin typeface="Menlo Regular"/>
                <a:cs typeface="Menlo Regular"/>
              </a:rPr>
              <a:t> into </a:t>
            </a:r>
            <a:r>
              <a:rPr lang="en-US" sz="1100" dirty="0" err="1">
                <a:latin typeface="Menlo Regular"/>
                <a:cs typeface="Menlo Regular"/>
              </a:rPr>
              <a:t>subtrees</a:t>
            </a:r>
            <a:r>
              <a:rPr lang="en-US" sz="1100" dirty="0">
                <a:latin typeface="Menlo Regular"/>
                <a:cs typeface="Menlo Regular"/>
              </a:rPr>
              <a:t>'),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' ',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('--name-status',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"""Show only names and status of changed files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for example:</a:t>
            </a:r>
          </a:p>
          <a:p>
            <a:r>
              <a:rPr lang="en-US" sz="1100" dirty="0">
                <a:latin typeface="Menlo Regular"/>
                <a:cs typeface="Menlo Regular"/>
              </a:rPr>
              <a:t>   M   </a:t>
            </a:r>
            <a:r>
              <a:rPr lang="en-US" sz="1100" dirty="0" err="1">
                <a:latin typeface="Menlo Regular"/>
                <a:cs typeface="Menlo Regular"/>
              </a:rPr>
              <a:t>foo.py</a:t>
            </a:r>
            <a:r>
              <a:rPr lang="en-US" sz="1100" dirty="0">
                <a:latin typeface="Menlo Regular"/>
                <a:cs typeface="Menlo Regular"/>
              </a:rPr>
              <a:t>"""),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' ',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('&lt;commit&gt;', 'show differences between this commit and preceding one')]</a:t>
            </a:r>
            <a:endParaRPr lang="mr-IN" sz="11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139" y="662554"/>
            <a:ext cx="5290741" cy="312806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300480" y="1087120"/>
            <a:ext cx="508000" cy="4876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0000"/>
                </a:schemeClr>
              </a:gs>
            </a:gsLst>
            <a:lin ang="16200000" scaled="0"/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09040" y="1645920"/>
            <a:ext cx="508000" cy="29464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0000"/>
                </a:schemeClr>
              </a:gs>
            </a:gsLst>
            <a:lin ang="16200000" scaled="0"/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09040" y="2021840"/>
            <a:ext cx="508000" cy="203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0000"/>
                </a:schemeClr>
              </a:gs>
            </a:gsLst>
            <a:lin ang="16200000" scaled="0"/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09040" y="2336800"/>
            <a:ext cx="508000" cy="203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0000"/>
                </a:schemeClr>
              </a:gs>
            </a:gsLst>
            <a:lin ang="16200000" scaled="0"/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09040" y="3362960"/>
            <a:ext cx="508000" cy="203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0000"/>
                </a:schemeClr>
              </a:gs>
            </a:gsLst>
            <a:lin ang="16200000" scaled="0"/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139" y="662554"/>
            <a:ext cx="586661" cy="312806"/>
          </a:xfrm>
          <a:prstGeom prst="rect">
            <a:avLst/>
          </a:prstGeom>
          <a:solidFill>
            <a:schemeClr val="tx2">
              <a:lumMod val="60000"/>
              <a:lumOff val="4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56539" y="662554"/>
            <a:ext cx="119301" cy="312806"/>
          </a:xfrm>
          <a:prstGeom prst="rect">
            <a:avLst/>
          </a:prstGeom>
          <a:solidFill>
            <a:schemeClr val="tx2">
              <a:lumMod val="60000"/>
              <a:lumOff val="4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22299" y="662554"/>
            <a:ext cx="119301" cy="312806"/>
          </a:xfrm>
          <a:prstGeom prst="rect">
            <a:avLst/>
          </a:prstGeom>
          <a:solidFill>
            <a:schemeClr val="tx2">
              <a:lumMod val="60000"/>
              <a:lumOff val="4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08379" y="662554"/>
            <a:ext cx="119301" cy="312806"/>
          </a:xfrm>
          <a:prstGeom prst="rect">
            <a:avLst/>
          </a:prstGeom>
          <a:solidFill>
            <a:schemeClr val="tx2">
              <a:lumMod val="60000"/>
              <a:lumOff val="4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35579" y="658551"/>
            <a:ext cx="119301" cy="312806"/>
          </a:xfrm>
          <a:prstGeom prst="rect">
            <a:avLst/>
          </a:prstGeom>
          <a:solidFill>
            <a:schemeClr val="tx2">
              <a:lumMod val="60000"/>
              <a:lumOff val="4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4"/>
    </mc:Choice>
    <mc:Fallback xmlns="">
      <p:transition xmlns:p14="http://schemas.microsoft.com/office/powerpoint/2010/main" spd="slow" advTm="1499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084741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</a:t>
            </a:r>
            <a:r>
              <a:rPr lang="mr-IN" sz="1600" dirty="0" smtClean="0">
                <a:latin typeface="Menlo Regular"/>
                <a:cs typeface="Menlo Regular"/>
              </a:rPr>
              <a:t>&gt;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US" sz="1100" dirty="0" err="1">
                <a:latin typeface="Menlo Regular"/>
                <a:cs typeface="Menlo Regular"/>
              </a:rPr>
              <a:t>descs</a:t>
            </a:r>
            <a:r>
              <a:rPr lang="en-US" sz="1100" dirty="0">
                <a:latin typeface="Menlo Regular"/>
                <a:cs typeface="Menlo Regular"/>
              </a:rPr>
              <a:t> = ['</a:t>
            </a:r>
            <a:r>
              <a:rPr lang="en-US" sz="1100" dirty="0" err="1">
                <a:latin typeface="Menlo Regular"/>
                <a:cs typeface="Menlo Regular"/>
              </a:rPr>
              <a:t>git</a:t>
            </a:r>
            <a:r>
              <a:rPr lang="en-US" sz="1100" dirty="0">
                <a:latin typeface="Menlo Regular"/>
                <a:cs typeface="Menlo Regular"/>
              </a:rPr>
              <a:t>',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' ',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('diff-tree', 'Compares the content and mode of blobs found via two </a:t>
            </a:r>
            <a:r>
              <a:rPr lang="en-US" sz="1100" dirty="0" smtClean="0">
                <a:latin typeface="Menlo Regular"/>
                <a:cs typeface="Menlo Regular"/>
              </a:rPr>
              <a:t>tree objects</a:t>
            </a:r>
            <a:r>
              <a:rPr lang="en-US" sz="1100" dirty="0">
                <a:latin typeface="Menlo Regular"/>
                <a:cs typeface="Menlo Regular"/>
              </a:rPr>
              <a:t>'),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' ',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('M', 'Detect renames'),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' ',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('-r', '</a:t>
            </a:r>
            <a:r>
              <a:rPr lang="en-US" sz="1100" dirty="0" err="1">
                <a:latin typeface="Menlo Regular"/>
                <a:cs typeface="Menlo Regular"/>
              </a:rPr>
              <a:t>recurse</a:t>
            </a:r>
            <a:r>
              <a:rPr lang="en-US" sz="1100" dirty="0">
                <a:latin typeface="Menlo Regular"/>
                <a:cs typeface="Menlo Regular"/>
              </a:rPr>
              <a:t> into </a:t>
            </a:r>
            <a:r>
              <a:rPr lang="en-US" sz="1100" dirty="0" err="1">
                <a:latin typeface="Menlo Regular"/>
                <a:cs typeface="Menlo Regular"/>
              </a:rPr>
              <a:t>subtrees</a:t>
            </a:r>
            <a:r>
              <a:rPr lang="en-US" sz="1100" dirty="0">
                <a:latin typeface="Menlo Regular"/>
                <a:cs typeface="Menlo Regular"/>
              </a:rPr>
              <a:t>'),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' ',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('--name-status',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"""Show only names and status of changed files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for example:</a:t>
            </a:r>
          </a:p>
          <a:p>
            <a:r>
              <a:rPr lang="en-US" sz="1100" dirty="0">
                <a:latin typeface="Menlo Regular"/>
                <a:cs typeface="Menlo Regular"/>
              </a:rPr>
              <a:t>   M   </a:t>
            </a:r>
            <a:r>
              <a:rPr lang="en-US" sz="1100" dirty="0" err="1">
                <a:latin typeface="Menlo Regular"/>
                <a:cs typeface="Menlo Regular"/>
              </a:rPr>
              <a:t>foo.py</a:t>
            </a:r>
            <a:r>
              <a:rPr lang="en-US" sz="1100" dirty="0">
                <a:latin typeface="Menlo Regular"/>
                <a:cs typeface="Menlo Regular"/>
              </a:rPr>
              <a:t>"""),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' ',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('&lt;commit&gt;', 'show differences between this commit and preceding one')]</a:t>
            </a:r>
            <a:endParaRPr lang="mr-IN" sz="11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139" y="662554"/>
            <a:ext cx="5290741" cy="312806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300480" y="1361440"/>
            <a:ext cx="7081520" cy="4876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0000"/>
                </a:schemeClr>
              </a:gs>
            </a:gsLst>
            <a:lin ang="16200000" scaled="0"/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00480" y="1793240"/>
            <a:ext cx="2011680" cy="29464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0000"/>
                </a:schemeClr>
              </a:gs>
            </a:gsLst>
            <a:lin ang="16200000" scaled="0"/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00480" y="2153920"/>
            <a:ext cx="2682240" cy="31496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0000"/>
                </a:schemeClr>
              </a:gs>
            </a:gsLst>
            <a:lin ang="16200000" scaled="0"/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0139" y="2489200"/>
            <a:ext cx="5168821" cy="9956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0000"/>
                </a:schemeClr>
              </a:gs>
            </a:gsLst>
            <a:lin ang="16200000" scaled="0"/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00480" y="3535680"/>
            <a:ext cx="6035040" cy="2508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0000"/>
                </a:schemeClr>
              </a:gs>
            </a:gsLst>
            <a:lin ang="16200000" scaled="0"/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658551"/>
            <a:ext cx="1089739" cy="312806"/>
          </a:xfrm>
          <a:prstGeom prst="rect">
            <a:avLst/>
          </a:prstGeom>
          <a:solidFill>
            <a:schemeClr val="tx2">
              <a:lumMod val="60000"/>
              <a:lumOff val="4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75840" y="658551"/>
            <a:ext cx="246459" cy="312806"/>
          </a:xfrm>
          <a:prstGeom prst="rect">
            <a:avLst/>
          </a:prstGeom>
          <a:solidFill>
            <a:schemeClr val="tx2">
              <a:lumMod val="60000"/>
              <a:lumOff val="4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41600" y="658551"/>
            <a:ext cx="266779" cy="312806"/>
          </a:xfrm>
          <a:prstGeom prst="rect">
            <a:avLst/>
          </a:prstGeom>
          <a:solidFill>
            <a:schemeClr val="tx2">
              <a:lumMod val="60000"/>
              <a:lumOff val="4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27680" y="658551"/>
            <a:ext cx="1607899" cy="312806"/>
          </a:xfrm>
          <a:prstGeom prst="rect">
            <a:avLst/>
          </a:prstGeom>
          <a:solidFill>
            <a:schemeClr val="tx2">
              <a:lumMod val="60000"/>
              <a:lumOff val="4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54880" y="658551"/>
            <a:ext cx="1016000" cy="312806"/>
          </a:xfrm>
          <a:prstGeom prst="rect">
            <a:avLst/>
          </a:prstGeom>
          <a:solidFill>
            <a:schemeClr val="tx2">
              <a:lumMod val="60000"/>
              <a:lumOff val="4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0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5"/>
    </mc:Choice>
    <mc:Fallback xmlns="">
      <p:transition xmlns:p14="http://schemas.microsoft.com/office/powerpoint/2010/main" spd="slow" advTm="177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0847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</a:t>
            </a:r>
            <a:r>
              <a:rPr lang="mr-IN" sz="1600" dirty="0" smtClean="0">
                <a:latin typeface="Menlo Regular"/>
                <a:cs typeface="Menlo Regular"/>
              </a:rPr>
              <a:t>&gt;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err="1">
                <a:latin typeface="Menlo Regular"/>
                <a:cs typeface="Menlo Regular"/>
              </a:rPr>
              <a:t>def</a:t>
            </a:r>
            <a:r>
              <a:rPr lang="en-GB" sz="1600" dirty="0">
                <a:latin typeface="Menlo Regular"/>
                <a:cs typeface="Menlo Regular"/>
              </a:rPr>
              <a:t> norm(</a:t>
            </a:r>
            <a:r>
              <a:rPr lang="en-GB" sz="1600" dirty="0" err="1">
                <a:latin typeface="Menlo Regular"/>
                <a:cs typeface="Menlo Regular"/>
              </a:rPr>
              <a:t>desc</a:t>
            </a:r>
            <a:r>
              <a:rPr lang="en-GB" sz="1600" dirty="0">
                <a:latin typeface="Menlo Regular"/>
                <a:cs typeface="Menlo Regular"/>
              </a:rPr>
              <a:t>):</a:t>
            </a:r>
          </a:p>
          <a:p>
            <a:r>
              <a:rPr lang="en-GB" sz="1600" dirty="0">
                <a:latin typeface="Menlo Regular"/>
                <a:cs typeface="Menlo Regular"/>
              </a:rPr>
              <a:t>        (</a:t>
            </a:r>
            <a:r>
              <a:rPr lang="en-GB" sz="1600" dirty="0" err="1">
                <a:latin typeface="Menlo Regular"/>
                <a:cs typeface="Menlo Regular"/>
              </a:rPr>
              <a:t>t,c</a:t>
            </a:r>
            <a:r>
              <a:rPr lang="en-GB" sz="1600" dirty="0">
                <a:latin typeface="Menlo Regular"/>
                <a:cs typeface="Menlo Regular"/>
              </a:rPr>
              <a:t>) = </a:t>
            </a:r>
            <a:r>
              <a:rPr lang="en-GB" sz="1600" dirty="0" err="1">
                <a:latin typeface="Menlo Regular"/>
                <a:cs typeface="Menlo Regular"/>
              </a:rPr>
              <a:t>desc</a:t>
            </a:r>
            <a:r>
              <a:rPr lang="en-GB" sz="1600" dirty="0">
                <a:latin typeface="Menlo Regular"/>
                <a:cs typeface="Menlo Regular"/>
              </a:rPr>
              <a:t> if type(</a:t>
            </a:r>
            <a:r>
              <a:rPr lang="en-GB" sz="1600" dirty="0" err="1">
                <a:latin typeface="Menlo Regular"/>
                <a:cs typeface="Menlo Regular"/>
              </a:rPr>
              <a:t>desc</a:t>
            </a:r>
            <a:r>
              <a:rPr lang="en-GB" sz="1600" dirty="0">
                <a:latin typeface="Menlo Regular"/>
                <a:cs typeface="Menlo Regular"/>
              </a:rPr>
              <a:t>) is tuple else (</a:t>
            </a:r>
            <a:r>
              <a:rPr lang="en-GB" sz="1600" dirty="0" err="1">
                <a:latin typeface="Menlo Regular"/>
                <a:cs typeface="Menlo Regular"/>
              </a:rPr>
              <a:t>desc</a:t>
            </a:r>
            <a:r>
              <a:rPr lang="en-GB" sz="1600" dirty="0">
                <a:latin typeface="Menlo Regular"/>
                <a:cs typeface="Menlo Regular"/>
              </a:rPr>
              <a:t>, None)</a:t>
            </a:r>
          </a:p>
          <a:p>
            <a:r>
              <a:rPr lang="en-GB" sz="1600" dirty="0">
                <a:latin typeface="Menlo Regular"/>
                <a:cs typeface="Menlo Regular"/>
              </a:rPr>
              <a:t>        return (t, c, </a:t>
            </a:r>
            <a:r>
              <a:rPr lang="en-GB" sz="1600" dirty="0" err="1">
                <a:latin typeface="Menlo Regular"/>
                <a:cs typeface="Menlo Regular"/>
              </a:rPr>
              <a:t>len</a:t>
            </a:r>
            <a:r>
              <a:rPr lang="en-GB" sz="1600" dirty="0">
                <a:latin typeface="Menlo Regular"/>
                <a:cs typeface="Menlo Regular"/>
              </a:rPr>
              <a:t>(t))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raw = [norm(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 for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in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descs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]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solidFill>
                  <a:srgbClr val="FAC090"/>
                </a:solidFill>
                <a:latin typeface="Menlo Regular"/>
                <a:cs typeface="Menlo Regular"/>
              </a:rPr>
              <a:t>header = ''.join([item[0] for item in raw]</a:t>
            </a:r>
            <a:r>
              <a:rPr lang="en-GB" sz="1600" dirty="0" smtClean="0">
                <a:solidFill>
                  <a:srgbClr val="FAC090"/>
                </a:solidFill>
                <a:latin typeface="Menlo Regular"/>
                <a:cs typeface="Menlo Regular"/>
              </a:rPr>
              <a:t>)</a:t>
            </a:r>
            <a:endParaRPr lang="en-GB" sz="1600" dirty="0">
              <a:solidFill>
                <a:srgbClr val="FAC090"/>
              </a:solidFill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139" y="662554"/>
            <a:ext cx="5290741" cy="312806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64"/>
    </mc:Choice>
    <mc:Fallback xmlns="">
      <p:transition xmlns:p14="http://schemas.microsoft.com/office/powerpoint/2010/main" spd="slow" advTm="201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38" y="371679"/>
            <a:ext cx="7704625" cy="463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8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84"/>
    </mc:Choice>
    <mc:Fallback xmlns="">
      <p:transition xmlns:p14="http://schemas.microsoft.com/office/powerpoint/2010/main" spd="slow" advTm="381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0847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</a:t>
            </a:r>
            <a:r>
              <a:rPr lang="mr-IN" sz="1600" dirty="0" smtClean="0">
                <a:latin typeface="Menlo Regular"/>
                <a:cs typeface="Menlo Regular"/>
              </a:rPr>
              <a:t>&gt;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err="1">
                <a:latin typeface="Menlo Regular"/>
                <a:cs typeface="Menlo Regular"/>
              </a:rPr>
              <a:t>def</a:t>
            </a:r>
            <a:r>
              <a:rPr lang="en-GB" sz="1600" dirty="0">
                <a:latin typeface="Menlo Regular"/>
                <a:cs typeface="Menlo Regular"/>
              </a:rPr>
              <a:t> norm(</a:t>
            </a:r>
            <a:r>
              <a:rPr lang="en-GB" sz="1600" dirty="0" err="1">
                <a:latin typeface="Menlo Regular"/>
                <a:cs typeface="Menlo Regular"/>
              </a:rPr>
              <a:t>desc</a:t>
            </a:r>
            <a:r>
              <a:rPr lang="en-GB" sz="1600" dirty="0">
                <a:latin typeface="Menlo Regular"/>
                <a:cs typeface="Menlo Regular"/>
              </a:rPr>
              <a:t>):</a:t>
            </a:r>
          </a:p>
          <a:p>
            <a:r>
              <a:rPr lang="en-GB" sz="1600" dirty="0">
                <a:latin typeface="Menlo Regular"/>
                <a:cs typeface="Menlo Regular"/>
              </a:rPr>
              <a:t>        (</a:t>
            </a:r>
            <a:r>
              <a:rPr lang="en-GB" sz="1600" dirty="0" err="1">
                <a:latin typeface="Menlo Regular"/>
                <a:cs typeface="Menlo Regular"/>
              </a:rPr>
              <a:t>t,c</a:t>
            </a:r>
            <a:r>
              <a:rPr lang="en-GB" sz="1600" dirty="0">
                <a:latin typeface="Menlo Regular"/>
                <a:cs typeface="Menlo Regular"/>
              </a:rPr>
              <a:t>) = </a:t>
            </a:r>
            <a:r>
              <a:rPr lang="en-GB" sz="1600" dirty="0" err="1">
                <a:latin typeface="Menlo Regular"/>
                <a:cs typeface="Menlo Regular"/>
              </a:rPr>
              <a:t>desc</a:t>
            </a:r>
            <a:r>
              <a:rPr lang="en-GB" sz="1600" dirty="0">
                <a:latin typeface="Menlo Regular"/>
                <a:cs typeface="Menlo Regular"/>
              </a:rPr>
              <a:t> if type(</a:t>
            </a:r>
            <a:r>
              <a:rPr lang="en-GB" sz="1600" dirty="0" err="1">
                <a:latin typeface="Menlo Regular"/>
                <a:cs typeface="Menlo Regular"/>
              </a:rPr>
              <a:t>desc</a:t>
            </a:r>
            <a:r>
              <a:rPr lang="en-GB" sz="1600" dirty="0">
                <a:latin typeface="Menlo Regular"/>
                <a:cs typeface="Menlo Regular"/>
              </a:rPr>
              <a:t>) is tuple else (</a:t>
            </a:r>
            <a:r>
              <a:rPr lang="en-GB" sz="1600" dirty="0" err="1">
                <a:latin typeface="Menlo Regular"/>
                <a:cs typeface="Menlo Regular"/>
              </a:rPr>
              <a:t>desc</a:t>
            </a:r>
            <a:r>
              <a:rPr lang="en-GB" sz="1600" dirty="0">
                <a:latin typeface="Menlo Regular"/>
                <a:cs typeface="Menlo Regular"/>
              </a:rPr>
              <a:t>, None)</a:t>
            </a:r>
          </a:p>
          <a:p>
            <a:r>
              <a:rPr lang="en-GB" sz="1600" dirty="0">
                <a:latin typeface="Menlo Regular"/>
                <a:cs typeface="Menlo Regular"/>
              </a:rPr>
              <a:t>        return (t, c, </a:t>
            </a:r>
            <a:r>
              <a:rPr lang="en-GB" sz="1600" dirty="0" err="1">
                <a:latin typeface="Menlo Regular"/>
                <a:cs typeface="Menlo Regular"/>
              </a:rPr>
              <a:t>len</a:t>
            </a:r>
            <a:r>
              <a:rPr lang="en-GB" sz="1600" dirty="0">
                <a:latin typeface="Menlo Regular"/>
                <a:cs typeface="Menlo Regular"/>
              </a:rPr>
              <a:t>(t))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raw = [norm(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 for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in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descs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]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solidFill>
                  <a:srgbClr val="FAC090"/>
                </a:solidFill>
                <a:latin typeface="Menlo Regular"/>
                <a:cs typeface="Menlo Regular"/>
              </a:rPr>
              <a:t>header = ''.join([item[0] for item in raw])</a:t>
            </a:r>
          </a:p>
          <a:p>
            <a:endParaRPr lang="en-GB" sz="1600" dirty="0">
              <a:solidFill>
                <a:schemeClr val="accent6">
                  <a:lumMod val="60000"/>
                  <a:lumOff val="40000"/>
                </a:schemeClr>
              </a:solidFill>
              <a:latin typeface="Menlo Regular"/>
              <a:cs typeface="Menlo Regular"/>
            </a:endParaRPr>
          </a:p>
          <a:p>
            <a:r>
              <a:rPr lang="en-GB" sz="4000" dirty="0" smtClean="0">
                <a:solidFill>
                  <a:srgbClr val="0000FF"/>
                </a:solidFill>
                <a:latin typeface="Menlo Regular"/>
                <a:cs typeface="Menlo Regular"/>
              </a:rPr>
              <a:t>(“</a:t>
            </a:r>
            <a:r>
              <a:rPr lang="en-GB" sz="4000" dirty="0" smtClean="0">
                <a:solidFill>
                  <a:srgbClr val="0000FF"/>
                </a:solidFill>
                <a:latin typeface="Menlo Regular"/>
                <a:cs typeface="Menlo Regular"/>
              </a:rPr>
              <a:t>git ”, </a:t>
            </a:r>
            <a:r>
              <a:rPr lang="en-GB" sz="4000" dirty="0" smtClean="0">
                <a:solidFill>
                  <a:srgbClr val="0000FF"/>
                </a:solidFill>
                <a:latin typeface="Menlo Regular"/>
                <a:cs typeface="Menlo Regular"/>
              </a:rPr>
              <a:t>None, 4)</a:t>
            </a:r>
          </a:p>
        </p:txBody>
      </p:sp>
      <p:sp>
        <p:nvSpPr>
          <p:cNvPr id="2" name="Rectangle 1"/>
          <p:cNvSpPr/>
          <p:nvPr/>
        </p:nvSpPr>
        <p:spPr>
          <a:xfrm>
            <a:off x="480139" y="662554"/>
            <a:ext cx="5290741" cy="312806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139" y="662554"/>
            <a:ext cx="586661" cy="312806"/>
          </a:xfrm>
          <a:prstGeom prst="rect">
            <a:avLst/>
          </a:prstGeom>
          <a:solidFill>
            <a:schemeClr val="tx2">
              <a:lumMod val="60000"/>
              <a:lumOff val="4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"/>
    </mc:Choice>
    <mc:Fallback xmlns="">
      <p:transition xmlns:p14="http://schemas.microsoft.com/office/powerpoint/2010/main" spd="slow" advTm="123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0847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</a:t>
            </a:r>
            <a:r>
              <a:rPr lang="mr-IN" sz="1600" dirty="0" smtClean="0">
                <a:latin typeface="Menlo Regular"/>
                <a:cs typeface="Menlo Regular"/>
              </a:rPr>
              <a:t>&gt;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def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norm(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):</a:t>
            </a: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       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t,c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 =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if type(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 is tuple else 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, None)</a:t>
            </a: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       return (t, c,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len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(t))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raw = [norm(</a:t>
            </a:r>
            <a:r>
              <a:rPr lang="en-GB" sz="1600" dirty="0" err="1">
                <a:latin typeface="Menlo Regular"/>
                <a:cs typeface="Menlo Regular"/>
              </a:rPr>
              <a:t>desc</a:t>
            </a:r>
            <a:r>
              <a:rPr lang="en-GB" sz="1600" dirty="0">
                <a:latin typeface="Menlo Regular"/>
                <a:cs typeface="Menlo Regular"/>
              </a:rPr>
              <a:t>) for </a:t>
            </a:r>
            <a:r>
              <a:rPr lang="en-GB" sz="1600" dirty="0" err="1">
                <a:latin typeface="Menlo Regular"/>
                <a:cs typeface="Menlo Regular"/>
              </a:rPr>
              <a:t>desc</a:t>
            </a:r>
            <a:r>
              <a:rPr lang="en-GB" sz="1600" dirty="0">
                <a:latin typeface="Menlo Regular"/>
                <a:cs typeface="Menlo Regular"/>
              </a:rPr>
              <a:t> in </a:t>
            </a:r>
            <a:r>
              <a:rPr lang="en-GB" sz="1600" dirty="0" err="1">
                <a:latin typeface="Menlo Regular"/>
                <a:cs typeface="Menlo Regular"/>
              </a:rPr>
              <a:t>descs</a:t>
            </a:r>
            <a:r>
              <a:rPr lang="en-GB" sz="1600" dirty="0">
                <a:latin typeface="Menlo Regular"/>
                <a:cs typeface="Menlo Regular"/>
              </a:rPr>
              <a:t>]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header = ''.join([item[0] for item in raw]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</a:t>
            </a:r>
          </a:p>
          <a:p>
            <a:endParaRPr lang="en-GB" sz="1600" dirty="0">
              <a:solidFill>
                <a:schemeClr val="accent6">
                  <a:lumMod val="60000"/>
                  <a:lumOff val="40000"/>
                </a:schemeClr>
              </a:solidFill>
              <a:latin typeface="Menlo Regular"/>
              <a:cs typeface="Menlo Regular"/>
            </a:endParaRPr>
          </a:p>
          <a:p>
            <a:endParaRPr lang="en-GB" sz="800" dirty="0">
              <a:solidFill>
                <a:schemeClr val="accent6">
                  <a:lumMod val="60000"/>
                  <a:lumOff val="40000"/>
                </a:schemeClr>
              </a:solidFill>
              <a:latin typeface="Menlo Regular"/>
              <a:cs typeface="Menlo Regular"/>
            </a:endParaRPr>
          </a:p>
          <a:p>
            <a:r>
              <a:rPr lang="en-GB" sz="1600" dirty="0" smtClean="0">
                <a:solidFill>
                  <a:srgbClr val="0000FF"/>
                </a:solidFill>
                <a:latin typeface="Menlo Regular"/>
                <a:cs typeface="Menlo Regular"/>
              </a:rPr>
              <a:t>[(</a:t>
            </a:r>
            <a:r>
              <a:rPr lang="en-GB" sz="1600" dirty="0">
                <a:solidFill>
                  <a:srgbClr val="0000FF"/>
                </a:solidFill>
                <a:latin typeface="Menlo Regular"/>
                <a:cs typeface="Menlo Regular"/>
              </a:rPr>
              <a:t>“git ”, None, 4</a:t>
            </a:r>
            <a:r>
              <a:rPr lang="en-GB" sz="1600" dirty="0" smtClean="0">
                <a:solidFill>
                  <a:srgbClr val="0000FF"/>
                </a:solidFill>
                <a:latin typeface="Menlo Regular"/>
                <a:cs typeface="Menlo Regular"/>
              </a:rPr>
              <a:t>),</a:t>
            </a:r>
          </a:p>
          <a:p>
            <a:r>
              <a:rPr lang="en-GB" sz="16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Menlo Regular"/>
                <a:cs typeface="Menlo Regular"/>
              </a:rPr>
              <a:t>(“diff-tree”</a:t>
            </a:r>
            <a:r>
              <a:rPr lang="en-GB" sz="1600" dirty="0">
                <a:solidFill>
                  <a:srgbClr val="0000FF"/>
                </a:solidFill>
                <a:latin typeface="Menlo Regular"/>
                <a:cs typeface="Menlo Regular"/>
              </a:rPr>
              <a:t>, 'Compares the content and mode of blobs found via two tree </a:t>
            </a:r>
            <a:r>
              <a:rPr lang="en-GB" sz="1600" dirty="0" smtClean="0">
                <a:solidFill>
                  <a:srgbClr val="0000FF"/>
                </a:solidFill>
                <a:latin typeface="Menlo Regular"/>
                <a:cs typeface="Menlo Regular"/>
              </a:rPr>
              <a:t>objects’, 9),</a:t>
            </a:r>
          </a:p>
          <a:p>
            <a:r>
              <a:rPr lang="en-GB" sz="16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mr-IN" sz="1600" dirty="0" smtClean="0">
                <a:solidFill>
                  <a:srgbClr val="0000FF"/>
                </a:solidFill>
                <a:latin typeface="Menlo Regular"/>
                <a:cs typeface="Menlo Regular"/>
              </a:rPr>
              <a:t>…</a:t>
            </a:r>
            <a:r>
              <a:rPr lang="en-GB" sz="1600" dirty="0" smtClean="0">
                <a:solidFill>
                  <a:srgbClr val="0000FF"/>
                </a:solidFill>
                <a:latin typeface="Menlo Regular"/>
                <a:cs typeface="Menlo Regular"/>
              </a:rPr>
              <a:t> ]</a:t>
            </a:r>
            <a:endParaRPr lang="en-GB" sz="1600" dirty="0">
              <a:solidFill>
                <a:srgbClr val="0000FF"/>
              </a:solidFill>
              <a:latin typeface="Menlo Regular"/>
              <a:cs typeface="Menlo Regular"/>
            </a:endParaRPr>
          </a:p>
          <a:p>
            <a:endParaRPr lang="en-GB" sz="1600" dirty="0">
              <a:solidFill>
                <a:schemeClr val="accent6">
                  <a:lumMod val="60000"/>
                  <a:lumOff val="40000"/>
                </a:schemeClr>
              </a:solidFill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139" y="662554"/>
            <a:ext cx="5290741" cy="312806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0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57"/>
    </mc:Choice>
    <mc:Fallback xmlns="">
      <p:transition xmlns:p14="http://schemas.microsoft.com/office/powerpoint/2010/main" spd="slow" advTm="239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0847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</a:t>
            </a:r>
            <a:r>
              <a:rPr lang="mr-IN" sz="1600" dirty="0" smtClean="0">
                <a:latin typeface="Menlo Regular"/>
                <a:cs typeface="Menlo Regular"/>
              </a:rPr>
              <a:t>&gt;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def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norm(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):</a:t>
            </a: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       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t,c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 =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if type(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 is tuple else 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, None)</a:t>
            </a: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       return (t, c,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len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(t))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solidFill>
                  <a:srgbClr val="FAC090"/>
                </a:solidFill>
                <a:latin typeface="Menlo Regular"/>
                <a:cs typeface="Menlo Regular"/>
              </a:rPr>
              <a:t>raw = [norm(</a:t>
            </a:r>
            <a:r>
              <a:rPr lang="en-GB" sz="1600" dirty="0" err="1">
                <a:solidFill>
                  <a:srgbClr val="FAC090"/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rgbClr val="FAC090"/>
                </a:solidFill>
                <a:latin typeface="Menlo Regular"/>
                <a:cs typeface="Menlo Regular"/>
              </a:rPr>
              <a:t>) for </a:t>
            </a:r>
            <a:r>
              <a:rPr lang="en-GB" sz="1600" dirty="0" err="1">
                <a:solidFill>
                  <a:srgbClr val="FAC090"/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rgbClr val="FAC090"/>
                </a:solidFill>
                <a:latin typeface="Menlo Regular"/>
                <a:cs typeface="Menlo Regular"/>
              </a:rPr>
              <a:t> in </a:t>
            </a:r>
            <a:r>
              <a:rPr lang="en-GB" sz="1600" dirty="0" err="1">
                <a:solidFill>
                  <a:srgbClr val="FAC090"/>
                </a:solidFill>
                <a:latin typeface="Menlo Regular"/>
                <a:cs typeface="Menlo Regular"/>
              </a:rPr>
              <a:t>descs</a:t>
            </a:r>
            <a:r>
              <a:rPr lang="en-GB" sz="1600" dirty="0" smtClean="0">
                <a:solidFill>
                  <a:srgbClr val="FAC090"/>
                </a:solidFill>
                <a:latin typeface="Menlo Regular"/>
                <a:cs typeface="Menlo Regular"/>
              </a:rPr>
              <a:t>]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[x * 2 for x in [1,2,3]] 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=&gt; [2,4,6]</a:t>
            </a:r>
            <a:endParaRPr lang="en-GB" sz="1600" dirty="0">
              <a:solidFill>
                <a:schemeClr val="accent6">
                  <a:lumMod val="60000"/>
                  <a:lumOff val="40000"/>
                </a:schemeClr>
              </a:solidFill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header = ''.join([item[0] for item in raw])</a:t>
            </a:r>
          </a:p>
        </p:txBody>
      </p:sp>
      <p:sp>
        <p:nvSpPr>
          <p:cNvPr id="2" name="Rectangle 1"/>
          <p:cNvSpPr/>
          <p:nvPr/>
        </p:nvSpPr>
        <p:spPr>
          <a:xfrm>
            <a:off x="480139" y="662554"/>
            <a:ext cx="5290741" cy="312806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57"/>
    </mc:Choice>
    <mc:Fallback xmlns="">
      <p:transition xmlns:p14="http://schemas.microsoft.com/office/powerpoint/2010/main" spd="slow" advTm="239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0847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</a:t>
            </a:r>
            <a:r>
              <a:rPr lang="mr-IN" sz="1600" dirty="0" smtClean="0">
                <a:latin typeface="Menlo Regular"/>
                <a:cs typeface="Menlo Regular"/>
              </a:rPr>
              <a:t>&gt;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def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norm(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):</a:t>
            </a: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       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t,c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 =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if type(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 is tuple else 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, None)</a:t>
            </a: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       return (t, c,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len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(t))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solidFill>
                  <a:srgbClr val="FAC090"/>
                </a:solidFill>
                <a:latin typeface="Menlo Regular"/>
                <a:cs typeface="Menlo Regular"/>
              </a:rPr>
              <a:t>raw = [norm(</a:t>
            </a:r>
            <a:r>
              <a:rPr lang="en-GB" sz="1600" dirty="0" err="1">
                <a:solidFill>
                  <a:srgbClr val="FAC090"/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rgbClr val="FAC090"/>
                </a:solidFill>
                <a:latin typeface="Menlo Regular"/>
                <a:cs typeface="Menlo Regular"/>
              </a:rPr>
              <a:t>) for </a:t>
            </a:r>
            <a:r>
              <a:rPr lang="en-GB" sz="1600" dirty="0" err="1">
                <a:solidFill>
                  <a:srgbClr val="FAC090"/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rgbClr val="FAC090"/>
                </a:solidFill>
                <a:latin typeface="Menlo Regular"/>
                <a:cs typeface="Menlo Regular"/>
              </a:rPr>
              <a:t> in </a:t>
            </a:r>
            <a:r>
              <a:rPr lang="en-GB" sz="1600" dirty="0" err="1">
                <a:solidFill>
                  <a:srgbClr val="FAC090"/>
                </a:solidFill>
                <a:latin typeface="Menlo Regular"/>
                <a:cs typeface="Menlo Regular"/>
              </a:rPr>
              <a:t>descs</a:t>
            </a:r>
            <a:r>
              <a:rPr lang="en-GB" sz="1600" dirty="0" smtClean="0">
                <a:solidFill>
                  <a:srgbClr val="FAC090"/>
                </a:solidFill>
                <a:latin typeface="Menlo Regular"/>
                <a:cs typeface="Menlo Regular"/>
              </a:rPr>
              <a:t>]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[x * 2 for x in [1,2,3]] =&gt; [2,4,6]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header = ''.join([item[0] for item in raw])</a:t>
            </a:r>
          </a:p>
        </p:txBody>
      </p:sp>
      <p:sp>
        <p:nvSpPr>
          <p:cNvPr id="2" name="Rectangle 1"/>
          <p:cNvSpPr/>
          <p:nvPr/>
        </p:nvSpPr>
        <p:spPr>
          <a:xfrm>
            <a:off x="480139" y="662554"/>
            <a:ext cx="5290741" cy="312806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57"/>
    </mc:Choice>
    <mc:Fallback xmlns="">
      <p:transition xmlns:p14="http://schemas.microsoft.com/office/powerpoint/2010/main" spd="slow" advTm="239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0847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</a:t>
            </a:r>
            <a:r>
              <a:rPr lang="mr-IN" sz="1600" dirty="0" smtClean="0">
                <a:latin typeface="Menlo Regular"/>
                <a:cs typeface="Menlo Regular"/>
              </a:rPr>
              <a:t>&gt;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def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norm(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):</a:t>
            </a: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       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t,c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 =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if type(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 is tuple else 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, None)</a:t>
            </a: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       return (t, c,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len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(t))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raw = 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[norm(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 for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in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descs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]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header </a:t>
            </a:r>
            <a:r>
              <a:rPr lang="en-GB" sz="1600" dirty="0">
                <a:latin typeface="Menlo Regular"/>
                <a:cs typeface="Menlo Regular"/>
              </a:rPr>
              <a:t>= </a:t>
            </a:r>
            <a:r>
              <a:rPr lang="en-GB" sz="1600" dirty="0">
                <a:solidFill>
                  <a:srgbClr val="FAC090"/>
                </a:solidFill>
                <a:latin typeface="Menlo Regular"/>
                <a:cs typeface="Menlo Regular"/>
              </a:rPr>
              <a:t>''.join(</a:t>
            </a:r>
            <a:r>
              <a:rPr lang="en-GB" sz="1600" dirty="0">
                <a:latin typeface="Menlo Regular"/>
                <a:cs typeface="Menlo Regular"/>
              </a:rPr>
              <a:t>[item[0</a:t>
            </a:r>
            <a:r>
              <a:rPr lang="en-GB" sz="1600" dirty="0" smtClean="0">
                <a:latin typeface="Menlo Regular"/>
                <a:cs typeface="Menlo Regular"/>
              </a:rPr>
              <a:t>] for item in raw]</a:t>
            </a:r>
            <a:r>
              <a:rPr lang="en-GB" sz="1600" dirty="0" smtClean="0">
                <a:solidFill>
                  <a:srgbClr val="FAC090"/>
                </a:solidFill>
                <a:latin typeface="Menlo Regular"/>
                <a:cs typeface="Menlo Regular"/>
              </a:rPr>
              <a:t>)</a:t>
            </a:r>
          </a:p>
          <a:p>
            <a:endParaRPr lang="en-GB" sz="1600" dirty="0">
              <a:solidFill>
                <a:srgbClr val="FAC090"/>
              </a:solidFill>
              <a:latin typeface="Menlo Regular"/>
              <a:cs typeface="Menlo Regular"/>
            </a:endParaRPr>
          </a:p>
          <a:p>
            <a:r>
              <a:rPr lang="en-GB" sz="1600" dirty="0" smtClean="0">
                <a:solidFill>
                  <a:srgbClr val="0000FF"/>
                </a:solidFill>
                <a:latin typeface="Menlo Regular"/>
                <a:cs typeface="Menlo Regular"/>
              </a:rPr>
              <a:t>[“</a:t>
            </a:r>
            <a:r>
              <a:rPr lang="en-GB" sz="1600" dirty="0">
                <a:solidFill>
                  <a:srgbClr val="0000FF"/>
                </a:solidFill>
                <a:latin typeface="Menlo Regular"/>
                <a:cs typeface="Menlo Regular"/>
              </a:rPr>
              <a:t>git </a:t>
            </a:r>
            <a:r>
              <a:rPr lang="en-GB" sz="1600" dirty="0" smtClean="0">
                <a:solidFill>
                  <a:srgbClr val="0000FF"/>
                </a:solidFill>
                <a:latin typeface="Menlo Regular"/>
                <a:cs typeface="Menlo Regular"/>
              </a:rPr>
              <a:t>”,</a:t>
            </a:r>
            <a:endParaRPr lang="en-GB" sz="1600" dirty="0">
              <a:solidFill>
                <a:srgbClr val="0000FF"/>
              </a:solidFill>
              <a:latin typeface="Menlo Regular"/>
              <a:cs typeface="Menlo Regular"/>
            </a:endParaRPr>
          </a:p>
          <a:p>
            <a:r>
              <a:rPr lang="en-GB" sz="16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Menlo Regular"/>
                <a:cs typeface="Menlo Regular"/>
              </a:rPr>
              <a:t>“</a:t>
            </a:r>
            <a:r>
              <a:rPr lang="en-GB" sz="1600" dirty="0">
                <a:solidFill>
                  <a:srgbClr val="0000FF"/>
                </a:solidFill>
                <a:latin typeface="Menlo Regular"/>
                <a:cs typeface="Menlo Regular"/>
              </a:rPr>
              <a:t>diff-tree</a:t>
            </a:r>
            <a:r>
              <a:rPr lang="en-GB" sz="1600" dirty="0" smtClean="0">
                <a:solidFill>
                  <a:srgbClr val="0000FF"/>
                </a:solidFill>
                <a:latin typeface="Menlo Regular"/>
                <a:cs typeface="Menlo Regular"/>
              </a:rPr>
              <a:t>”,</a:t>
            </a:r>
            <a:endParaRPr lang="en-GB" sz="1600" dirty="0">
              <a:solidFill>
                <a:srgbClr val="0000FF"/>
              </a:solidFill>
              <a:latin typeface="Menlo Regular"/>
              <a:cs typeface="Menlo Regular"/>
            </a:endParaRPr>
          </a:p>
          <a:p>
            <a:r>
              <a:rPr lang="en-GB" sz="16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0000FF"/>
                </a:solidFill>
                <a:latin typeface="Menlo Regular"/>
                <a:cs typeface="Menlo Regular"/>
              </a:rPr>
              <a:t>…</a:t>
            </a:r>
            <a:r>
              <a:rPr lang="en-GB" sz="1600" dirty="0">
                <a:solidFill>
                  <a:srgbClr val="0000FF"/>
                </a:solidFill>
                <a:latin typeface="Menlo Regular"/>
                <a:cs typeface="Menlo Regular"/>
              </a:rPr>
              <a:t> ]</a:t>
            </a:r>
          </a:p>
          <a:p>
            <a:endParaRPr lang="en-GB" sz="1600" dirty="0" smtClean="0">
              <a:solidFill>
                <a:srgbClr val="FAC090"/>
              </a:solidFill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139" y="662554"/>
            <a:ext cx="5290741" cy="312806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0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12"/>
    </mc:Choice>
    <mc:Fallback xmlns="">
      <p:transition xmlns:p14="http://schemas.microsoft.com/office/powerpoint/2010/main" spd="slow" advTm="1401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0847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</a:t>
            </a:r>
            <a:r>
              <a:rPr lang="mr-IN" sz="1600" dirty="0" smtClean="0">
                <a:latin typeface="Menlo Regular"/>
                <a:cs typeface="Menlo Regular"/>
              </a:rPr>
              <a:t>&gt;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def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norm(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):</a:t>
            </a: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       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t,c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 =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if type(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 is tuple else 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, None)</a:t>
            </a: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       return (t, c,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len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(t))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raw = 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[norm(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 for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in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descs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]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header </a:t>
            </a:r>
            <a:r>
              <a:rPr lang="en-GB" sz="1600" dirty="0">
                <a:latin typeface="Menlo Regular"/>
                <a:cs typeface="Menlo Regular"/>
              </a:rPr>
              <a:t>= ''.join([item[0</a:t>
            </a:r>
            <a:r>
              <a:rPr lang="en-GB" sz="1600" dirty="0" smtClean="0">
                <a:latin typeface="Menlo Regular"/>
                <a:cs typeface="Menlo Regular"/>
              </a:rPr>
              <a:t>] for item in raw])</a:t>
            </a:r>
          </a:p>
        </p:txBody>
      </p:sp>
      <p:sp>
        <p:nvSpPr>
          <p:cNvPr id="2" name="Rectangle 1"/>
          <p:cNvSpPr/>
          <p:nvPr/>
        </p:nvSpPr>
        <p:spPr>
          <a:xfrm>
            <a:off x="480139" y="662554"/>
            <a:ext cx="5290741" cy="312806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0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12"/>
    </mc:Choice>
    <mc:Fallback xmlns="">
      <p:transition xmlns:p14="http://schemas.microsoft.com/office/powerpoint/2010/main" spd="slow" advTm="1401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(list comprehension)</a:t>
            </a:r>
          </a:p>
          <a:p>
            <a:r>
              <a:rPr lang="en-US" dirty="0" smtClean="0"/>
              <a:t>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r>
              <a:rPr lang="en-GB" sz="1600" dirty="0" smtClean="0">
                <a:latin typeface="Menlo Regular"/>
                <a:cs typeface="Menlo Regular"/>
              </a:rPr>
              <a:t>   </a:t>
            </a:r>
            <a:endParaRPr lang="mr-IN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6320" y="920557"/>
            <a:ext cx="4734560" cy="312806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8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95"/>
    </mc:Choice>
    <mc:Fallback xmlns="">
      <p:transition xmlns:p14="http://schemas.microsoft.com/office/powerpoint/2010/main" spd="slow" advTm="92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mr-IN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6320" y="920557"/>
            <a:ext cx="193040" cy="312806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11680" y="920557"/>
            <a:ext cx="193040" cy="312806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"/>
    </mc:Choice>
    <mc:Fallback xmlns="">
      <p:transition xmlns:p14="http://schemas.microsoft.com/office/powerpoint/2010/main" spd="slow" advTm="72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mr-IN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6320" y="920557"/>
            <a:ext cx="193040" cy="312806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11680" y="920557"/>
            <a:ext cx="193040" cy="312806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9360" y="920557"/>
            <a:ext cx="264160" cy="312806"/>
          </a:xfrm>
          <a:prstGeom prst="rect">
            <a:avLst/>
          </a:prstGeom>
          <a:solidFill>
            <a:srgbClr val="FF66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47520" y="920557"/>
            <a:ext cx="264160" cy="312806"/>
          </a:xfrm>
          <a:prstGeom prst="rect">
            <a:avLst/>
          </a:prstGeom>
          <a:solidFill>
            <a:srgbClr val="FF66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7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4"/>
    </mc:Choice>
    <mc:Fallback xmlns="">
      <p:transition xmlns:p14="http://schemas.microsoft.com/office/powerpoint/2010/main" spd="slow" advTm="67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┃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│┏━━━━━━━━━━━━━┛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883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07"/>
    </mc:Choice>
    <mc:Fallback xmlns="">
      <p:transition xmlns:p14="http://schemas.microsoft.com/office/powerpoint/2010/main" spd="slow" advTm="1310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mr-IN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6320" y="920557"/>
            <a:ext cx="193040" cy="312806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11680" y="920557"/>
            <a:ext cx="193040" cy="312806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9360" y="920557"/>
            <a:ext cx="264160" cy="312806"/>
          </a:xfrm>
          <a:prstGeom prst="rect">
            <a:avLst/>
          </a:prstGeom>
          <a:solidFill>
            <a:srgbClr val="FF66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47520" y="920557"/>
            <a:ext cx="264160" cy="312806"/>
          </a:xfrm>
          <a:prstGeom prst="rect">
            <a:avLst/>
          </a:prstGeom>
          <a:solidFill>
            <a:srgbClr val="FF66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13840" y="914400"/>
            <a:ext cx="213360" cy="312806"/>
          </a:xfrm>
          <a:prstGeom prst="rect">
            <a:avLst/>
          </a:prstGeom>
          <a:solidFill>
            <a:srgbClr val="0000FF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4"/>
    </mc:Choice>
    <mc:Fallback xmlns="">
      <p:transition xmlns:p14="http://schemas.microsoft.com/office/powerpoint/2010/main" spd="slow" advTm="311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mr-IN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04720" y="920557"/>
            <a:ext cx="193040" cy="312806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97760" y="920557"/>
            <a:ext cx="213360" cy="312806"/>
          </a:xfrm>
          <a:prstGeom prst="rect">
            <a:avLst/>
          </a:prstGeom>
          <a:solidFill>
            <a:srgbClr val="0000FF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1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5"/>
    </mc:Choice>
    <mc:Fallback xmlns="">
      <p:transition xmlns:p14="http://schemas.microsoft.com/office/powerpoint/2010/main" spd="slow" advTm="788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┃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mr-IN" sz="1600" dirty="0">
              <a:latin typeface="Menlo Regular"/>
              <a:cs typeface="Menlo Regula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35200" y="920557"/>
            <a:ext cx="213360" cy="312806"/>
          </a:xfrm>
          <a:prstGeom prst="rect">
            <a:avLst/>
          </a:prstGeom>
          <a:solidFill>
            <a:srgbClr val="0000FF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"/>
    </mc:Choice>
    <mc:Fallback xmlns="">
      <p:transition xmlns:p14="http://schemas.microsoft.com/office/powerpoint/2010/main" spd="slow" advTm="72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4278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┃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 err="1" smtClean="0">
                <a:latin typeface="Menlo Regular"/>
                <a:cs typeface="Menlo Regular"/>
              </a:rPr>
              <a:t>def</a:t>
            </a:r>
            <a:r>
              <a:rPr lang="en-GB" sz="1200" dirty="0" smtClean="0">
                <a:latin typeface="Menlo Regular"/>
                <a:cs typeface="Menlo Regular"/>
              </a:rPr>
              <a:t> markers(</a:t>
            </a:r>
            <a:r>
              <a:rPr lang="en-GB" sz="1200" dirty="0" err="1">
                <a:latin typeface="Menlo Regular"/>
                <a:cs typeface="Menlo Regular"/>
              </a:rPr>
              <a:t>ts</a:t>
            </a:r>
            <a:r>
              <a:rPr lang="en-GB" sz="1200" dirty="0">
                <a:latin typeface="Menlo Regular"/>
                <a:cs typeface="Menlo Regular"/>
              </a:rPr>
              <a:t>):</a:t>
            </a: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mr-IN" sz="1200" dirty="0" smtClean="0">
                <a:latin typeface="Menlo Regular"/>
                <a:cs typeface="Menlo Regular"/>
              </a:rPr>
              <a:t>def </a:t>
            </a:r>
            <a:r>
              <a:rPr lang="mr-IN" sz="1200" dirty="0">
                <a:latin typeface="Menlo Regular"/>
                <a:cs typeface="Menlo Regular"/>
              </a:rPr>
              <a:t>draw(t):</a:t>
            </a:r>
          </a:p>
          <a:p>
            <a:r>
              <a:rPr lang="mr-IN" sz="1200" dirty="0">
                <a:latin typeface="Menlo Regular"/>
                <a:cs typeface="Menlo Regular"/>
              </a:rPr>
              <a:t> </a:t>
            </a:r>
            <a:r>
              <a:rPr lang="en-GB" sz="1200" dirty="0" smtClean="0">
                <a:latin typeface="Menlo Regular"/>
                <a:cs typeface="Menlo Regular"/>
              </a:rPr>
              <a:t>		(text, comment, length) = t</a:t>
            </a:r>
            <a:endParaRPr lang="mr-IN" sz="1200" dirty="0">
              <a:latin typeface="Menlo Regular"/>
              <a:cs typeface="Menlo Regular"/>
            </a:endParaRPr>
          </a:p>
          <a:p>
            <a:r>
              <a:rPr lang="en-GB" sz="1200" dirty="0" smtClean="0">
                <a:latin typeface="Menlo Regular"/>
                <a:cs typeface="Menlo Regular"/>
              </a:rPr>
              <a:t>		if comment:</a:t>
            </a: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if </a:t>
            </a:r>
            <a:r>
              <a:rPr lang="mr-IN" sz="1200" dirty="0">
                <a:latin typeface="Menlo Regular"/>
                <a:cs typeface="Menlo Regular"/>
              </a:rPr>
              <a:t>l == 1: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</a:t>
            </a:r>
            <a:r>
              <a:rPr lang="mr-IN" sz="1200" dirty="0" smtClean="0">
                <a:latin typeface="Menlo Regular"/>
                <a:cs typeface="Menlo Regular"/>
              </a:rPr>
              <a:t>│’</a:t>
            </a:r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elif </a:t>
            </a:r>
            <a:r>
              <a:rPr lang="mr-IN" sz="1200" dirty="0">
                <a:latin typeface="Menlo Regular"/>
                <a:cs typeface="Menlo Regular"/>
              </a:rPr>
              <a:t>l == 2: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	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'├</a:t>
            </a:r>
            <a:r>
              <a:rPr lang="mr-IN" sz="1200" dirty="0" smtClean="0">
                <a:latin typeface="Menlo Regular"/>
                <a:cs typeface="Menlo Regular"/>
              </a:rPr>
              <a:t>┘’</a:t>
            </a:r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else:</a:t>
            </a:r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	</a:t>
            </a:r>
            <a:r>
              <a:rPr lang="mr-IN" sz="1200" dirty="0" smtClean="0">
                <a:latin typeface="Menlo Regular"/>
                <a:cs typeface="Menlo Regular"/>
              </a:rPr>
              <a:t>left  </a:t>
            </a:r>
            <a:r>
              <a:rPr lang="mr-IN" sz="1200" dirty="0">
                <a:latin typeface="Menlo Regular"/>
                <a:cs typeface="Menlo Regular"/>
              </a:rPr>
              <a:t>= math.floor((l-3) / 2)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		</a:t>
            </a:r>
            <a:r>
              <a:rPr lang="mr-IN" sz="1200" dirty="0" smtClean="0">
                <a:latin typeface="Menlo Regular"/>
                <a:cs typeface="Menlo Regular"/>
              </a:rPr>
              <a:t>right </a:t>
            </a:r>
            <a:r>
              <a:rPr lang="mr-IN" sz="1200" dirty="0">
                <a:latin typeface="Menlo Regular"/>
                <a:cs typeface="Menlo Regular"/>
              </a:rPr>
              <a:t>= math.ceil((l-3) / 2)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	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''.join(</a:t>
            </a:r>
            <a:r>
              <a:rPr lang="mr-IN" sz="1200" dirty="0" smtClean="0">
                <a:latin typeface="Menlo Regular"/>
                <a:cs typeface="Menlo Regular"/>
              </a:rPr>
              <a:t>['</a:t>
            </a:r>
            <a:r>
              <a:rPr lang="mr-IN" sz="1200" dirty="0">
                <a:latin typeface="Menlo Regular"/>
                <a:cs typeface="Menlo Regular"/>
              </a:rPr>
              <a:t>└',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left </a:t>
            </a:r>
            <a:r>
              <a:rPr lang="mr-IN" sz="1200" dirty="0">
                <a:latin typeface="Menlo Regular"/>
                <a:cs typeface="Menlo Regular"/>
              </a:rPr>
              <a:t>* '─',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'</a:t>
            </a:r>
            <a:r>
              <a:rPr lang="mr-IN" sz="1200" dirty="0">
                <a:latin typeface="Menlo Regular"/>
                <a:cs typeface="Menlo Regular"/>
              </a:rPr>
              <a:t>┬',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right </a:t>
            </a:r>
            <a:r>
              <a:rPr lang="mr-IN" sz="1200" dirty="0">
                <a:latin typeface="Menlo Regular"/>
                <a:cs typeface="Menlo Regular"/>
              </a:rPr>
              <a:t>* '─',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'</a:t>
            </a:r>
            <a:r>
              <a:rPr lang="mr-IN" sz="1200" dirty="0">
                <a:latin typeface="Menlo Regular"/>
                <a:cs typeface="Menlo Regular"/>
              </a:rPr>
              <a:t>┘'])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else</a:t>
            </a:r>
            <a:r>
              <a:rPr lang="mr-IN" sz="1200" dirty="0">
                <a:latin typeface="Menlo Regular"/>
                <a:cs typeface="Menlo Regular"/>
              </a:rPr>
              <a:t>: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</a:t>
            </a:r>
            <a:r>
              <a:rPr lang="en-GB" sz="1200" dirty="0" smtClean="0">
                <a:latin typeface="Menlo Regular"/>
                <a:cs typeface="Menlo Regular"/>
              </a:rPr>
              <a:t>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 ' </a:t>
            </a:r>
            <a:r>
              <a:rPr lang="mr-IN" sz="1200" dirty="0" smtClean="0">
                <a:latin typeface="Menlo Regular"/>
                <a:cs typeface="Menlo Regular"/>
              </a:rPr>
              <a:t>*</a:t>
            </a:r>
            <a:r>
              <a:rPr lang="en-GB" sz="1200" dirty="0" smtClean="0">
                <a:latin typeface="Menlo Regular"/>
                <a:cs typeface="Menlo Regular"/>
              </a:rPr>
              <a:t> </a:t>
            </a:r>
            <a:r>
              <a:rPr lang="mr-IN" sz="1200" dirty="0" smtClean="0">
                <a:latin typeface="Menlo Regular"/>
                <a:cs typeface="Menlo Regular"/>
              </a:rPr>
              <a:t>length</a:t>
            </a:r>
            <a:endParaRPr lang="mr-IN" sz="1200" dirty="0">
              <a:latin typeface="Menlo Regular"/>
              <a:cs typeface="Menlo Regular"/>
            </a:endParaRPr>
          </a:p>
          <a:p>
            <a:r>
              <a:rPr lang="en-GB" sz="1200" dirty="0" smtClean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 smtClean="0">
                <a:latin typeface="Menlo Regular"/>
                <a:cs typeface="Menlo Regular"/>
              </a:rPr>
              <a:t>'</a:t>
            </a:r>
            <a:r>
              <a:rPr lang="mr-IN" sz="1200" dirty="0">
                <a:latin typeface="Menlo Regular"/>
                <a:cs typeface="Menlo Regular"/>
              </a:rPr>
              <a:t>'.join([draw(t) for t in ts]</a:t>
            </a:r>
            <a:r>
              <a:rPr lang="mr-IN" sz="1200" dirty="0" smtClean="0">
                <a:latin typeface="Menlo Regular"/>
                <a:cs typeface="Menlo Regular"/>
              </a:rPr>
              <a:t>)</a:t>
            </a:r>
            <a:endParaRPr lang="en-GB" sz="1200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227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7"/>
    </mc:Choice>
    <mc:Fallback xmlns="">
      <p:transition xmlns:p14="http://schemas.microsoft.com/office/powerpoint/2010/main" spd="slow" advTm="943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4278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┃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 err="1" smtClean="0">
                <a:latin typeface="Menlo Regular"/>
                <a:cs typeface="Menlo Regular"/>
              </a:rPr>
              <a:t>def</a:t>
            </a:r>
            <a:r>
              <a:rPr lang="en-GB" sz="1200" dirty="0" smtClean="0">
                <a:latin typeface="Menlo Regular"/>
                <a:cs typeface="Menlo Regular"/>
              </a:rPr>
              <a:t> markers(</a:t>
            </a:r>
            <a:r>
              <a:rPr lang="en-GB" sz="1200" dirty="0" err="1">
                <a:latin typeface="Menlo Regular"/>
                <a:cs typeface="Menlo Regular"/>
              </a:rPr>
              <a:t>ts</a:t>
            </a:r>
            <a:r>
              <a:rPr lang="en-GB" sz="1200" dirty="0">
                <a:latin typeface="Menlo Regular"/>
                <a:cs typeface="Menlo Regular"/>
              </a:rPr>
              <a:t>):</a:t>
            </a: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mr-IN" sz="1200" dirty="0" smtClean="0">
                <a:latin typeface="Menlo Regular"/>
                <a:cs typeface="Menlo Regular"/>
              </a:rPr>
              <a:t>def </a:t>
            </a:r>
            <a:r>
              <a:rPr lang="mr-IN" sz="1200" dirty="0">
                <a:latin typeface="Menlo Regular"/>
                <a:cs typeface="Menlo Regular"/>
              </a:rPr>
              <a:t>draw(t):</a:t>
            </a:r>
          </a:p>
          <a:p>
            <a:r>
              <a:rPr lang="mr-IN" sz="1200" dirty="0">
                <a:latin typeface="Menlo Regular"/>
                <a:cs typeface="Menlo Regular"/>
              </a:rPr>
              <a:t> </a:t>
            </a:r>
            <a:r>
              <a:rPr lang="en-GB" sz="1200" dirty="0" smtClean="0">
                <a:latin typeface="Menlo Regular"/>
                <a:cs typeface="Menlo Regular"/>
              </a:rPr>
              <a:t>		(text, comment, length) = t</a:t>
            </a:r>
            <a:endParaRPr lang="mr-IN" sz="1200" dirty="0">
              <a:latin typeface="Menlo Regular"/>
              <a:cs typeface="Menlo Regular"/>
            </a:endParaRPr>
          </a:p>
          <a:p>
            <a:r>
              <a:rPr lang="en-GB" sz="1200" dirty="0" smtClean="0">
                <a:latin typeface="Menlo Regular"/>
                <a:cs typeface="Menlo Regular"/>
              </a:rPr>
              <a:t>		if comment:</a:t>
            </a: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if </a:t>
            </a:r>
            <a:r>
              <a:rPr lang="mr-IN" sz="1200" dirty="0">
                <a:latin typeface="Menlo Regular"/>
                <a:cs typeface="Menlo Regular"/>
              </a:rPr>
              <a:t>l == 1: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</a:t>
            </a:r>
            <a:r>
              <a:rPr lang="mr-IN" sz="1200" dirty="0" smtClean="0">
                <a:latin typeface="Menlo Regular"/>
                <a:cs typeface="Menlo Regular"/>
              </a:rPr>
              <a:t>│’</a:t>
            </a:r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elif </a:t>
            </a:r>
            <a:r>
              <a:rPr lang="mr-IN" sz="1200" dirty="0">
                <a:latin typeface="Menlo Regular"/>
                <a:cs typeface="Menlo Regular"/>
              </a:rPr>
              <a:t>l == 2: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	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'├</a:t>
            </a:r>
            <a:r>
              <a:rPr lang="mr-IN" sz="1200" dirty="0" smtClean="0">
                <a:latin typeface="Menlo Regular"/>
                <a:cs typeface="Menlo Regular"/>
              </a:rPr>
              <a:t>┘’</a:t>
            </a:r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else:</a:t>
            </a:r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	</a:t>
            </a:r>
            <a:r>
              <a:rPr lang="mr-IN" sz="1200" dirty="0" smtClean="0">
                <a:latin typeface="Menlo Regular"/>
                <a:cs typeface="Menlo Regular"/>
              </a:rPr>
              <a:t>left  </a:t>
            </a:r>
            <a:r>
              <a:rPr lang="mr-IN" sz="1200" dirty="0">
                <a:latin typeface="Menlo Regular"/>
                <a:cs typeface="Menlo Regular"/>
              </a:rPr>
              <a:t>= math.floor((l-3) / 2)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		</a:t>
            </a:r>
            <a:r>
              <a:rPr lang="mr-IN" sz="1200" dirty="0" smtClean="0">
                <a:latin typeface="Menlo Regular"/>
                <a:cs typeface="Menlo Regular"/>
              </a:rPr>
              <a:t>right </a:t>
            </a:r>
            <a:r>
              <a:rPr lang="mr-IN" sz="1200" dirty="0">
                <a:latin typeface="Menlo Regular"/>
                <a:cs typeface="Menlo Regular"/>
              </a:rPr>
              <a:t>= math.ceil((l-3) / 2)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	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''.join(</a:t>
            </a:r>
            <a:r>
              <a:rPr lang="mr-IN" sz="1200" dirty="0" smtClean="0">
                <a:latin typeface="Menlo Regular"/>
                <a:cs typeface="Menlo Regular"/>
              </a:rPr>
              <a:t>['</a:t>
            </a:r>
            <a:r>
              <a:rPr lang="mr-IN" sz="1200" dirty="0">
                <a:latin typeface="Menlo Regular"/>
                <a:cs typeface="Menlo Regular"/>
              </a:rPr>
              <a:t>└',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left </a:t>
            </a:r>
            <a:r>
              <a:rPr lang="mr-IN" sz="1200" dirty="0">
                <a:latin typeface="Menlo Regular"/>
                <a:cs typeface="Menlo Regular"/>
              </a:rPr>
              <a:t>* '─',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'</a:t>
            </a:r>
            <a:r>
              <a:rPr lang="mr-IN" sz="1200" dirty="0">
                <a:latin typeface="Menlo Regular"/>
                <a:cs typeface="Menlo Regular"/>
              </a:rPr>
              <a:t>┬',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right </a:t>
            </a:r>
            <a:r>
              <a:rPr lang="mr-IN" sz="1200" dirty="0">
                <a:latin typeface="Menlo Regular"/>
                <a:cs typeface="Menlo Regular"/>
              </a:rPr>
              <a:t>* '─',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'</a:t>
            </a:r>
            <a:r>
              <a:rPr lang="mr-IN" sz="1200" dirty="0">
                <a:latin typeface="Menlo Regular"/>
                <a:cs typeface="Menlo Regular"/>
              </a:rPr>
              <a:t>┘'])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else</a:t>
            </a:r>
            <a:r>
              <a:rPr lang="mr-IN" sz="1200" dirty="0">
                <a:latin typeface="Menlo Regular"/>
                <a:cs typeface="Menlo Regular"/>
              </a:rPr>
              <a:t>: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</a:t>
            </a:r>
            <a:r>
              <a:rPr lang="en-GB" sz="1200" dirty="0" smtClean="0">
                <a:latin typeface="Menlo Regular"/>
                <a:cs typeface="Menlo Regular"/>
              </a:rPr>
              <a:t>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 ' </a:t>
            </a:r>
            <a:r>
              <a:rPr lang="mr-IN" sz="1200" dirty="0" smtClean="0">
                <a:latin typeface="Menlo Regular"/>
                <a:cs typeface="Menlo Regular"/>
              </a:rPr>
              <a:t>*</a:t>
            </a:r>
            <a:r>
              <a:rPr lang="en-GB" sz="1200" dirty="0" smtClean="0">
                <a:latin typeface="Menlo Regular"/>
                <a:cs typeface="Menlo Regular"/>
              </a:rPr>
              <a:t> </a:t>
            </a:r>
            <a:r>
              <a:rPr lang="mr-IN" sz="1200" dirty="0" smtClean="0">
                <a:latin typeface="Menlo Regular"/>
                <a:cs typeface="Menlo Regular"/>
              </a:rPr>
              <a:t>length</a:t>
            </a:r>
            <a:endParaRPr lang="mr-IN" sz="1200" dirty="0">
              <a:latin typeface="Menlo Regular"/>
              <a:cs typeface="Menlo Regular"/>
            </a:endParaRPr>
          </a:p>
          <a:p>
            <a:r>
              <a:rPr lang="en-GB" sz="1200" dirty="0" smtClean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 smtClean="0">
                <a:latin typeface="Menlo Regular"/>
                <a:cs typeface="Menlo Regular"/>
              </a:rPr>
              <a:t>'</a:t>
            </a:r>
            <a:r>
              <a:rPr lang="mr-IN" sz="1200" dirty="0">
                <a:latin typeface="Menlo Regular"/>
                <a:cs typeface="Menlo Regular"/>
              </a:rPr>
              <a:t>'.join([draw(t) for t in ts]</a:t>
            </a:r>
            <a:r>
              <a:rPr lang="mr-IN" sz="1200" dirty="0" smtClean="0">
                <a:latin typeface="Menlo Regular"/>
                <a:cs typeface="Menlo Regular"/>
              </a:rPr>
              <a:t>)</a:t>
            </a:r>
            <a:endParaRPr lang="en-GB" sz="1200" dirty="0" smtClean="0">
              <a:latin typeface="Menlo Regular"/>
              <a:cs typeface="Menlo Regular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59280" y="4358640"/>
            <a:ext cx="1971040" cy="41656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2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7"/>
    </mc:Choice>
    <mc:Fallback xmlns="">
      <p:transition xmlns:p14="http://schemas.microsoft.com/office/powerpoint/2010/main" spd="slow" advTm="943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4278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┃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 err="1" smtClean="0">
                <a:latin typeface="Menlo Regular"/>
                <a:cs typeface="Menlo Regular"/>
              </a:rPr>
              <a:t>def</a:t>
            </a:r>
            <a:r>
              <a:rPr lang="en-GB" sz="1200" dirty="0" smtClean="0">
                <a:latin typeface="Menlo Regular"/>
                <a:cs typeface="Menlo Regular"/>
              </a:rPr>
              <a:t> markers(</a:t>
            </a:r>
            <a:r>
              <a:rPr lang="en-GB" sz="1200" dirty="0" err="1">
                <a:latin typeface="Menlo Regular"/>
                <a:cs typeface="Menlo Regular"/>
              </a:rPr>
              <a:t>ts</a:t>
            </a:r>
            <a:r>
              <a:rPr lang="en-GB" sz="1200" dirty="0">
                <a:latin typeface="Menlo Regular"/>
                <a:cs typeface="Menlo Regular"/>
              </a:rPr>
              <a:t>):</a:t>
            </a: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mr-IN" sz="1200" dirty="0" smtClean="0">
                <a:latin typeface="Menlo Regular"/>
                <a:cs typeface="Menlo Regular"/>
              </a:rPr>
              <a:t>def </a:t>
            </a:r>
            <a:r>
              <a:rPr lang="mr-IN" sz="1200" dirty="0">
                <a:latin typeface="Menlo Regular"/>
                <a:cs typeface="Menlo Regular"/>
              </a:rPr>
              <a:t>draw(t):</a:t>
            </a:r>
          </a:p>
          <a:p>
            <a:r>
              <a:rPr lang="mr-IN" sz="1200" dirty="0">
                <a:latin typeface="Menlo Regular"/>
                <a:cs typeface="Menlo Regular"/>
              </a:rPr>
              <a:t> </a:t>
            </a:r>
            <a:r>
              <a:rPr lang="en-GB" sz="1200" dirty="0" smtClean="0">
                <a:latin typeface="Menlo Regular"/>
                <a:cs typeface="Menlo Regular"/>
              </a:rPr>
              <a:t>		(text, comment, length) = t</a:t>
            </a:r>
            <a:endParaRPr lang="mr-IN" sz="1200" dirty="0">
              <a:latin typeface="Menlo Regular"/>
              <a:cs typeface="Menlo Regular"/>
            </a:endParaRPr>
          </a:p>
          <a:p>
            <a:r>
              <a:rPr lang="en-GB" sz="1200" dirty="0" smtClean="0">
                <a:latin typeface="Menlo Regular"/>
                <a:cs typeface="Menlo Regular"/>
              </a:rPr>
              <a:t>		if comment:</a:t>
            </a: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if </a:t>
            </a:r>
            <a:r>
              <a:rPr lang="mr-IN" sz="1200" dirty="0">
                <a:latin typeface="Menlo Regular"/>
                <a:cs typeface="Menlo Regular"/>
              </a:rPr>
              <a:t>l == 1: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</a:t>
            </a:r>
            <a:r>
              <a:rPr lang="mr-IN" sz="1200" dirty="0" smtClean="0">
                <a:solidFill>
                  <a:srgbClr val="FF0000"/>
                </a:solidFill>
                <a:latin typeface="Menlo Regular"/>
                <a:cs typeface="Menlo Regular"/>
              </a:rPr>
              <a:t>│</a:t>
            </a:r>
            <a:r>
              <a:rPr lang="mr-IN" sz="1200" dirty="0" smtClean="0">
                <a:latin typeface="Menlo Regular"/>
                <a:cs typeface="Menlo Regular"/>
              </a:rPr>
              <a:t>’</a:t>
            </a:r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elif </a:t>
            </a:r>
            <a:r>
              <a:rPr lang="mr-IN" sz="1200" dirty="0">
                <a:latin typeface="Menlo Regular"/>
                <a:cs typeface="Menlo Regular"/>
              </a:rPr>
              <a:t>l == 2: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	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</a:t>
            </a:r>
            <a:r>
              <a:rPr lang="mr-IN" sz="1200" dirty="0">
                <a:solidFill>
                  <a:srgbClr val="FF0000"/>
                </a:solidFill>
                <a:latin typeface="Menlo Regular"/>
                <a:cs typeface="Menlo Regular"/>
              </a:rPr>
              <a:t>├</a:t>
            </a:r>
            <a:r>
              <a:rPr lang="mr-IN" sz="1200" dirty="0" smtClean="0">
                <a:solidFill>
                  <a:srgbClr val="FF0000"/>
                </a:solidFill>
                <a:latin typeface="Menlo Regular"/>
                <a:cs typeface="Menlo Regular"/>
              </a:rPr>
              <a:t>┘</a:t>
            </a:r>
            <a:r>
              <a:rPr lang="mr-IN" sz="1200" dirty="0" smtClean="0">
                <a:latin typeface="Menlo Regular"/>
                <a:cs typeface="Menlo Regular"/>
              </a:rPr>
              <a:t>’</a:t>
            </a:r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else:</a:t>
            </a:r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	</a:t>
            </a:r>
            <a:r>
              <a:rPr lang="mr-IN" sz="1200" dirty="0" smtClean="0">
                <a:latin typeface="Menlo Regular"/>
                <a:cs typeface="Menlo Regular"/>
              </a:rPr>
              <a:t>left  </a:t>
            </a:r>
            <a:r>
              <a:rPr lang="mr-IN" sz="1200" dirty="0">
                <a:latin typeface="Menlo Regular"/>
                <a:cs typeface="Menlo Regular"/>
              </a:rPr>
              <a:t>= math.floor((l-3) / 2)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		</a:t>
            </a:r>
            <a:r>
              <a:rPr lang="mr-IN" sz="1200" dirty="0" smtClean="0">
                <a:latin typeface="Menlo Regular"/>
                <a:cs typeface="Menlo Regular"/>
              </a:rPr>
              <a:t>right </a:t>
            </a:r>
            <a:r>
              <a:rPr lang="mr-IN" sz="1200" dirty="0">
                <a:latin typeface="Menlo Regular"/>
                <a:cs typeface="Menlo Regular"/>
              </a:rPr>
              <a:t>= math.ceil((l-3) / 2)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	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''.join(</a:t>
            </a:r>
            <a:r>
              <a:rPr lang="mr-IN" sz="1200" dirty="0" smtClean="0">
                <a:latin typeface="Menlo Regular"/>
                <a:cs typeface="Menlo Regular"/>
              </a:rPr>
              <a:t>['</a:t>
            </a:r>
            <a:r>
              <a:rPr lang="mr-IN" sz="1200" dirty="0">
                <a:solidFill>
                  <a:srgbClr val="FF0000"/>
                </a:solidFill>
                <a:latin typeface="Menlo Regular"/>
                <a:cs typeface="Menlo Regular"/>
              </a:rPr>
              <a:t>└</a:t>
            </a:r>
            <a:r>
              <a:rPr lang="mr-IN" sz="1200" dirty="0">
                <a:latin typeface="Menlo Regular"/>
                <a:cs typeface="Menlo Regular"/>
              </a:rPr>
              <a:t>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left </a:t>
            </a:r>
            <a:r>
              <a:rPr lang="mr-IN" sz="1200" dirty="0">
                <a:latin typeface="Menlo Regular"/>
                <a:cs typeface="Menlo Regular"/>
              </a:rPr>
              <a:t>* '</a:t>
            </a:r>
            <a:r>
              <a:rPr lang="mr-IN" sz="1200" dirty="0">
                <a:solidFill>
                  <a:srgbClr val="FF0000"/>
                </a:solidFill>
                <a:latin typeface="Menlo Regular"/>
                <a:cs typeface="Menlo Regular"/>
              </a:rPr>
              <a:t>─</a:t>
            </a:r>
            <a:r>
              <a:rPr lang="mr-IN" sz="1200" dirty="0">
                <a:latin typeface="Menlo Regular"/>
                <a:cs typeface="Menlo Regular"/>
              </a:rPr>
              <a:t>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'</a:t>
            </a:r>
            <a:r>
              <a:rPr lang="mr-IN" sz="1200" dirty="0">
                <a:solidFill>
                  <a:srgbClr val="FF0000"/>
                </a:solidFill>
                <a:latin typeface="Menlo Regular"/>
                <a:cs typeface="Menlo Regular"/>
              </a:rPr>
              <a:t>┬</a:t>
            </a:r>
            <a:r>
              <a:rPr lang="mr-IN" sz="1200" dirty="0">
                <a:latin typeface="Menlo Regular"/>
                <a:cs typeface="Menlo Regular"/>
              </a:rPr>
              <a:t>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right </a:t>
            </a:r>
            <a:r>
              <a:rPr lang="mr-IN" sz="1200" dirty="0">
                <a:latin typeface="Menlo Regular"/>
                <a:cs typeface="Menlo Regular"/>
              </a:rPr>
              <a:t>* '</a:t>
            </a:r>
            <a:r>
              <a:rPr lang="mr-IN" sz="1200" dirty="0">
                <a:solidFill>
                  <a:srgbClr val="FF0000"/>
                </a:solidFill>
                <a:latin typeface="Menlo Regular"/>
                <a:cs typeface="Menlo Regular"/>
              </a:rPr>
              <a:t>─</a:t>
            </a:r>
            <a:r>
              <a:rPr lang="mr-IN" sz="1200" dirty="0">
                <a:latin typeface="Menlo Regular"/>
                <a:cs typeface="Menlo Regular"/>
              </a:rPr>
              <a:t>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'</a:t>
            </a:r>
            <a:r>
              <a:rPr lang="mr-IN" sz="1200" dirty="0">
                <a:solidFill>
                  <a:srgbClr val="FF0000"/>
                </a:solidFill>
                <a:latin typeface="Menlo Regular"/>
                <a:cs typeface="Menlo Regular"/>
              </a:rPr>
              <a:t>┘</a:t>
            </a:r>
            <a:r>
              <a:rPr lang="mr-IN" sz="1200" dirty="0">
                <a:latin typeface="Menlo Regular"/>
                <a:cs typeface="Menlo Regular"/>
              </a:rPr>
              <a:t>'])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else</a:t>
            </a:r>
            <a:r>
              <a:rPr lang="mr-IN" sz="1200" dirty="0">
                <a:latin typeface="Menlo Regular"/>
                <a:cs typeface="Menlo Regular"/>
              </a:rPr>
              <a:t>: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</a:t>
            </a:r>
            <a:r>
              <a:rPr lang="en-GB" sz="1200" dirty="0" smtClean="0">
                <a:latin typeface="Menlo Regular"/>
                <a:cs typeface="Menlo Regular"/>
              </a:rPr>
              <a:t>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 ' </a:t>
            </a:r>
            <a:r>
              <a:rPr lang="mr-IN" sz="1200" dirty="0" smtClean="0">
                <a:latin typeface="Menlo Regular"/>
                <a:cs typeface="Menlo Regular"/>
              </a:rPr>
              <a:t>*</a:t>
            </a:r>
            <a:r>
              <a:rPr lang="en-GB" sz="1200" dirty="0" smtClean="0">
                <a:latin typeface="Menlo Regular"/>
                <a:cs typeface="Menlo Regular"/>
              </a:rPr>
              <a:t> </a:t>
            </a:r>
            <a:r>
              <a:rPr lang="mr-IN" sz="1200" dirty="0" smtClean="0">
                <a:latin typeface="Menlo Regular"/>
                <a:cs typeface="Menlo Regular"/>
              </a:rPr>
              <a:t>length</a:t>
            </a:r>
            <a:endParaRPr lang="mr-IN" sz="1200" dirty="0">
              <a:latin typeface="Menlo Regular"/>
              <a:cs typeface="Menlo Regular"/>
            </a:endParaRPr>
          </a:p>
          <a:p>
            <a:r>
              <a:rPr lang="en-GB" sz="1200" dirty="0" smtClean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 smtClean="0">
                <a:latin typeface="Menlo Regular"/>
                <a:cs typeface="Menlo Regular"/>
              </a:rPr>
              <a:t>'</a:t>
            </a:r>
            <a:r>
              <a:rPr lang="mr-IN" sz="1200" dirty="0">
                <a:latin typeface="Menlo Regular"/>
                <a:cs typeface="Menlo Regular"/>
              </a:rPr>
              <a:t>'.join([draw(t) for t in ts]</a:t>
            </a:r>
            <a:r>
              <a:rPr lang="mr-IN" sz="1200" dirty="0" smtClean="0">
                <a:latin typeface="Menlo Regular"/>
                <a:cs typeface="Menlo Regular"/>
              </a:rPr>
              <a:t>)</a:t>
            </a:r>
            <a:endParaRPr lang="en-GB" sz="1200" dirty="0" smtClean="0">
              <a:latin typeface="Menlo Regular"/>
              <a:cs typeface="Menlo Regular"/>
            </a:endParaRPr>
          </a:p>
        </p:txBody>
      </p:sp>
      <p:sp>
        <p:nvSpPr>
          <p:cNvPr id="2" name="Oval 1"/>
          <p:cNvSpPr/>
          <p:nvPr/>
        </p:nvSpPr>
        <p:spPr>
          <a:xfrm>
            <a:off x="1818640" y="1849120"/>
            <a:ext cx="1757680" cy="122936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5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4278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┃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 err="1" smtClean="0">
                <a:latin typeface="Menlo Regular"/>
                <a:cs typeface="Menlo Regular"/>
              </a:rPr>
              <a:t>def</a:t>
            </a:r>
            <a:r>
              <a:rPr lang="en-GB" sz="1200" dirty="0" smtClean="0">
                <a:latin typeface="Menlo Regular"/>
                <a:cs typeface="Menlo Regular"/>
              </a:rPr>
              <a:t> markers(</a:t>
            </a:r>
            <a:r>
              <a:rPr lang="en-GB" sz="1200" dirty="0" err="1">
                <a:latin typeface="Menlo Regular"/>
                <a:cs typeface="Menlo Regular"/>
              </a:rPr>
              <a:t>ts</a:t>
            </a:r>
            <a:r>
              <a:rPr lang="en-GB" sz="1200" dirty="0">
                <a:latin typeface="Menlo Regular"/>
                <a:cs typeface="Menlo Regular"/>
              </a:rPr>
              <a:t>):</a:t>
            </a: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mr-IN" sz="1200" dirty="0" smtClean="0">
                <a:latin typeface="Menlo Regular"/>
                <a:cs typeface="Menlo Regular"/>
              </a:rPr>
              <a:t>def </a:t>
            </a:r>
            <a:r>
              <a:rPr lang="mr-IN" sz="1200" dirty="0">
                <a:latin typeface="Menlo Regular"/>
                <a:cs typeface="Menlo Regular"/>
              </a:rPr>
              <a:t>draw(t):</a:t>
            </a:r>
          </a:p>
          <a:p>
            <a:r>
              <a:rPr lang="mr-IN" sz="1200" dirty="0">
                <a:latin typeface="Menlo Regular"/>
                <a:cs typeface="Menlo Regular"/>
              </a:rPr>
              <a:t> </a:t>
            </a:r>
            <a:r>
              <a:rPr lang="en-GB" sz="1200" dirty="0" smtClean="0">
                <a:latin typeface="Menlo Regular"/>
                <a:cs typeface="Menlo Regular"/>
              </a:rPr>
              <a:t>		(text, comment, length) = t</a:t>
            </a:r>
            <a:endParaRPr lang="mr-IN" sz="1200" dirty="0">
              <a:latin typeface="Menlo Regular"/>
              <a:cs typeface="Menlo Regular"/>
            </a:endParaRPr>
          </a:p>
          <a:p>
            <a:r>
              <a:rPr lang="en-GB" sz="1200" dirty="0" smtClean="0">
                <a:latin typeface="Menlo Regular"/>
                <a:cs typeface="Menlo Regular"/>
              </a:rPr>
              <a:t>		if comment:</a:t>
            </a: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if </a:t>
            </a:r>
            <a:r>
              <a:rPr lang="mr-IN" sz="1200" dirty="0">
                <a:latin typeface="Menlo Regular"/>
                <a:cs typeface="Menlo Regular"/>
              </a:rPr>
              <a:t>l == 1: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</a:t>
            </a:r>
            <a:r>
              <a:rPr lang="mr-IN" sz="1200" dirty="0" smtClean="0">
                <a:latin typeface="Menlo Regular"/>
                <a:cs typeface="Menlo Regular"/>
              </a:rPr>
              <a:t>│’</a:t>
            </a:r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elif </a:t>
            </a:r>
            <a:r>
              <a:rPr lang="mr-IN" sz="1200" dirty="0">
                <a:latin typeface="Menlo Regular"/>
                <a:cs typeface="Menlo Regular"/>
              </a:rPr>
              <a:t>l == 2: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	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'├</a:t>
            </a:r>
            <a:r>
              <a:rPr lang="mr-IN" sz="1200" dirty="0" smtClean="0">
                <a:latin typeface="Menlo Regular"/>
                <a:cs typeface="Menlo Regular"/>
              </a:rPr>
              <a:t>┘’</a:t>
            </a:r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else:</a:t>
            </a:r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	</a:t>
            </a:r>
            <a:r>
              <a:rPr lang="mr-IN" sz="1200" dirty="0" smtClean="0">
                <a:latin typeface="Menlo Regular"/>
                <a:cs typeface="Menlo Regular"/>
              </a:rPr>
              <a:t>left  </a:t>
            </a:r>
            <a:r>
              <a:rPr lang="mr-IN" sz="1200" dirty="0">
                <a:latin typeface="Menlo Regular"/>
                <a:cs typeface="Menlo Regular"/>
              </a:rPr>
              <a:t>= math.floor((l-3) / 2)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		</a:t>
            </a:r>
            <a:r>
              <a:rPr lang="mr-IN" sz="1200" dirty="0" smtClean="0">
                <a:latin typeface="Menlo Regular"/>
                <a:cs typeface="Menlo Regular"/>
              </a:rPr>
              <a:t>right </a:t>
            </a:r>
            <a:r>
              <a:rPr lang="mr-IN" sz="1200" dirty="0">
                <a:latin typeface="Menlo Regular"/>
                <a:cs typeface="Menlo Regular"/>
              </a:rPr>
              <a:t>= math.ceil((l-3) / 2)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	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''.join(</a:t>
            </a:r>
            <a:r>
              <a:rPr lang="mr-IN" sz="1200" dirty="0" smtClean="0">
                <a:latin typeface="Menlo Regular"/>
                <a:cs typeface="Menlo Regular"/>
              </a:rPr>
              <a:t>['</a:t>
            </a:r>
            <a:r>
              <a:rPr lang="mr-IN" sz="1200" dirty="0">
                <a:latin typeface="Menlo Regular"/>
                <a:cs typeface="Menlo Regular"/>
              </a:rPr>
              <a:t>└',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left </a:t>
            </a:r>
            <a:r>
              <a:rPr lang="mr-IN" sz="1200" dirty="0">
                <a:latin typeface="Menlo Regular"/>
                <a:cs typeface="Menlo Regular"/>
              </a:rPr>
              <a:t>* '─',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'</a:t>
            </a:r>
            <a:r>
              <a:rPr lang="mr-IN" sz="1200" dirty="0">
                <a:latin typeface="Menlo Regular"/>
                <a:cs typeface="Menlo Regular"/>
              </a:rPr>
              <a:t>┬',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right </a:t>
            </a:r>
            <a:r>
              <a:rPr lang="mr-IN" sz="1200" dirty="0">
                <a:latin typeface="Menlo Regular"/>
                <a:cs typeface="Menlo Regular"/>
              </a:rPr>
              <a:t>* '─',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'</a:t>
            </a:r>
            <a:r>
              <a:rPr lang="mr-IN" sz="1200" dirty="0">
                <a:latin typeface="Menlo Regular"/>
                <a:cs typeface="Menlo Regular"/>
              </a:rPr>
              <a:t>┘'])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else</a:t>
            </a:r>
            <a:r>
              <a:rPr lang="mr-IN" sz="1200" dirty="0">
                <a:latin typeface="Menlo Regular"/>
                <a:cs typeface="Menlo Regular"/>
              </a:rPr>
              <a:t>: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</a:t>
            </a:r>
            <a:r>
              <a:rPr lang="en-GB" sz="1200" dirty="0" smtClean="0">
                <a:latin typeface="Menlo Regular"/>
                <a:cs typeface="Menlo Regular"/>
              </a:rPr>
              <a:t>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 ' </a:t>
            </a:r>
            <a:r>
              <a:rPr lang="mr-IN" sz="1200" dirty="0" smtClean="0">
                <a:latin typeface="Menlo Regular"/>
                <a:cs typeface="Menlo Regular"/>
              </a:rPr>
              <a:t>*</a:t>
            </a:r>
            <a:r>
              <a:rPr lang="en-GB" sz="1200" dirty="0" smtClean="0">
                <a:latin typeface="Menlo Regular"/>
                <a:cs typeface="Menlo Regular"/>
              </a:rPr>
              <a:t> </a:t>
            </a:r>
            <a:r>
              <a:rPr lang="mr-IN" sz="1200" dirty="0" smtClean="0">
                <a:latin typeface="Menlo Regular"/>
                <a:cs typeface="Menlo Regular"/>
              </a:rPr>
              <a:t>length</a:t>
            </a:r>
            <a:endParaRPr lang="mr-IN" sz="1200" dirty="0">
              <a:latin typeface="Menlo Regular"/>
              <a:cs typeface="Menlo Regular"/>
            </a:endParaRPr>
          </a:p>
          <a:p>
            <a:r>
              <a:rPr lang="en-GB" sz="1200" dirty="0" smtClean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 smtClean="0">
                <a:latin typeface="Menlo Regular"/>
                <a:cs typeface="Menlo Regular"/>
              </a:rPr>
              <a:t>'</a:t>
            </a:r>
            <a:r>
              <a:rPr lang="mr-IN" sz="1200" dirty="0">
                <a:latin typeface="Menlo Regular"/>
                <a:cs typeface="Menlo Regular"/>
              </a:rPr>
              <a:t>'.join([draw(t) for t in ts]</a:t>
            </a:r>
            <a:r>
              <a:rPr lang="mr-IN" sz="1200" dirty="0" smtClean="0">
                <a:latin typeface="Menlo Regular"/>
                <a:cs typeface="Menlo Regular"/>
              </a:rPr>
              <a:t>)</a:t>
            </a:r>
            <a:endParaRPr lang="en-GB" sz="1200" dirty="0" smtClean="0">
              <a:latin typeface="Menlo Regular"/>
              <a:cs typeface="Menlo Regular"/>
            </a:endParaRPr>
          </a:p>
        </p:txBody>
      </p:sp>
      <p:sp>
        <p:nvSpPr>
          <p:cNvPr id="2" name="Oval 1"/>
          <p:cNvSpPr/>
          <p:nvPr/>
        </p:nvSpPr>
        <p:spPr>
          <a:xfrm>
            <a:off x="3017520" y="2814320"/>
            <a:ext cx="2407920" cy="79248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8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6"/>
    </mc:Choice>
    <mc:Fallback xmlns="">
      <p:transition xmlns:p14="http://schemas.microsoft.com/office/powerpoint/2010/main" spd="slow" advTm="513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4278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┃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 err="1" smtClean="0">
                <a:latin typeface="Menlo Regular"/>
                <a:cs typeface="Menlo Regular"/>
              </a:rPr>
              <a:t>def</a:t>
            </a:r>
            <a:r>
              <a:rPr lang="en-GB" sz="1200" dirty="0" smtClean="0">
                <a:latin typeface="Menlo Regular"/>
                <a:cs typeface="Menlo Regular"/>
              </a:rPr>
              <a:t> markers(</a:t>
            </a:r>
            <a:r>
              <a:rPr lang="en-GB" sz="1200" dirty="0" err="1">
                <a:latin typeface="Menlo Regular"/>
                <a:cs typeface="Menlo Regular"/>
              </a:rPr>
              <a:t>ts</a:t>
            </a:r>
            <a:r>
              <a:rPr lang="en-GB" sz="1200" dirty="0">
                <a:latin typeface="Menlo Regular"/>
                <a:cs typeface="Menlo Regular"/>
              </a:rPr>
              <a:t>):</a:t>
            </a: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mr-IN" sz="1200" dirty="0" smtClean="0">
                <a:latin typeface="Menlo Regular"/>
                <a:cs typeface="Menlo Regular"/>
              </a:rPr>
              <a:t>def </a:t>
            </a:r>
            <a:r>
              <a:rPr lang="mr-IN" sz="1200" dirty="0">
                <a:latin typeface="Menlo Regular"/>
                <a:cs typeface="Menlo Regular"/>
              </a:rPr>
              <a:t>draw(t):</a:t>
            </a:r>
          </a:p>
          <a:p>
            <a:r>
              <a:rPr lang="mr-IN" sz="1200" dirty="0">
                <a:latin typeface="Menlo Regular"/>
                <a:cs typeface="Menlo Regular"/>
              </a:rPr>
              <a:t> </a:t>
            </a:r>
            <a:r>
              <a:rPr lang="en-GB" sz="1200" dirty="0" smtClean="0">
                <a:latin typeface="Menlo Regular"/>
                <a:cs typeface="Menlo Regular"/>
              </a:rPr>
              <a:t>		(text, comment, length) = t</a:t>
            </a:r>
            <a:endParaRPr lang="mr-IN" sz="1200" dirty="0">
              <a:latin typeface="Menlo Regular"/>
              <a:cs typeface="Menlo Regular"/>
            </a:endParaRPr>
          </a:p>
          <a:p>
            <a:r>
              <a:rPr lang="en-GB" sz="1200" dirty="0" smtClean="0">
                <a:latin typeface="Menlo Regular"/>
                <a:cs typeface="Menlo Regular"/>
              </a:rPr>
              <a:t>		if comment:</a:t>
            </a: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if </a:t>
            </a:r>
            <a:r>
              <a:rPr lang="mr-IN" sz="1200" dirty="0">
                <a:latin typeface="Menlo Regular"/>
                <a:cs typeface="Menlo Regular"/>
              </a:rPr>
              <a:t>l == 1: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</a:t>
            </a:r>
            <a:r>
              <a:rPr lang="mr-IN" sz="1200" dirty="0" smtClean="0">
                <a:latin typeface="Menlo Regular"/>
                <a:cs typeface="Menlo Regular"/>
              </a:rPr>
              <a:t>│’</a:t>
            </a:r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elif </a:t>
            </a:r>
            <a:r>
              <a:rPr lang="mr-IN" sz="1200" dirty="0">
                <a:latin typeface="Menlo Regular"/>
                <a:cs typeface="Menlo Regular"/>
              </a:rPr>
              <a:t>l == 2: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	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'├</a:t>
            </a:r>
            <a:r>
              <a:rPr lang="mr-IN" sz="1200" dirty="0" smtClean="0">
                <a:latin typeface="Menlo Regular"/>
                <a:cs typeface="Menlo Regular"/>
              </a:rPr>
              <a:t>┘’</a:t>
            </a:r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else:</a:t>
            </a:r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	</a:t>
            </a:r>
            <a:r>
              <a:rPr lang="mr-IN" sz="1200" dirty="0" smtClean="0">
                <a:latin typeface="Menlo Regular"/>
                <a:cs typeface="Menlo Regular"/>
              </a:rPr>
              <a:t>left  </a:t>
            </a:r>
            <a:r>
              <a:rPr lang="mr-IN" sz="1200" dirty="0">
                <a:latin typeface="Menlo Regular"/>
                <a:cs typeface="Menlo Regular"/>
              </a:rPr>
              <a:t>= math.floor((l-3) / 2)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		</a:t>
            </a:r>
            <a:r>
              <a:rPr lang="mr-IN" sz="1200" dirty="0" smtClean="0">
                <a:latin typeface="Menlo Regular"/>
                <a:cs typeface="Menlo Regular"/>
              </a:rPr>
              <a:t>right </a:t>
            </a:r>
            <a:r>
              <a:rPr lang="mr-IN" sz="1200" dirty="0">
                <a:latin typeface="Menlo Regular"/>
                <a:cs typeface="Menlo Regular"/>
              </a:rPr>
              <a:t>= math.ceil((l-3) / 2)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	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''.join(</a:t>
            </a:r>
            <a:r>
              <a:rPr lang="mr-IN" sz="1200" dirty="0" smtClean="0">
                <a:latin typeface="Menlo Regular"/>
                <a:cs typeface="Menlo Regular"/>
              </a:rPr>
              <a:t>['</a:t>
            </a:r>
            <a:r>
              <a:rPr lang="mr-IN" sz="1200" dirty="0">
                <a:latin typeface="Menlo Regular"/>
                <a:cs typeface="Menlo Regular"/>
              </a:rPr>
              <a:t>└',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left </a:t>
            </a:r>
            <a:r>
              <a:rPr lang="mr-IN" sz="1200" dirty="0">
                <a:latin typeface="Menlo Regular"/>
                <a:cs typeface="Menlo Regular"/>
              </a:rPr>
              <a:t>* '─',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'</a:t>
            </a:r>
            <a:r>
              <a:rPr lang="mr-IN" sz="1200" dirty="0">
                <a:latin typeface="Menlo Regular"/>
                <a:cs typeface="Menlo Regular"/>
              </a:rPr>
              <a:t>┬',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right </a:t>
            </a:r>
            <a:r>
              <a:rPr lang="mr-IN" sz="1200" dirty="0">
                <a:latin typeface="Menlo Regular"/>
                <a:cs typeface="Menlo Regular"/>
              </a:rPr>
              <a:t>* '─',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'</a:t>
            </a:r>
            <a:r>
              <a:rPr lang="mr-IN" sz="1200" dirty="0">
                <a:latin typeface="Menlo Regular"/>
                <a:cs typeface="Menlo Regular"/>
              </a:rPr>
              <a:t>┘'])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else</a:t>
            </a:r>
            <a:r>
              <a:rPr lang="mr-IN" sz="1200" dirty="0">
                <a:latin typeface="Menlo Regular"/>
                <a:cs typeface="Menlo Regular"/>
              </a:rPr>
              <a:t>: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</a:t>
            </a:r>
            <a:r>
              <a:rPr lang="en-GB" sz="1200" dirty="0" smtClean="0">
                <a:latin typeface="Menlo Regular"/>
                <a:cs typeface="Menlo Regular"/>
              </a:rPr>
              <a:t>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 ' </a:t>
            </a:r>
            <a:r>
              <a:rPr lang="mr-IN" sz="1200" dirty="0" smtClean="0">
                <a:latin typeface="Menlo Regular"/>
                <a:cs typeface="Menlo Regular"/>
              </a:rPr>
              <a:t>*</a:t>
            </a:r>
            <a:r>
              <a:rPr lang="en-GB" sz="1200" dirty="0" smtClean="0">
                <a:latin typeface="Menlo Regular"/>
                <a:cs typeface="Menlo Regular"/>
              </a:rPr>
              <a:t> </a:t>
            </a:r>
            <a:r>
              <a:rPr lang="mr-IN" sz="1200" dirty="0" smtClean="0">
                <a:latin typeface="Menlo Regular"/>
                <a:cs typeface="Menlo Regular"/>
              </a:rPr>
              <a:t>length</a:t>
            </a:r>
            <a:endParaRPr lang="mr-IN" sz="1200" dirty="0">
              <a:latin typeface="Menlo Regular"/>
              <a:cs typeface="Menlo Regular"/>
            </a:endParaRPr>
          </a:p>
          <a:p>
            <a:r>
              <a:rPr lang="en-GB" sz="1200" dirty="0">
                <a:latin typeface="Menlo Regular"/>
                <a:cs typeface="Menlo Regular"/>
              </a:rPr>
              <a:t>	return </a:t>
            </a:r>
            <a:r>
              <a:rPr lang="mr-IN" sz="1200" dirty="0">
                <a:latin typeface="Menlo Regular"/>
                <a:cs typeface="Menlo Regular"/>
              </a:rPr>
              <a:t>''.join([draw(t) for t in ts])</a:t>
            </a:r>
            <a:endParaRPr lang="en-GB" sz="1200" dirty="0">
              <a:latin typeface="Menlo Regular"/>
              <a:cs typeface="Menlo Regular"/>
            </a:endParaRPr>
          </a:p>
        </p:txBody>
      </p:sp>
      <p:sp>
        <p:nvSpPr>
          <p:cNvPr id="2" name="Oval 1"/>
          <p:cNvSpPr/>
          <p:nvPr/>
        </p:nvSpPr>
        <p:spPr>
          <a:xfrm>
            <a:off x="1595120" y="4572000"/>
            <a:ext cx="2956560" cy="368647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9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5"/>
    </mc:Choice>
    <mc:Fallback xmlns="">
      <p:transition xmlns:p14="http://schemas.microsoft.com/office/powerpoint/2010/main" spd="slow" advTm="418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4278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┃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 err="1" smtClean="0">
                <a:latin typeface="Menlo Regular"/>
                <a:cs typeface="Menlo Regular"/>
              </a:rPr>
              <a:t>def</a:t>
            </a:r>
            <a:r>
              <a:rPr lang="en-GB" sz="1200" dirty="0" smtClean="0">
                <a:latin typeface="Menlo Regular"/>
                <a:cs typeface="Menlo Regular"/>
              </a:rPr>
              <a:t> markers(</a:t>
            </a:r>
            <a:r>
              <a:rPr lang="en-GB" sz="1200" dirty="0" err="1">
                <a:latin typeface="Menlo Regular"/>
                <a:cs typeface="Menlo Regular"/>
              </a:rPr>
              <a:t>ts</a:t>
            </a:r>
            <a:r>
              <a:rPr lang="en-GB" sz="1200" dirty="0">
                <a:latin typeface="Menlo Regular"/>
                <a:cs typeface="Menlo Regular"/>
              </a:rPr>
              <a:t>):</a:t>
            </a: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mr-IN" sz="1200" dirty="0" smtClean="0">
                <a:latin typeface="Menlo Regular"/>
                <a:cs typeface="Menlo Regular"/>
              </a:rPr>
              <a:t>def </a:t>
            </a:r>
            <a:r>
              <a:rPr lang="mr-IN" sz="1200" dirty="0">
                <a:latin typeface="Menlo Regular"/>
                <a:cs typeface="Menlo Regular"/>
              </a:rPr>
              <a:t>draw(t):</a:t>
            </a:r>
          </a:p>
          <a:p>
            <a:r>
              <a:rPr lang="mr-IN" sz="1200" dirty="0">
                <a:latin typeface="Menlo Regular"/>
                <a:cs typeface="Menlo Regular"/>
              </a:rPr>
              <a:t> </a:t>
            </a:r>
            <a:r>
              <a:rPr lang="en-GB" sz="1200" dirty="0" smtClean="0">
                <a:latin typeface="Menlo Regular"/>
                <a:cs typeface="Menlo Regular"/>
              </a:rPr>
              <a:t>		(text, comment, length) = t</a:t>
            </a:r>
            <a:endParaRPr lang="mr-IN" sz="1200" dirty="0">
              <a:latin typeface="Menlo Regular"/>
              <a:cs typeface="Menlo Regular"/>
            </a:endParaRPr>
          </a:p>
          <a:p>
            <a:r>
              <a:rPr lang="en-GB" sz="1200" dirty="0" smtClean="0">
                <a:latin typeface="Menlo Regular"/>
                <a:cs typeface="Menlo Regular"/>
              </a:rPr>
              <a:t>		if comment:</a:t>
            </a: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if </a:t>
            </a:r>
            <a:r>
              <a:rPr lang="mr-IN" sz="1200" dirty="0">
                <a:latin typeface="Menlo Regular"/>
                <a:cs typeface="Menlo Regular"/>
              </a:rPr>
              <a:t>l == 1: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</a:t>
            </a:r>
            <a:r>
              <a:rPr lang="mr-IN" sz="1200" dirty="0" smtClean="0">
                <a:latin typeface="Menlo Regular"/>
                <a:cs typeface="Menlo Regular"/>
              </a:rPr>
              <a:t>│’</a:t>
            </a:r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elif </a:t>
            </a:r>
            <a:r>
              <a:rPr lang="mr-IN" sz="1200" dirty="0">
                <a:latin typeface="Menlo Regular"/>
                <a:cs typeface="Menlo Regular"/>
              </a:rPr>
              <a:t>l == 2: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	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'├</a:t>
            </a:r>
            <a:r>
              <a:rPr lang="mr-IN" sz="1200" dirty="0" smtClean="0">
                <a:latin typeface="Menlo Regular"/>
                <a:cs typeface="Menlo Regular"/>
              </a:rPr>
              <a:t>┘’</a:t>
            </a:r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else:</a:t>
            </a:r>
            <a:endParaRPr lang="en-GB" sz="1200" dirty="0" smtClean="0">
              <a:latin typeface="Menlo Regular"/>
              <a:cs typeface="Menlo Regular"/>
            </a:endParaRPr>
          </a:p>
          <a:p>
            <a:r>
              <a:rPr lang="en-GB" sz="1200" dirty="0">
                <a:latin typeface="Menlo Regular"/>
                <a:cs typeface="Menlo Regular"/>
              </a:rPr>
              <a:t>	</a:t>
            </a:r>
            <a:r>
              <a:rPr lang="en-GB" sz="1200" dirty="0" smtClean="0">
                <a:latin typeface="Menlo Regular"/>
                <a:cs typeface="Menlo Regular"/>
              </a:rPr>
              <a:t>			</a:t>
            </a:r>
            <a:r>
              <a:rPr lang="mr-IN" sz="1200" dirty="0" smtClean="0">
                <a:latin typeface="Menlo Regular"/>
                <a:cs typeface="Menlo Regular"/>
              </a:rPr>
              <a:t>left  </a:t>
            </a:r>
            <a:r>
              <a:rPr lang="mr-IN" sz="1200" dirty="0">
                <a:latin typeface="Menlo Regular"/>
                <a:cs typeface="Menlo Regular"/>
              </a:rPr>
              <a:t>= math.floor((l-3) / 2)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		</a:t>
            </a:r>
            <a:r>
              <a:rPr lang="mr-IN" sz="1200" dirty="0" smtClean="0">
                <a:latin typeface="Menlo Regular"/>
                <a:cs typeface="Menlo Regular"/>
              </a:rPr>
              <a:t>right </a:t>
            </a:r>
            <a:r>
              <a:rPr lang="mr-IN" sz="1200" dirty="0">
                <a:latin typeface="Menlo Regular"/>
                <a:cs typeface="Menlo Regular"/>
              </a:rPr>
              <a:t>= math.ceil((l-3) / 2)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	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''.join(</a:t>
            </a:r>
            <a:r>
              <a:rPr lang="mr-IN" sz="1200" dirty="0" smtClean="0">
                <a:latin typeface="Menlo Regular"/>
                <a:cs typeface="Menlo Regular"/>
              </a:rPr>
              <a:t>['</a:t>
            </a:r>
            <a:r>
              <a:rPr lang="mr-IN" sz="1200" dirty="0">
                <a:latin typeface="Menlo Regular"/>
                <a:cs typeface="Menlo Regular"/>
              </a:rPr>
              <a:t>└',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left </a:t>
            </a:r>
            <a:r>
              <a:rPr lang="mr-IN" sz="1200" dirty="0">
                <a:latin typeface="Menlo Regular"/>
                <a:cs typeface="Menlo Regular"/>
              </a:rPr>
              <a:t>* '─',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'</a:t>
            </a:r>
            <a:r>
              <a:rPr lang="mr-IN" sz="1200" dirty="0">
                <a:latin typeface="Menlo Regular"/>
                <a:cs typeface="Menlo Regular"/>
              </a:rPr>
              <a:t>┬',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right </a:t>
            </a:r>
            <a:r>
              <a:rPr lang="mr-IN" sz="1200" dirty="0">
                <a:latin typeface="Menlo Regular"/>
                <a:cs typeface="Menlo Regular"/>
              </a:rPr>
              <a:t>* '─',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          </a:t>
            </a:r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'</a:t>
            </a:r>
            <a:r>
              <a:rPr lang="mr-IN" sz="1200" dirty="0">
                <a:latin typeface="Menlo Regular"/>
                <a:cs typeface="Menlo Regular"/>
              </a:rPr>
              <a:t>┘'])</a:t>
            </a:r>
          </a:p>
          <a:p>
            <a:r>
              <a:rPr lang="en-GB" sz="1200" dirty="0" smtClean="0">
                <a:latin typeface="Menlo Regular"/>
                <a:cs typeface="Menlo Regular"/>
              </a:rPr>
              <a:t>		</a:t>
            </a:r>
            <a:r>
              <a:rPr lang="mr-IN" sz="1200" dirty="0" smtClean="0">
                <a:latin typeface="Menlo Regular"/>
                <a:cs typeface="Menlo Regular"/>
              </a:rPr>
              <a:t>else</a:t>
            </a:r>
            <a:r>
              <a:rPr lang="mr-IN" sz="1200" dirty="0">
                <a:latin typeface="Menlo Regular"/>
                <a:cs typeface="Menlo Regular"/>
              </a:rPr>
              <a:t>:</a:t>
            </a:r>
          </a:p>
          <a:p>
            <a:r>
              <a:rPr lang="mr-IN" sz="1200" dirty="0">
                <a:latin typeface="Menlo Regular"/>
                <a:cs typeface="Menlo Regular"/>
              </a:rPr>
              <a:t>          </a:t>
            </a:r>
            <a:r>
              <a:rPr lang="en-GB" sz="1200" dirty="0" smtClean="0">
                <a:latin typeface="Menlo Regular"/>
                <a:cs typeface="Menlo Regular"/>
              </a:rPr>
              <a:t>	</a:t>
            </a:r>
            <a:r>
              <a:rPr lang="mr-IN" sz="1200" dirty="0" smtClean="0">
                <a:latin typeface="Menlo Regular"/>
                <a:cs typeface="Menlo Regular"/>
              </a:rPr>
              <a:t>return </a:t>
            </a:r>
            <a:r>
              <a:rPr lang="mr-IN" sz="1200" dirty="0">
                <a:latin typeface="Menlo Regular"/>
                <a:cs typeface="Menlo Regular"/>
              </a:rPr>
              <a:t>' ' </a:t>
            </a:r>
            <a:r>
              <a:rPr lang="mr-IN" sz="1200" dirty="0" smtClean="0">
                <a:latin typeface="Menlo Regular"/>
                <a:cs typeface="Menlo Regular"/>
              </a:rPr>
              <a:t>*</a:t>
            </a:r>
            <a:r>
              <a:rPr lang="en-GB" sz="1200" dirty="0" smtClean="0">
                <a:latin typeface="Menlo Regular"/>
                <a:cs typeface="Menlo Regular"/>
              </a:rPr>
              <a:t> </a:t>
            </a:r>
            <a:r>
              <a:rPr lang="mr-IN" sz="1200" dirty="0" smtClean="0">
                <a:latin typeface="Menlo Regular"/>
                <a:cs typeface="Menlo Regular"/>
              </a:rPr>
              <a:t>length</a:t>
            </a:r>
            <a:endParaRPr lang="mr-IN" sz="1200" dirty="0">
              <a:latin typeface="Menlo Regular"/>
              <a:cs typeface="Menlo Regular"/>
            </a:endParaRPr>
          </a:p>
          <a:p>
            <a:r>
              <a:rPr lang="en-GB" sz="1200" dirty="0">
                <a:latin typeface="Menlo Regular"/>
                <a:cs typeface="Menlo Regular"/>
              </a:rPr>
              <a:t>	return </a:t>
            </a:r>
            <a:r>
              <a:rPr lang="mr-IN" sz="1200" dirty="0">
                <a:latin typeface="Menlo Regular"/>
                <a:cs typeface="Menlo Regular"/>
              </a:rPr>
              <a:t>''.join([draw(t) for t in ts])</a:t>
            </a:r>
            <a:endParaRPr lang="en-GB" sz="1200" dirty="0">
              <a:latin typeface="Menlo Regular"/>
              <a:cs typeface="Menlo Regular"/>
            </a:endParaRPr>
          </a:p>
        </p:txBody>
      </p:sp>
      <p:sp>
        <p:nvSpPr>
          <p:cNvPr id="2" name="Oval 1"/>
          <p:cNvSpPr/>
          <p:nvPr/>
        </p:nvSpPr>
        <p:spPr>
          <a:xfrm>
            <a:off x="965200" y="4572000"/>
            <a:ext cx="731520" cy="368647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0"/>
    </mc:Choice>
    <mc:Fallback xmlns="">
      <p:transition xmlns:p14="http://schemas.microsoft.com/office/powerpoint/2010/main" spd="slow" advTm="3375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0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52" y="465072"/>
            <a:ext cx="8286326" cy="41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17"/>
    </mc:Choice>
    <mc:Fallback xmlns="">
      <p:transition xmlns:p14="http://schemas.microsoft.com/office/powerpoint/2010/main" spd="slow" advTm="2081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┃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│┏━━━━━━━━━━━━━┛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139" y="1233362"/>
            <a:ext cx="5290741" cy="1194877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41680" y="1330960"/>
            <a:ext cx="6705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924560" y="1564640"/>
            <a:ext cx="6705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097280" y="1808480"/>
            <a:ext cx="6705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290320" y="2062480"/>
            <a:ext cx="6705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483360" y="2306320"/>
            <a:ext cx="6705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4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6"/>
    </mc:Choice>
    <mc:Fallback xmlns="">
      <p:transition xmlns:p14="http://schemas.microsoft.com/office/powerpoint/2010/main" spd="slow" advTm="391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┃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│┏━━━━━━━━━━━━━┛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139" y="1233363"/>
            <a:ext cx="251381" cy="249998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0"/>
    </mc:Choice>
    <mc:Fallback xmlns="">
      <p:transition xmlns:p14="http://schemas.microsoft.com/office/powerpoint/2010/main" spd="slow" advTm="292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┃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│┏━━━━━━━━━━━━━┛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139" y="1233363"/>
            <a:ext cx="251381" cy="249998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8229" y="1233363"/>
            <a:ext cx="755611" cy="249998"/>
          </a:xfrm>
          <a:prstGeom prst="rect">
            <a:avLst/>
          </a:prstGeom>
          <a:solidFill>
            <a:srgbClr val="3366FF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0"/>
    </mc:Choice>
    <mc:Fallback xmlns="">
      <p:transition xmlns:p14="http://schemas.microsoft.com/office/powerpoint/2010/main" spd="slow" advTm="9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┃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│┏━━━━━━━━━━━━━┛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139" y="1233363"/>
            <a:ext cx="251381" cy="249998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8229" y="1233363"/>
            <a:ext cx="755611" cy="249998"/>
          </a:xfrm>
          <a:prstGeom prst="rect">
            <a:avLst/>
          </a:prstGeom>
          <a:solidFill>
            <a:srgbClr val="3366FF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0229" y="1233363"/>
            <a:ext cx="251381" cy="249998"/>
          </a:xfrm>
          <a:prstGeom prst="rect">
            <a:avLst/>
          </a:prstGeom>
          <a:solidFill>
            <a:srgbClr val="FF66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5"/>
    </mc:Choice>
    <mc:Fallback xmlns="">
      <p:transition xmlns:p14="http://schemas.microsoft.com/office/powerpoint/2010/main" spd="slow" advTm="16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┃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│┏━━━━━━━━━━━━━┛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139" y="1233363"/>
            <a:ext cx="251381" cy="249998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8229" y="1233363"/>
            <a:ext cx="755611" cy="249998"/>
          </a:xfrm>
          <a:prstGeom prst="rect">
            <a:avLst/>
          </a:prstGeom>
          <a:solidFill>
            <a:srgbClr val="3366FF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0229" y="1233363"/>
            <a:ext cx="251381" cy="249998"/>
          </a:xfrm>
          <a:prstGeom prst="rect">
            <a:avLst/>
          </a:prstGeom>
          <a:solidFill>
            <a:srgbClr val="FF66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2869" y="1233363"/>
            <a:ext cx="3082251" cy="249998"/>
          </a:xfrm>
          <a:prstGeom prst="rect">
            <a:avLst/>
          </a:prstGeom>
          <a:solidFill>
            <a:schemeClr val="accent2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9"/>
    </mc:Choice>
    <mc:Fallback xmlns="">
      <p:transition xmlns:p14="http://schemas.microsoft.com/office/powerpoint/2010/main" spd="slow" advTm="71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┃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│┏━━━━━━━━━━━━━┛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339" y="1477203"/>
            <a:ext cx="251381" cy="249998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1429" y="1477203"/>
            <a:ext cx="1341120" cy="249998"/>
          </a:xfrm>
          <a:prstGeom prst="rect">
            <a:avLst/>
          </a:prstGeom>
          <a:solidFill>
            <a:srgbClr val="3366FF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02549" y="1477203"/>
            <a:ext cx="251381" cy="249998"/>
          </a:xfrm>
          <a:prstGeom prst="rect">
            <a:avLst/>
          </a:prstGeom>
          <a:solidFill>
            <a:srgbClr val="FF66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63520" y="1483361"/>
            <a:ext cx="2641600" cy="249998"/>
          </a:xfrm>
          <a:prstGeom prst="rect">
            <a:avLst/>
          </a:prstGeom>
          <a:solidFill>
            <a:schemeClr val="accent2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4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9"/>
    </mc:Choice>
    <mc:Fallback xmlns="">
      <p:transition xmlns:p14="http://schemas.microsoft.com/office/powerpoint/2010/main" spd="slow" advTm="170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┃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│┏━━━━━━━━━━━━━┛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339" y="1477203"/>
            <a:ext cx="251381" cy="249998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1429" y="1477203"/>
            <a:ext cx="1341120" cy="249998"/>
          </a:xfrm>
          <a:prstGeom prst="rect">
            <a:avLst/>
          </a:prstGeom>
          <a:solidFill>
            <a:srgbClr val="3366FF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02549" y="1477203"/>
            <a:ext cx="251381" cy="249998"/>
          </a:xfrm>
          <a:prstGeom prst="rect">
            <a:avLst/>
          </a:prstGeom>
          <a:solidFill>
            <a:srgbClr val="FF66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1958" y="1477203"/>
            <a:ext cx="251381" cy="249998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63520" y="1483361"/>
            <a:ext cx="2641600" cy="249998"/>
          </a:xfrm>
          <a:prstGeom prst="rect">
            <a:avLst/>
          </a:prstGeom>
          <a:solidFill>
            <a:schemeClr val="accent2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3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5"/>
    </mc:Choice>
    <mc:Fallback xmlns="">
      <p:transition xmlns:p14="http://schemas.microsoft.com/office/powerpoint/2010/main" spd="slow" advTm="26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┃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│┏━━━━━━━━━━━━━┛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9029" y="1690563"/>
            <a:ext cx="251381" cy="249998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0410" y="1690563"/>
            <a:ext cx="1638379" cy="249998"/>
          </a:xfrm>
          <a:prstGeom prst="rect">
            <a:avLst/>
          </a:prstGeom>
          <a:solidFill>
            <a:srgbClr val="3366FF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98789" y="1690563"/>
            <a:ext cx="251381" cy="249998"/>
          </a:xfrm>
          <a:prstGeom prst="rect">
            <a:avLst/>
          </a:prstGeom>
          <a:solidFill>
            <a:srgbClr val="FF66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139" y="1690563"/>
            <a:ext cx="328890" cy="249998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88080" y="1690563"/>
            <a:ext cx="1717040" cy="249998"/>
          </a:xfrm>
          <a:prstGeom prst="rect">
            <a:avLst/>
          </a:prstGeom>
          <a:solidFill>
            <a:schemeClr val="accent2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3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9"/>
    </mc:Choice>
    <mc:Fallback xmlns="">
      <p:transition xmlns:p14="http://schemas.microsoft.com/office/powerpoint/2010/main" spd="slow" advTm="26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 4</a:t>
            </a:r>
            <a:r>
              <a:rPr lang="en-GB" sz="1600" dirty="0" smtClean="0">
                <a:latin typeface="Menlo Regular"/>
                <a:cs typeface="Menlo Regular"/>
              </a:rPr>
              <a:t>,  </a:t>
            </a:r>
            <a:r>
              <a:rPr lang="en-GB" sz="1600" dirty="0" smtClean="0">
                <a:latin typeface="Menlo Regular"/>
                <a:cs typeface="Menlo Regular"/>
              </a:rPr>
              <a:t> 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9,</a:t>
            </a:r>
            <a:r>
              <a:rPr lang="en-GB" sz="1600" dirty="0" smtClean="0">
                <a:latin typeface="Menlo Regular"/>
                <a:cs typeface="Menlo Regular"/>
              </a:rPr>
              <a:t>   </a:t>
            </a:r>
            <a:r>
              <a:rPr lang="en-GB" sz="1600" dirty="0" smtClean="0">
                <a:latin typeface="Menlo Regular"/>
                <a:cs typeface="Menlo Regular"/>
              </a:rPr>
              <a:t>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</a:t>
            </a:r>
            <a:r>
              <a:rPr lang="en-GB" sz="1600" dirty="0" smtClean="0">
                <a:latin typeface="Menlo Regular"/>
                <a:cs typeface="Menlo Regular"/>
              </a:rPr>
              <a:t>,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</a:t>
            </a:r>
            <a:r>
              <a:rPr lang="en-GB" sz="1600" dirty="0" smtClean="0">
                <a:latin typeface="Menlo Regular"/>
                <a:cs typeface="Menlo Regular"/>
              </a:rPr>
              <a:t>1, 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</a:t>
            </a:r>
            <a:endParaRPr lang="en-GB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234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5"/>
    </mc:Choice>
    <mc:Fallback xmlns="">
      <p:transition xmlns:p14="http://schemas.microsoft.com/office/powerpoint/2010/main" spd="slow" advTm="133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 4</a:t>
            </a:r>
            <a:r>
              <a:rPr lang="en-GB" sz="1600" dirty="0" smtClean="0">
                <a:latin typeface="Menlo Regular"/>
                <a:cs typeface="Menlo Regular"/>
              </a:rPr>
              <a:t>,  </a:t>
            </a:r>
            <a:r>
              <a:rPr lang="en-GB" sz="1600" dirty="0" smtClean="0">
                <a:latin typeface="Menlo Regular"/>
                <a:cs typeface="Menlo Regular"/>
              </a:rPr>
              <a:t> 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9,</a:t>
            </a:r>
            <a:r>
              <a:rPr lang="en-GB" sz="1600" dirty="0" smtClean="0">
                <a:latin typeface="Menlo Regular"/>
                <a:cs typeface="Menlo Regular"/>
              </a:rPr>
              <a:t>   </a:t>
            </a:r>
            <a:r>
              <a:rPr lang="en-GB" sz="1600" dirty="0" smtClean="0">
                <a:latin typeface="Menlo Regular"/>
                <a:cs typeface="Menlo Regular"/>
              </a:rPr>
              <a:t>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</a:t>
            </a:r>
            <a:r>
              <a:rPr lang="en-GB" sz="1600" dirty="0" smtClean="0">
                <a:latin typeface="Menlo Regular"/>
                <a:cs typeface="Menlo Regular"/>
              </a:rPr>
              <a:t>,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</a:t>
            </a:r>
            <a:r>
              <a:rPr lang="en-GB" sz="1600" dirty="0" smtClean="0">
                <a:latin typeface="Menlo Regular"/>
                <a:cs typeface="Menlo Regular"/>
              </a:rPr>
              <a:t>1, 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</a:t>
            </a:r>
          </a:p>
          <a:p>
            <a:endParaRPr lang="en-GB" sz="1600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from operator import </a:t>
            </a:r>
            <a:r>
              <a:rPr lang="en-GB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itemgetter</a:t>
            </a:r>
            <a:endParaRPr lang="en-GB" sz="1600" dirty="0" smtClean="0">
              <a:solidFill>
                <a:schemeClr val="accent6">
                  <a:lumMod val="60000"/>
                  <a:lumOff val="40000"/>
                </a:schemeClr>
              </a:solidFill>
              <a:latin typeface="Menlo Regular"/>
              <a:cs typeface="Menlo Regular"/>
            </a:endParaRPr>
          </a:p>
          <a:p>
            <a:r>
              <a:rPr lang="en-GB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hasComment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= </a:t>
            </a:r>
            <a:r>
              <a:rPr lang="en-GB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itemgetter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(1) # None </a:t>
            </a:r>
            <a:r>
              <a:rPr lang="en-GB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vs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“</a:t>
            </a:r>
            <a:r>
              <a:rPr lang="mr-IN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Compares the 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content...”</a:t>
            </a:r>
          </a:p>
          <a:p>
            <a:endParaRPr lang="en-GB" sz="1600" dirty="0" smtClean="0">
              <a:solidFill>
                <a:srgbClr val="000000"/>
              </a:solidFill>
              <a:latin typeface="Menlo Regular"/>
              <a:cs typeface="Menlo Regular"/>
            </a:endParaRPr>
          </a:p>
          <a:p>
            <a:r>
              <a:rPr lang="en-GB" sz="1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ts</a:t>
            </a:r>
            <a:r>
              <a:rPr lang="en-GB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 = filter(</a:t>
            </a:r>
            <a:r>
              <a:rPr lang="en-GB" sz="1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hasComment</a:t>
            </a:r>
            <a:r>
              <a:rPr lang="en-GB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, </a:t>
            </a:r>
            <a:r>
              <a:rPr lang="en-GB" sz="1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ts</a:t>
            </a:r>
            <a:r>
              <a:rPr lang="en-GB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)</a:t>
            </a:r>
            <a:endParaRPr lang="en-GB" sz="16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1253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5"/>
    </mc:Choice>
    <mc:Fallback xmlns="">
      <p:transition xmlns:p14="http://schemas.microsoft.com/office/powerpoint/2010/main" spd="slow" advTm="133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ython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9" y="1300480"/>
            <a:ext cx="9557831" cy="270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6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90"/>
    </mc:Choice>
    <mc:Fallback xmlns="">
      <p:transition xmlns:p14="http://schemas.microsoft.com/office/powerpoint/2010/main" spd="slow" advTm="593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 4</a:t>
            </a:r>
            <a:r>
              <a:rPr lang="en-GB" sz="1600" dirty="0" smtClean="0">
                <a:latin typeface="Menlo Regular"/>
                <a:cs typeface="Menlo Regular"/>
              </a:rPr>
              <a:t>,  </a:t>
            </a:r>
            <a:r>
              <a:rPr lang="en-GB" sz="1600" dirty="0" smtClean="0">
                <a:latin typeface="Menlo Regular"/>
                <a:cs typeface="Menlo Regular"/>
              </a:rPr>
              <a:t> 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9,</a:t>
            </a:r>
            <a:r>
              <a:rPr lang="en-GB" sz="1600" dirty="0" smtClean="0">
                <a:latin typeface="Menlo Regular"/>
                <a:cs typeface="Menlo Regular"/>
              </a:rPr>
              <a:t>   </a:t>
            </a:r>
            <a:r>
              <a:rPr lang="en-GB" sz="1600" dirty="0" smtClean="0">
                <a:latin typeface="Menlo Regular"/>
                <a:cs typeface="Menlo Regular"/>
              </a:rPr>
              <a:t>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</a:t>
            </a:r>
            <a:r>
              <a:rPr lang="en-GB" sz="1600" dirty="0" smtClean="0">
                <a:latin typeface="Menlo Regular"/>
                <a:cs typeface="Menlo Regular"/>
              </a:rPr>
              <a:t>,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</a:t>
            </a:r>
            <a:r>
              <a:rPr lang="en-GB" sz="1600" dirty="0" smtClean="0">
                <a:latin typeface="Menlo Regular"/>
                <a:cs typeface="Menlo Regular"/>
              </a:rPr>
              <a:t>1, 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</a:t>
            </a:r>
          </a:p>
          <a:p>
            <a:endParaRPr lang="en-GB" sz="1600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from operator import </a:t>
            </a:r>
            <a:r>
              <a:rPr lang="en-GB" sz="1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itemgetter</a:t>
            </a:r>
            <a:endParaRPr lang="en-GB" sz="1600" dirty="0" smtClean="0">
              <a:solidFill>
                <a:srgbClr val="000000"/>
              </a:solidFill>
              <a:latin typeface="Menlo Regular"/>
              <a:cs typeface="Menlo Regular"/>
            </a:endParaRPr>
          </a:p>
          <a:p>
            <a:r>
              <a:rPr lang="en-GB" sz="1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hasComment</a:t>
            </a:r>
            <a:r>
              <a:rPr lang="en-GB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 = </a:t>
            </a:r>
            <a:r>
              <a:rPr lang="en-GB" sz="1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itemgetter</a:t>
            </a:r>
            <a:r>
              <a:rPr lang="en-GB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(1) 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# None </a:t>
            </a:r>
            <a:r>
              <a:rPr lang="en-GB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vs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“</a:t>
            </a:r>
            <a:r>
              <a:rPr lang="mr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Compares the 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content...”</a:t>
            </a:r>
          </a:p>
          <a:p>
            <a:endParaRPr lang="en-GB" sz="1600" dirty="0" smtClean="0">
              <a:solidFill>
                <a:srgbClr val="000000"/>
              </a:solidFill>
              <a:latin typeface="Menlo Regular"/>
              <a:cs typeface="Menlo Regular"/>
            </a:endParaRPr>
          </a:p>
          <a:p>
            <a:r>
              <a:rPr lang="en-GB" sz="1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ts</a:t>
            </a:r>
            <a:r>
              <a:rPr lang="en-GB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 = filter(</a:t>
            </a:r>
            <a:r>
              <a:rPr lang="en-GB" sz="1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hasComment</a:t>
            </a:r>
            <a:r>
              <a:rPr lang="en-GB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, </a:t>
            </a:r>
            <a:r>
              <a:rPr lang="en-GB" sz="1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ts</a:t>
            </a:r>
            <a:r>
              <a:rPr lang="en-GB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)</a:t>
            </a:r>
            <a:endParaRPr lang="en-GB" sz="16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9857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5"/>
    </mc:Choice>
    <mc:Fallback xmlns="">
      <p:transition xmlns:p14="http://schemas.microsoft.com/office/powerpoint/2010/main" spd="slow" advTm="133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9</a:t>
            </a:r>
            <a:r>
              <a:rPr lang="en-GB" sz="1600" dirty="0">
                <a:latin typeface="Menlo Regular"/>
                <a:cs typeface="Menlo Regular"/>
              </a:rPr>
              <a:t>,   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 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   </a:t>
            </a:r>
            <a:r>
              <a:rPr lang="en-GB" sz="1600" dirty="0" smtClean="0">
                <a:latin typeface="Menlo Regular"/>
                <a:cs typeface="Menlo Regular"/>
              </a:rPr>
              <a:t>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</a:t>
            </a:r>
            <a:r>
              <a:rPr lang="en-GB" sz="1600" dirty="0" smtClean="0">
                <a:latin typeface="Menlo Regular"/>
                <a:cs typeface="Menlo Regular"/>
              </a:rPr>
              <a:t>   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</a:t>
            </a:r>
          </a:p>
          <a:p>
            <a:endParaRPr lang="en-GB" sz="1600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from operator import </a:t>
            </a:r>
            <a:r>
              <a:rPr lang="en-GB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itemgetter</a:t>
            </a:r>
            <a:endParaRPr lang="en-GB" sz="1600" dirty="0" smtClean="0">
              <a:solidFill>
                <a:schemeClr val="accent6">
                  <a:lumMod val="60000"/>
                  <a:lumOff val="40000"/>
                </a:schemeClr>
              </a:solidFill>
              <a:latin typeface="Menlo Regular"/>
              <a:cs typeface="Menlo Regular"/>
            </a:endParaRPr>
          </a:p>
          <a:p>
            <a:r>
              <a:rPr lang="en-GB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hasComment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= </a:t>
            </a:r>
            <a:r>
              <a:rPr lang="en-GB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itemgetter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(1) # None </a:t>
            </a:r>
            <a:r>
              <a:rPr lang="en-GB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vs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“</a:t>
            </a:r>
            <a:r>
              <a:rPr lang="mr-IN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Compares the 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content...”</a:t>
            </a:r>
          </a:p>
          <a:p>
            <a:endParaRPr lang="en-GB" sz="1600" dirty="0" smtClean="0">
              <a:solidFill>
                <a:srgbClr val="000000"/>
              </a:solidFill>
              <a:latin typeface="Menlo Regular"/>
              <a:cs typeface="Menlo Regular"/>
            </a:endParaRPr>
          </a:p>
          <a:p>
            <a:r>
              <a:rPr lang="en-GB" sz="1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ts</a:t>
            </a:r>
            <a:r>
              <a:rPr lang="en-GB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 = filter(</a:t>
            </a:r>
            <a:r>
              <a:rPr lang="en-GB" sz="1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hasComment</a:t>
            </a:r>
            <a:r>
              <a:rPr lang="en-GB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, </a:t>
            </a:r>
            <a:r>
              <a:rPr lang="en-GB" sz="1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ts</a:t>
            </a:r>
            <a:r>
              <a:rPr lang="en-GB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)</a:t>
            </a:r>
            <a:endParaRPr lang="en-GB" sz="16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858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5"/>
    </mc:Choice>
    <mc:Fallback xmlns="">
      <p:transition xmlns:p14="http://schemas.microsoft.com/office/powerpoint/2010/main" spd="slow" advTm="133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9</a:t>
            </a:r>
            <a:r>
              <a:rPr lang="en-GB" sz="1600" dirty="0">
                <a:latin typeface="Menlo Regular"/>
                <a:cs typeface="Menlo Regular"/>
              </a:rPr>
              <a:t>,   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 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   </a:t>
            </a:r>
            <a:r>
              <a:rPr lang="en-GB" sz="1600" dirty="0" smtClean="0">
                <a:latin typeface="Menlo Regular"/>
                <a:cs typeface="Menlo Regular"/>
              </a:rPr>
              <a:t>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</a:t>
            </a:r>
            <a:r>
              <a:rPr lang="en-GB" sz="1600" dirty="0" smtClean="0">
                <a:latin typeface="Menlo Regular"/>
                <a:cs typeface="Menlo Regular"/>
              </a:rPr>
              <a:t>   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</a:t>
            </a:r>
          </a:p>
          <a:p>
            <a:endParaRPr lang="en-GB" sz="1600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from operator import </a:t>
            </a:r>
            <a:r>
              <a:rPr lang="en-GB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itemgetter</a:t>
            </a:r>
            <a:endParaRPr lang="en-GB" sz="1600" dirty="0" smtClean="0">
              <a:solidFill>
                <a:schemeClr val="accent6">
                  <a:lumMod val="60000"/>
                  <a:lumOff val="40000"/>
                </a:schemeClr>
              </a:solidFill>
              <a:latin typeface="Menlo Regular"/>
              <a:cs typeface="Menlo Regular"/>
            </a:endParaRPr>
          </a:p>
          <a:p>
            <a:r>
              <a:rPr lang="en-GB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hasComment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= </a:t>
            </a:r>
            <a:r>
              <a:rPr lang="en-GB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itemgetter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(1) # None </a:t>
            </a:r>
            <a:r>
              <a:rPr lang="en-GB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vs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“</a:t>
            </a:r>
            <a:r>
              <a:rPr lang="mr-IN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Compares the 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content...”</a:t>
            </a:r>
          </a:p>
          <a:p>
            <a:endParaRPr lang="en-GB" sz="1600" dirty="0" smtClean="0">
              <a:solidFill>
                <a:srgbClr val="000000"/>
              </a:solidFill>
              <a:latin typeface="Menlo Regular"/>
              <a:cs typeface="Menlo Regular"/>
            </a:endParaRPr>
          </a:p>
          <a:p>
            <a:r>
              <a:rPr lang="en-GB" sz="1600" dirty="0" err="1" smtClean="0">
                <a:solidFill>
                  <a:srgbClr val="FAC090"/>
                </a:solidFill>
                <a:latin typeface="Menlo Regular"/>
                <a:cs typeface="Menlo Regular"/>
              </a:rPr>
              <a:t>ts</a:t>
            </a:r>
            <a:r>
              <a:rPr lang="en-GB" sz="1600" dirty="0" smtClean="0">
                <a:solidFill>
                  <a:srgbClr val="FAC090"/>
                </a:solidFill>
                <a:latin typeface="Menlo Regular"/>
                <a:cs typeface="Menlo Regular"/>
              </a:rPr>
              <a:t> = filter(</a:t>
            </a:r>
            <a:r>
              <a:rPr lang="en-GB" sz="1600" dirty="0" err="1" smtClean="0">
                <a:solidFill>
                  <a:srgbClr val="FAC090"/>
                </a:solidFill>
                <a:latin typeface="Menlo Regular"/>
                <a:cs typeface="Menlo Regular"/>
              </a:rPr>
              <a:t>hasComment</a:t>
            </a:r>
            <a:r>
              <a:rPr lang="en-GB" sz="1600" dirty="0" smtClean="0">
                <a:solidFill>
                  <a:srgbClr val="FAC090"/>
                </a:solidFill>
                <a:latin typeface="Menlo Regular"/>
                <a:cs typeface="Menlo Regular"/>
              </a:rPr>
              <a:t>, </a:t>
            </a:r>
            <a:r>
              <a:rPr lang="en-GB" sz="1600" dirty="0" err="1" smtClean="0">
                <a:solidFill>
                  <a:srgbClr val="FAC090"/>
                </a:solidFill>
                <a:latin typeface="Menlo Regular"/>
                <a:cs typeface="Menlo Regular"/>
              </a:rPr>
              <a:t>ts</a:t>
            </a:r>
            <a:r>
              <a:rPr lang="en-GB" sz="1600" dirty="0" smtClean="0">
                <a:solidFill>
                  <a:srgbClr val="FAC090"/>
                </a:solidFill>
                <a:latin typeface="Menlo Regular"/>
                <a:cs typeface="Menlo Regular"/>
              </a:rPr>
              <a:t>)</a:t>
            </a:r>
          </a:p>
          <a:p>
            <a:endParaRPr lang="en-GB" sz="16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[t for t in </a:t>
            </a:r>
            <a:r>
              <a:rPr lang="en-GB" sz="1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ts</a:t>
            </a:r>
            <a:r>
              <a:rPr lang="en-GB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 if </a:t>
            </a:r>
            <a:r>
              <a:rPr lang="en-GB" sz="1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hasComment</a:t>
            </a:r>
            <a:r>
              <a:rPr lang="en-GB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(t)]</a:t>
            </a:r>
            <a:endParaRPr lang="en-GB" sz="16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0329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5"/>
    </mc:Choice>
    <mc:Fallback xmlns="">
      <p:transition xmlns:p14="http://schemas.microsoft.com/office/powerpoint/2010/main" spd="slow" advTm="133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 4</a:t>
            </a:r>
            <a:r>
              <a:rPr lang="en-GB" sz="1600" dirty="0" smtClean="0">
                <a:latin typeface="Menlo Regular"/>
                <a:cs typeface="Menlo Regular"/>
              </a:rPr>
              <a:t>,  </a:t>
            </a:r>
            <a:r>
              <a:rPr lang="en-GB" sz="1600" dirty="0" smtClean="0">
                <a:latin typeface="Menlo Regular"/>
                <a:cs typeface="Menlo Regular"/>
              </a:rPr>
              <a:t> 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9,</a:t>
            </a:r>
            <a:r>
              <a:rPr lang="en-GB" sz="1600" dirty="0" smtClean="0">
                <a:latin typeface="Menlo Regular"/>
                <a:cs typeface="Menlo Regular"/>
              </a:rPr>
              <a:t>   </a:t>
            </a:r>
            <a:r>
              <a:rPr lang="en-GB" sz="1600" dirty="0" smtClean="0">
                <a:latin typeface="Menlo Regular"/>
                <a:cs typeface="Menlo Regular"/>
              </a:rPr>
              <a:t>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</a:t>
            </a:r>
            <a:r>
              <a:rPr lang="en-GB" sz="1600" dirty="0" smtClean="0">
                <a:latin typeface="Menlo Regular"/>
                <a:cs typeface="Menlo Regular"/>
              </a:rPr>
              <a:t>,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</a:t>
            </a:r>
            <a:r>
              <a:rPr lang="en-GB" sz="1600" dirty="0" smtClean="0">
                <a:latin typeface="Menlo Regular"/>
                <a:cs typeface="Menlo Regular"/>
              </a:rPr>
              <a:t>1, 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</a:t>
            </a:r>
          </a:p>
          <a:p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    </a:t>
            </a:r>
            <a:r>
              <a:rPr lang="en-GB" sz="1600" dirty="0" smtClean="0">
                <a:latin typeface="Menlo Regular"/>
                <a:cs typeface="Menlo Regular"/>
              </a:rPr>
              <a:t>=4+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(9/2)</a:t>
            </a:r>
            <a:endParaRPr lang="en-GB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8892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5"/>
    </mc:Choice>
    <mc:Fallback xmlns="">
      <p:transition xmlns:p14="http://schemas.microsoft.com/office/powerpoint/2010/main" spd="slow" advTm="133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 4    +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9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</a:t>
            </a:r>
            <a:r>
              <a:rPr lang="en-GB" sz="1600" dirty="0" smtClean="0">
                <a:latin typeface="Menlo Regular"/>
                <a:cs typeface="Menlo Regular"/>
              </a:rPr>
              <a:t>+1</a:t>
            </a:r>
            <a:r>
              <a:rPr lang="en-GB" sz="1600" dirty="0" smtClean="0">
                <a:latin typeface="Menlo Regular"/>
                <a:cs typeface="Menlo Regular"/>
              </a:rPr>
              <a:t>+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>
                <a:latin typeface="Menlo Regular"/>
                <a:cs typeface="Menlo Regular"/>
              </a:rPr>
              <a:t>+</a:t>
            </a:r>
            <a:r>
              <a:rPr lang="en-GB" sz="1600" dirty="0" smtClean="0">
                <a:latin typeface="Menlo Regular"/>
                <a:cs typeface="Menlo Regular"/>
              </a:rPr>
              <a:t>1+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>
                <a:latin typeface="Menlo Regular"/>
                <a:cs typeface="Menlo Regular"/>
              </a:rPr>
              <a:t>+</a:t>
            </a:r>
            <a:r>
              <a:rPr lang="en-GB" sz="1600" dirty="0" smtClean="0">
                <a:latin typeface="Menlo Regular"/>
                <a:cs typeface="Menlo Regular"/>
              </a:rPr>
              <a:t>1 +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 smtClean="0">
                <a:latin typeface="Menlo Regular"/>
                <a:cs typeface="Menlo Regular"/>
              </a:rPr>
              <a:t>    + 1  +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    </a:t>
            </a:r>
            <a:r>
              <a:rPr lang="en-GB" sz="1600" dirty="0" smtClean="0">
                <a:latin typeface="Menlo Regular"/>
                <a:cs typeface="Menlo Regular"/>
              </a:rPr>
              <a:t>= 42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endParaRPr lang="en-GB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571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6"/>
    </mc:Choice>
    <mc:Fallback xmlns="">
      <p:transition xmlns:p14="http://schemas.microsoft.com/office/powerpoint/2010/main" spd="slow" advTm="15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 4    + 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9 </a:t>
            </a:r>
            <a:r>
              <a:rPr lang="en-GB" sz="1600" dirty="0">
                <a:latin typeface="Menlo Regular"/>
                <a:cs typeface="Menlo Regular"/>
              </a:rPr>
              <a:t>  +1+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>
                <a:latin typeface="Menlo Regular"/>
                <a:cs typeface="Menlo Regular"/>
              </a:rPr>
              <a:t>+1+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>
                <a:latin typeface="Menlo Regular"/>
                <a:cs typeface="Menlo Regular"/>
              </a:rPr>
              <a:t>+1 + 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    + 1  + 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8    </a:t>
            </a:r>
            <a:r>
              <a:rPr lang="en-GB" sz="1600" dirty="0">
                <a:latin typeface="Menlo Regular"/>
                <a:cs typeface="Menlo Regular"/>
              </a:rPr>
              <a:t>= 42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lengths = [</a:t>
            </a:r>
            <a:r>
              <a:rPr lang="en-GB" sz="1600" dirty="0">
                <a:latin typeface="Menlo Regular"/>
                <a:cs typeface="Menlo Regular"/>
              </a:rPr>
              <a:t>l[2] for l in raw</a:t>
            </a:r>
            <a:r>
              <a:rPr lang="en-GB" sz="1600" dirty="0" smtClean="0">
                <a:latin typeface="Menlo Regular"/>
                <a:cs typeface="Menlo Regular"/>
              </a:rPr>
              <a:t>]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sum(lengths) </a:t>
            </a:r>
            <a:r>
              <a:rPr lang="en-GB" sz="1600" dirty="0" smtClean="0">
                <a:solidFill>
                  <a:srgbClr val="0000FF"/>
                </a:solidFill>
                <a:latin typeface="Menlo Regular"/>
                <a:cs typeface="Menlo Regular"/>
              </a:rPr>
              <a:t># 42</a:t>
            </a:r>
          </a:p>
          <a:p>
            <a:endParaRPr lang="en-GB" sz="1600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endParaRPr lang="en-GB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538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46"/>
    </mc:Choice>
    <mc:Fallback xmlns="">
      <p:transition xmlns:p14="http://schemas.microsoft.com/office/powerpoint/2010/main" spd="slow" advTm="1014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 4    + 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9 </a:t>
            </a:r>
            <a:r>
              <a:rPr lang="en-GB" sz="1600" dirty="0">
                <a:latin typeface="Menlo Regular"/>
                <a:cs typeface="Menlo Regular"/>
              </a:rPr>
              <a:t>  +1+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>
                <a:latin typeface="Menlo Regular"/>
                <a:cs typeface="Menlo Regular"/>
              </a:rPr>
              <a:t>+1+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>
                <a:latin typeface="Menlo Regular"/>
                <a:cs typeface="Menlo Regular"/>
              </a:rPr>
              <a:t>+1 + 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    + 1  + 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8    </a:t>
            </a:r>
            <a:r>
              <a:rPr lang="en-GB" sz="1600" dirty="0">
                <a:latin typeface="Menlo Regular"/>
                <a:cs typeface="Menlo Regular"/>
              </a:rPr>
              <a:t>= 42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lengths = [</a:t>
            </a:r>
            <a:r>
              <a:rPr lang="en-GB" sz="1600" dirty="0">
                <a:latin typeface="Menlo Regular"/>
                <a:cs typeface="Menlo Regular"/>
              </a:rPr>
              <a:t>l[2] for l in raw</a:t>
            </a:r>
            <a:r>
              <a:rPr lang="en-GB" sz="1600" dirty="0" smtClean="0">
                <a:latin typeface="Menlo Regular"/>
                <a:cs typeface="Menlo Regular"/>
              </a:rPr>
              <a:t>]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sum(lengths) </a:t>
            </a:r>
            <a:r>
              <a:rPr lang="en-GB" sz="1600" dirty="0" smtClean="0">
                <a:solidFill>
                  <a:srgbClr val="0000FF"/>
                </a:solidFill>
                <a:latin typeface="Menlo Regular"/>
                <a:cs typeface="Menlo Regular"/>
              </a:rPr>
              <a:t># 42</a:t>
            </a:r>
          </a:p>
          <a:p>
            <a:endParaRPr lang="en-GB" sz="1600" dirty="0">
              <a:solidFill>
                <a:srgbClr val="0000FF"/>
              </a:solidFill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from </a:t>
            </a:r>
            <a:r>
              <a:rPr lang="en-GB" sz="1600" dirty="0" err="1">
                <a:latin typeface="Menlo Regular"/>
                <a:cs typeface="Menlo Regular"/>
              </a:rPr>
              <a:t>functools</a:t>
            </a:r>
            <a:r>
              <a:rPr lang="en-GB" sz="1600" dirty="0">
                <a:latin typeface="Menlo Regular"/>
                <a:cs typeface="Menlo Regular"/>
              </a:rPr>
              <a:t> import reduce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from </a:t>
            </a:r>
            <a:r>
              <a:rPr lang="en-GB" sz="1600" dirty="0" smtClean="0">
                <a:latin typeface="Menlo Regular"/>
                <a:cs typeface="Menlo Regular"/>
              </a:rPr>
              <a:t>operator import add</a:t>
            </a:r>
          </a:p>
          <a:p>
            <a:r>
              <a:rPr lang="en-GB" sz="1600" dirty="0" smtClean="0">
                <a:latin typeface="Menlo Regular"/>
                <a:cs typeface="Menlo Regular"/>
              </a:rPr>
              <a:t>reduce(add, lengths) </a:t>
            </a:r>
            <a:r>
              <a:rPr lang="en-GB" sz="1600" dirty="0">
                <a:solidFill>
                  <a:srgbClr val="0000FF"/>
                </a:solidFill>
                <a:latin typeface="Menlo Regular"/>
                <a:cs typeface="Menlo Regular"/>
              </a:rPr>
              <a:t># 42</a:t>
            </a:r>
            <a:endParaRPr lang="en-GB" sz="1600" dirty="0" smtClean="0">
              <a:solidFill>
                <a:srgbClr val="0000FF"/>
              </a:solidFill>
              <a:latin typeface="Menlo Regular"/>
              <a:cs typeface="Menlo Regular"/>
            </a:endParaRPr>
          </a:p>
          <a:p>
            <a:endParaRPr lang="en-GB" sz="1600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endParaRPr lang="en-GB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532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7"/>
    </mc:Choice>
    <mc:Fallback xmlns="">
      <p:transition xmlns:p14="http://schemas.microsoft.com/office/powerpoint/2010/main" spd="slow" advTm="770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 4    + 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9 </a:t>
            </a:r>
            <a:r>
              <a:rPr lang="en-GB" sz="1600" dirty="0">
                <a:latin typeface="Menlo Regular"/>
                <a:cs typeface="Menlo Regular"/>
              </a:rPr>
              <a:t>  +1+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>
                <a:latin typeface="Menlo Regular"/>
                <a:cs typeface="Menlo Regular"/>
              </a:rPr>
              <a:t>+1+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>
                <a:latin typeface="Menlo Regular"/>
                <a:cs typeface="Menlo Regular"/>
              </a:rPr>
              <a:t>+1 + 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    + 1  + 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8    </a:t>
            </a:r>
            <a:r>
              <a:rPr lang="en-GB" sz="1600" dirty="0">
                <a:latin typeface="Menlo Regular"/>
                <a:cs typeface="Menlo Regular"/>
              </a:rPr>
              <a:t>= 42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lengths = [</a:t>
            </a:r>
            <a:r>
              <a:rPr lang="en-GB" sz="1600" dirty="0">
                <a:latin typeface="Menlo Regular"/>
                <a:cs typeface="Menlo Regular"/>
              </a:rPr>
              <a:t>l[2] for l in raw</a:t>
            </a:r>
            <a:r>
              <a:rPr lang="en-GB" sz="1600" dirty="0" smtClean="0">
                <a:latin typeface="Menlo Regular"/>
                <a:cs typeface="Menlo Regular"/>
              </a:rPr>
              <a:t>]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sum(lengths) </a:t>
            </a:r>
            <a:r>
              <a:rPr lang="en-GB" sz="1600" dirty="0" smtClean="0">
                <a:solidFill>
                  <a:srgbClr val="0000FF"/>
                </a:solidFill>
                <a:latin typeface="Menlo Regular"/>
                <a:cs typeface="Menlo Regular"/>
              </a:rPr>
              <a:t># 42</a:t>
            </a:r>
          </a:p>
          <a:p>
            <a:endParaRPr lang="en-GB" sz="1600" dirty="0">
              <a:solidFill>
                <a:srgbClr val="0000FF"/>
              </a:solidFill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from </a:t>
            </a:r>
            <a:r>
              <a:rPr lang="en-GB" sz="1600" dirty="0" err="1">
                <a:latin typeface="Menlo Regular"/>
                <a:cs typeface="Menlo Regular"/>
              </a:rPr>
              <a:t>functools</a:t>
            </a:r>
            <a:r>
              <a:rPr lang="en-GB" sz="1600" dirty="0">
                <a:latin typeface="Menlo Regular"/>
                <a:cs typeface="Menlo Regular"/>
              </a:rPr>
              <a:t> import reduce</a:t>
            </a:r>
          </a:p>
          <a:p>
            <a:r>
              <a:rPr lang="en-GB" sz="1600" dirty="0" smtClean="0">
                <a:latin typeface="Menlo Regular"/>
                <a:cs typeface="Menlo Regular"/>
              </a:rPr>
              <a:t>from </a:t>
            </a:r>
            <a:r>
              <a:rPr lang="en-GB" sz="1600" dirty="0" smtClean="0">
                <a:latin typeface="Menlo Regular"/>
                <a:cs typeface="Menlo Regular"/>
              </a:rPr>
              <a:t>operator import add</a:t>
            </a:r>
          </a:p>
          <a:p>
            <a:r>
              <a:rPr lang="en-GB" sz="1600" dirty="0" smtClean="0">
                <a:latin typeface="Menlo Regular"/>
                <a:cs typeface="Menlo Regular"/>
              </a:rPr>
              <a:t>reduce(add, lengths</a:t>
            </a:r>
            <a:r>
              <a:rPr lang="en-GB" sz="1600" b="1" dirty="0" smtClean="0">
                <a:latin typeface="Menlo Regular"/>
                <a:cs typeface="Menlo Regular"/>
              </a:rPr>
              <a:t>, 0</a:t>
            </a:r>
            <a:r>
              <a:rPr lang="en-GB" sz="1600" dirty="0" smtClean="0">
                <a:latin typeface="Menlo Regular"/>
                <a:cs typeface="Menlo Regular"/>
              </a:rPr>
              <a:t>) </a:t>
            </a:r>
            <a:r>
              <a:rPr lang="en-GB" sz="1600" dirty="0">
                <a:solidFill>
                  <a:srgbClr val="0000FF"/>
                </a:solidFill>
                <a:latin typeface="Menlo Regular"/>
                <a:cs typeface="Menlo Regular"/>
              </a:rPr>
              <a:t># 42</a:t>
            </a:r>
            <a:endParaRPr lang="en-GB" sz="1600" dirty="0" smtClean="0">
              <a:solidFill>
                <a:srgbClr val="0000FF"/>
              </a:solidFill>
              <a:latin typeface="Menlo Regular"/>
              <a:cs typeface="Menlo Regular"/>
            </a:endParaRPr>
          </a:p>
          <a:p>
            <a:endParaRPr lang="en-GB" sz="1600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endParaRPr lang="en-GB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345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04"/>
    </mc:Choice>
    <mc:Fallback xmlns="">
      <p:transition xmlns:p14="http://schemas.microsoft.com/office/powerpoint/2010/main" spd="slow" advTm="119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4 +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9    = 13</a:t>
            </a:r>
            <a:endParaRPr lang="en-GB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0602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6"/>
    </mc:Choice>
    <mc:Fallback xmlns="">
      <p:transition xmlns:p14="http://schemas.microsoft.com/office/powerpoint/2010/main" spd="slow" advTm="49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         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 </a:t>
            </a:r>
            <a:r>
              <a:rPr lang="en-GB" sz="1600" dirty="0" smtClean="0">
                <a:latin typeface="Menlo Regular"/>
                <a:cs typeface="Menlo Regular"/>
              </a:rPr>
              <a:t>+ 1 =</a:t>
            </a:r>
          </a:p>
          <a:p>
            <a:r>
              <a:rPr lang="en-GB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        14</a:t>
            </a:r>
            <a:endParaRPr lang="en-GB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9392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"/>
    </mc:Choice>
    <mc:Fallback xmlns="">
      <p:transition xmlns:p14="http://schemas.microsoft.com/office/powerpoint/2010/main" spd="slow" advTm="25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9-09-08 at 10.1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4" y="1229359"/>
            <a:ext cx="8134436" cy="3049391"/>
          </a:xfrm>
          <a:prstGeom prst="rect">
            <a:avLst/>
          </a:prstGeom>
        </p:spPr>
      </p:pic>
      <p:pic>
        <p:nvPicPr>
          <p:cNvPr id="2" name="Picture 1" descr="Screen Shot 2019-09-08 at 10.14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4" y="1229359"/>
            <a:ext cx="8473440" cy="32383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5166360" y="1808522"/>
            <a:ext cx="939800" cy="79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0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             14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+ 2 =</a:t>
            </a:r>
          </a:p>
          <a:p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              16</a:t>
            </a:r>
            <a:endParaRPr lang="en-GB" sz="1600" dirty="0">
              <a:solidFill>
                <a:srgbClr val="FF0000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910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5"/>
    </mc:Choice>
    <mc:Fallback xmlns="">
      <p:transition xmlns:p14="http://schemas.microsoft.com/office/powerpoint/2010/main" spd="slow" advTm="44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4,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9,</a:t>
            </a:r>
            <a:r>
              <a:rPr lang="en-GB" sz="1600" dirty="0" smtClean="0">
                <a:latin typeface="Menlo Regular"/>
                <a:cs typeface="Menlo Regular"/>
              </a:rPr>
              <a:t>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from </a:t>
            </a:r>
            <a:r>
              <a:rPr lang="en-GB" sz="1600" dirty="0" err="1" smtClean="0">
                <a:latin typeface="Menlo Regular"/>
                <a:cs typeface="Menlo Regular"/>
              </a:rPr>
              <a:t>itertools</a:t>
            </a:r>
            <a:r>
              <a:rPr lang="en-GB" sz="1600" dirty="0" smtClean="0">
                <a:latin typeface="Menlo Regular"/>
                <a:cs typeface="Menlo Regular"/>
              </a:rPr>
              <a:t> import accumulate</a:t>
            </a:r>
          </a:p>
        </p:txBody>
      </p:sp>
    </p:spTree>
    <p:extLst>
      <p:ext uri="{BB962C8B-B14F-4D97-AF65-F5344CB8AC3E}">
        <p14:creationId xmlns:p14="http://schemas.microsoft.com/office/powerpoint/2010/main" val="225438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7"/>
    </mc:Choice>
    <mc:Fallback xmlns="">
      <p:transition xmlns:p14="http://schemas.microsoft.com/office/powerpoint/2010/main" spd="slow" advTm="231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4,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9,</a:t>
            </a:r>
            <a:r>
              <a:rPr lang="en-GB" sz="1600" dirty="0" smtClean="0">
                <a:latin typeface="Menlo Regular"/>
                <a:cs typeface="Menlo Regular"/>
              </a:rPr>
              <a:t>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from </a:t>
            </a:r>
            <a:r>
              <a:rPr lang="en-GB" sz="1600" dirty="0" err="1" smtClean="0">
                <a:latin typeface="Menlo Regular"/>
                <a:cs typeface="Menlo Regular"/>
              </a:rPr>
              <a:t>itertools</a:t>
            </a:r>
            <a:r>
              <a:rPr lang="en-GB" sz="1600" dirty="0" smtClean="0">
                <a:latin typeface="Menlo Regular"/>
                <a:cs typeface="Menlo Regular"/>
              </a:rPr>
              <a:t> import accumulate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accumulate(lengths)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pt-BR" sz="1600" dirty="0" smtClean="0">
                <a:latin typeface="Menlo Regular"/>
                <a:cs typeface="Menlo Regular"/>
              </a:rPr>
              <a:t>[   4</a:t>
            </a:r>
            <a:r>
              <a:rPr lang="pt-BR" sz="1600" dirty="0">
                <a:latin typeface="Menlo Regular"/>
                <a:cs typeface="Menlo Regular"/>
              </a:rPr>
              <a:t>, </a:t>
            </a:r>
            <a:r>
              <a:rPr lang="pt-BR" sz="1600" dirty="0" smtClean="0">
                <a:latin typeface="Menlo Regular"/>
                <a:cs typeface="Menlo Regular"/>
              </a:rPr>
              <a:t>    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pt-BR" sz="1600" dirty="0" smtClean="0">
                <a:latin typeface="Menlo Regular"/>
                <a:cs typeface="Menlo Regular"/>
              </a:rPr>
              <a:t>,14,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16</a:t>
            </a:r>
            <a:r>
              <a:rPr lang="pt-BR" sz="1600" dirty="0" smtClean="0">
                <a:latin typeface="Menlo Regular"/>
                <a:cs typeface="Menlo Regular"/>
              </a:rPr>
              <a:t>,17,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19</a:t>
            </a:r>
            <a:r>
              <a:rPr lang="pt-BR" sz="1600" dirty="0" smtClean="0">
                <a:latin typeface="Menlo Regular"/>
                <a:cs typeface="Menlo Regular"/>
              </a:rPr>
              <a:t>,20,  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33</a:t>
            </a:r>
            <a:r>
              <a:rPr lang="pt-BR" sz="1600" dirty="0" smtClean="0">
                <a:latin typeface="Menlo Regular"/>
                <a:cs typeface="Menlo Regular"/>
              </a:rPr>
              <a:t>,34</a:t>
            </a:r>
            <a:r>
              <a:rPr lang="pt-BR" sz="1600" dirty="0">
                <a:latin typeface="Menlo Regular"/>
                <a:cs typeface="Menlo Regular"/>
              </a:rPr>
              <a:t>, </a:t>
            </a:r>
            <a:r>
              <a:rPr lang="pt-BR" sz="1600" dirty="0" smtClean="0">
                <a:latin typeface="Menlo Regular"/>
                <a:cs typeface="Menlo Regular"/>
              </a:rPr>
              <a:t>  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42</a:t>
            </a:r>
            <a:r>
              <a:rPr lang="pt-BR" sz="1600" dirty="0" smtClean="0">
                <a:latin typeface="Menlo Regular"/>
                <a:cs typeface="Menlo Regular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27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8"/>
    </mc:Choice>
    <mc:Fallback xmlns="">
      <p:transition xmlns:p14="http://schemas.microsoft.com/office/powerpoint/2010/main" spd="slow" advTm="56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4,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9,</a:t>
            </a:r>
            <a:r>
              <a:rPr lang="en-GB" sz="1600" dirty="0" smtClean="0">
                <a:latin typeface="Menlo Regular"/>
                <a:cs typeface="Menlo Regular"/>
              </a:rPr>
              <a:t>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from </a:t>
            </a:r>
            <a:r>
              <a:rPr lang="en-GB" sz="1600" dirty="0" err="1" smtClean="0">
                <a:latin typeface="Menlo Regular"/>
                <a:cs typeface="Menlo Regular"/>
              </a:rPr>
              <a:t>itertools</a:t>
            </a:r>
            <a:r>
              <a:rPr lang="en-GB" sz="1600" dirty="0" smtClean="0">
                <a:latin typeface="Menlo Regular"/>
                <a:cs typeface="Menlo Regular"/>
              </a:rPr>
              <a:t> import accumulate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accumulate(lengths, add)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pt-BR" sz="1600" dirty="0" smtClean="0">
                <a:latin typeface="Menlo Regular"/>
                <a:cs typeface="Menlo Regular"/>
              </a:rPr>
              <a:t>[   4</a:t>
            </a:r>
            <a:r>
              <a:rPr lang="pt-BR" sz="1600" dirty="0">
                <a:latin typeface="Menlo Regular"/>
                <a:cs typeface="Menlo Regular"/>
              </a:rPr>
              <a:t>, </a:t>
            </a:r>
            <a:r>
              <a:rPr lang="pt-BR" sz="1600" dirty="0" smtClean="0">
                <a:latin typeface="Menlo Regular"/>
                <a:cs typeface="Menlo Regular"/>
              </a:rPr>
              <a:t>    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pt-BR" sz="1600" dirty="0" smtClean="0">
                <a:latin typeface="Menlo Regular"/>
                <a:cs typeface="Menlo Regular"/>
              </a:rPr>
              <a:t>,14,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16</a:t>
            </a:r>
            <a:r>
              <a:rPr lang="pt-BR" sz="1600" dirty="0" smtClean="0">
                <a:latin typeface="Menlo Regular"/>
                <a:cs typeface="Menlo Regular"/>
              </a:rPr>
              <a:t>,17,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19</a:t>
            </a:r>
            <a:r>
              <a:rPr lang="pt-BR" sz="1600" dirty="0" smtClean="0">
                <a:latin typeface="Menlo Regular"/>
                <a:cs typeface="Menlo Regular"/>
              </a:rPr>
              <a:t>,20,  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33</a:t>
            </a:r>
            <a:r>
              <a:rPr lang="pt-BR" sz="1600" dirty="0" smtClean="0">
                <a:latin typeface="Menlo Regular"/>
                <a:cs typeface="Menlo Regular"/>
              </a:rPr>
              <a:t>,34</a:t>
            </a:r>
            <a:r>
              <a:rPr lang="pt-BR" sz="1600" dirty="0">
                <a:latin typeface="Menlo Regular"/>
                <a:cs typeface="Menlo Regular"/>
              </a:rPr>
              <a:t>, </a:t>
            </a:r>
            <a:r>
              <a:rPr lang="pt-BR" sz="1600" dirty="0" smtClean="0">
                <a:latin typeface="Menlo Regular"/>
                <a:cs typeface="Menlo Regular"/>
              </a:rPr>
              <a:t>  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42</a:t>
            </a:r>
            <a:r>
              <a:rPr lang="pt-BR" sz="1600" dirty="0" smtClean="0">
                <a:latin typeface="Menlo Regular"/>
                <a:cs typeface="Menlo Regular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4066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68"/>
    </mc:Choice>
    <mc:Fallback xmlns="">
      <p:transition xmlns:p14="http://schemas.microsoft.com/office/powerpoint/2010/main" spd="slow" advTm="65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4,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9,</a:t>
            </a:r>
            <a:r>
              <a:rPr lang="en-GB" sz="1600" dirty="0" smtClean="0">
                <a:latin typeface="Menlo Regular"/>
                <a:cs typeface="Menlo Regular"/>
              </a:rPr>
              <a:t>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from </a:t>
            </a:r>
            <a:r>
              <a:rPr lang="en-GB" sz="1600" dirty="0" err="1" smtClean="0">
                <a:latin typeface="Menlo Regular"/>
                <a:cs typeface="Menlo Regular"/>
              </a:rPr>
              <a:t>itertools</a:t>
            </a:r>
            <a:r>
              <a:rPr lang="en-GB" sz="1600" dirty="0" smtClean="0">
                <a:latin typeface="Menlo Regular"/>
                <a:cs typeface="Menlo Regular"/>
              </a:rPr>
              <a:t> import accumulate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accumulate(lengths, add)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&lt;</a:t>
            </a:r>
            <a:r>
              <a:rPr lang="en-GB" sz="1600" dirty="0" err="1">
                <a:latin typeface="Menlo Regular"/>
                <a:cs typeface="Menlo Regular"/>
              </a:rPr>
              <a:t>itertools.accumulate</a:t>
            </a:r>
            <a:r>
              <a:rPr lang="en-GB" sz="1600" dirty="0">
                <a:latin typeface="Menlo Regular"/>
                <a:cs typeface="Menlo Regular"/>
              </a:rPr>
              <a:t> object at 0x10d313bc8&gt;</a:t>
            </a:r>
            <a:endParaRPr lang="pt-BR" sz="1600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1893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60"/>
    </mc:Choice>
    <mc:Fallback xmlns="">
      <p:transition xmlns:p14="http://schemas.microsoft.com/office/powerpoint/2010/main" spd="slow" advTm="2066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4,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9,</a:t>
            </a:r>
            <a:r>
              <a:rPr lang="en-GB" sz="1600" dirty="0" smtClean="0">
                <a:latin typeface="Menlo Regular"/>
                <a:cs typeface="Menlo Regular"/>
              </a:rPr>
              <a:t>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from </a:t>
            </a:r>
            <a:r>
              <a:rPr lang="en-GB" sz="1600" dirty="0" err="1" smtClean="0">
                <a:latin typeface="Menlo Regular"/>
                <a:cs typeface="Menlo Regular"/>
              </a:rPr>
              <a:t>itertools</a:t>
            </a:r>
            <a:r>
              <a:rPr lang="en-GB" sz="1600" dirty="0" smtClean="0">
                <a:latin typeface="Menlo Regular"/>
                <a:cs typeface="Menlo Regular"/>
              </a:rPr>
              <a:t> import accumulate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b="1" dirty="0" smtClean="0">
                <a:latin typeface="Menlo Regular"/>
                <a:cs typeface="Menlo Regular"/>
              </a:rPr>
              <a:t>list(</a:t>
            </a:r>
            <a:r>
              <a:rPr lang="en-GB" sz="1600" dirty="0" smtClean="0">
                <a:latin typeface="Menlo Regular"/>
                <a:cs typeface="Menlo Regular"/>
              </a:rPr>
              <a:t>accumulate(lengths, add)</a:t>
            </a:r>
            <a:r>
              <a:rPr lang="en-GB" sz="1600" b="1" dirty="0" smtClean="0">
                <a:latin typeface="Menlo Regular"/>
                <a:cs typeface="Menlo Regular"/>
              </a:rPr>
              <a:t>)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pt-BR" sz="1600" dirty="0">
                <a:latin typeface="Menlo Regular"/>
                <a:cs typeface="Menlo Regular"/>
              </a:rPr>
              <a:t>[   4,     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pt-BR" sz="1600" dirty="0">
                <a:latin typeface="Menlo Regular"/>
                <a:cs typeface="Menlo Regular"/>
              </a:rPr>
              <a:t>,14,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16</a:t>
            </a:r>
            <a:r>
              <a:rPr lang="pt-BR" sz="1600" dirty="0">
                <a:latin typeface="Menlo Regular"/>
                <a:cs typeface="Menlo Regular"/>
              </a:rPr>
              <a:t>,17,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19</a:t>
            </a:r>
            <a:r>
              <a:rPr lang="pt-BR" sz="1600" dirty="0">
                <a:latin typeface="Menlo Regular"/>
                <a:cs typeface="Menlo Regular"/>
              </a:rPr>
              <a:t>,20,  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33</a:t>
            </a:r>
            <a:r>
              <a:rPr lang="pt-BR" sz="1600" dirty="0">
                <a:latin typeface="Menlo Regular"/>
                <a:cs typeface="Menlo Regular"/>
              </a:rPr>
              <a:t>,34,   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42</a:t>
            </a:r>
            <a:r>
              <a:rPr lang="pt-BR" sz="1600" dirty="0">
                <a:latin typeface="Menlo Regular"/>
                <a:cs typeface="Menlo Regular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175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64"/>
    </mc:Choice>
    <mc:Fallback xmlns="">
      <p:transition xmlns:p14="http://schemas.microsoft.com/office/powerpoint/2010/main" spd="slow" advTm="383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4,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9,</a:t>
            </a:r>
            <a:r>
              <a:rPr lang="en-GB" sz="1600" dirty="0" smtClean="0">
                <a:latin typeface="Menlo Regular"/>
                <a:cs typeface="Menlo Regular"/>
              </a:rPr>
              <a:t>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from </a:t>
            </a:r>
            <a:r>
              <a:rPr lang="en-GB" sz="1600" dirty="0" err="1" smtClean="0">
                <a:latin typeface="Menlo Regular"/>
                <a:cs typeface="Menlo Regular"/>
              </a:rPr>
              <a:t>itertools</a:t>
            </a:r>
            <a:r>
              <a:rPr lang="en-GB" sz="1600" dirty="0" smtClean="0">
                <a:latin typeface="Menlo Regular"/>
                <a:cs typeface="Menlo Regular"/>
              </a:rPr>
              <a:t> import accumulate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offsets = accumulate(lengths, add)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list(offsets)</a:t>
            </a:r>
          </a:p>
          <a:p>
            <a:r>
              <a:rPr lang="pt-BR" sz="1600" dirty="0">
                <a:latin typeface="Menlo Regular"/>
                <a:cs typeface="Menlo Regular"/>
              </a:rPr>
              <a:t>[   4,     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pt-BR" sz="1600" dirty="0">
                <a:latin typeface="Menlo Regular"/>
                <a:cs typeface="Menlo Regular"/>
              </a:rPr>
              <a:t>,14,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16</a:t>
            </a:r>
            <a:r>
              <a:rPr lang="pt-BR" sz="1600" dirty="0">
                <a:latin typeface="Menlo Regular"/>
                <a:cs typeface="Menlo Regular"/>
              </a:rPr>
              <a:t>,17,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19</a:t>
            </a:r>
            <a:r>
              <a:rPr lang="pt-BR" sz="1600" dirty="0">
                <a:latin typeface="Menlo Regular"/>
                <a:cs typeface="Menlo Regular"/>
              </a:rPr>
              <a:t>,20,  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33</a:t>
            </a:r>
            <a:r>
              <a:rPr lang="pt-BR" sz="1600" dirty="0">
                <a:latin typeface="Menlo Regular"/>
                <a:cs typeface="Menlo Regular"/>
              </a:rPr>
              <a:t>,34,   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42</a:t>
            </a:r>
            <a:r>
              <a:rPr lang="pt-BR" sz="1600" dirty="0" smtClean="0">
                <a:latin typeface="Menlo Regular"/>
                <a:cs typeface="Menlo Regular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0022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3"/>
    </mc:Choice>
    <mc:Fallback xmlns="">
      <p:transition xmlns:p14="http://schemas.microsoft.com/office/powerpoint/2010/main" spd="slow" advTm="455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4,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9,</a:t>
            </a:r>
            <a:r>
              <a:rPr lang="en-GB" sz="1600" dirty="0" smtClean="0">
                <a:latin typeface="Menlo Regular"/>
                <a:cs typeface="Menlo Regular"/>
              </a:rPr>
              <a:t>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from </a:t>
            </a:r>
            <a:r>
              <a:rPr lang="en-GB" sz="1600" dirty="0" err="1" smtClean="0">
                <a:latin typeface="Menlo Regular"/>
                <a:cs typeface="Menlo Regular"/>
              </a:rPr>
              <a:t>itertools</a:t>
            </a:r>
            <a:r>
              <a:rPr lang="en-GB" sz="1600" dirty="0" smtClean="0">
                <a:latin typeface="Menlo Regular"/>
                <a:cs typeface="Menlo Regular"/>
              </a:rPr>
              <a:t> import accumulate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offsets = accumulate(lengths, add)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list(offsets)</a:t>
            </a:r>
          </a:p>
          <a:p>
            <a:r>
              <a:rPr lang="pt-BR" sz="1600" dirty="0">
                <a:latin typeface="Menlo Regular"/>
                <a:cs typeface="Menlo Regular"/>
              </a:rPr>
              <a:t>[   4,     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pt-BR" sz="1600" dirty="0">
                <a:latin typeface="Menlo Regular"/>
                <a:cs typeface="Menlo Regular"/>
              </a:rPr>
              <a:t>,14,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16</a:t>
            </a:r>
            <a:r>
              <a:rPr lang="pt-BR" sz="1600" dirty="0">
                <a:latin typeface="Menlo Regular"/>
                <a:cs typeface="Menlo Regular"/>
              </a:rPr>
              <a:t>,17,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19</a:t>
            </a:r>
            <a:r>
              <a:rPr lang="pt-BR" sz="1600" dirty="0">
                <a:latin typeface="Menlo Regular"/>
                <a:cs typeface="Menlo Regular"/>
              </a:rPr>
              <a:t>,20,  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33</a:t>
            </a:r>
            <a:r>
              <a:rPr lang="pt-BR" sz="1600" dirty="0">
                <a:latin typeface="Menlo Regular"/>
                <a:cs typeface="Menlo Regular"/>
              </a:rPr>
              <a:t>,34,   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42</a:t>
            </a:r>
            <a:r>
              <a:rPr lang="pt-BR" sz="1600" dirty="0" smtClean="0">
                <a:latin typeface="Menlo Regular"/>
                <a:cs typeface="Menlo Regular"/>
              </a:rPr>
              <a:t>]</a:t>
            </a:r>
          </a:p>
          <a:p>
            <a:endParaRPr lang="pt-BR" sz="1600" dirty="0">
              <a:latin typeface="Menlo Regular"/>
              <a:cs typeface="Menlo Regular"/>
            </a:endParaRPr>
          </a:p>
          <a:p>
            <a:r>
              <a:rPr lang="pt-BR" sz="1600" dirty="0" err="1" smtClean="0">
                <a:latin typeface="Menlo Regular"/>
                <a:cs typeface="Menlo Regular"/>
              </a:rPr>
              <a:t>list</a:t>
            </a:r>
            <a:r>
              <a:rPr lang="pt-BR" sz="1600" dirty="0" smtClean="0">
                <a:latin typeface="Menlo Regular"/>
                <a:cs typeface="Menlo Regular"/>
              </a:rPr>
              <a:t>(offsets)</a:t>
            </a:r>
          </a:p>
          <a:p>
            <a:r>
              <a:rPr lang="pt-BR" sz="1600" dirty="0" smtClean="0">
                <a:latin typeface="Menlo Regular"/>
                <a:cs typeface="Menlo Regular"/>
              </a:rPr>
              <a:t>[]</a:t>
            </a:r>
            <a:endParaRPr lang="pt-BR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5858" y="3771096"/>
            <a:ext cx="16038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rgbClr val="0000FF"/>
                </a:solidFill>
                <a:latin typeface="Menlo Regular"/>
                <a:cs typeface="Menlo Regular"/>
              </a:rPr>
              <a:t>#WAT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594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33"/>
    </mc:Choice>
    <mc:Fallback xmlns="">
      <p:transition xmlns:p14="http://schemas.microsoft.com/office/powerpoint/2010/main" spd="slow" advTm="439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[4,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9,</a:t>
            </a:r>
            <a:r>
              <a:rPr lang="en-GB" sz="1600" dirty="0" smtClean="0">
                <a:latin typeface="Menlo Regular"/>
                <a:cs typeface="Menlo Regular"/>
              </a:rPr>
              <a:t>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     ]</a:t>
            </a:r>
            <a:endParaRPr lang="en-GB" sz="1600" dirty="0">
              <a:latin typeface="Menlo Regular"/>
              <a:cs typeface="Menlo Regular"/>
            </a:endParaRPr>
          </a:p>
          <a:p>
            <a:r>
              <a:rPr lang="pt-BR" sz="1600" dirty="0" smtClean="0">
                <a:latin typeface="Menlo Regular"/>
                <a:cs typeface="Menlo Regular"/>
              </a:rPr>
              <a:t>[    4</a:t>
            </a:r>
            <a:r>
              <a:rPr lang="pt-BR" sz="1600" dirty="0">
                <a:latin typeface="Menlo Regular"/>
                <a:cs typeface="Menlo Regular"/>
              </a:rPr>
              <a:t>,     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pt-BR" sz="1600" dirty="0">
                <a:latin typeface="Menlo Regular"/>
                <a:cs typeface="Menlo Regular"/>
              </a:rPr>
              <a:t>,14,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16</a:t>
            </a:r>
            <a:r>
              <a:rPr lang="pt-BR" sz="1600" dirty="0">
                <a:latin typeface="Menlo Regular"/>
                <a:cs typeface="Menlo Regular"/>
              </a:rPr>
              <a:t>,17,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19</a:t>
            </a:r>
            <a:r>
              <a:rPr lang="pt-BR" sz="1600" dirty="0">
                <a:latin typeface="Menlo Regular"/>
                <a:cs typeface="Menlo Regular"/>
              </a:rPr>
              <a:t>,20,  </a:t>
            </a:r>
            <a:r>
              <a:rPr lang="pt-BR" sz="1600" dirty="0" smtClean="0">
                <a:latin typeface="Menlo Regular"/>
                <a:cs typeface="Menlo Regular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33</a:t>
            </a:r>
            <a:r>
              <a:rPr lang="pt-BR" sz="1600" dirty="0" smtClean="0">
                <a:latin typeface="Menlo Regular"/>
                <a:cs typeface="Menlo Regular"/>
              </a:rPr>
              <a:t>,34</a:t>
            </a:r>
            <a:r>
              <a:rPr lang="pt-BR" sz="1600" dirty="0">
                <a:latin typeface="Menlo Regular"/>
                <a:cs typeface="Menlo Regular"/>
              </a:rPr>
              <a:t>, 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42</a:t>
            </a:r>
            <a:r>
              <a:rPr lang="pt-BR" sz="1600" dirty="0" smtClean="0">
                <a:latin typeface="Menlo Regular"/>
                <a:cs typeface="Menlo Regular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5072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5"/>
    </mc:Choice>
    <mc:Fallback xmlns="">
      <p:transition xmlns:p14="http://schemas.microsoft.com/office/powerpoint/2010/main" spd="slow" advTm="105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[4,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9,</a:t>
            </a:r>
            <a:r>
              <a:rPr lang="en-GB" sz="1600" dirty="0" smtClean="0">
                <a:latin typeface="Menlo Regular"/>
                <a:cs typeface="Menlo Regular"/>
              </a:rPr>
              <a:t>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     ]</a:t>
            </a:r>
            <a:endParaRPr lang="en-GB" sz="1600" dirty="0">
              <a:latin typeface="Menlo Regular"/>
              <a:cs typeface="Menlo Regular"/>
            </a:endParaRPr>
          </a:p>
          <a:p>
            <a:r>
              <a:rPr lang="pt-BR" sz="1600" dirty="0" smtClean="0">
                <a:latin typeface="Menlo Regular"/>
                <a:cs typeface="Menlo Regular"/>
              </a:rPr>
              <a:t>[</a:t>
            </a:r>
            <a:r>
              <a:rPr lang="pt-BR" sz="1600" b="1" dirty="0" smtClean="0">
                <a:latin typeface="Menlo Regular"/>
                <a:cs typeface="Menlo Regular"/>
              </a:rPr>
              <a:t>0,</a:t>
            </a:r>
            <a:r>
              <a:rPr lang="pt-BR" sz="1600" dirty="0" smtClean="0">
                <a:latin typeface="Menlo Regular"/>
                <a:cs typeface="Menlo Regular"/>
              </a:rPr>
              <a:t>  4</a:t>
            </a:r>
            <a:r>
              <a:rPr lang="pt-BR" sz="1600" dirty="0">
                <a:latin typeface="Menlo Regular"/>
                <a:cs typeface="Menlo Regular"/>
              </a:rPr>
              <a:t>,     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pt-BR" sz="1600" dirty="0">
                <a:latin typeface="Menlo Regular"/>
                <a:cs typeface="Menlo Regular"/>
              </a:rPr>
              <a:t>,14,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16</a:t>
            </a:r>
            <a:r>
              <a:rPr lang="pt-BR" sz="1600" dirty="0">
                <a:latin typeface="Menlo Regular"/>
                <a:cs typeface="Menlo Regular"/>
              </a:rPr>
              <a:t>,17,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19</a:t>
            </a:r>
            <a:r>
              <a:rPr lang="pt-BR" sz="1600" dirty="0">
                <a:latin typeface="Menlo Regular"/>
                <a:cs typeface="Menlo Regular"/>
              </a:rPr>
              <a:t>,20,  </a:t>
            </a:r>
            <a:r>
              <a:rPr lang="pt-BR" sz="1600" dirty="0" smtClean="0">
                <a:latin typeface="Menlo Regular"/>
                <a:cs typeface="Menlo Regular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33</a:t>
            </a:r>
            <a:r>
              <a:rPr lang="pt-BR" sz="1600" dirty="0" smtClean="0">
                <a:latin typeface="Menlo Regular"/>
                <a:cs typeface="Menlo Regular"/>
              </a:rPr>
              <a:t>,34</a:t>
            </a:r>
            <a:r>
              <a:rPr lang="pt-BR" sz="1600" dirty="0">
                <a:latin typeface="Menlo Regular"/>
                <a:cs typeface="Menlo Regular"/>
              </a:rPr>
              <a:t>, </a:t>
            </a:r>
            <a:r>
              <a:rPr lang="pt-BR" sz="1600" b="1" strike="sngStrike" dirty="0" smtClean="0">
                <a:solidFill>
                  <a:srgbClr val="FF0000"/>
                </a:solidFill>
                <a:latin typeface="Menlo Regular"/>
                <a:cs typeface="Menlo Regular"/>
              </a:rPr>
              <a:t>42</a:t>
            </a:r>
            <a:r>
              <a:rPr lang="pt-BR" sz="1600" dirty="0" smtClean="0">
                <a:latin typeface="Menlo Regular"/>
                <a:cs typeface="Menlo Regular"/>
              </a:rPr>
              <a:t>]</a:t>
            </a:r>
            <a:endParaRPr lang="pt-BR" sz="1600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0455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8"/>
    </mc:Choice>
    <mc:Fallback xmlns="">
      <p:transition xmlns:p14="http://schemas.microsoft.com/office/powerpoint/2010/main" spd="slow" advTm="50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9-09-08 at 10.1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4" y="1229359"/>
            <a:ext cx="8134436" cy="3049391"/>
          </a:xfrm>
          <a:prstGeom prst="rect">
            <a:avLst/>
          </a:prstGeom>
        </p:spPr>
      </p:pic>
      <p:pic>
        <p:nvPicPr>
          <p:cNvPr id="2" name="Picture 1" descr="Screen Shot 2019-09-08 at 10.14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4" y="1229359"/>
            <a:ext cx="8473440" cy="32383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132" y="1673672"/>
            <a:ext cx="675828" cy="6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7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(filter, list comprehension)</a:t>
            </a:r>
          </a:p>
          <a:p>
            <a:r>
              <a:rPr lang="en-US" dirty="0" smtClean="0"/>
              <a:t>Fold (sum, reduce)</a:t>
            </a:r>
          </a:p>
          <a:p>
            <a:r>
              <a:rPr lang="en-US" dirty="0" smtClean="0"/>
              <a:t>Scan (accumulate)</a:t>
            </a:r>
          </a:p>
          <a:p>
            <a:r>
              <a:rPr lang="en-US" dirty="0" smtClean="0"/>
              <a:t>Iterators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5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mr-IN" sz="1600" dirty="0" smtClean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mr-IN" sz="1600" dirty="0" smtClean="0">
                <a:latin typeface="Menlo Regular"/>
                <a:cs typeface="Menlo Regular"/>
              </a:rPr>
              <a:t>   </a:t>
            </a:r>
            <a:r>
              <a:rPr lang="mr-IN" sz="1600" dirty="0">
                <a:latin typeface="Menlo Regular"/>
                <a:cs typeface="Menlo Regular"/>
              </a:rPr>
              <a:t>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    </a:t>
            </a:r>
            <a:r>
              <a:rPr lang="en-GB" sz="1600" dirty="0" smtClean="0">
                <a:latin typeface="Menlo Regular"/>
                <a:cs typeface="Menlo Regular"/>
              </a:rPr>
              <a:t>    [</a:t>
            </a:r>
            <a:r>
              <a:rPr lang="en-GB" sz="1600" dirty="0" smtClean="0">
                <a:latin typeface="Menlo Regular"/>
                <a:cs typeface="Menlo Regular"/>
              </a:rPr>
              <a:t>4,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9,</a:t>
            </a:r>
            <a:r>
              <a:rPr lang="en-GB" sz="1600" dirty="0" smtClean="0">
                <a:latin typeface="Menlo Regular"/>
                <a:cs typeface="Menlo Regular"/>
              </a:rPr>
              <a:t>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en-GB" sz="1600" dirty="0" smtClean="0">
                <a:latin typeface="Menlo Regular"/>
                <a:cs typeface="Menlo Regular"/>
              </a:rPr>
              <a:t>1,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8]</a:t>
            </a:r>
            <a:endParaRPr lang="en-GB" sz="1600" dirty="0">
              <a:latin typeface="Menlo Regular"/>
              <a:cs typeface="Menlo Regular"/>
            </a:endParaRPr>
          </a:p>
          <a:p>
            <a:r>
              <a:rPr lang="pt-BR" sz="1600" dirty="0" smtClean="0">
                <a:latin typeface="Menlo Regular"/>
                <a:cs typeface="Menlo Regular"/>
              </a:rPr>
              <a:t>        [</a:t>
            </a:r>
            <a:r>
              <a:rPr lang="pt-BR" sz="1600" dirty="0" smtClean="0">
                <a:latin typeface="Menlo Regular"/>
                <a:cs typeface="Menlo Regular"/>
              </a:rPr>
              <a:t>0</a:t>
            </a:r>
            <a:r>
              <a:rPr lang="pt-BR" sz="1600" b="1" dirty="0" smtClean="0">
                <a:latin typeface="Menlo Regular"/>
                <a:cs typeface="Menlo Regular"/>
              </a:rPr>
              <a:t>,</a:t>
            </a:r>
            <a:r>
              <a:rPr lang="pt-BR" sz="1600" dirty="0" smtClean="0">
                <a:latin typeface="Menlo Regular"/>
                <a:cs typeface="Menlo Regular"/>
              </a:rPr>
              <a:t>  4</a:t>
            </a:r>
            <a:r>
              <a:rPr lang="pt-BR" sz="1600" dirty="0">
                <a:latin typeface="Menlo Regular"/>
                <a:cs typeface="Menlo Regular"/>
              </a:rPr>
              <a:t>,     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pt-BR" sz="1600" dirty="0">
                <a:latin typeface="Menlo Regular"/>
                <a:cs typeface="Menlo Regular"/>
              </a:rPr>
              <a:t>,14,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16</a:t>
            </a:r>
            <a:r>
              <a:rPr lang="pt-BR" sz="1600" dirty="0">
                <a:latin typeface="Menlo Regular"/>
                <a:cs typeface="Menlo Regular"/>
              </a:rPr>
              <a:t>,17,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19</a:t>
            </a:r>
            <a:r>
              <a:rPr lang="pt-BR" sz="1600" dirty="0">
                <a:latin typeface="Menlo Regular"/>
                <a:cs typeface="Menlo Regular"/>
              </a:rPr>
              <a:t>,20,  </a:t>
            </a:r>
            <a:r>
              <a:rPr lang="pt-BR" sz="1600" dirty="0" smtClean="0">
                <a:latin typeface="Menlo Regular"/>
                <a:cs typeface="Menlo Regular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33</a:t>
            </a:r>
            <a:r>
              <a:rPr lang="pt-BR" sz="1600" dirty="0" smtClean="0">
                <a:latin typeface="Menlo Regular"/>
                <a:cs typeface="Menlo Regular"/>
              </a:rPr>
              <a:t>,34]</a:t>
            </a:r>
            <a:endParaRPr lang="pt-BR" sz="1600" dirty="0" smtClean="0">
              <a:latin typeface="Menlo Regular"/>
              <a:cs typeface="Menlo Regular"/>
            </a:endParaRPr>
          </a:p>
          <a:p>
            <a:endParaRPr lang="pt-BR" sz="1600" dirty="0">
              <a:latin typeface="Menlo Regular"/>
              <a:cs typeface="Menlo Regular"/>
            </a:endParaRPr>
          </a:p>
          <a:p>
            <a:r>
              <a:rPr lang="pt-BR" sz="1600" dirty="0" smtClean="0">
                <a:latin typeface="Menlo Regular"/>
                <a:cs typeface="Menlo Regular"/>
              </a:rPr>
              <a:t>zip(</a:t>
            </a:r>
            <a:r>
              <a:rPr lang="pt-BR" sz="1600" dirty="0" err="1" smtClean="0">
                <a:latin typeface="Menlo Regular"/>
                <a:cs typeface="Menlo Regular"/>
              </a:rPr>
              <a:t>lengths</a:t>
            </a:r>
            <a:r>
              <a:rPr lang="pt-BR" sz="1600" dirty="0" smtClean="0">
                <a:latin typeface="Menlo Regular"/>
                <a:cs typeface="Menlo Regular"/>
              </a:rPr>
              <a:t>, offsets)</a:t>
            </a:r>
            <a:endParaRPr lang="pt-BR" sz="1600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8043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64"/>
    </mc:Choice>
    <mc:Fallback xmlns="">
      <p:transition xmlns:p14="http://schemas.microsoft.com/office/powerpoint/2010/main" spd="slow" advTm="125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mr-IN" sz="1600" dirty="0" smtClean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mr-IN" sz="1600" dirty="0" smtClean="0">
                <a:latin typeface="Menlo Regular"/>
                <a:cs typeface="Menlo Regular"/>
              </a:rPr>
              <a:t>   </a:t>
            </a:r>
            <a:r>
              <a:rPr lang="mr-IN" sz="1600" dirty="0">
                <a:latin typeface="Menlo Regular"/>
                <a:cs typeface="Menlo Regular"/>
              </a:rPr>
              <a:t>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    </a:t>
            </a:r>
            <a:r>
              <a:rPr lang="en-GB" sz="1600" dirty="0" smtClean="0">
                <a:latin typeface="Menlo Regular"/>
                <a:cs typeface="Menlo Regular"/>
              </a:rPr>
              <a:t>    [</a:t>
            </a:r>
            <a:r>
              <a:rPr lang="en-GB" sz="1600" dirty="0" smtClean="0">
                <a:latin typeface="Menlo Regular"/>
                <a:cs typeface="Menlo Regular"/>
              </a:rPr>
              <a:t>4, 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9,</a:t>
            </a:r>
            <a:r>
              <a:rPr lang="en-GB" sz="1600" dirty="0" smtClean="0">
                <a:latin typeface="Menlo Regular"/>
                <a:cs typeface="Menlo Regular"/>
              </a:rPr>
              <a:t>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en-GB" sz="1600" dirty="0" smtClean="0">
                <a:latin typeface="Menlo Regular"/>
                <a:cs typeface="Menlo Regular"/>
              </a:rPr>
              <a:t>1,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8]</a:t>
            </a:r>
            <a:endParaRPr lang="en-GB" sz="1600" dirty="0">
              <a:latin typeface="Menlo Regular"/>
              <a:cs typeface="Menlo Regular"/>
            </a:endParaRPr>
          </a:p>
          <a:p>
            <a:r>
              <a:rPr lang="pt-BR" sz="1600" dirty="0" smtClean="0">
                <a:latin typeface="Menlo Regular"/>
                <a:cs typeface="Menlo Regular"/>
              </a:rPr>
              <a:t>        [</a:t>
            </a:r>
            <a:r>
              <a:rPr lang="pt-BR" sz="1600" dirty="0" smtClean="0">
                <a:latin typeface="Menlo Regular"/>
                <a:cs typeface="Menlo Regular"/>
              </a:rPr>
              <a:t>0</a:t>
            </a:r>
            <a:r>
              <a:rPr lang="pt-BR" sz="1600" b="1" dirty="0" smtClean="0">
                <a:latin typeface="Menlo Regular"/>
                <a:cs typeface="Menlo Regular"/>
              </a:rPr>
              <a:t>,</a:t>
            </a:r>
            <a:r>
              <a:rPr lang="pt-BR" sz="1600" dirty="0" smtClean="0">
                <a:latin typeface="Menlo Regular"/>
                <a:cs typeface="Menlo Regular"/>
              </a:rPr>
              <a:t>  4</a:t>
            </a:r>
            <a:r>
              <a:rPr lang="pt-BR" sz="1600" dirty="0">
                <a:latin typeface="Menlo Regular"/>
                <a:cs typeface="Menlo Regular"/>
              </a:rPr>
              <a:t>,     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pt-BR" sz="1600" dirty="0">
                <a:latin typeface="Menlo Regular"/>
                <a:cs typeface="Menlo Regular"/>
              </a:rPr>
              <a:t>,14,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16</a:t>
            </a:r>
            <a:r>
              <a:rPr lang="pt-BR" sz="1600" dirty="0">
                <a:latin typeface="Menlo Regular"/>
                <a:cs typeface="Menlo Regular"/>
              </a:rPr>
              <a:t>,17,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19</a:t>
            </a:r>
            <a:r>
              <a:rPr lang="pt-BR" sz="1600" dirty="0">
                <a:latin typeface="Menlo Regular"/>
                <a:cs typeface="Menlo Regular"/>
              </a:rPr>
              <a:t>,20,  </a:t>
            </a:r>
            <a:r>
              <a:rPr lang="pt-BR" sz="1600" dirty="0" smtClean="0">
                <a:latin typeface="Menlo Regular"/>
                <a:cs typeface="Menlo Regular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33</a:t>
            </a:r>
            <a:r>
              <a:rPr lang="pt-BR" sz="1600" dirty="0" smtClean="0">
                <a:latin typeface="Menlo Regular"/>
                <a:cs typeface="Menlo Regular"/>
              </a:rPr>
              <a:t>,34]</a:t>
            </a:r>
            <a:endParaRPr lang="pt-BR" sz="1600" dirty="0" smtClean="0">
              <a:latin typeface="Menlo Regular"/>
              <a:cs typeface="Menlo Regular"/>
            </a:endParaRPr>
          </a:p>
          <a:p>
            <a:endParaRPr lang="pt-BR" sz="1600" dirty="0">
              <a:latin typeface="Menlo Regular"/>
              <a:cs typeface="Menlo Regular"/>
            </a:endParaRPr>
          </a:p>
          <a:p>
            <a:r>
              <a:rPr lang="pt-BR" sz="1600" dirty="0" smtClean="0">
                <a:latin typeface="Menlo Regular"/>
                <a:cs typeface="Menlo Regular"/>
              </a:rPr>
              <a:t>zip(</a:t>
            </a:r>
            <a:r>
              <a:rPr lang="pt-BR" sz="1600" dirty="0" err="1" smtClean="0">
                <a:latin typeface="Menlo Regular"/>
                <a:cs typeface="Menlo Regular"/>
              </a:rPr>
              <a:t>lengths</a:t>
            </a:r>
            <a:r>
              <a:rPr lang="pt-BR" sz="1600" dirty="0" smtClean="0">
                <a:latin typeface="Menlo Regular"/>
                <a:cs typeface="Menlo Regular"/>
              </a:rPr>
              <a:t>, offsets)</a:t>
            </a:r>
            <a:endParaRPr lang="pt-BR" sz="1600" dirty="0" smtClean="0">
              <a:latin typeface="Menlo Regular"/>
              <a:cs typeface="Menlo Regular"/>
            </a:endParaRPr>
          </a:p>
        </p:txBody>
      </p:sp>
      <p:sp>
        <p:nvSpPr>
          <p:cNvPr id="2" name="Oval 1"/>
          <p:cNvSpPr/>
          <p:nvPr/>
        </p:nvSpPr>
        <p:spPr>
          <a:xfrm>
            <a:off x="1498600" y="1076960"/>
            <a:ext cx="416560" cy="690880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0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64"/>
    </mc:Choice>
    <mc:Fallback xmlns="">
      <p:transition xmlns:p14="http://schemas.microsoft.com/office/powerpoint/2010/main" spd="slow" advTm="125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mr-IN" sz="1600" dirty="0" smtClean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mr-IN" sz="1600" dirty="0" smtClean="0">
                <a:latin typeface="Menlo Regular"/>
                <a:cs typeface="Menlo Regular"/>
              </a:rPr>
              <a:t>   </a:t>
            </a:r>
            <a:r>
              <a:rPr lang="mr-IN" sz="1600" dirty="0">
                <a:latin typeface="Menlo Regular"/>
                <a:cs typeface="Menlo Regular"/>
              </a:rPr>
              <a:t>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[(4,0)]     [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9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 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   1</a:t>
            </a:r>
            <a:r>
              <a:rPr lang="en-GB" sz="1600" dirty="0" smtClean="0">
                <a:latin typeface="Menlo Regular"/>
                <a:cs typeface="Menlo Regular"/>
              </a:rPr>
              <a:t>,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8]</a:t>
            </a:r>
            <a:endParaRPr lang="en-GB" sz="1600" dirty="0">
              <a:latin typeface="Menlo Regular"/>
              <a:cs typeface="Menlo Regular"/>
            </a:endParaRPr>
          </a:p>
          <a:p>
            <a:r>
              <a:rPr lang="pt-BR" sz="1600" dirty="0" smtClean="0">
                <a:latin typeface="Menlo Regular"/>
                <a:cs typeface="Menlo Regular"/>
              </a:rPr>
              <a:t>            [4</a:t>
            </a:r>
            <a:r>
              <a:rPr lang="pt-BR" sz="1600" dirty="0">
                <a:latin typeface="Menlo Regular"/>
                <a:cs typeface="Menlo Regular"/>
              </a:rPr>
              <a:t>,     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pt-BR" sz="1600" dirty="0">
                <a:latin typeface="Menlo Regular"/>
                <a:cs typeface="Menlo Regular"/>
              </a:rPr>
              <a:t>,14,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16</a:t>
            </a:r>
            <a:r>
              <a:rPr lang="pt-BR" sz="1600" dirty="0">
                <a:latin typeface="Menlo Regular"/>
                <a:cs typeface="Menlo Regular"/>
              </a:rPr>
              <a:t>,17,</a:t>
            </a:r>
            <a:r>
              <a:rPr lang="pt-BR" sz="1600" dirty="0">
                <a:solidFill>
                  <a:srgbClr val="FF0000"/>
                </a:solidFill>
                <a:latin typeface="Menlo Regular"/>
                <a:cs typeface="Menlo Regular"/>
              </a:rPr>
              <a:t>19</a:t>
            </a:r>
            <a:r>
              <a:rPr lang="pt-BR" sz="1600" dirty="0">
                <a:latin typeface="Menlo Regular"/>
                <a:cs typeface="Menlo Regular"/>
              </a:rPr>
              <a:t>,20,  </a:t>
            </a:r>
            <a:r>
              <a:rPr lang="pt-BR" sz="1600" dirty="0" smtClean="0">
                <a:latin typeface="Menlo Regular"/>
                <a:cs typeface="Menlo Regular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33</a:t>
            </a:r>
            <a:r>
              <a:rPr lang="pt-BR" sz="1600" dirty="0" smtClean="0">
                <a:latin typeface="Menlo Regular"/>
                <a:cs typeface="Menlo Regular"/>
              </a:rPr>
              <a:t>,34]</a:t>
            </a:r>
            <a:endParaRPr lang="pt-BR" sz="1600" dirty="0" smtClean="0">
              <a:latin typeface="Menlo Regular"/>
              <a:cs typeface="Menlo Regular"/>
            </a:endParaRPr>
          </a:p>
          <a:p>
            <a:endParaRPr lang="pt-BR" sz="1600" dirty="0">
              <a:latin typeface="Menlo Regular"/>
              <a:cs typeface="Menlo Regular"/>
            </a:endParaRPr>
          </a:p>
          <a:p>
            <a:r>
              <a:rPr lang="pt-BR" sz="1600" dirty="0" smtClean="0">
                <a:latin typeface="Menlo Regular"/>
                <a:cs typeface="Menlo Regular"/>
              </a:rPr>
              <a:t>zip(</a:t>
            </a:r>
            <a:r>
              <a:rPr lang="pt-BR" sz="1600" dirty="0" err="1" smtClean="0">
                <a:latin typeface="Menlo Regular"/>
                <a:cs typeface="Menlo Regular"/>
              </a:rPr>
              <a:t>lengths</a:t>
            </a:r>
            <a:r>
              <a:rPr lang="pt-BR" sz="1600" dirty="0" smtClean="0">
                <a:latin typeface="Menlo Regular"/>
                <a:cs typeface="Menlo Regular"/>
              </a:rPr>
              <a:t>, offsets)</a:t>
            </a:r>
            <a:endParaRPr lang="pt-BR" sz="1600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449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64"/>
    </mc:Choice>
    <mc:Fallback xmlns="">
      <p:transition xmlns:p14="http://schemas.microsoft.com/office/powerpoint/2010/main" spd="slow" advTm="125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mr-IN" sz="1600" dirty="0" smtClean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mr-IN" sz="1600" dirty="0" smtClean="0">
                <a:latin typeface="Menlo Regular"/>
                <a:cs typeface="Menlo Regular"/>
              </a:rPr>
              <a:t>   </a:t>
            </a:r>
            <a:r>
              <a:rPr lang="mr-IN" sz="1600" dirty="0">
                <a:latin typeface="Menlo Regular"/>
                <a:cs typeface="Menlo Regular"/>
              </a:rPr>
              <a:t>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[(4,0),(9,4)]      [</a:t>
            </a:r>
            <a:r>
              <a:rPr lang="en-GB" sz="1600" dirty="0" smtClean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   1</a:t>
            </a:r>
            <a:r>
              <a:rPr lang="en-GB" sz="1600" dirty="0" smtClean="0">
                <a:latin typeface="Menlo Regular"/>
                <a:cs typeface="Menlo Regular"/>
              </a:rPr>
              <a:t>,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8]</a:t>
            </a:r>
            <a:endParaRPr lang="en-GB" sz="1600" dirty="0">
              <a:latin typeface="Menlo Regular"/>
              <a:cs typeface="Menlo Regular"/>
            </a:endParaRPr>
          </a:p>
          <a:p>
            <a:r>
              <a:rPr lang="pt-BR" sz="1600" dirty="0" smtClean="0">
                <a:latin typeface="Menlo Regular"/>
                <a:cs typeface="Menlo Regular"/>
              </a:rPr>
              <a:t>                   [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pt-BR" sz="1600" dirty="0" smtClean="0">
                <a:latin typeface="Menlo Regular"/>
                <a:cs typeface="Menlo Regular"/>
              </a:rPr>
              <a:t>,14,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16</a:t>
            </a:r>
            <a:r>
              <a:rPr lang="pt-BR" sz="1600" dirty="0" smtClean="0">
                <a:latin typeface="Menlo Regular"/>
                <a:cs typeface="Menlo Regular"/>
              </a:rPr>
              <a:t>,17,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19</a:t>
            </a:r>
            <a:r>
              <a:rPr lang="pt-BR" sz="1600" dirty="0" smtClean="0">
                <a:latin typeface="Menlo Regular"/>
                <a:cs typeface="Menlo Regular"/>
              </a:rPr>
              <a:t>,20</a:t>
            </a:r>
            <a:r>
              <a:rPr lang="pt-BR" sz="1600" dirty="0">
                <a:latin typeface="Menlo Regular"/>
                <a:cs typeface="Menlo Regular"/>
              </a:rPr>
              <a:t>,  </a:t>
            </a:r>
            <a:r>
              <a:rPr lang="pt-BR" sz="1600" dirty="0" smtClean="0">
                <a:latin typeface="Menlo Regular"/>
                <a:cs typeface="Menlo Regular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33</a:t>
            </a:r>
            <a:r>
              <a:rPr lang="pt-BR" sz="1600" dirty="0" smtClean="0">
                <a:latin typeface="Menlo Regular"/>
                <a:cs typeface="Menlo Regular"/>
              </a:rPr>
              <a:t>,34]</a:t>
            </a:r>
            <a:endParaRPr lang="pt-BR" sz="1600" dirty="0" smtClean="0">
              <a:latin typeface="Menlo Regular"/>
              <a:cs typeface="Menlo Regular"/>
            </a:endParaRPr>
          </a:p>
          <a:p>
            <a:endParaRPr lang="pt-BR" sz="1600" dirty="0">
              <a:latin typeface="Menlo Regular"/>
              <a:cs typeface="Menlo Regular"/>
            </a:endParaRPr>
          </a:p>
          <a:p>
            <a:r>
              <a:rPr lang="pt-BR" sz="1600" dirty="0" smtClean="0">
                <a:latin typeface="Menlo Regular"/>
                <a:cs typeface="Menlo Regular"/>
              </a:rPr>
              <a:t>zip(</a:t>
            </a:r>
            <a:r>
              <a:rPr lang="pt-BR" sz="1600" dirty="0" err="1" smtClean="0">
                <a:latin typeface="Menlo Regular"/>
                <a:cs typeface="Menlo Regular"/>
              </a:rPr>
              <a:t>lengths</a:t>
            </a:r>
            <a:r>
              <a:rPr lang="pt-BR" sz="1600" dirty="0" smtClean="0">
                <a:latin typeface="Menlo Regular"/>
                <a:cs typeface="Menlo Regular"/>
              </a:rPr>
              <a:t>, offsets)</a:t>
            </a:r>
            <a:endParaRPr lang="pt-BR" sz="1600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013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64"/>
    </mc:Choice>
    <mc:Fallback xmlns="">
      <p:transition xmlns:p14="http://schemas.microsoft.com/office/powerpoint/2010/main" spd="slow" advTm="125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mr-IN" sz="1600" dirty="0" smtClean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mr-IN" sz="1600" dirty="0" smtClean="0">
                <a:latin typeface="Menlo Regular"/>
                <a:cs typeface="Menlo Regular"/>
              </a:rPr>
              <a:t>   </a:t>
            </a:r>
            <a:r>
              <a:rPr lang="mr-IN" sz="1600" dirty="0">
                <a:latin typeface="Menlo Regular"/>
                <a:cs typeface="Menlo Regular"/>
              </a:rPr>
              <a:t>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[(4,0),(9,4),(1,13)]  [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2</a:t>
            </a:r>
            <a:r>
              <a:rPr lang="en-GB" sz="1600" dirty="0" smtClean="0">
                <a:latin typeface="Menlo Regular"/>
                <a:cs typeface="Menlo Regular"/>
              </a:rPr>
              <a:t>,1,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13</a:t>
            </a:r>
            <a:r>
              <a:rPr lang="en-GB" sz="1600" dirty="0">
                <a:latin typeface="Menlo Regular"/>
                <a:cs typeface="Menlo Regular"/>
              </a:rPr>
              <a:t>,</a:t>
            </a:r>
            <a:r>
              <a:rPr lang="en-GB" sz="1600" dirty="0" smtClean="0">
                <a:latin typeface="Menlo Regular"/>
                <a:cs typeface="Menlo Regular"/>
              </a:rPr>
              <a:t>        1</a:t>
            </a:r>
            <a:r>
              <a:rPr lang="en-GB" sz="1600" dirty="0" smtClean="0">
                <a:latin typeface="Menlo Regular"/>
                <a:cs typeface="Menlo Regular"/>
              </a:rPr>
              <a:t>, </a:t>
            </a:r>
            <a:r>
              <a:rPr lang="en-GB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8]</a:t>
            </a:r>
            <a:endParaRPr lang="en-GB" sz="1600" dirty="0">
              <a:latin typeface="Menlo Regular"/>
              <a:cs typeface="Menlo Regular"/>
            </a:endParaRPr>
          </a:p>
          <a:p>
            <a:r>
              <a:rPr lang="pt-BR" sz="1600" dirty="0" smtClean="0">
                <a:latin typeface="Menlo Regular"/>
                <a:cs typeface="Menlo Regular"/>
              </a:rPr>
              <a:t>                      [14,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16</a:t>
            </a:r>
            <a:r>
              <a:rPr lang="pt-BR" sz="1600" dirty="0" smtClean="0">
                <a:latin typeface="Menlo Regular"/>
                <a:cs typeface="Menlo Regular"/>
              </a:rPr>
              <a:t>,17,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19</a:t>
            </a:r>
            <a:r>
              <a:rPr lang="pt-BR" sz="1600" dirty="0" smtClean="0">
                <a:latin typeface="Menlo Regular"/>
                <a:cs typeface="Menlo Regular"/>
              </a:rPr>
              <a:t>,20</a:t>
            </a:r>
            <a:r>
              <a:rPr lang="pt-BR" sz="1600" dirty="0">
                <a:latin typeface="Menlo Regular"/>
                <a:cs typeface="Menlo Regular"/>
              </a:rPr>
              <a:t>,  </a:t>
            </a:r>
            <a:r>
              <a:rPr lang="pt-BR" sz="1600" dirty="0" smtClean="0">
                <a:latin typeface="Menlo Regular"/>
                <a:cs typeface="Menlo Regular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33</a:t>
            </a:r>
            <a:r>
              <a:rPr lang="pt-BR" sz="1600" dirty="0" smtClean="0">
                <a:latin typeface="Menlo Regular"/>
                <a:cs typeface="Menlo Regular"/>
              </a:rPr>
              <a:t>,34]</a:t>
            </a:r>
            <a:endParaRPr lang="pt-BR" sz="1600" dirty="0" smtClean="0">
              <a:latin typeface="Menlo Regular"/>
              <a:cs typeface="Menlo Regular"/>
            </a:endParaRPr>
          </a:p>
          <a:p>
            <a:endParaRPr lang="pt-BR" sz="1600" dirty="0">
              <a:latin typeface="Menlo Regular"/>
              <a:cs typeface="Menlo Regular"/>
            </a:endParaRPr>
          </a:p>
          <a:p>
            <a:r>
              <a:rPr lang="pt-BR" sz="1600" dirty="0" smtClean="0">
                <a:latin typeface="Menlo Regular"/>
                <a:cs typeface="Menlo Regular"/>
              </a:rPr>
              <a:t>zip(</a:t>
            </a:r>
            <a:r>
              <a:rPr lang="pt-BR" sz="1600" dirty="0" err="1" smtClean="0">
                <a:latin typeface="Menlo Regular"/>
                <a:cs typeface="Menlo Regular"/>
              </a:rPr>
              <a:t>lengths</a:t>
            </a:r>
            <a:r>
              <a:rPr lang="pt-BR" sz="1600" dirty="0" smtClean="0">
                <a:latin typeface="Menlo Regular"/>
                <a:cs typeface="Menlo Regular"/>
              </a:rPr>
              <a:t>, offsets)</a:t>
            </a:r>
            <a:endParaRPr lang="pt-BR" sz="1600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10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64"/>
    </mc:Choice>
    <mc:Fallback xmlns="">
      <p:transition xmlns:p14="http://schemas.microsoft.com/office/powerpoint/2010/main" spd="slow" advTm="125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mr-IN" sz="1600" dirty="0" smtClean="0">
                <a:latin typeface="Menlo Regular"/>
                <a:cs typeface="Menlo Regular"/>
              </a:rPr>
              <a:t>git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diff-tree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-M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-r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--name-status</a:t>
            </a:r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mr-IN" sz="1600" dirty="0">
                <a:solidFill>
                  <a:srgbClr val="FF0000"/>
                </a:solidFill>
                <a:latin typeface="Menlo Regular"/>
                <a:cs typeface="Menlo Regular"/>
              </a:rPr>
              <a:t>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</a:t>
            </a:r>
            <a:r>
              <a:rPr lang="en-GB" sz="1600" dirty="0" smtClean="0">
                <a:latin typeface="Menlo Regular"/>
                <a:cs typeface="Menlo Regular"/>
              </a:rPr>
              <a:t>        </a:t>
            </a:r>
            <a:r>
              <a:rPr lang="mr-IN" sz="1600" dirty="0" smtClean="0">
                <a:latin typeface="Menlo Regular"/>
                <a:cs typeface="Menlo Regular"/>
              </a:rPr>
              <a:t>   </a:t>
            </a:r>
            <a:r>
              <a:rPr lang="mr-IN" sz="1600" dirty="0">
                <a:latin typeface="Menlo Regular"/>
                <a:cs typeface="Menlo Regular"/>
              </a:rPr>
              <a:t>└───┬───┘ ┗┫ └┤ ┗━━━━━┳━━━━━┛ └───┬──</a:t>
            </a:r>
            <a:r>
              <a:rPr lang="mr-IN" sz="1600" dirty="0" smtClean="0">
                <a:latin typeface="Menlo Regular"/>
                <a:cs typeface="Menlo Regular"/>
              </a:rPr>
              <a:t>┘</a:t>
            </a:r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[(4,0),(9,4),(1,13),(2,14), ...]</a:t>
            </a:r>
          </a:p>
          <a:p>
            <a:endParaRPr lang="pt-BR" sz="1600" dirty="0" smtClean="0">
              <a:latin typeface="Menlo Regular"/>
              <a:cs typeface="Menlo Regular"/>
            </a:endParaRPr>
          </a:p>
          <a:p>
            <a:endParaRPr lang="pt-BR" sz="1600" dirty="0">
              <a:latin typeface="Menlo Regular"/>
              <a:cs typeface="Menlo Regular"/>
            </a:endParaRPr>
          </a:p>
          <a:p>
            <a:r>
              <a:rPr lang="pt-BR" sz="1600" dirty="0" smtClean="0">
                <a:latin typeface="Menlo Regular"/>
                <a:cs typeface="Menlo Regular"/>
              </a:rPr>
              <a:t>zip(</a:t>
            </a:r>
            <a:r>
              <a:rPr lang="pt-BR" sz="1600" dirty="0" err="1" smtClean="0">
                <a:latin typeface="Menlo Regular"/>
                <a:cs typeface="Menlo Regular"/>
              </a:rPr>
              <a:t>lengths</a:t>
            </a:r>
            <a:r>
              <a:rPr lang="pt-BR" sz="1600" dirty="0" smtClean="0">
                <a:latin typeface="Menlo Regular"/>
                <a:cs typeface="Menlo Regular"/>
              </a:rPr>
              <a:t>, offsets)</a:t>
            </a:r>
            <a:endParaRPr lang="pt-BR" sz="1600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6817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64"/>
    </mc:Choice>
    <mc:Fallback xmlns="">
      <p:transition xmlns:p14="http://schemas.microsoft.com/office/powerpoint/2010/main" spd="slow" advTm="125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┃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│┏━━━━━━━━━━━━━┛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139" y="2428239"/>
            <a:ext cx="993061" cy="1930401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65200" y="256032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75360" y="303784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95680" y="328168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95680" y="351536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48080" y="4257040"/>
            <a:ext cx="3352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1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"/>
    </mc:Choice>
    <mc:Fallback xmlns="">
      <p:transition xmlns:p14="http://schemas.microsoft.com/office/powerpoint/2010/main" spd="slow" advTm="41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┃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│┏━━━━━━━━━━━━━┛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8640" y="2438399"/>
            <a:ext cx="152400" cy="203201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6120" y="2438399"/>
            <a:ext cx="482600" cy="203201"/>
          </a:xfrm>
          <a:prstGeom prst="rect">
            <a:avLst/>
          </a:prstGeom>
          <a:solidFill>
            <a:srgbClr val="3366FF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88720" y="2438399"/>
            <a:ext cx="233680" cy="203201"/>
          </a:xfrm>
          <a:prstGeom prst="rect">
            <a:avLst/>
          </a:prstGeom>
          <a:solidFill>
            <a:srgbClr val="FF66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9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7"/>
    </mc:Choice>
    <mc:Fallback xmlns="">
      <p:transition xmlns:p14="http://schemas.microsoft.com/office/powerpoint/2010/main" spd="slow" advTm="871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┃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│┏━━━━━━━━━━━━━┛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560" y="2641600"/>
            <a:ext cx="152400" cy="203201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" y="2641600"/>
            <a:ext cx="482600" cy="203201"/>
          </a:xfrm>
          <a:prstGeom prst="rect">
            <a:avLst/>
          </a:prstGeom>
          <a:solidFill>
            <a:srgbClr val="3366FF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83640" y="2641600"/>
            <a:ext cx="233680" cy="203201"/>
          </a:xfrm>
          <a:prstGeom prst="rect">
            <a:avLst/>
          </a:prstGeom>
          <a:solidFill>
            <a:srgbClr val="FF66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4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0"/>
    </mc:Choice>
    <mc:Fallback xmlns="">
      <p:transition xmlns:p14="http://schemas.microsoft.com/office/powerpoint/2010/main" spd="slow" advTm="678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9-09-08 at 10.1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4" y="1229359"/>
            <a:ext cx="8134436" cy="3049391"/>
          </a:xfrm>
          <a:prstGeom prst="rect">
            <a:avLst/>
          </a:prstGeom>
        </p:spPr>
      </p:pic>
      <p:pic>
        <p:nvPicPr>
          <p:cNvPr id="2" name="Picture 1" descr="Screen Shot 2019-09-08 at 10.14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4" y="1229359"/>
            <a:ext cx="8473440" cy="3238313"/>
          </a:xfrm>
          <a:prstGeom prst="rect">
            <a:avLst/>
          </a:prstGeom>
        </p:spPr>
      </p:pic>
      <p:pic>
        <p:nvPicPr>
          <p:cNvPr id="4" name="Picture 3" descr="python-logo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60" y="2885648"/>
            <a:ext cx="1544320" cy="4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24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Menlo Regular"/>
                <a:cs typeface="Menlo Regular"/>
              </a:rPr>
              <a:t>git diff-tree -M -r --name-status &lt;commit&gt;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└───┬───┘ ┗┫ └┤ ┗━━━━━┳━━━━━┛ └───┬──┘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┌───────┘      ┃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│┏━━━━━━━━━━━━━┛  │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│┃┌───────────────┘       ┃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│┃│┏━━━━━━━━━━━━━━━━━━━━━━┛           │</a:t>
            </a:r>
          </a:p>
          <a:p>
            <a:r>
              <a:rPr lang="mr-IN" sz="1600" dirty="0">
                <a:latin typeface="Menlo Regular"/>
                <a:cs typeface="Menlo Regular"/>
              </a:rPr>
              <a:t>│┃│┃┌─────────────────────────────────┘</a:t>
            </a:r>
          </a:p>
          <a:p>
            <a:r>
              <a:rPr lang="mr-IN" sz="1600" dirty="0"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mr-IN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mr-IN" sz="1600" dirty="0"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mr-IN" sz="1600" dirty="0">
                <a:latin typeface="Menlo Regular"/>
                <a:cs typeface="Menlo Regular"/>
              </a:rPr>
              <a:t>  └╂┼─╴ recurse into subtrees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│      M   foo.py</a:t>
            </a:r>
          </a:p>
          <a:p>
            <a:r>
              <a:rPr lang="mr-IN" sz="1600" dirty="0">
                <a:latin typeface="Menlo Regular"/>
                <a:cs typeface="Menlo Regular"/>
              </a:rPr>
              <a:t>    └─╴ show differences between this commit and preceding one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3200" y="2428239"/>
            <a:ext cx="7184846" cy="1930401"/>
          </a:xfrm>
          <a:prstGeom prst="rect">
            <a:avLst/>
          </a:prstGeom>
          <a:solidFill>
            <a:srgbClr val="CCFFCC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8"/>
    </mc:Choice>
    <mc:Fallback xmlns="">
      <p:transition xmlns:p14="http://schemas.microsoft.com/office/powerpoint/2010/main" spd="slow" advTm="475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en-US" sz="1600" dirty="0">
                <a:latin typeface="Menlo Regular"/>
                <a:cs typeface="Menlo Regular"/>
              </a:rPr>
              <a:t> ┃│┃│   objects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 └╂┼─╴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recurse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into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subtrees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Menlo Regular"/>
              <a:cs typeface="Menlo Regular"/>
            </a:endParaRP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   │   for example: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   │      M   </a:t>
            </a:r>
            <a:r>
              <a:rPr 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foo.py</a:t>
            </a:r>
            <a:endParaRPr lang="en-US" sz="1600" dirty="0" smtClean="0">
              <a:solidFill>
                <a:schemeClr val="accent6">
                  <a:lumMod val="60000"/>
                  <a:lumOff val="40000"/>
                </a:schemeClr>
              </a:solidFill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from </a:t>
            </a:r>
            <a:r>
              <a:rPr lang="en-GB" sz="1600" dirty="0" err="1">
                <a:latin typeface="Menlo Regular"/>
                <a:cs typeface="Menlo Regular"/>
              </a:rPr>
              <a:t>textwrap</a:t>
            </a:r>
            <a:r>
              <a:rPr lang="en-GB" sz="1600" dirty="0">
                <a:latin typeface="Menlo Regular"/>
                <a:cs typeface="Menlo Regular"/>
              </a:rPr>
              <a:t> import </a:t>
            </a:r>
            <a:r>
              <a:rPr lang="en-GB" sz="1600" dirty="0" smtClean="0">
                <a:latin typeface="Menlo Regular"/>
                <a:cs typeface="Menlo Regular"/>
              </a:rPr>
              <a:t>wrap</a:t>
            </a:r>
          </a:p>
          <a:p>
            <a:endParaRPr lang="en-GB" sz="1600" dirty="0">
              <a:solidFill>
                <a:srgbClr val="FAC090"/>
              </a:solidFill>
              <a:latin typeface="Menlo Regular"/>
              <a:cs typeface="Menlo Regular"/>
            </a:endParaRPr>
          </a:p>
          <a:p>
            <a:r>
              <a:rPr lang="en-GB" sz="1600" dirty="0" err="1">
                <a:solidFill>
                  <a:srgbClr val="FAC090"/>
                </a:solidFill>
                <a:latin typeface="Menlo Regular"/>
                <a:cs typeface="Menlo Regular"/>
              </a:rPr>
              <a:t>def</a:t>
            </a:r>
            <a:r>
              <a:rPr lang="en-GB" sz="1600" dirty="0">
                <a:solidFill>
                  <a:srgbClr val="FAC090"/>
                </a:solidFill>
                <a:latin typeface="Menlo Regular"/>
                <a:cs typeface="Menlo Regular"/>
              </a:rPr>
              <a:t> reflow(text, width):</a:t>
            </a:r>
          </a:p>
          <a:p>
            <a:r>
              <a:rPr lang="en-GB" sz="1600" dirty="0">
                <a:solidFill>
                  <a:srgbClr val="FAC090"/>
                </a:solidFill>
                <a:latin typeface="Menlo Regular"/>
                <a:cs typeface="Menlo Regular"/>
              </a:rPr>
              <a:t>    return sum([</a:t>
            </a:r>
            <a:r>
              <a:rPr lang="en-GB" sz="1600" dirty="0">
                <a:latin typeface="Menlo Regular"/>
                <a:cs typeface="Menlo Regular"/>
              </a:rPr>
              <a:t>wrap(</a:t>
            </a:r>
            <a:r>
              <a:rPr lang="en-GB" sz="1600" dirty="0" err="1">
                <a:latin typeface="Menlo Regular"/>
                <a:cs typeface="Menlo Regular"/>
              </a:rPr>
              <a:t>para</a:t>
            </a:r>
            <a:r>
              <a:rPr lang="en-GB" sz="1600" dirty="0">
                <a:latin typeface="Menlo Regular"/>
                <a:cs typeface="Menlo Regular"/>
              </a:rPr>
              <a:t>, width</a:t>
            </a:r>
            <a:r>
              <a:rPr lang="en-GB" sz="1600" dirty="0" smtClean="0">
                <a:latin typeface="Menlo Regular"/>
                <a:cs typeface="Menlo Regular"/>
              </a:rPr>
              <a:t>)</a:t>
            </a:r>
          </a:p>
          <a:p>
            <a:r>
              <a:rPr lang="en-GB" sz="1600" dirty="0">
                <a:solidFill>
                  <a:srgbClr val="FAC090"/>
                </a:solidFill>
                <a:latin typeface="Menlo Regular"/>
                <a:cs typeface="Menlo Regular"/>
              </a:rPr>
              <a:t>	</a:t>
            </a:r>
            <a:r>
              <a:rPr lang="en-GB" sz="1600" dirty="0" smtClean="0">
                <a:solidFill>
                  <a:srgbClr val="FAC090"/>
                </a:solidFill>
                <a:latin typeface="Menlo Regular"/>
                <a:cs typeface="Menlo Regular"/>
              </a:rPr>
              <a:t>		     for </a:t>
            </a:r>
            <a:r>
              <a:rPr lang="en-GB" sz="1600" dirty="0" err="1">
                <a:solidFill>
                  <a:srgbClr val="FAC090"/>
                </a:solidFill>
                <a:latin typeface="Menlo Regular"/>
                <a:cs typeface="Menlo Regular"/>
              </a:rPr>
              <a:t>para</a:t>
            </a:r>
            <a:r>
              <a:rPr lang="en-GB" sz="1600" dirty="0">
                <a:solidFill>
                  <a:srgbClr val="FAC090"/>
                </a:solidFill>
                <a:latin typeface="Menlo Regular"/>
                <a:cs typeface="Menlo Regular"/>
              </a:rPr>
              <a:t> in </a:t>
            </a:r>
            <a:r>
              <a:rPr lang="en-GB" sz="1600" dirty="0" err="1">
                <a:solidFill>
                  <a:srgbClr val="FAC090"/>
                </a:solidFill>
                <a:latin typeface="Menlo Regular"/>
                <a:cs typeface="Menlo Regular"/>
              </a:rPr>
              <a:t>text.split</a:t>
            </a:r>
            <a:r>
              <a:rPr lang="en-GB" sz="1600" dirty="0">
                <a:solidFill>
                  <a:srgbClr val="FAC090"/>
                </a:solidFill>
                <a:latin typeface="Menlo Regular"/>
                <a:cs typeface="Menlo Regular"/>
              </a:rPr>
              <a:t>("\n")]</a:t>
            </a:r>
            <a:r>
              <a:rPr lang="en-GB" sz="1600" dirty="0" smtClean="0">
                <a:solidFill>
                  <a:srgbClr val="FAC090"/>
                </a:solidFill>
                <a:latin typeface="Menlo Regular"/>
                <a:cs typeface="Menlo Regular"/>
              </a:rPr>
              <a:t>,</a:t>
            </a:r>
          </a:p>
          <a:p>
            <a:r>
              <a:rPr lang="en-GB" sz="1600" dirty="0">
                <a:solidFill>
                  <a:srgbClr val="FAC090"/>
                </a:solidFill>
                <a:latin typeface="Menlo Regular"/>
                <a:cs typeface="Menlo Regular"/>
              </a:rPr>
              <a:t>	</a:t>
            </a:r>
            <a:r>
              <a:rPr lang="en-GB" sz="1600" dirty="0" smtClean="0">
                <a:solidFill>
                  <a:srgbClr val="FAC090"/>
                </a:solidFill>
                <a:latin typeface="Menlo Regular"/>
                <a:cs typeface="Menlo Regular"/>
              </a:rPr>
              <a:t>		    [</a:t>
            </a:r>
            <a:r>
              <a:rPr lang="en-GB" sz="1600" dirty="0">
                <a:solidFill>
                  <a:srgbClr val="FAC090"/>
                </a:solidFill>
                <a:latin typeface="Menlo Regular"/>
                <a:cs typeface="Menlo Regular"/>
              </a:rPr>
              <a:t>]</a:t>
            </a:r>
            <a:r>
              <a:rPr lang="en-GB" sz="1600" dirty="0" smtClean="0">
                <a:solidFill>
                  <a:srgbClr val="FAC090"/>
                </a:solidFill>
                <a:latin typeface="Menlo Regular"/>
                <a:cs typeface="Menlo Regular"/>
              </a:rPr>
              <a:t>)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845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45"/>
    </mc:Choice>
    <mc:Fallback xmlns="">
      <p:transition xmlns:p14="http://schemas.microsoft.com/office/powerpoint/2010/main" spd="slow" advTm="306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┃│┃│   objects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 └╂┼─╴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recurse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into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subtrees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en-US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en-US" sz="1600" dirty="0">
                <a:latin typeface="Menlo Regular"/>
                <a:cs typeface="Menlo Regular"/>
              </a:rPr>
              <a:t>    │      M   </a:t>
            </a:r>
            <a:r>
              <a:rPr lang="en-US" sz="1600" dirty="0" err="1" smtClean="0">
                <a:latin typeface="Menlo Regular"/>
                <a:cs typeface="Menlo Regular"/>
              </a:rPr>
              <a:t>foo.py</a:t>
            </a:r>
            <a:endParaRPr lang="en-US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from </a:t>
            </a:r>
            <a:r>
              <a:rPr lang="en-GB" sz="1600" dirty="0" err="1">
                <a:latin typeface="Menlo Regular"/>
                <a:cs typeface="Menlo Regular"/>
              </a:rPr>
              <a:t>textwrap</a:t>
            </a:r>
            <a:r>
              <a:rPr lang="en-GB" sz="1600" dirty="0">
                <a:latin typeface="Menlo Regular"/>
                <a:cs typeface="Menlo Regular"/>
              </a:rPr>
              <a:t> import </a:t>
            </a:r>
            <a:r>
              <a:rPr lang="en-GB" sz="1600" dirty="0" smtClean="0">
                <a:latin typeface="Menlo Regular"/>
                <a:cs typeface="Menlo Regular"/>
              </a:rPr>
              <a:t>wrap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err="1">
                <a:latin typeface="Menlo Regular"/>
                <a:cs typeface="Menlo Regular"/>
              </a:rPr>
              <a:t>def</a:t>
            </a:r>
            <a:r>
              <a:rPr lang="en-GB" sz="1600" dirty="0">
                <a:latin typeface="Menlo Regular"/>
                <a:cs typeface="Menlo Regular"/>
              </a:rPr>
              <a:t> reflow(text, width):</a:t>
            </a:r>
          </a:p>
          <a:p>
            <a:r>
              <a:rPr lang="en-GB" sz="1600" dirty="0">
                <a:latin typeface="Menlo Regular"/>
                <a:cs typeface="Menlo Regular"/>
              </a:rPr>
              <a:t>    return sum([wrap(</a:t>
            </a:r>
            <a:r>
              <a:rPr lang="en-GB" sz="1600" dirty="0" err="1">
                <a:latin typeface="Menlo Regular"/>
                <a:cs typeface="Menlo Regular"/>
              </a:rPr>
              <a:t>para</a:t>
            </a:r>
            <a:r>
              <a:rPr lang="en-GB" sz="1600" dirty="0">
                <a:latin typeface="Menlo Regular"/>
                <a:cs typeface="Menlo Regular"/>
              </a:rPr>
              <a:t>, width</a:t>
            </a:r>
            <a:r>
              <a:rPr lang="en-GB" sz="1600" dirty="0" smtClean="0">
                <a:latin typeface="Menlo Regular"/>
                <a:cs typeface="Menlo Regular"/>
              </a:rPr>
              <a:t>)</a:t>
            </a: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		     for </a:t>
            </a:r>
            <a:r>
              <a:rPr lang="en-GB" sz="1600" dirty="0" err="1">
                <a:latin typeface="Menlo Regular"/>
                <a:cs typeface="Menlo Regular"/>
              </a:rPr>
              <a:t>para</a:t>
            </a:r>
            <a:r>
              <a:rPr lang="en-GB" sz="1600" dirty="0">
                <a:latin typeface="Menlo Regular"/>
                <a:cs typeface="Menlo Regular"/>
              </a:rPr>
              <a:t> in </a:t>
            </a:r>
            <a:r>
              <a:rPr lang="en-GB" sz="1600" dirty="0" err="1">
                <a:latin typeface="Menlo Regular"/>
                <a:cs typeface="Menlo Regular"/>
              </a:rPr>
              <a:t>text.split</a:t>
            </a:r>
            <a:r>
              <a:rPr lang="en-GB" sz="1600" dirty="0">
                <a:latin typeface="Menlo Regular"/>
                <a:cs typeface="Menlo Regular"/>
              </a:rPr>
              <a:t>("\n")]</a:t>
            </a:r>
            <a:r>
              <a:rPr lang="en-GB" sz="1600" dirty="0" smtClean="0">
                <a:latin typeface="Menlo Regular"/>
                <a:cs typeface="Menlo Regular"/>
              </a:rPr>
              <a:t>,</a:t>
            </a: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		    [</a:t>
            </a:r>
            <a:r>
              <a:rPr lang="en-GB" sz="1600" dirty="0">
                <a:latin typeface="Menlo Regular"/>
                <a:cs typeface="Menlo Regular"/>
              </a:rPr>
              <a:t>]</a:t>
            </a:r>
            <a:r>
              <a:rPr lang="en-GB" sz="1600" dirty="0" smtClean="0">
                <a:latin typeface="Menlo Regular"/>
                <a:cs typeface="Menlo Regular"/>
              </a:rPr>
              <a:t>)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421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45"/>
    </mc:Choice>
    <mc:Fallback xmlns="">
      <p:transition xmlns:p14="http://schemas.microsoft.com/office/powerpoint/2010/main" spd="slow" advTm="306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┃│┃│   objects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 └╂┼─╴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recurse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into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subtrees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   ┗┿━╸ Show only names and status of changed files</a:t>
            </a:r>
          </a:p>
          <a:p>
            <a:r>
              <a:rPr lang="en-US" sz="1600" dirty="0">
                <a:latin typeface="Menlo Regular"/>
                <a:cs typeface="Menlo Regular"/>
              </a:rPr>
              <a:t>    │   for example:</a:t>
            </a:r>
          </a:p>
          <a:p>
            <a:r>
              <a:rPr lang="en-US" sz="1600" dirty="0">
                <a:latin typeface="Menlo Regular"/>
                <a:cs typeface="Menlo Regular"/>
              </a:rPr>
              <a:t>    │      M   </a:t>
            </a:r>
            <a:r>
              <a:rPr lang="en-US" sz="1600" dirty="0" err="1" smtClean="0">
                <a:latin typeface="Menlo Regular"/>
                <a:cs typeface="Menlo Regular"/>
              </a:rPr>
              <a:t>foo.py</a:t>
            </a:r>
            <a:endParaRPr lang="en-US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latin typeface="Menlo Regular"/>
                <a:cs typeface="Menlo Regular"/>
              </a:rPr>
              <a:t>from </a:t>
            </a:r>
            <a:r>
              <a:rPr lang="en-GB" sz="1600" dirty="0" err="1">
                <a:latin typeface="Menlo Regular"/>
                <a:cs typeface="Menlo Regular"/>
              </a:rPr>
              <a:t>textwrap</a:t>
            </a:r>
            <a:r>
              <a:rPr lang="en-GB" sz="1600" dirty="0">
                <a:latin typeface="Menlo Regular"/>
                <a:cs typeface="Menlo Regular"/>
              </a:rPr>
              <a:t> import </a:t>
            </a:r>
            <a:r>
              <a:rPr lang="en-GB" sz="1600" dirty="0" smtClean="0">
                <a:latin typeface="Menlo Regular"/>
                <a:cs typeface="Menlo Regular"/>
              </a:rPr>
              <a:t>wrap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 err="1">
                <a:latin typeface="Menlo Regular"/>
                <a:cs typeface="Menlo Regular"/>
              </a:rPr>
              <a:t>def</a:t>
            </a:r>
            <a:r>
              <a:rPr lang="en-GB" sz="1600" dirty="0">
                <a:latin typeface="Menlo Regular"/>
                <a:cs typeface="Menlo Regular"/>
              </a:rPr>
              <a:t> reflow(text, width):</a:t>
            </a:r>
          </a:p>
          <a:p>
            <a:r>
              <a:rPr lang="en-GB" sz="1600" dirty="0">
                <a:latin typeface="Menlo Regular"/>
                <a:cs typeface="Menlo Regular"/>
              </a:rPr>
              <a:t>    return </a:t>
            </a:r>
            <a:r>
              <a:rPr lang="en-GB" sz="1600" dirty="0">
                <a:solidFill>
                  <a:srgbClr val="FF0000"/>
                </a:solidFill>
                <a:latin typeface="Menlo Regular"/>
                <a:cs typeface="Menlo Regular"/>
              </a:rPr>
              <a:t>sum</a:t>
            </a:r>
            <a:r>
              <a:rPr lang="en-GB" sz="1600" dirty="0">
                <a:latin typeface="Menlo Regular"/>
                <a:cs typeface="Menlo Regular"/>
              </a:rPr>
              <a:t>([wrap(</a:t>
            </a:r>
            <a:r>
              <a:rPr lang="en-GB" sz="1600" dirty="0" err="1">
                <a:latin typeface="Menlo Regular"/>
                <a:cs typeface="Menlo Regular"/>
              </a:rPr>
              <a:t>para</a:t>
            </a:r>
            <a:r>
              <a:rPr lang="en-GB" sz="1600" dirty="0">
                <a:latin typeface="Menlo Regular"/>
                <a:cs typeface="Menlo Regular"/>
              </a:rPr>
              <a:t>, width</a:t>
            </a:r>
            <a:r>
              <a:rPr lang="en-GB" sz="1600" dirty="0" smtClean="0">
                <a:latin typeface="Menlo Regular"/>
                <a:cs typeface="Menlo Regular"/>
              </a:rPr>
              <a:t>)</a:t>
            </a: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		     for </a:t>
            </a:r>
            <a:r>
              <a:rPr lang="en-GB" sz="1600" dirty="0" err="1">
                <a:latin typeface="Menlo Regular"/>
                <a:cs typeface="Menlo Regular"/>
              </a:rPr>
              <a:t>para</a:t>
            </a:r>
            <a:r>
              <a:rPr lang="en-GB" sz="1600" dirty="0">
                <a:latin typeface="Menlo Regular"/>
                <a:cs typeface="Menlo Regular"/>
              </a:rPr>
              <a:t> in </a:t>
            </a:r>
            <a:r>
              <a:rPr lang="en-GB" sz="1600" dirty="0" err="1">
                <a:latin typeface="Menlo Regular"/>
                <a:cs typeface="Menlo Regular"/>
              </a:rPr>
              <a:t>text.split</a:t>
            </a:r>
            <a:r>
              <a:rPr lang="en-GB" sz="1600" dirty="0">
                <a:latin typeface="Menlo Regular"/>
                <a:cs typeface="Menlo Regular"/>
              </a:rPr>
              <a:t>("\n")]</a:t>
            </a:r>
            <a:r>
              <a:rPr lang="en-GB" sz="1600" dirty="0" smtClean="0">
                <a:latin typeface="Menlo Regular"/>
                <a:cs typeface="Menlo Regular"/>
              </a:rPr>
              <a:t>,</a:t>
            </a: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		    [</a:t>
            </a:r>
            <a:r>
              <a:rPr lang="en-GB" sz="1600" dirty="0">
                <a:latin typeface="Menlo Regular"/>
                <a:cs typeface="Menlo Regular"/>
              </a:rPr>
              <a:t>]</a:t>
            </a:r>
            <a:r>
              <a:rPr lang="en-GB" sz="1600" dirty="0" smtClean="0">
                <a:latin typeface="Menlo Regular"/>
                <a:cs typeface="Menlo Regular"/>
              </a:rPr>
              <a:t>)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3520" y="3799840"/>
            <a:ext cx="422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?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8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45"/>
    </mc:Choice>
    <mc:Fallback xmlns="">
      <p:transition xmlns:p14="http://schemas.microsoft.com/office/powerpoint/2010/main" spd="slow" advTm="306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┃│┃│   objects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 └╂┼─╴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recurse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into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subtrees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   ┗</a:t>
            </a:r>
            <a:r>
              <a:rPr lang="en-US" sz="1600" dirty="0" smtClean="0">
                <a:latin typeface="Menlo Regular"/>
                <a:cs typeface="Menlo Regular"/>
              </a:rPr>
              <a:t>┿</a:t>
            </a:r>
            <a:r>
              <a:rPr lang="en-US" sz="1600" dirty="0">
                <a:latin typeface="Menlo Regular"/>
                <a:cs typeface="Menlo Regular"/>
              </a:rPr>
              <a:t>[</a:t>
            </a:r>
            <a:r>
              <a:rPr lang="en-US" sz="16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[</a:t>
            </a:r>
            <a:r>
              <a:rPr lang="en-US" sz="1600" dirty="0" smtClean="0">
                <a:latin typeface="Menlo Regular"/>
                <a:cs typeface="Menlo Regular"/>
              </a:rPr>
              <a:t>“Show </a:t>
            </a:r>
            <a:r>
              <a:rPr lang="en-US" sz="1600" dirty="0">
                <a:latin typeface="Menlo Regular"/>
                <a:cs typeface="Menlo Regular"/>
              </a:rPr>
              <a:t>only names and status of changed </a:t>
            </a:r>
            <a:r>
              <a:rPr lang="en-US" sz="1600" dirty="0" smtClean="0">
                <a:latin typeface="Menlo Regular"/>
                <a:cs typeface="Menlo Regular"/>
              </a:rPr>
              <a:t>files”,</a:t>
            </a:r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    │  </a:t>
            </a:r>
            <a:r>
              <a:rPr lang="en-US" sz="1600" dirty="0" smtClean="0">
                <a:latin typeface="Menlo Regular"/>
                <a:cs typeface="Menlo Regular"/>
              </a:rPr>
              <a:t>“for </a:t>
            </a:r>
            <a:r>
              <a:rPr lang="en-US" sz="1600" dirty="0">
                <a:latin typeface="Menlo Regular"/>
                <a:cs typeface="Menlo Regular"/>
              </a:rPr>
              <a:t>example</a:t>
            </a:r>
            <a:r>
              <a:rPr lang="en-US" sz="1600" dirty="0" smtClean="0">
                <a:latin typeface="Menlo Regular"/>
                <a:cs typeface="Menlo Regular"/>
              </a:rPr>
              <a:t>:”</a:t>
            </a:r>
            <a:r>
              <a:rPr lang="en-US" sz="16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]</a:t>
            </a:r>
            <a:r>
              <a:rPr lang="en-US" sz="1600" dirty="0" smtClean="0">
                <a:latin typeface="Menlo Regular"/>
                <a:cs typeface="Menlo Regular"/>
              </a:rPr>
              <a:t>,</a:t>
            </a:r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    │ </a:t>
            </a:r>
            <a:r>
              <a:rPr lang="en-US" sz="16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[</a:t>
            </a:r>
            <a:r>
              <a:rPr lang="en-US" sz="1600" dirty="0" smtClean="0">
                <a:latin typeface="Menlo Regular"/>
                <a:cs typeface="Menlo Regular"/>
              </a:rPr>
              <a:t>“M   </a:t>
            </a:r>
            <a:r>
              <a:rPr lang="en-US" sz="1600" dirty="0" err="1" smtClean="0">
                <a:latin typeface="Menlo Regular"/>
                <a:cs typeface="Menlo Regular"/>
              </a:rPr>
              <a:t>foo.py</a:t>
            </a:r>
            <a:r>
              <a:rPr lang="en-US" sz="1600" dirty="0" smtClean="0">
                <a:latin typeface="Menlo Regular"/>
                <a:cs typeface="Menlo Regular"/>
              </a:rPr>
              <a:t>”</a:t>
            </a:r>
            <a:r>
              <a:rPr lang="en-US" sz="16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]</a:t>
            </a:r>
            <a:r>
              <a:rPr lang="en-US" sz="1600" dirty="0" smtClean="0">
                <a:latin typeface="Menlo Regular"/>
                <a:cs typeface="Menlo Regular"/>
              </a:rPr>
              <a:t>]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from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textwrap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import 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wrap</a:t>
            </a:r>
          </a:p>
          <a:p>
            <a:endParaRPr lang="en-GB" sz="1600" dirty="0">
              <a:solidFill>
                <a:schemeClr val="accent6">
                  <a:lumMod val="60000"/>
                  <a:lumOff val="40000"/>
                </a:schemeClr>
              </a:solidFill>
              <a:latin typeface="Menlo Regular"/>
              <a:cs typeface="Menlo Regular"/>
            </a:endParaRPr>
          </a:p>
          <a:p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def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reflow(text, width):</a:t>
            </a: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   return sum([wrap(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para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, width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</a:t>
            </a: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	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		     for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para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in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text.split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("\n")]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,</a:t>
            </a: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	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		    [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]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128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45"/>
    </mc:Choice>
    <mc:Fallback xmlns="">
      <p:transition xmlns:p14="http://schemas.microsoft.com/office/powerpoint/2010/main" spd="slow" advTm="306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139" y="662554"/>
            <a:ext cx="817790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└╂┼╂┼─╴ Compares the content and mode of blobs found via two tree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┃│┃│   objects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┗┿╋┿━╸ Detect renames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 └╂┼─╴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recurse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into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subtrees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   ┗</a:t>
            </a:r>
            <a:r>
              <a:rPr lang="en-US" sz="1600" dirty="0" smtClean="0">
                <a:latin typeface="Menlo Regular"/>
                <a:cs typeface="Menlo Regular"/>
              </a:rPr>
              <a:t>┿ [“Show </a:t>
            </a:r>
            <a:r>
              <a:rPr lang="en-US" sz="1600" dirty="0">
                <a:latin typeface="Menlo Regular"/>
                <a:cs typeface="Menlo Regular"/>
              </a:rPr>
              <a:t>only names and status of changed </a:t>
            </a:r>
            <a:r>
              <a:rPr lang="en-US" sz="1600" dirty="0" smtClean="0">
                <a:latin typeface="Menlo Regular"/>
                <a:cs typeface="Menlo Regular"/>
              </a:rPr>
              <a:t>files”,</a:t>
            </a:r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    │  </a:t>
            </a:r>
            <a:r>
              <a:rPr lang="en-US" sz="1600" dirty="0" smtClean="0">
                <a:latin typeface="Menlo Regular"/>
                <a:cs typeface="Menlo Regular"/>
              </a:rPr>
              <a:t>“for </a:t>
            </a:r>
            <a:r>
              <a:rPr lang="en-US" sz="1600" dirty="0">
                <a:latin typeface="Menlo Regular"/>
                <a:cs typeface="Menlo Regular"/>
              </a:rPr>
              <a:t>example</a:t>
            </a:r>
            <a:r>
              <a:rPr lang="en-US" sz="1600" dirty="0" smtClean="0">
                <a:latin typeface="Menlo Regular"/>
                <a:cs typeface="Menlo Regular"/>
              </a:rPr>
              <a:t>:”,</a:t>
            </a:r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    │  </a:t>
            </a:r>
            <a:r>
              <a:rPr lang="en-US" sz="1600" dirty="0" smtClean="0">
                <a:latin typeface="Menlo Regular"/>
                <a:cs typeface="Menlo Regular"/>
              </a:rPr>
              <a:t>“M   </a:t>
            </a:r>
            <a:r>
              <a:rPr lang="en-US" sz="1600" dirty="0" err="1" smtClean="0">
                <a:latin typeface="Menlo Regular"/>
                <a:cs typeface="Menlo Regular"/>
              </a:rPr>
              <a:t>foo.py</a:t>
            </a:r>
            <a:r>
              <a:rPr lang="en-US" sz="1600" dirty="0" smtClean="0">
                <a:latin typeface="Menlo Regular"/>
                <a:cs typeface="Menlo Regular"/>
              </a:rPr>
              <a:t>”]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from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textwrap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import 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wrap</a:t>
            </a:r>
          </a:p>
          <a:p>
            <a:endParaRPr lang="en-GB" sz="1600" dirty="0">
              <a:solidFill>
                <a:schemeClr val="accent6">
                  <a:lumMod val="60000"/>
                  <a:lumOff val="40000"/>
                </a:schemeClr>
              </a:solidFill>
              <a:latin typeface="Menlo Regular"/>
              <a:cs typeface="Menlo Regular"/>
            </a:endParaRPr>
          </a:p>
          <a:p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def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reflow(text, width):</a:t>
            </a: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   return sum([wrap(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para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, width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</a:t>
            </a: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	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		     for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para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in </a:t>
            </a:r>
            <a:r>
              <a:rPr lang="en-GB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text.split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("\n")]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,</a:t>
            </a:r>
          </a:p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	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		    [</a:t>
            </a:r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]</a:t>
            </a:r>
            <a:r>
              <a:rPr lang="en-GB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</a:t>
            </a: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846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45"/>
    </mc:Choice>
    <mc:Fallback xmlns="">
      <p:transition xmlns:p14="http://schemas.microsoft.com/office/powerpoint/2010/main" spd="slow" advTm="306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e 3"/>
          <p:cNvSpPr/>
          <p:nvPr/>
        </p:nvSpPr>
        <p:spPr>
          <a:xfrm>
            <a:off x="294640" y="284480"/>
            <a:ext cx="8514080" cy="459232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8400" y="662554"/>
            <a:ext cx="68986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nested = [[1,2], [3,4], [5,6]]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flattened = [1,2, 3,4, 5,6]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059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0"/>
    </mc:Choice>
    <mc:Fallback xmlns="">
      <p:transition xmlns:p14="http://schemas.microsoft.com/office/powerpoint/2010/main" spd="slow" advTm="59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e 3"/>
          <p:cNvSpPr/>
          <p:nvPr/>
        </p:nvSpPr>
        <p:spPr>
          <a:xfrm>
            <a:off x="294640" y="284480"/>
            <a:ext cx="8514080" cy="459232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8400" y="662554"/>
            <a:ext cx="68986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nested = [[1,2], [3,4], [5,6]]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flattened = [1,2] + [3,4] + [5,6]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3196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3"/>
    </mc:Choice>
    <mc:Fallback xmlns="">
      <p:transition xmlns:p14="http://schemas.microsoft.com/office/powerpoint/2010/main" spd="slow" advTm="726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e 3"/>
          <p:cNvSpPr/>
          <p:nvPr/>
        </p:nvSpPr>
        <p:spPr>
          <a:xfrm>
            <a:off x="294640" y="284480"/>
            <a:ext cx="8514080" cy="459232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8400" y="662554"/>
            <a:ext cx="68986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nested = [[1,2], [3,4], [5,6]]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flattened = sum(nested, [])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2640" y="1056640"/>
            <a:ext cx="12293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#YAY!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41"/>
    </mc:Choice>
    <mc:Fallback xmlns="">
      <p:transition xmlns:p14="http://schemas.microsoft.com/office/powerpoint/2010/main" spd="slow" advTm="114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e 3"/>
          <p:cNvSpPr/>
          <p:nvPr/>
        </p:nvSpPr>
        <p:spPr>
          <a:xfrm>
            <a:off x="294640" y="284480"/>
            <a:ext cx="8514080" cy="459232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8400" y="662554"/>
            <a:ext cx="6898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enlo Regular"/>
                <a:cs typeface="Menlo Regular"/>
              </a:rPr>
              <a:t>nested = [[1,2], [3,4], [5,6]]</a:t>
            </a: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strike="sngStrike" dirty="0" smtClean="0">
                <a:latin typeface="Menlo Regular"/>
                <a:cs typeface="Menlo Regular"/>
              </a:rPr>
              <a:t>flattened = sum(nested, [])</a:t>
            </a:r>
            <a:endParaRPr lang="en-GB" sz="1600" strike="sngStrike" dirty="0">
              <a:latin typeface="Menlo Regular"/>
              <a:cs typeface="Menlo Regular"/>
            </a:endParaRPr>
          </a:p>
          <a:p>
            <a:endParaRPr lang="en-GB" sz="1600" dirty="0" smtClean="0">
              <a:latin typeface="Menlo Regular"/>
              <a:cs typeface="Menlo Regular"/>
            </a:endParaRPr>
          </a:p>
          <a:p>
            <a:r>
              <a:rPr lang="en-GB" sz="1600" dirty="0" smtClean="0">
                <a:latin typeface="Menlo Regular"/>
                <a:cs typeface="Menlo Regular"/>
              </a:rPr>
              <a:t>flattened = [item for </a:t>
            </a:r>
            <a:r>
              <a:rPr lang="en-GB" sz="1600" dirty="0" err="1" smtClean="0">
                <a:latin typeface="Menlo Regular"/>
                <a:cs typeface="Menlo Regular"/>
              </a:rPr>
              <a:t>sublist</a:t>
            </a:r>
            <a:r>
              <a:rPr lang="en-GB" sz="1600" dirty="0" smtClean="0">
                <a:latin typeface="Menlo Regular"/>
                <a:cs typeface="Menlo Regular"/>
              </a:rPr>
              <a:t> in nested</a:t>
            </a:r>
          </a:p>
          <a:p>
            <a:r>
              <a:rPr lang="en-GB" sz="1600" dirty="0">
                <a:latin typeface="Menlo Regular"/>
                <a:cs typeface="Menlo Regular"/>
              </a:rPr>
              <a:t>	</a:t>
            </a:r>
            <a:r>
              <a:rPr lang="en-GB" sz="1600" dirty="0" smtClean="0">
                <a:latin typeface="Menlo Regular"/>
                <a:cs typeface="Menlo Regular"/>
              </a:rPr>
              <a:t>	      for item in </a:t>
            </a:r>
            <a:r>
              <a:rPr lang="en-GB" sz="1600" dirty="0" err="1" smtClean="0">
                <a:latin typeface="Menlo Regular"/>
                <a:cs typeface="Menlo Regular"/>
              </a:rPr>
              <a:t>sublist</a:t>
            </a:r>
            <a:r>
              <a:rPr lang="en-GB" sz="1600" dirty="0" smtClean="0">
                <a:latin typeface="Menlo Regular"/>
                <a:cs typeface="Menlo Regular"/>
              </a:rPr>
              <a:t>] </a:t>
            </a:r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en-GB" sz="1600" dirty="0">
              <a:latin typeface="Menlo Regular"/>
              <a:cs typeface="Menlo Regular"/>
            </a:endParaRPr>
          </a:p>
          <a:p>
            <a:endParaRPr lang="mr-I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2280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81"/>
    </mc:Choice>
    <mc:Fallback xmlns="">
      <p:transition xmlns:p14="http://schemas.microsoft.com/office/powerpoint/2010/main" spd="slow" advTm="1738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13681</TotalTime>
  <Words>12591</Words>
  <Application>Microsoft Macintosh PowerPoint</Application>
  <PresentationFormat>On-screen Show (16:9)</PresentationFormat>
  <Paragraphs>1366</Paragraphs>
  <Slides>141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141</vt:i4>
      </vt:variant>
    </vt:vector>
  </HeadingPairs>
  <TitlesOfParts>
    <vt:vector size="142" baseType="lpstr">
      <vt:lpstr>Office Theme</vt:lpstr>
      <vt:lpstr>PowerPoint Presentation</vt:lpstr>
      <vt:lpstr>1.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Concepts</vt:lpstr>
      <vt:lpstr>2. The Problem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Input 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Concepts</vt:lpstr>
      <vt:lpstr>PowerPoint Presentation</vt:lpstr>
      <vt:lpstr>Thank You!</vt:lpstr>
      <vt:lpstr>Bonus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Bonus Slides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Hakim Cassimally</cp:lastModifiedBy>
  <cp:revision>101</cp:revision>
  <dcterms:created xsi:type="dcterms:W3CDTF">2010-04-12T23:12:02Z</dcterms:created>
  <dcterms:modified xsi:type="dcterms:W3CDTF">2019-09-18T20:01:51Z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