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9"/>
  </p:notesMasterIdLst>
  <p:handoutMasterIdLst>
    <p:handoutMasterId r:id="rId40"/>
  </p:handoutMasterIdLst>
  <p:sldIdLst>
    <p:sldId id="493" r:id="rId2"/>
    <p:sldId id="494" r:id="rId3"/>
    <p:sldId id="495" r:id="rId4"/>
    <p:sldId id="706" r:id="rId5"/>
    <p:sldId id="497" r:id="rId6"/>
    <p:sldId id="498" r:id="rId7"/>
    <p:sldId id="499" r:id="rId8"/>
    <p:sldId id="709" r:id="rId9"/>
    <p:sldId id="550" r:id="rId10"/>
    <p:sldId id="567" r:id="rId11"/>
    <p:sldId id="500" r:id="rId12"/>
    <p:sldId id="501" r:id="rId13"/>
    <p:sldId id="502" r:id="rId14"/>
    <p:sldId id="506" r:id="rId15"/>
    <p:sldId id="503" r:id="rId16"/>
    <p:sldId id="505" r:id="rId17"/>
    <p:sldId id="324" r:id="rId18"/>
    <p:sldId id="707" r:id="rId19"/>
    <p:sldId id="710" r:id="rId20"/>
    <p:sldId id="559" r:id="rId21"/>
    <p:sldId id="711" r:id="rId22"/>
    <p:sldId id="570" r:id="rId23"/>
    <p:sldId id="571" r:id="rId24"/>
    <p:sldId id="572" r:id="rId25"/>
    <p:sldId id="573" r:id="rId26"/>
    <p:sldId id="574" r:id="rId27"/>
    <p:sldId id="575" r:id="rId28"/>
    <p:sldId id="576" r:id="rId29"/>
    <p:sldId id="353" r:id="rId30"/>
    <p:sldId id="577" r:id="rId31"/>
    <p:sldId id="578" r:id="rId32"/>
    <p:sldId id="585" r:id="rId33"/>
    <p:sldId id="579" r:id="rId34"/>
    <p:sldId id="580" r:id="rId35"/>
    <p:sldId id="581" r:id="rId36"/>
    <p:sldId id="583" r:id="rId37"/>
    <p:sldId id="466" r:id="rId38"/>
  </p:sldIdLst>
  <p:sldSz cx="9906000" cy="6858000" type="A4"/>
  <p:notesSz cx="7099300" cy="10234613"/>
  <p:custDataLst>
    <p:tags r:id="rId41"/>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65598"/>
  </p:normalViewPr>
  <p:slideViewPr>
    <p:cSldViewPr>
      <p:cViewPr varScale="1">
        <p:scale>
          <a:sx n="91" d="100"/>
          <a:sy n="91" d="100"/>
        </p:scale>
        <p:origin x="3736" y="176"/>
      </p:cViewPr>
      <p:guideLst>
        <p:guide orient="horz" pos="2160"/>
        <p:guide pos="3120"/>
      </p:guideLst>
    </p:cSldViewPr>
  </p:slideViewPr>
  <p:notesTextViewPr>
    <p:cViewPr>
      <p:scale>
        <a:sx n="150" d="100"/>
        <a:sy n="150" d="100"/>
      </p:scale>
      <p:origin x="0" y="0"/>
    </p:cViewPr>
  </p:notesTextViewPr>
  <p:sorterViewPr>
    <p:cViewPr>
      <p:scale>
        <a:sx n="100" d="100"/>
        <a:sy n="100" d="100"/>
      </p:scale>
      <p:origin x="0" y="0"/>
    </p:cViewPr>
  </p:sorterViewPr>
  <p:notesViewPr>
    <p:cSldViewPr>
      <p:cViewPr varScale="1">
        <p:scale>
          <a:sx n="78" d="100"/>
          <a:sy n="78" d="100"/>
        </p:scale>
        <p:origin x="-401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781050" y="769938"/>
            <a:ext cx="5538788" cy="3835400"/>
          </a:xfrm>
          <a:prstGeom prst="rect">
            <a:avLst/>
          </a:prstGeom>
          <a:noFill/>
          <a:ln w="12700">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053"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14727734-ABCF-234D-B636-C5B0C95204C2}" type="slidenum">
              <a:rPr lang="en-US"/>
              <a:pPr>
                <a:defRPr/>
              </a:pPr>
              <a:t>‹#›</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ＭＳ Ｐゴシック" charset="0"/>
      </a:defRPr>
    </a:lvl1pPr>
    <a:lvl2pPr marL="4556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2pPr>
    <a:lvl3pPr marL="9128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3pPr>
    <a:lvl4pPr marL="13700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4pPr>
    <a:lvl5pPr marL="1827213" algn="l" rtl="0" eaLnBrk="0" fontAlgn="base" hangingPunct="0">
      <a:spcBef>
        <a:spcPct val="30000"/>
      </a:spcBef>
      <a:spcAft>
        <a:spcPct val="0"/>
      </a:spcAft>
      <a:defRPr sz="1400" kern="1200">
        <a:solidFill>
          <a:schemeClr val="tx1"/>
        </a:solidFill>
        <a:latin typeface="Times New Roman" pitchFamily="18" charset="0"/>
        <a:ea typeface="ＭＳ Ｐゴシック" pitchFamily="34" charset="-128"/>
        <a:cs typeface="+mn-cs"/>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One of the key drawbacks</a:t>
            </a:r>
            <a:r>
              <a:rPr lang="en-US" baseline="0" dirty="0">
                <a:latin typeface="Calibri" panose="020F0502020204030204" pitchFamily="34" charset="0"/>
                <a:cs typeface="Calibri" panose="020F0502020204030204" pitchFamily="34" charset="0"/>
              </a:rPr>
              <a:t> of the vector space retrieval model is the lack of interpretability of the similarity values. This gave rise to the development of probabilistic retrieval models, that attempt to determine relevance as a probabilistic concept with an explainable probabilistic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a:t>
            </a:fld>
            <a:endParaRPr lang="en-US"/>
          </a:p>
        </p:txBody>
      </p:sp>
    </p:spTree>
    <p:extLst>
      <p:ext uri="{BB962C8B-B14F-4D97-AF65-F5344CB8AC3E}">
        <p14:creationId xmlns:p14="http://schemas.microsoft.com/office/powerpoint/2010/main" val="261533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rPr>
              <a:t>To address these </a:t>
            </a:r>
            <a:r>
              <a:rPr lang="en-US" sz="1400" kern="1200" baseline="0" dirty="0">
                <a:solidFill>
                  <a:schemeClr val="tx1"/>
                </a:solidFill>
                <a:effectLst/>
                <a:latin typeface="Calibri" panose="020F0502020204030204" pitchFamily="34" charset="0"/>
                <a:ea typeface="ＭＳ Ｐゴシック" pitchFamily="34" charset="-128"/>
                <a:cs typeface="Calibri" panose="020F0502020204030204" pitchFamily="34" charset="0"/>
              </a:rPr>
              <a:t>problems an approach called smoothing is applied. The idea is to assume that in fact every term potentially could occur in the document generated by its document model, including those that are not part of the actual document; only that the probability of terms not seen in the document is presumably smaller than the probability of the term to occur in the overall document collection. The smoothed estimate then combines the estimated likelihood to occur in the document according to the document model, with the estimated likelihood of a term occurring in the general document collection, modeled as a generic language model using the statistics from the whole document collection.</a:t>
            </a:r>
          </a:p>
          <a:p>
            <a:endParaRPr lang="en-US" sz="1400" kern="1200" baseline="0" dirty="0">
              <a:solidFill>
                <a:schemeClr val="tx1"/>
              </a:solidFill>
              <a:effectLst/>
              <a:latin typeface="Calibri" panose="020F0502020204030204" pitchFamily="34" charset="0"/>
              <a:ea typeface="ＭＳ Ｐゴシック" pitchFamily="34" charset="-128"/>
              <a:cs typeface="Calibri" panose="020F0502020204030204" pitchFamily="34" charset="0"/>
            </a:endParaRPr>
          </a:p>
          <a:p>
            <a:endParaRPr lang="en-US" sz="1400" kern="1200" dirty="0">
              <a:solidFill>
                <a:schemeClr val="tx1"/>
              </a:solidFill>
              <a:effectLst/>
              <a:latin typeface="Calibri" panose="020F0502020204030204" pitchFamily="34" charset="0"/>
              <a:ea typeface="ＭＳ Ｐゴシック" pitchFamily="34" charset="-128"/>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12</a:t>
            </a:fld>
            <a:endParaRPr lang="en-US"/>
          </a:p>
        </p:txBody>
      </p:sp>
    </p:spTree>
    <p:extLst>
      <p:ext uri="{BB962C8B-B14F-4D97-AF65-F5344CB8AC3E}">
        <p14:creationId xmlns:p14="http://schemas.microsoft.com/office/powerpoint/2010/main" val="3507213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Here we summarize</a:t>
                </a:r>
                <a:r>
                  <a:rPr lang="en-US" baseline="0" dirty="0">
                    <a:latin typeface="Calibri" panose="020F0502020204030204" pitchFamily="34" charset="0"/>
                    <a:cs typeface="Calibri" panose="020F0502020204030204" pitchFamily="34" charset="0"/>
                  </a:rPr>
                  <a:t> the approach for probabilistic retrieval. From a technical perspective computational cost of probabilistic retrieval is comparable to that vector space retrieval. The computation of the likelihoods for the document models requires to determine term frequencies, so in that sense it is equivalent. For deriving the collection model, the global term frequencies need to be computed, which again is like computing inverse document frequencies in a document collection.</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practice, the fine tuning of the model parameters (in that case </a:t>
                </a:r>
                <a14:m>
                  <m:oMath xmlns:m="http://schemas.openxmlformats.org/officeDocument/2006/math">
                    <m:r>
                      <a:rPr lang="fr-CH" sz="1400" b="0" i="1" smtClean="0">
                        <a:latin typeface="Cambria Math" charset="0"/>
                        <a:ea typeface="Cambria Math" charset="0"/>
                        <a:cs typeface="Cambria Math" charset="0"/>
                      </a:rPr>
                      <m:t>𝜆</m:t>
                    </m:r>
                  </m:oMath>
                </a14:m>
                <a:r>
                  <a:rPr lang="en-US" baseline="0" dirty="0">
                    <a:latin typeface="Calibri" panose="020F0502020204030204" pitchFamily="34" charset="0"/>
                    <a:cs typeface="Calibri" panose="020F0502020204030204" pitchFamily="34" charset="0"/>
                  </a:rPr>
                  <a:t>) is essential for the model to perform well. It is also possible to make the parameter dependent on the query, in particular on the query size.</a:t>
                </a:r>
                <a:endParaRPr lang="en-US" dirty="0">
                  <a:latin typeface="Calibri" panose="020F0502020204030204" pitchFamily="34" charset="0"/>
                  <a:cs typeface="Calibri" panose="020F0502020204030204" pitchFamily="34" charset="0"/>
                </a:endParaRPr>
              </a:p>
            </p:txBody>
          </p:sp>
        </mc:Choice>
        <mc:Fallback xmlns="">
          <p:sp>
            <p:nvSpPr>
              <p:cNvPr id="3" name="Notes Placeholder 2"/>
              <p:cNvSpPr>
                <a:spLocks noGrp="1"/>
              </p:cNvSpPr>
              <p:nvPr>
                <p:ph type="body" idx="1"/>
              </p:nvPr>
            </p:nvSpPr>
            <p:spPr/>
            <p:txBody>
              <a:bodyPr/>
              <a:lstStyle/>
              <a:p>
                <a:r>
                  <a:rPr lang="en-US" dirty="0" smtClean="0"/>
                  <a:t>Here we summarize</a:t>
                </a:r>
                <a:r>
                  <a:rPr lang="en-US" baseline="0" dirty="0" smtClean="0"/>
                  <a:t> the approach for probabilistic retrieval. From a more technical perspective or the perspective of computational complexity probabilistic retrieval is not very different from vector space retrieval. The computation of the likelihoods for the document models requires the knowledge of term frequencies, so in that sense it is equivalent. For the collection models the global term frequencies need to be computed, which again is similar to computing inverse document frequencies in a document collection.</a:t>
                </a:r>
              </a:p>
              <a:p>
                <a:endParaRPr lang="en-US" baseline="0" dirty="0" smtClean="0"/>
              </a:p>
              <a:p>
                <a:r>
                  <a:rPr lang="en-US" baseline="0" dirty="0" smtClean="0"/>
                  <a:t>In practical use the fine tuning of the model parameters (in that case </a:t>
                </a:r>
                <a:r>
                  <a:rPr lang="fr-CH" sz="1400" b="0" i="0" smtClean="0">
                    <a:latin typeface="Cambria Math" charset="0"/>
                    <a:ea typeface="Cambria Math" charset="0"/>
                    <a:cs typeface="Cambria Math" charset="0"/>
                  </a:rPr>
                  <a:t>𝜆</a:t>
                </a:r>
                <a:r>
                  <a:rPr lang="en-US" baseline="0" dirty="0" smtClean="0"/>
                  <a:t>) is essential for the good working of the model. Different methods have been devised for that. It is also possible to make the parameters dependent on the query, in particular on the query size.</a:t>
                </a:r>
                <a:endParaRPr lang="en-US" dirty="0"/>
              </a:p>
            </p:txBody>
          </p:sp>
        </mc:Fallback>
      </mc:AlternateContent>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13</a:t>
            </a:fld>
            <a:endParaRPr lang="en-US"/>
          </a:p>
        </p:txBody>
      </p:sp>
    </p:spTree>
    <p:extLst>
      <p:ext uri="{BB962C8B-B14F-4D97-AF65-F5344CB8AC3E}">
        <p14:creationId xmlns:p14="http://schemas.microsoft.com/office/powerpoint/2010/main" val="424756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a:t>
            </a:r>
            <a:r>
              <a:rPr lang="en-US" baseline="0" dirty="0">
                <a:latin typeface="Calibri" panose="020F0502020204030204" pitchFamily="34" charset="0"/>
                <a:cs typeface="Calibri" panose="020F0502020204030204" pitchFamily="34" charset="0"/>
              </a:rPr>
              <a:t> is a simple example illustrating the use of probabilistic retrieval. Note that the document lengths of d1 and d2 are 7 and 6, and that the collection length is 13.</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14</a:t>
            </a:fld>
            <a:endParaRPr lang="en-US"/>
          </a:p>
        </p:txBody>
      </p:sp>
    </p:spTree>
    <p:extLst>
      <p:ext uri="{BB962C8B-B14F-4D97-AF65-F5344CB8AC3E}">
        <p14:creationId xmlns:p14="http://schemas.microsoft.com/office/powerpoint/2010/main" val="1608118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is a result reported from comparing vector space retrieval with probabilistic</a:t>
            </a:r>
            <a:r>
              <a:rPr lang="en-US" baseline="0" dirty="0">
                <a:latin typeface="Calibri" panose="020F0502020204030204" pitchFamily="34" charset="0"/>
                <a:cs typeface="Calibri" panose="020F0502020204030204" pitchFamily="34" charset="0"/>
              </a:rPr>
              <a:t> retrieval. In this experiment probabilistic retrieval improves precision significantly, in particular for higher values of recall. (LM = language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15</a:t>
            </a:fld>
            <a:endParaRPr lang="en-US"/>
          </a:p>
        </p:txBody>
      </p:sp>
    </p:spTree>
    <p:extLst>
      <p:ext uri="{BB962C8B-B14F-4D97-AF65-F5344CB8AC3E}">
        <p14:creationId xmlns:p14="http://schemas.microsoft.com/office/powerpoint/2010/main" val="696802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Here</a:t>
            </a:r>
            <a:r>
              <a:rPr lang="en-US" baseline="0" dirty="0">
                <a:latin typeface="Calibri" panose="020F0502020204030204" pitchFamily="34" charset="0"/>
                <a:cs typeface="Calibri" panose="020F0502020204030204" pitchFamily="34" charset="0"/>
              </a:rPr>
              <a:t> we compare the characteristics of the vector space model with the probabilistic retrieval model based on language models that we have introduced. BM25 is another probabilistic model, that is today considered as one of the most performant retrieval models.</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One aspect that is taken implicitly care off in the probabilistic retrieval model based on language models is normalization for document length. For vector space retrieval, specific modifications of the model are used, as we have seen earlier. For collections with widely varying document lengths this proved to be a useful improvement.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general, the vector space model is preferred, when a quick and simple solution is sought. For probabilistic models, better performance can be achieved, but this depends on careful parameter tuning.</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16</a:t>
            </a:fld>
            <a:endParaRPr lang="en-US"/>
          </a:p>
        </p:txBody>
      </p:sp>
    </p:spTree>
    <p:extLst>
      <p:ext uri="{BB962C8B-B14F-4D97-AF65-F5344CB8AC3E}">
        <p14:creationId xmlns:p14="http://schemas.microsoft.com/office/powerpoint/2010/main" val="2035480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Users cannot predict or imagine all possible ways of how the concepts they are interested to find in their search can be expressed in natural language. Consequently,</a:t>
            </a:r>
            <a:r>
              <a:rPr lang="en-US" baseline="0" dirty="0">
                <a:latin typeface="Calibri" panose="020F0502020204030204" pitchFamily="34" charset="0"/>
                <a:cs typeface="Calibri" panose="020F0502020204030204" pitchFamily="34" charset="0"/>
              </a:rPr>
              <a:t> even under the vector space retrieval model, relevant results are missed, for the example, when the user does not provide different synonyms (different terms with the same meaning) in a query.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information retrieval we are most of the time concerned about precision, since the assumption is that there exist many relevant documents. But in certain applications recall is more important. Good examples for this is searching for scientific publications, where only a few papers might be of interest or security-relevant applications where also rare risks need to be detected.</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the following we will see one possible approach to deal with this problem, namely extending the user query automatically by the system with additional query terms.</a:t>
            </a:r>
          </a:p>
          <a:p>
            <a:endParaRPr lang="en-US" baseline="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3268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the following we will present</a:t>
            </a:r>
            <a:r>
              <a:rPr lang="en-US" baseline="0" dirty="0">
                <a:latin typeface="Calibri" panose="020F0502020204030204" pitchFamily="34" charset="0"/>
                <a:cs typeface="Calibri" panose="020F0502020204030204" pitchFamily="34" charset="0"/>
              </a:rPr>
              <a:t> two types of approaches to query extension. They differ in the way of how new additional query terms are obtained. In the local approach the source of information is the current user query, respectively results produced by answering the user query. In the global approach, the source of information is an existing document collection, either the documents corpus that is queried by the user, or another, external collection of documents.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108362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general, a user does not necessarily know</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what is his information need and how to appropriately formulate a query. But usually,</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 user</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can well identify relevant documents. Therefore, the idea of user relevance feedback is to reformulate a query by taking into account feedback of the user on the relevance of already retrieved documents.</a:t>
            </a:r>
          </a:p>
          <a:p>
            <a:r>
              <a:rPr lang="en-US" dirty="0">
                <a:latin typeface="Calibri" panose="020F0502020204030204" pitchFamily="34" charset="0"/>
                <a:cs typeface="Calibri" panose="020F0502020204030204" pitchFamily="34" charset="0"/>
              </a:rPr>
              <a:t>The advantages of such an approach are the following:</a:t>
            </a:r>
          </a:p>
          <a:p>
            <a:pPr lvl="1">
              <a:buFontTx/>
              <a:buChar char="•"/>
            </a:pPr>
            <a:r>
              <a:rPr lang="en-US" dirty="0">
                <a:latin typeface="Calibri" panose="020F0502020204030204" pitchFamily="34" charset="0"/>
                <a:cs typeface="Calibri" panose="020F0502020204030204" pitchFamily="34" charset="0"/>
              </a:rPr>
              <a:t>The user is not involved in query formulation, but just points to interesting data items.</a:t>
            </a:r>
          </a:p>
          <a:p>
            <a:pPr lvl="1">
              <a:buFontTx/>
              <a:buChar char="•"/>
            </a:pPr>
            <a:r>
              <a:rPr lang="en-US" dirty="0">
                <a:latin typeface="Calibri" panose="020F0502020204030204" pitchFamily="34" charset="0"/>
                <a:cs typeface="Calibri" panose="020F0502020204030204" pitchFamily="34" charset="0"/>
              </a:rPr>
              <a:t>The search task can be split up in smaller steps.</a:t>
            </a:r>
          </a:p>
          <a:p>
            <a:pPr lvl="1">
              <a:buFontTx/>
              <a:buChar char="•"/>
            </a:pPr>
            <a:r>
              <a:rPr lang="en-US" dirty="0">
                <a:latin typeface="Calibri" panose="020F0502020204030204" pitchFamily="34" charset="0"/>
                <a:cs typeface="Calibri" panose="020F0502020204030204" pitchFamily="34" charset="0"/>
              </a:rPr>
              <a:t>The search task becomes a process converging to the desired result.</a:t>
            </a:r>
          </a:p>
          <a:p>
            <a:endParaRPr lang="en-CH"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19</a:t>
            </a:fld>
            <a:endParaRPr lang="en-US"/>
          </a:p>
        </p:txBody>
      </p:sp>
    </p:spTree>
    <p:extLst>
      <p:ext uri="{BB962C8B-B14F-4D97-AF65-F5344CB8AC3E}">
        <p14:creationId xmlns:p14="http://schemas.microsoft.com/office/powerpoint/2010/main" val="16623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situation when receiving feedback</a:t>
            </a:r>
            <a:r>
              <a:rPr lang="en-US" baseline="0" dirty="0">
                <a:latin typeface="Calibri" panose="020F0502020204030204" pitchFamily="34" charset="0"/>
                <a:cs typeface="Calibri" panose="020F0502020204030204" pitchFamily="34" charset="0"/>
              </a:rPr>
              <a:t> from users can be described as follows: the retrieval system returns some result set R that is presented to the user. This result set overlaps with the set of relevant documents (C</a:t>
            </a:r>
            <a:r>
              <a:rPr lang="en-US" baseline="-25000" dirty="0">
                <a:latin typeface="Calibri" panose="020F0502020204030204" pitchFamily="34" charset="0"/>
                <a:cs typeface="Calibri" panose="020F0502020204030204" pitchFamily="34" charset="0"/>
              </a:rPr>
              <a:t>r</a:t>
            </a:r>
            <a:r>
              <a:rPr lang="en-US" baseline="0" dirty="0">
                <a:latin typeface="Calibri" panose="020F0502020204030204" pitchFamily="34" charset="0"/>
                <a:cs typeface="Calibri" panose="020F0502020204030204" pitchFamily="34" charset="0"/>
              </a:rPr>
              <a:t>). The user can the identify within the result set both documents that are relevant and non-relevant. This gives the two feedback sets </a:t>
            </a:r>
            <a:r>
              <a:rPr lang="en-US" baseline="0" dirty="0" err="1">
                <a:latin typeface="Calibri" panose="020F0502020204030204" pitchFamily="34" charset="0"/>
                <a:cs typeface="Calibri" panose="020F0502020204030204" pitchFamily="34" charset="0"/>
              </a:rPr>
              <a:t>D</a:t>
            </a:r>
            <a:r>
              <a:rPr lang="en-US" baseline="-25000" dirty="0" err="1">
                <a:latin typeface="Calibri" panose="020F0502020204030204" pitchFamily="34" charset="0"/>
                <a:cs typeface="Calibri" panose="020F0502020204030204" pitchFamily="34" charset="0"/>
              </a:rPr>
              <a:t>r</a:t>
            </a:r>
            <a:r>
              <a:rPr lang="en-US" baseline="0" dirty="0">
                <a:latin typeface="Calibri" panose="020F0502020204030204" pitchFamily="34" charset="0"/>
                <a:cs typeface="Calibri" panose="020F0502020204030204" pitchFamily="34" charset="0"/>
              </a:rPr>
              <a:t> and D</a:t>
            </a:r>
            <a:r>
              <a:rPr lang="en-US" baseline="-25000" dirty="0">
                <a:latin typeface="Calibri" panose="020F0502020204030204" pitchFamily="34" charset="0"/>
                <a:cs typeface="Calibri" panose="020F0502020204030204" pitchFamily="34" charset="0"/>
              </a:rPr>
              <a:t>n</a:t>
            </a:r>
            <a:r>
              <a:rPr lang="en-US" baseline="0"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31067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The basic approach for user relevance feedback was introduced by </a:t>
            </a:r>
            <a:r>
              <a:rPr lang="en-US" dirty="0" err="1">
                <a:latin typeface="Calibri" panose="020F0502020204030204" pitchFamily="34" charset="0"/>
                <a:cs typeface="Calibri" panose="020F0502020204030204" pitchFamily="34" charset="0"/>
              </a:rPr>
              <a:t>Rocchio</a:t>
            </a:r>
            <a:r>
              <a:rPr lang="en-US" dirty="0">
                <a:latin typeface="Calibri" panose="020F0502020204030204" pitchFamily="34" charset="0"/>
                <a:cs typeface="Calibri" panose="020F0502020204030204" pitchFamily="34" charset="0"/>
              </a:rPr>
              <a:t>.</a:t>
            </a:r>
            <a:r>
              <a:rPr lang="en-US" baseline="0" dirty="0">
                <a:latin typeface="Calibri" panose="020F0502020204030204" pitchFamily="34" charset="0"/>
                <a:cs typeface="Calibri" panose="020F0502020204030204" pitchFamily="34" charset="0"/>
              </a:rPr>
              <a:t> It is based on the observation, that the centroid of all document vectors of a document set D can be considered as the most characteristic representation of the document set. In order to to construct a query </a:t>
            </a:r>
            <a:r>
              <a:rPr lang="en-US" baseline="0" dirty="0" err="1">
                <a:latin typeface="Calibri" panose="020F0502020204030204" pitchFamily="34" charset="0"/>
                <a:cs typeface="Calibri" panose="020F0502020204030204" pitchFamily="34" charset="0"/>
              </a:rPr>
              <a:t>q</a:t>
            </a:r>
            <a:r>
              <a:rPr lang="en-US" baseline="-25000" dirty="0" err="1">
                <a:latin typeface="Calibri" panose="020F0502020204030204" pitchFamily="34" charset="0"/>
                <a:cs typeface="Calibri" panose="020F0502020204030204" pitchFamily="34" charset="0"/>
              </a:rPr>
              <a:t>opt</a:t>
            </a:r>
            <a:r>
              <a:rPr lang="en-US" baseline="0" dirty="0">
                <a:latin typeface="Calibri" panose="020F0502020204030204" pitchFamily="34" charset="0"/>
                <a:cs typeface="Calibri" panose="020F0502020204030204" pitchFamily="34" charset="0"/>
              </a:rPr>
              <a:t> that optimally separates relevant from non-relevant documents, such a query has to have maximal similarity with the set of relevant documents, respectively its centroid, and maximal dissimilarity with the set of non-relevant documents, respectively its centroid. This can be achieved by finding a query that maximizes the difference among these two similarity values.</a:t>
            </a:r>
            <a:endParaRPr lang="en-US" dirty="0">
              <a:latin typeface="Calibri" panose="020F0502020204030204" pitchFamily="34" charset="0"/>
              <a:cs typeface="Calibri" panose="020F0502020204030204" pitchFamily="34" charset="0"/>
            </a:endParaRPr>
          </a:p>
          <a:p>
            <a:endParaRPr lang="en-CH"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21</a:t>
            </a:fld>
            <a:endParaRPr lang="en-US"/>
          </a:p>
        </p:txBody>
      </p:sp>
    </p:spTree>
    <p:extLst>
      <p:ext uri="{BB962C8B-B14F-4D97-AF65-F5344CB8AC3E}">
        <p14:creationId xmlns:p14="http://schemas.microsoft.com/office/powerpoint/2010/main" val="58901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probabilistic retrieval the objective is to introduce a notion of probability that relates to the relevance of a document d with respect to a query q.</a:t>
                </a:r>
              </a:p>
              <a:p>
                <a:endParaRPr lang="en-US"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Since we can assume that the probability of a document to occur in a collection is constant (which is correct assuming all documents are different), and the probability of a query to occur is the same for all documents, using Bayes rule, the problem of determining whether a document is relevant for a query is equivalent to the problem of determining whether a query is relevant to a document. The latter probability </a:t>
                </a:r>
                <a14:m>
                  <m:oMath xmlns:m="http://schemas.openxmlformats.org/officeDocument/2006/math">
                    <m:r>
                      <a:rPr lang="fr-CH" sz="1400" i="1" smtClean="0">
                        <a:latin typeface="Cambria Math" charset="0"/>
                      </a:rPr>
                      <m:t>𝑃</m:t>
                    </m:r>
                    <m:d>
                      <m:dPr>
                        <m:ctrlPr>
                          <a:rPr lang="fr-CH" sz="1400" i="1" smtClean="0">
                            <a:latin typeface="Cambria Math" charset="0"/>
                          </a:rPr>
                        </m:ctrlPr>
                      </m:dPr>
                      <m:e>
                        <m:r>
                          <a:rPr lang="fr-CH" sz="1400" i="1" smtClean="0">
                            <a:latin typeface="Cambria Math" charset="0"/>
                          </a:rPr>
                          <m:t>𝑞</m:t>
                        </m:r>
                      </m:e>
                      <m:e>
                        <m:r>
                          <a:rPr lang="fr-CH" sz="1400" i="1" smtClean="0">
                            <a:latin typeface="Cambria Math" charset="0"/>
                          </a:rPr>
                          <m:t>𝑑</m:t>
                        </m:r>
                      </m:e>
                    </m:d>
                  </m:oMath>
                </a14:m>
                <a:r>
                  <a:rPr lang="en-US" baseline="0" dirty="0">
                    <a:latin typeface="Calibri" panose="020F0502020204030204" pitchFamily="34" charset="0"/>
                    <a:cs typeface="Calibri" panose="020F0502020204030204" pitchFamily="34" charset="0"/>
                  </a:rPr>
                  <a:t> is also called the query likelihood.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So probabilistic IR can be framed as the question of what is the probability for a specific query to occur, given a specific document. One way to understand why the problem is formulated this way, is that it is more feasible to derive a rich model from a document, than from a query, which contains little information.</a:t>
                </a:r>
                <a:endParaRPr lang="en-US" dirty="0">
                  <a:latin typeface="Calibri" panose="020F0502020204030204" pitchFamily="34" charset="0"/>
                  <a:cs typeface="Calibri" panose="020F0502020204030204" pitchFamily="34" charset="0"/>
                </a:endParaRPr>
              </a:p>
            </p:txBody>
          </p:sp>
        </mc:Choice>
        <mc:Fallback>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probabilistic retrieval the objective is to introduce a notion of probability that relates to the relevance of a document d with respect to a query q.</a:t>
                </a:r>
              </a:p>
              <a:p>
                <a:endParaRPr lang="en-US"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Since we can assume that the probability of a document to occur in a collection is constant (which is correct assuming all documents are different), and the probability of a query to occur is the same for all documents, using Bayes rule, the problem of determining whether a document is relevant for a query is equivalent to the problem of determining whether a query is relevant to a document. The latter probability </a:t>
                </a:r>
                <a:r>
                  <a:rPr lang="fr-CH" sz="1400" i="0">
                    <a:latin typeface="Cambria Math" charset="0"/>
                  </a:rPr>
                  <a:t>𝑃(𝑞│𝑑)</a:t>
                </a:r>
                <a:r>
                  <a:rPr lang="en-US" baseline="0" dirty="0">
                    <a:latin typeface="Calibri" panose="020F0502020204030204" pitchFamily="34" charset="0"/>
                    <a:cs typeface="Calibri" panose="020F0502020204030204" pitchFamily="34" charset="0"/>
                  </a:rPr>
                  <a:t> is also called the query likelihood.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So probabilistic IR can be framed as the question of what is the probability for a specific query to occur, given a specific document. One way to understand why the problem is formulated this way, is that it is more feasible to derive a rich model from a document, than from a query, which contains little information.</a:t>
                </a:r>
                <a:endParaRPr lang="en-US" dirty="0">
                  <a:latin typeface="Calibri" panose="020F0502020204030204" pitchFamily="34" charset="0"/>
                  <a:cs typeface="Calibri" panose="020F0502020204030204" pitchFamily="34" charset="0"/>
                </a:endParaRPr>
              </a:p>
            </p:txBody>
          </p:sp>
        </mc:Fallback>
      </mc:AlternateContent>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2</a:t>
            </a:fld>
            <a:endParaRPr lang="en-US"/>
          </a:p>
        </p:txBody>
      </p:sp>
    </p:spTree>
    <p:extLst>
      <p:ext uri="{BB962C8B-B14F-4D97-AF65-F5344CB8AC3E}">
        <p14:creationId xmlns:p14="http://schemas.microsoft.com/office/powerpoint/2010/main" val="63517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now motivate of how the optimal</a:t>
            </a:r>
            <a:r>
              <a:rPr lang="en-US" baseline="0" dirty="0">
                <a:latin typeface="Calibri" panose="020F0502020204030204" pitchFamily="34" charset="0"/>
                <a:cs typeface="Calibri" panose="020F0502020204030204" pitchFamily="34" charset="0"/>
              </a:rPr>
              <a:t> query vector can be found with an illustration. Assume that the relevant documents are marked by circles, and the non-relevant documents are marked by crosses, and that the vector space has 2 dimensions. When we consider the simply centroid of the relevant documents as a search query, then we see that we cannot achieve optimal precision and recall at the same time.</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1561771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therefore consider also the centroid of the non-relevant documents as part of the user relevance feedback. We compute the difference vector among the two centroids, and we will use this difference vector to “move away” the query from the non-relevant documents.</a:t>
            </a: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4283005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a:t>
            </a:r>
            <a:r>
              <a:rPr lang="en-US" baseline="0" dirty="0">
                <a:latin typeface="Calibri" panose="020F0502020204030204" pitchFamily="34" charset="0"/>
                <a:cs typeface="Calibri" panose="020F0502020204030204" pitchFamily="34" charset="0"/>
              </a:rPr>
              <a:t>add the difference vector to the centroid for the relevant documents. The resulting optimal query vector now can include all relevant documents in its result, without including non-relevant ones. In practice, such a clear separation will not always be achieved, but it has been shown that under some additional assumptions, this method is the optimal way to construct a query separating relevant from non-relevant documents.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612651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AFA1379-7213-486D-AB3B-56E1DA74862D}"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6083" name="Rectangle 2"/>
          <p:cNvSpPr>
            <a:spLocks noGrp="1" noRot="1" noChangeAspect="1" noChangeArrowheads="1" noTextEdit="1"/>
          </p:cNvSpPr>
          <p:nvPr>
            <p:ph type="sldImg"/>
          </p:nvPr>
        </p:nvSpPr>
        <p:spPr>
          <a:xfrm>
            <a:off x="781050" y="769938"/>
            <a:ext cx="5538788" cy="3835400"/>
          </a:xfrm>
          <a:ln/>
        </p:spPr>
      </p:sp>
      <p:sp>
        <p:nvSpPr>
          <p:cNvPr id="46084"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We derived in the previous illustration an optimal query vector, under a model that uses Euclidean distance as metrics. This approach is frequently used for illustration of how such a vector can be constructed. Since in the vector space model we use cosine similarity as similarity measure, the optimal vector under this metric is different. It is given as the difference vector of the two centroids.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Constructing</a:t>
            </a:r>
            <a:r>
              <a:rPr lang="en-US" baseline="0" dirty="0">
                <a:latin typeface="Calibri" panose="020F0502020204030204" pitchFamily="34" charset="0"/>
                <a:cs typeface="Calibri" panose="020F0502020204030204" pitchFamily="34" charset="0"/>
              </a:rPr>
              <a:t> an optimal query vector as described is only theoretically possible, since the complete information on relevant and non-relevant documents is missing in practice. Therefore, the theoretical considerations serve as a basis to devise a practical scheme, that is </a:t>
            </a:r>
            <a:r>
              <a:rPr lang="en-US" b="1" baseline="0" dirty="0">
                <a:latin typeface="Calibri" panose="020F0502020204030204" pitchFamily="34" charset="0"/>
                <a:cs typeface="Calibri" panose="020F0502020204030204" pitchFamily="34" charset="0"/>
              </a:rPr>
              <a:t>approximating</a:t>
            </a:r>
            <a:r>
              <a:rPr lang="en-US" baseline="0" dirty="0">
                <a:latin typeface="Calibri" panose="020F0502020204030204" pitchFamily="34" charset="0"/>
                <a:cs typeface="Calibri" panose="020F0502020204030204" pitchFamily="34" charset="0"/>
              </a:rPr>
              <a:t> the theoretical optimal vector by a vector that can be constructed from available data.  </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0993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57D1873-2BE2-46C3-BED0-96FA5553331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7107" name="Rectangle 2"/>
          <p:cNvSpPr>
            <a:spLocks noGrp="1" noRot="1" noChangeAspect="1" noChangeArrowheads="1" noTextEdit="1"/>
          </p:cNvSpPr>
          <p:nvPr>
            <p:ph type="sldImg"/>
          </p:nvPr>
        </p:nvSpPr>
        <p:spPr>
          <a:xfrm>
            <a:off x="781050" y="769938"/>
            <a:ext cx="5538788" cy="3835400"/>
          </a:xfrm>
          <a:ln cap="flat"/>
        </p:spPr>
      </p:sp>
      <p:sp>
        <p:nvSpPr>
          <p:cNvPr id="47108" name="Rectangle 3"/>
          <p:cNvSpPr>
            <a:spLocks noGrp="1" noChangeArrowheads="1"/>
          </p:cNvSpPr>
          <p:nvPr>
            <p:ph type="body" idx="1"/>
          </p:nvPr>
        </p:nvSpPr>
        <p:spPr>
          <a:noFill/>
          <a:ln/>
        </p:spPr>
        <p:txBody>
          <a:bodyPr/>
          <a:lstStyle/>
          <a:p>
            <a:pPr marL="0" indent="0">
              <a:buFont typeface="Arial" charset="0"/>
              <a:buNone/>
            </a:pPr>
            <a:r>
              <a:rPr lang="en-US" dirty="0">
                <a:latin typeface="Calibri" panose="020F0502020204030204" pitchFamily="34" charset="0"/>
                <a:cs typeface="Calibri" panose="020F0502020204030204" pitchFamily="34" charset="0"/>
              </a:rPr>
              <a:t>The</a:t>
            </a:r>
            <a:r>
              <a:rPr lang="en-US" baseline="0" dirty="0">
                <a:latin typeface="Calibri" panose="020F0502020204030204" pitchFamily="34" charset="0"/>
                <a:cs typeface="Calibri" panose="020F0502020204030204" pitchFamily="34" charset="0"/>
              </a:rPr>
              <a:t> approximation scheme for user relevance feedback is called SMART. It assumes that users have identified some relevant documents. Then the scheme assumes that all other documents should be considered as non-relevant. This results in a modification of the original query that is controlled by 3 tuning parameters.</a:t>
            </a:r>
          </a:p>
          <a:p>
            <a:pPr marL="228600" indent="-228600"/>
            <a:endParaRPr lang="en-US" baseline="0" dirty="0">
              <a:latin typeface="Calibri" panose="020F0502020204030204" pitchFamily="34" charset="0"/>
              <a:cs typeface="Calibri" panose="020F0502020204030204" pitchFamily="34" charset="0"/>
            </a:endParaRPr>
          </a:p>
          <a:p>
            <a:pPr marL="0" indent="-228600"/>
            <a:r>
              <a:rPr lang="en-US" baseline="0" dirty="0">
                <a:latin typeface="Calibri" panose="020F0502020204030204" pitchFamily="34" charset="0"/>
                <a:cs typeface="Calibri" panose="020F0502020204030204" pitchFamily="34" charset="0"/>
              </a:rPr>
              <a:t>Since the assumption that all documents that have not been marked relevant are non-relevant is of course not correct, two mechanisms are used to moderate the impact of this wrong assumption:</a:t>
            </a:r>
          </a:p>
          <a:p>
            <a:pPr marL="228600" indent="-228600">
              <a:buAutoNum type="arabicPeriod"/>
            </a:pPr>
            <a:r>
              <a:rPr lang="en-US" baseline="0" dirty="0">
                <a:latin typeface="Calibri" panose="020F0502020204030204" pitchFamily="34" charset="0"/>
                <a:cs typeface="Calibri" panose="020F0502020204030204" pitchFamily="34" charset="0"/>
              </a:rPr>
              <a:t>The original query vector is maintained, in order not to drift away too dramatically from the original user query.</a:t>
            </a:r>
          </a:p>
          <a:p>
            <a:pPr marL="228600" indent="-228600">
              <a:buAutoNum type="arabicPeriod"/>
            </a:pPr>
            <a:r>
              <a:rPr lang="en-US" baseline="0" dirty="0">
                <a:latin typeface="Calibri" panose="020F0502020204030204" pitchFamily="34" charset="0"/>
                <a:cs typeface="Calibri" panose="020F0502020204030204" pitchFamily="34" charset="0"/>
              </a:rPr>
              <a:t>The weight given for the modification using the centroid of non-relevant documents is generally kept lower than the weight for the centroid of the relevant documents</a:t>
            </a:r>
            <a:endParaRPr lang="en-US" dirty="0">
              <a:latin typeface="Calibri" panose="020F0502020204030204" pitchFamily="34" charset="0"/>
              <a:cs typeface="Calibri" panose="020F0502020204030204" pitchFamily="34" charset="0"/>
            </a:endParaRPr>
          </a:p>
          <a:p>
            <a:pPr marL="228600" indent="-228600"/>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449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7562DCF6-C322-4C22-95B0-9DADD233296D}"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48131" name="Rectangle 2"/>
          <p:cNvSpPr>
            <a:spLocks noGrp="1" noRot="1" noChangeAspect="1" noChangeArrowheads="1" noTextEdit="1"/>
          </p:cNvSpPr>
          <p:nvPr>
            <p:ph type="sldImg"/>
          </p:nvPr>
        </p:nvSpPr>
        <p:spPr>
          <a:xfrm>
            <a:off x="781050" y="769938"/>
            <a:ext cx="5538788" cy="3835400"/>
          </a:xfrm>
          <a:ln/>
        </p:spPr>
      </p:sp>
      <p:sp>
        <p:nvSpPr>
          <p:cNvPr id="48132"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This example shows how the query reformulation works. By identifying document B3 as being relevant and modifying the query vector it turns out that new documents (B5 and B7) become relevant. The reason is that those new documents share terms with document B3, and these terms are newly considered in the reformulated query.</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53433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Concerning the first assumption, if the initial query of the user does not contain sufficient information to retrieve a sufficiently large number of documents that are relevant to the true interest of the user (i.e., has sufficient recall), the relevance feedback system will not be able to discover additional relevant terms.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Concerning the second assumption, new terms can only be included as part of the modified query, if they co-occur at least in some documents together with original query terms. Otherwise, these terms could never be part of relevant documents in the result of the original query (why?).</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Concerning the third assumption, implicitly the SMART algorithm assumes that all relevant documents are part of one cluster in the vector space. If they form multiple clusters, it is not able to correctly produce a query that can retrieve the relevant documents.</a:t>
            </a: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372330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idea of relevance feedback has also been adopted for an automated extension of queries. Instead of the user selecting relevant documents, the system automatically chooses the top-k results as the set of relevant documents and then extends the query either by selecting some most relevant terms using a weighting scheme or applying the SMART algorithm.</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works well if the original query already separates well the topic of interest from other topics. If this is not the case, the method can fail catastrophically, driving the query towards a topic that is different from the originally intended one, where irrelevant query terms reinforce each other.</a:t>
            </a: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157492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These are examples of weighting schemes that have been considered for pseudo-relevance feedback.</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32</a:t>
            </a:fld>
            <a:endParaRPr lang="en-US"/>
          </a:p>
        </p:txBody>
      </p:sp>
    </p:spTree>
    <p:extLst>
      <p:ext uri="{BB962C8B-B14F-4D97-AF65-F5344CB8AC3E}">
        <p14:creationId xmlns:p14="http://schemas.microsoft.com/office/powerpoint/2010/main" val="2628607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Global methods for expanding</a:t>
            </a:r>
            <a:r>
              <a:rPr lang="en-US" baseline="0" dirty="0">
                <a:latin typeface="Calibri" panose="020F0502020204030204" pitchFamily="34" charset="0"/>
                <a:cs typeface="Calibri" panose="020F0502020204030204" pitchFamily="34" charset="0"/>
              </a:rPr>
              <a:t> user queries can rely on a variety of resources. These may be thesauri that are manually constructed or automatically derived (a</a:t>
            </a:r>
            <a:r>
              <a:rPr lang="en-US" dirty="0">
                <a:latin typeface="Calibri" panose="020F0502020204030204" pitchFamily="34" charset="0"/>
                <a:cs typeface="Calibri" panose="020F0502020204030204" pitchFamily="34" charset="0"/>
              </a:rPr>
              <a:t> thesaurus is a database that contains</a:t>
            </a:r>
            <a:r>
              <a:rPr lang="en-US" baseline="0" dirty="0">
                <a:latin typeface="Calibri" panose="020F0502020204030204" pitchFamily="34" charset="0"/>
                <a:cs typeface="Calibri" panose="020F0502020204030204" pitchFamily="34" charset="0"/>
              </a:rPr>
              <a:t> words and their synonyms), or the automated analysis of query logs.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14727734-ABCF-234D-B636-C5B0C95204C2}"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926440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concept of query likelihood gives now rise to the following approach to  capture relevance of a document to a query. We assume that documents are the result of language model.</a:t>
            </a:r>
            <a:r>
              <a:rPr lang="en-US" baseline="0" dirty="0">
                <a:latin typeface="Calibri" panose="020F0502020204030204" pitchFamily="34" charset="0"/>
                <a:cs typeface="Calibri" panose="020F0502020204030204" pitchFamily="34" charset="0"/>
              </a:rPr>
              <a:t> A language model is a (in general probabilistic) process that produces text, and a given document d is assumed to be produced by its specific language model M</a:t>
            </a:r>
            <a:r>
              <a:rPr lang="en-US" baseline="-25000" dirty="0">
                <a:latin typeface="Calibri" panose="020F0502020204030204" pitchFamily="34" charset="0"/>
                <a:cs typeface="Calibri" panose="020F0502020204030204" pitchFamily="34" charset="0"/>
              </a:rPr>
              <a:t>d</a:t>
            </a:r>
            <a:r>
              <a:rPr lang="en-US" baseline="0" dirty="0">
                <a:latin typeface="Calibri" panose="020F0502020204030204" pitchFamily="34" charset="0"/>
                <a:cs typeface="Calibri" panose="020F0502020204030204" pitchFamily="34" charset="0"/>
              </a:rPr>
              <a:t>. Then the problem of retrieval can be viewed in the following way: if a query is relevant to a document, it should have been produced by the same language model as the document. Using this argument, the query likelihood corresponds to the probability that the query has been produced by the same language model as the document.</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Let’s have now a more detailed look in what a language model is and how we use it implement this approach practically.</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3</a:t>
            </a:fld>
            <a:endParaRPr lang="en-US"/>
          </a:p>
        </p:txBody>
      </p:sp>
    </p:spTree>
    <p:extLst>
      <p:ext uri="{BB962C8B-B14F-4D97-AF65-F5344CB8AC3E}">
        <p14:creationId xmlns:p14="http://schemas.microsoft.com/office/powerpoint/2010/main" val="2418323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Performing</a:t>
            </a:r>
            <a:r>
              <a:rPr lang="en-US" baseline="0" dirty="0">
                <a:latin typeface="Calibri" panose="020F0502020204030204" pitchFamily="34" charset="0"/>
                <a:cs typeface="Calibri" panose="020F0502020204030204" pitchFamily="34" charset="0"/>
              </a:rPr>
              <a:t> query expansion using a manually thesaurus requires the (expensive) effort of creating and maintaining such a thesaurus. This task is mainly performed in highly specialized technical fields in science and engineering. One prominent example of such a Thesaurus is maintained by </a:t>
            </a:r>
            <a:r>
              <a:rPr lang="en-US" baseline="0" dirty="0" err="1">
                <a:latin typeface="Calibri" panose="020F0502020204030204" pitchFamily="34" charset="0"/>
                <a:cs typeface="Calibri" panose="020F0502020204030204" pitchFamily="34" charset="0"/>
              </a:rPr>
              <a:t>Pubmed</a:t>
            </a:r>
            <a:r>
              <a:rPr lang="en-US" baseline="0" dirty="0">
                <a:latin typeface="Calibri" panose="020F0502020204030204" pitchFamily="34" charset="0"/>
                <a:cs typeface="Calibri" panose="020F0502020204030204" pitchFamily="34" charset="0"/>
              </a:rPr>
              <a:t>, the biggest publication database for medical literature maintained by the NIH, the National Institute of Health in the US. When using its search engine, you will find a window ”Search details” that shows how the user query is automatically expanded using the </a:t>
            </a:r>
            <a:r>
              <a:rPr lang="en-US" baseline="0" dirty="0" err="1">
                <a:latin typeface="Calibri" panose="020F0502020204030204" pitchFamily="34" charset="0"/>
                <a:cs typeface="Calibri" panose="020F0502020204030204" pitchFamily="34" charset="0"/>
              </a:rPr>
              <a:t>Pubmed</a:t>
            </a:r>
            <a:r>
              <a:rPr lang="en-US" baseline="0" dirty="0">
                <a:latin typeface="Calibri" panose="020F0502020204030204" pitchFamily="34" charset="0"/>
                <a:cs typeface="Calibri" panose="020F0502020204030204" pitchFamily="34" charset="0"/>
              </a:rPr>
              <a:t> thesaurus. In this example we see that the search system identifies that “cancer” is an entry on the concept “neoplasms”, and thus extends the query with all entries that it finds associated in the thesaurus (e.g., it would also search for “tumor”).</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8937987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 order to avoid the effort of manually creating a thesaurus one can find methods to create it automatically by studying large numbers of documents</a:t>
            </a:r>
            <a:r>
              <a:rPr lang="en-US" baseline="0" dirty="0">
                <a:latin typeface="Calibri" panose="020F0502020204030204" pitchFamily="34" charset="0"/>
                <a:cs typeface="Calibri" panose="020F0502020204030204" pitchFamily="34" charset="0"/>
              </a:rPr>
              <a:t> and the distribution of words in those. This leads to the concept of word similarity. There exists two basic methods to study this similarity, either statistically, by observing which words occur together in documents, or in a more accurate way by identifying whether the words occur in the same text patterns.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We will study later in the lecture such methods in more detail.  For the first approach, we will study so-called “word embeddings”. For the second approach, we will learn about this type of methods in “information extraction”.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E6C47E0B-2958-48CC-BA4E-C350203CF107}"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3249875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Query logs contain potentially</a:t>
            </a:r>
            <a:r>
              <a:rPr lang="en-US" baseline="0" dirty="0">
                <a:latin typeface="Calibri" panose="020F0502020204030204" pitchFamily="34" charset="0"/>
                <a:cs typeface="Calibri" panose="020F0502020204030204" pitchFamily="34" charset="0"/>
              </a:rPr>
              <a:t> rich information for query expansion. There are different ways of how such knowledge can be exploited. We show here two possibilities.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Other methods rely on mining query logs using various techniques, including clustering and association rule mining, that we will introduce later in the lecture in the part on “data mining”.</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marL="0" marR="0" lvl="0" indent="0" algn="r" defTabSz="952500" rtl="0" eaLnBrk="1" fontAlgn="base" latinLnBrk="0" hangingPunct="1">
              <a:lnSpc>
                <a:spcPct val="100000"/>
              </a:lnSpc>
              <a:spcBef>
                <a:spcPct val="0"/>
              </a:spcBef>
              <a:spcAft>
                <a:spcPct val="0"/>
              </a:spcAft>
              <a:buClrTx/>
              <a:buSzTx/>
              <a:buFontTx/>
              <a:buNone/>
              <a:tabLst/>
              <a:defRPr/>
            </a:pPr>
            <a:fld id="{14727734-ABCF-234D-B636-C5B0C95204C2}" type="slidenum">
              <a:rPr kumimoji="0" lang="en-US" sz="1200" b="0" i="0" u="none" strike="noStrike" kern="1200" cap="none" spc="0" normalizeH="0" baseline="0" noProof="0" smtClean="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Tree>
    <p:extLst>
      <p:ext uri="{BB962C8B-B14F-4D97-AF65-F5344CB8AC3E}">
        <p14:creationId xmlns:p14="http://schemas.microsoft.com/office/powerpoint/2010/main" val="26019733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marL="0" marR="0" lvl="0" indent="0" algn="r" defTabSz="952500" rtl="0" eaLnBrk="1" fontAlgn="base" latinLnBrk="0" hangingPunct="1">
              <a:lnSpc>
                <a:spcPct val="100000"/>
              </a:lnSpc>
              <a:spcBef>
                <a:spcPct val="0"/>
              </a:spcBef>
              <a:spcAft>
                <a:spcPct val="0"/>
              </a:spcAft>
              <a:buClrTx/>
              <a:buSzTx/>
              <a:buFontTx/>
              <a:buNone/>
              <a:tabLst/>
              <a:defRPr/>
            </a:pPr>
            <a:fld id="{3F78B312-0229-5E4F-9802-BE52F67E7C3B}" type="slidenum">
              <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rPr>
              <a:pPr marL="0" marR="0" lvl="0" indent="0" algn="r" defTabSz="9525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Tempus Sans ITC" charset="0"/>
              <a:ea typeface="ＭＳ Ｐゴシック" charset="0"/>
            </a:endParaRPr>
          </a:p>
        </p:txBody>
      </p:sp>
      <p:sp>
        <p:nvSpPr>
          <p:cNvPr id="105474" name="Rectangle 2"/>
          <p:cNvSpPr>
            <a:spLocks noGrp="1" noRot="1" noChangeAspect="1" noChangeArrowheads="1" noTextEdit="1"/>
          </p:cNvSpPr>
          <p:nvPr>
            <p:ph type="sldImg"/>
          </p:nvPr>
        </p:nvSpPr>
        <p:spPr>
          <a:ln cap="flat"/>
        </p:spPr>
      </p:sp>
      <p:sp>
        <p:nvSpPr>
          <p:cNvPr id="1054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fr-FR">
              <a:latin typeface="Times New Roman" charset="0"/>
              <a:ea typeface="ＭＳ Ｐゴシック" charset="0"/>
            </a:endParaRPr>
          </a:p>
        </p:txBody>
      </p:sp>
    </p:spTree>
    <p:extLst>
      <p:ext uri="{BB962C8B-B14F-4D97-AF65-F5344CB8AC3E}">
        <p14:creationId xmlns:p14="http://schemas.microsoft.com/office/powerpoint/2010/main" val="223471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 very simple example of a generative language</a:t>
            </a:r>
            <a:r>
              <a:rPr lang="en-US" baseline="0" dirty="0">
                <a:latin typeface="Calibri" panose="020F0502020204030204" pitchFamily="34" charset="0"/>
                <a:cs typeface="Calibri" panose="020F0502020204030204" pitchFamily="34" charset="0"/>
              </a:rPr>
              <a:t> model is a deterministic automaton. Deterministic automatons are used to recognize or produce regular languages.</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4</a:t>
            </a:fld>
            <a:endParaRPr lang="en-US"/>
          </a:p>
        </p:txBody>
      </p:sp>
    </p:spTree>
    <p:extLst>
      <p:ext uri="{BB962C8B-B14F-4D97-AF65-F5344CB8AC3E}">
        <p14:creationId xmlns:p14="http://schemas.microsoft.com/office/powerpoint/2010/main" val="2848480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Instead of using a</a:t>
            </a:r>
            <a:r>
              <a:rPr lang="en-US" baseline="0" dirty="0">
                <a:latin typeface="Calibri" panose="020F0502020204030204" pitchFamily="34" charset="0"/>
                <a:cs typeface="Calibri" panose="020F0502020204030204" pitchFamily="34" charset="0"/>
              </a:rPr>
              <a:t> deterministic automaton, we can also use a probabilistic state automaton, in other words, a Markov process. In the simplest case the automaton has a single state, and every state transition emits with a certain probability one term out of a vocabulary. In addition, the automaton can stop with a certain probability. The table captures the transition probabilities of two possible models M1 and  M2. In the two models, the probability to stop is given as P(STOP|Q) = 0.2.</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5</a:t>
            </a:fld>
            <a:endParaRPr lang="en-US"/>
          </a:p>
        </p:txBody>
      </p:sp>
    </p:spTree>
    <p:extLst>
      <p:ext uri="{BB962C8B-B14F-4D97-AF65-F5344CB8AC3E}">
        <p14:creationId xmlns:p14="http://schemas.microsoft.com/office/powerpoint/2010/main" val="2680550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Given a language model for generation</a:t>
            </a:r>
            <a:r>
              <a:rPr lang="en-US" baseline="0" dirty="0">
                <a:latin typeface="Calibri" panose="020F0502020204030204" pitchFamily="34" charset="0"/>
                <a:cs typeface="Calibri" panose="020F0502020204030204" pitchFamily="34" charset="0"/>
              </a:rPr>
              <a:t> of documents, we can compute using that model the probability that a given query q has been generated by the model of a document d. We give an example showing such a computation. With this approach we are now ready to compute query likelihood for all documents of a document collection.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6</a:t>
            </a:fld>
            <a:endParaRPr lang="en-US"/>
          </a:p>
        </p:txBody>
      </p:sp>
    </p:spTree>
    <p:extLst>
      <p:ext uri="{BB962C8B-B14F-4D97-AF65-F5344CB8AC3E}">
        <p14:creationId xmlns:p14="http://schemas.microsoft.com/office/powerpoint/2010/main" val="704982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For applying the probabilistic retrieval method described before, we need to learn a language</a:t>
            </a:r>
            <a:r>
              <a:rPr lang="en-US" baseline="0" dirty="0">
                <a:latin typeface="Calibri" panose="020F0502020204030204" pitchFamily="34" charset="0"/>
                <a:cs typeface="Calibri" panose="020F0502020204030204" pitchFamily="34" charset="0"/>
              </a:rPr>
              <a:t> model of each document. The learning is performed using Maximum Likelihood Estimation (MLE). In the case of the unigram model, this is a straightforward task. We need to estimate the probabilities of terms to occur in a document. This is done by counting the number of occurrences of terms and normalizing by document length. </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7</a:t>
            </a:fld>
            <a:endParaRPr lang="en-US"/>
          </a:p>
        </p:txBody>
      </p:sp>
    </p:spTree>
    <p:extLst>
      <p:ext uri="{BB962C8B-B14F-4D97-AF65-F5344CB8AC3E}">
        <p14:creationId xmlns:p14="http://schemas.microsoft.com/office/powerpoint/2010/main" val="190722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Based on the estimation of term probabilities we can compute a query probability, by making an independence assumptions on terms. This results in an estimation of the probability of a query to occur under a given document model.</a:t>
            </a: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8</a:t>
            </a:fld>
            <a:endParaRPr lang="en-US"/>
          </a:p>
        </p:txBody>
      </p:sp>
    </p:spTree>
    <p:extLst>
      <p:ext uri="{BB962C8B-B14F-4D97-AF65-F5344CB8AC3E}">
        <p14:creationId xmlns:p14="http://schemas.microsoft.com/office/powerpoint/2010/main" val="354978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Applying the described </a:t>
            </a:r>
            <a:r>
              <a:rPr lang="en-US" baseline="0" dirty="0">
                <a:latin typeface="Calibri" panose="020F0502020204030204" pitchFamily="34" charset="0"/>
                <a:cs typeface="Calibri" panose="020F0502020204030204" pitchFamily="34" charset="0"/>
              </a:rPr>
              <a:t>approach to estimate relevance of a document to a query has a practical problem: if  the query contains a term not occurring in the document the estimated probability will be unavoidably zero, since one of the factors of the product computing that probability will be zero. In other words, the query cannot be generated by the document model, thus the document is not relevant to the query. This is not only impractical, but also not meaningful from a more another perspective. Since we used MLE to generate the model, we were using the statistics of one specific document, that has been generated by a potentially complex document model. It might be the case that the specific generated document by chance does not contain certain terms that are part of the possible terms in the document according to the document model.</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14727734-ABCF-234D-B636-C5B0C95204C2}" type="slidenum">
              <a:rPr lang="en-US" smtClean="0"/>
              <a:pPr>
                <a:defRPr/>
              </a:pPr>
              <a:t>11</a:t>
            </a:fld>
            <a:endParaRPr lang="en-US"/>
          </a:p>
        </p:txBody>
      </p:sp>
    </p:spTree>
    <p:extLst>
      <p:ext uri="{BB962C8B-B14F-4D97-AF65-F5344CB8AC3E}">
        <p14:creationId xmlns:p14="http://schemas.microsoft.com/office/powerpoint/2010/main" val="181371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©2022, Karl Aberer, EPFL-IC, Laboratoire de systèmes d'informations répartis </a:t>
            </a:r>
            <a:endParaRPr lang="en-GB" dirty="0"/>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1.2.5 Probabilistic Information Retrieval</a:t>
            </a:r>
          </a:p>
        </p:txBody>
      </p:sp>
      <p:sp>
        <p:nvSpPr>
          <p:cNvPr id="3" name="Content Placeholder 2"/>
          <p:cNvSpPr>
            <a:spLocks noGrp="1"/>
          </p:cNvSpPr>
          <p:nvPr>
            <p:ph idx="1"/>
          </p:nvPr>
        </p:nvSpPr>
        <p:spPr/>
        <p:txBody>
          <a:bodyPr/>
          <a:lstStyle/>
          <a:p>
            <a:pPr marL="0"/>
            <a:r>
              <a:rPr lang="en-US" sz="2386" dirty="0"/>
              <a:t>The notion of similarity in the vector space model does not have an explanation how it relates to relevance</a:t>
            </a:r>
          </a:p>
          <a:p>
            <a:pPr marL="389586" indent="-389586">
              <a:buFont typeface="Arial" charset="0"/>
              <a:buChar char="•"/>
            </a:pPr>
            <a:r>
              <a:rPr lang="en-US" sz="2386" dirty="0"/>
              <a:t>The similarity values are just used to rank</a:t>
            </a:r>
          </a:p>
          <a:p>
            <a:pPr marL="0" indent="0"/>
            <a:endParaRPr lang="en-US" sz="2386" dirty="0"/>
          </a:p>
          <a:p>
            <a:pPr marL="0" indent="0"/>
            <a:r>
              <a:rPr lang="en-US" sz="2386" dirty="0"/>
              <a:t>An information retrieval model deals with uncertainty on the user's information needs</a:t>
            </a:r>
          </a:p>
          <a:p>
            <a:pPr marL="389586" indent="-389586">
              <a:buFont typeface="Arial" charset="0"/>
              <a:buChar char="•"/>
            </a:pPr>
            <a:r>
              <a:rPr lang="en-US" sz="2386" dirty="0"/>
              <a:t>Probability theory provides a principled approach to reason about this uncertainty</a:t>
            </a:r>
          </a:p>
          <a:p>
            <a:endParaRPr lang="en-US" sz="2386" dirty="0"/>
          </a:p>
          <a:p>
            <a:pPr marL="0"/>
            <a:r>
              <a:rPr lang="en-US" sz="2386" dirty="0"/>
              <a:t>Probabilistic IR models attempt to provide an explainable model of relevance</a:t>
            </a:r>
          </a:p>
        </p:txBody>
      </p:sp>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3640717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727" dirty="0"/>
              <a:t>Consider the following document</a:t>
            </a:r>
            <a:endParaRPr lang="en-US" altLang="en-US" sz="2727" dirty="0">
              <a:ea typeface="MS PGothic" charset="-128"/>
            </a:endParaRPr>
          </a:p>
        </p:txBody>
      </p:sp>
      <p:sp>
        <p:nvSpPr>
          <p:cNvPr id="13314" name="TPAnswers"/>
          <p:cNvSpPr>
            <a:spLocks noGrp="1"/>
          </p:cNvSpPr>
          <p:nvPr>
            <p:ph idx="1"/>
            <p:custDataLst>
              <p:tags r:id="rId2"/>
            </p:custDataLst>
          </p:nvPr>
        </p:nvSpPr>
        <p:spPr/>
        <p:txBody>
          <a:bodyPr>
            <a:normAutofit/>
          </a:bodyPr>
          <a:lstStyle/>
          <a:p>
            <a:pPr marL="0" indent="0"/>
            <a:r>
              <a:rPr lang="en-US" sz="2386" dirty="0">
                <a:latin typeface="Calibri" panose="020F0502020204030204" pitchFamily="34" charset="0"/>
                <a:ea typeface="MS PGothic" pitchFamily="34" charset="-128"/>
                <a:cs typeface="Calibri" panose="020F0502020204030204" pitchFamily="34" charset="0"/>
              </a:rPr>
              <a:t>d = “information retrieval and search”</a:t>
            </a:r>
          </a:p>
          <a:p>
            <a:pPr marL="0" indent="0"/>
            <a:endParaRPr lang="en-US" sz="2386" dirty="0"/>
          </a:p>
          <a:p>
            <a:pPr marL="438284" indent="-438284">
              <a:buAutoNum type="arabicPeriod"/>
            </a:pPr>
            <a:endParaRPr lang="en-US" sz="2386" dirty="0"/>
          </a:p>
          <a:p>
            <a:pPr marL="438284" indent="-438284">
              <a:buAutoNum type="arabicPeriod"/>
            </a:pPr>
            <a:r>
              <a:rPr lang="en-US" sz="2386" dirty="0"/>
              <a:t>P(information search |  </a:t>
            </a:r>
            <a:r>
              <a:rPr lang="en-US" sz="2386" dirty="0" err="1"/>
              <a:t>M</a:t>
            </a:r>
            <a:r>
              <a:rPr lang="en-US" sz="2386" baseline="-25000" dirty="0" err="1"/>
              <a:t>d</a:t>
            </a:r>
            <a:r>
              <a:rPr lang="en-US" sz="2386" dirty="0"/>
              <a:t>) &gt;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a:t>
            </a:r>
            <a:r>
              <a:rPr lang="en-US" sz="2386" dirty="0" err="1"/>
              <a:t>M</a:t>
            </a:r>
            <a:r>
              <a:rPr lang="en-US" sz="2386" baseline="-25000" dirty="0" err="1"/>
              <a:t>d</a:t>
            </a:r>
            <a:r>
              <a:rPr lang="en-US" sz="2386" dirty="0"/>
              <a:t>) = P(information | </a:t>
            </a:r>
            <a:r>
              <a:rPr lang="en-US" sz="2386" dirty="0" err="1"/>
              <a:t>M</a:t>
            </a:r>
            <a:r>
              <a:rPr lang="en-US" sz="2386" baseline="-25000" dirty="0" err="1"/>
              <a:t>d</a:t>
            </a:r>
            <a:r>
              <a:rPr lang="en-US" sz="2386" dirty="0"/>
              <a:t>)</a:t>
            </a:r>
          </a:p>
          <a:p>
            <a:pPr marL="438284" indent="-438284">
              <a:buAutoNum type="arabicPeriod"/>
            </a:pPr>
            <a:r>
              <a:rPr lang="en-US" sz="2386" dirty="0"/>
              <a:t>P(information search | </a:t>
            </a:r>
            <a:r>
              <a:rPr lang="en-US" sz="2386" dirty="0" err="1"/>
              <a:t> M</a:t>
            </a:r>
            <a:r>
              <a:rPr lang="en-US" sz="2386" baseline="-25000" dirty="0" err="1"/>
              <a:t>d</a:t>
            </a:r>
            <a:r>
              <a:rPr lang="en-US" sz="2386" dirty="0"/>
              <a:t>) &lt; P(information | </a:t>
            </a:r>
            <a:r>
              <a:rPr lang="en-US" sz="2386" dirty="0" err="1"/>
              <a:t>M</a:t>
            </a:r>
            <a:r>
              <a:rPr lang="en-US" sz="2386" baseline="-25000" dirty="0" err="1"/>
              <a:t>d</a:t>
            </a:r>
            <a:r>
              <a:rPr lang="en-US" sz="2386" dirty="0"/>
              <a:t>)</a:t>
            </a:r>
          </a:p>
          <a:p>
            <a:endParaRPr lang="en-US" sz="2386" dirty="0"/>
          </a:p>
        </p:txBody>
      </p:sp>
      <p:sp>
        <p:nvSpPr>
          <p:cNvPr id="2" name="Footer Placeholder 1">
            <a:extLst>
              <a:ext uri="{FF2B5EF4-FFF2-40B4-BE49-F238E27FC236}">
                <a16:creationId xmlns:a16="http://schemas.microsoft.com/office/drawing/2014/main" id="{C5B739F8-A00B-2D46-93D5-E3AED1D786A7}"/>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2016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MLE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a:r>
                  <a:rPr lang="en-US" sz="2386" dirty="0"/>
                  <a:t>Problem 1: if the query contains a term not occurring in the document, then </a:t>
                </a:r>
                <a14:m>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=0</m:t>
                    </m:r>
                  </m:oMath>
                </a14:m>
                <a:r>
                  <a:rPr lang="en-US" sz="2386" dirty="0"/>
                  <a:t> !</a:t>
                </a:r>
              </a:p>
              <a:p>
                <a:pPr marL="0"/>
                <a:endParaRPr lang="en-US" sz="2386" dirty="0"/>
              </a:p>
              <a:p>
                <a:pPr marL="0"/>
                <a:r>
                  <a:rPr lang="en-US" sz="2386" dirty="0"/>
                  <a:t>Problem 2: this is an estimation! A term that occurs once, might have been “lucky”, whereas another one with same probability to occur is not contained in the document </a:t>
                </a:r>
                <a:br>
                  <a:rPr lang="en-US" sz="2386" dirty="0"/>
                </a:br>
                <a:endParaRPr lang="en-US" sz="2386" dirty="0"/>
              </a:p>
              <a:p>
                <a:pPr marL="389586" indent="-389586">
                  <a:buFont typeface="Wingdings" charset="2"/>
                  <a:buChar char="Ø"/>
                </a:pPr>
                <a:r>
                  <a:rPr lang="en-US" sz="2386" dirty="0"/>
                  <a:t>need to give non-zero probability to unseen terms!</a:t>
                </a:r>
              </a:p>
              <a:p>
                <a:endParaRPr lang="en-US" sz="2386"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008" r="-846"/>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903292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3674" y="1341438"/>
                <a:ext cx="9223821" cy="5029200"/>
              </a:xfrm>
            </p:spPr>
            <p:txBody>
              <a:bodyPr/>
              <a:lstStyle/>
              <a:p>
                <a:pPr marL="0"/>
                <a:r>
                  <a:rPr lang="en-US" sz="2386" dirty="0"/>
                  <a:t>Idea: add a small weight for terms not occurring in a document</a:t>
                </a:r>
              </a:p>
              <a:p>
                <a:pPr marL="0">
                  <a:buFont typeface="Arial" panose="020B0604020202020204" pitchFamily="34" charset="0"/>
                  <a:buChar char="•"/>
                </a:pPr>
                <a:r>
                  <a:rPr lang="en-US" sz="2386" dirty="0"/>
                  <a:t>the weight should be smaller than the normalized collection frequency</a:t>
                </a:r>
                <a:endParaRPr lang="fr-CH" sz="2386" i="1" dirty="0">
                  <a:latin typeface="Cambria Math" charset="0"/>
                </a:endParaRP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r>
                        <a:rPr lang="fr-CH" sz="2386" i="1">
                          <a:latin typeface="Cambria Math" charset="0"/>
                        </a:rPr>
                        <m:t>(</m:t>
                      </m:r>
                      <m:r>
                        <a:rPr lang="fr-CH" sz="2386" i="1">
                          <a:latin typeface="Cambria Math" charset="0"/>
                        </a:rPr>
                        <m:t>𝑡</m:t>
                      </m:r>
                      <m:r>
                        <a:rPr lang="fr-CH" sz="2386" i="1">
                          <a:latin typeface="Cambria Math" charset="0"/>
                        </a:rPr>
                        <m:t>|</m:t>
                      </m:r>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𝑐</m:t>
                          </m:r>
                        </m:sub>
                      </m:sSub>
                      <m:r>
                        <a:rPr lang="fr-CH" sz="2386" i="1">
                          <a:latin typeface="Cambria Math" charset="0"/>
                        </a:rPr>
                        <m:t>)</m:t>
                      </m:r>
                      <m:r>
                        <a:rPr lang="fr-CH" sz="2386" i="1">
                          <a:latin typeface="Cambria Math" charset="0"/>
                          <a:ea typeface="Cambria Math" charset="0"/>
                          <a:cs typeface="Cambria Math" charset="0"/>
                        </a:rPr>
                        <m:t>≤</m:t>
                      </m:r>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𝑐𝑓</m:t>
                          </m:r>
                        </m:e>
                        <m:sub>
                          <m:r>
                            <a:rPr lang="fr-CH" sz="2386" i="1">
                              <a:latin typeface="Cambria Math" charset="0"/>
                              <a:ea typeface="Cambria Math" charset="0"/>
                              <a:cs typeface="Cambria Math" charset="0"/>
                            </a:rPr>
                            <m:t>𝑡</m:t>
                          </m:r>
                        </m:sub>
                      </m:sSub>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𝑇</m:t>
                      </m:r>
                    </m:oMath>
                  </m:oMathPara>
                </a14:m>
                <a:endParaRPr lang="en-US" sz="2386" dirty="0"/>
              </a:p>
              <a:p>
                <a:r>
                  <a:rPr lang="en-US" sz="2386" dirty="0"/>
                  <a:t>where</a:t>
                </a:r>
              </a:p>
              <a:p>
                <a:pPr marL="791327" lvl="1" indent="-422041">
                  <a:buFont typeface="Arial" panose="020B0604020202020204" pitchFamily="34" charset="0"/>
                  <a:buChar char="•"/>
                </a:pPr>
                <a14:m>
                  <m:oMath xmlns:m="http://schemas.openxmlformats.org/officeDocument/2006/math">
                    <m:sSub>
                      <m:sSubPr>
                        <m:ctrlPr>
                          <a:rPr lang="fr-CH" sz="2017" i="1">
                            <a:latin typeface="Cambria Math" panose="02040503050406030204" pitchFamily="18" charset="0"/>
                            <a:ea typeface="Cambria Math" charset="0"/>
                            <a:cs typeface="Cambria Math" charset="0"/>
                          </a:rPr>
                        </m:ctrlPr>
                      </m:sSubPr>
                      <m:e>
                        <m:r>
                          <a:rPr lang="fr-CH" sz="2017" i="1">
                            <a:latin typeface="Cambria Math" charset="0"/>
                            <a:ea typeface="Cambria Math" charset="0"/>
                            <a:cs typeface="Cambria Math" charset="0"/>
                          </a:rPr>
                          <m:t>𝑐𝑓</m:t>
                        </m:r>
                      </m:e>
                      <m:sub>
                        <m:r>
                          <a:rPr lang="fr-CH" sz="2017" i="1">
                            <a:latin typeface="Cambria Math" charset="0"/>
                            <a:ea typeface="Cambria Math" charset="0"/>
                            <a:cs typeface="Cambria Math" charset="0"/>
                          </a:rPr>
                          <m:t>𝑡</m:t>
                        </m:r>
                      </m:sub>
                    </m:sSub>
                  </m:oMath>
                </a14:m>
                <a:r>
                  <a:rPr lang="en-US" sz="2017" dirty="0"/>
                  <a:t> = number of times term t occurs in collection</a:t>
                </a:r>
              </a:p>
              <a:p>
                <a:pPr marL="791327" lvl="1" indent="-422041">
                  <a:buFont typeface="Arial" panose="020B0604020202020204" pitchFamily="34" charset="0"/>
                  <a:buChar char="•"/>
                </a:pPr>
                <a14:m>
                  <m:oMath xmlns:m="http://schemas.openxmlformats.org/officeDocument/2006/math">
                    <m:r>
                      <a:rPr lang="fr-CH" sz="2017" i="1">
                        <a:latin typeface="Cambria Math" charset="0"/>
                        <a:ea typeface="Cambria Math" charset="0"/>
                        <a:cs typeface="Cambria Math" charset="0"/>
                      </a:rPr>
                      <m:t>𝑇</m:t>
                    </m:r>
                  </m:oMath>
                </a14:m>
                <a:r>
                  <a:rPr lang="en-US" sz="2017" dirty="0"/>
                  <a:t> = total number of terms in collection</a:t>
                </a:r>
                <a:br>
                  <a:rPr lang="en-US" sz="2017" dirty="0"/>
                </a:br>
                <a:endParaRPr lang="en-US" sz="2386" dirty="0"/>
              </a:p>
              <a:p>
                <a:r>
                  <a:rPr lang="en-US" sz="2386" dirty="0"/>
                  <a:t>Smoothed estimate</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𝑡</m:t>
                          </m:r>
                        </m:e>
                        <m:e>
                          <m:r>
                            <a:rPr lang="fr-CH" sz="2386" i="1">
                              <a:latin typeface="Cambria Math" charset="0"/>
                            </a:rPr>
                            <m:t>𝑑</m:t>
                          </m:r>
                        </m:e>
                      </m:d>
                      <m:r>
                        <a:rPr lang="fr-CH" sz="2386" i="1">
                          <a:latin typeface="Cambria Math" charset="0"/>
                        </a:rPr>
                        <m:t>=</m:t>
                      </m:r>
                      <m:r>
                        <a:rPr lang="fr-CH" sz="2386" i="1">
                          <a:latin typeface="Cambria Math" charset="0"/>
                          <a:ea typeface="Cambria Math" charset="0"/>
                          <a:cs typeface="Cambria Math" charset="0"/>
                        </a:rPr>
                        <m:t>𝜆</m:t>
                      </m:r>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d>
                        <m:dPr>
                          <m:ctrlPr>
                            <a:rPr lang="fr-CH" sz="2386" i="1">
                              <a:latin typeface="Cambria Math" panose="02040503050406030204" pitchFamily="18" charset="0"/>
                            </a:rPr>
                          </m:ctrlPr>
                        </m:dPr>
                        <m:e>
                          <m:r>
                            <a:rPr lang="fr-CH" sz="2386" i="1">
                              <a:latin typeface="Cambria Math" charset="0"/>
                            </a:rPr>
                            <m:t>1−</m:t>
                          </m:r>
                          <m:r>
                            <a:rPr lang="fr-CH" sz="2386" i="1">
                              <a:latin typeface="Cambria Math" charset="0"/>
                              <a:ea typeface="Cambria Math" charset="0"/>
                              <a:cs typeface="Cambria Math" charset="0"/>
                            </a:rPr>
                            <m:t>𝜆</m:t>
                          </m:r>
                        </m:e>
                      </m:d>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e>
                      </m:d>
                    </m:oMath>
                  </m:oMathPara>
                </a14:m>
                <a:br>
                  <a:rPr lang="fr-CH" sz="2386" i="1" dirty="0">
                    <a:latin typeface="Cambria Math" panose="02040503050406030204" pitchFamily="18" charset="0"/>
                  </a:rPr>
                </a:br>
                <a:endParaRPr lang="fr-CH" sz="2386" i="1" dirty="0">
                  <a:latin typeface="Cambria Math" panose="02040503050406030204" pitchFamily="18" charset="0"/>
                </a:endParaRPr>
              </a:p>
              <a:p>
                <a14:m>
                  <m:oMath xmlns:m="http://schemas.openxmlformats.org/officeDocument/2006/math">
                    <m:sSub>
                      <m:sSubPr>
                        <m:ctrlPr>
                          <a:rPr lang="en-US" sz="2386" i="1">
                            <a:latin typeface="Cambria Math" panose="02040503050406030204" pitchFamily="18" charset="0"/>
                          </a:rPr>
                        </m:ctrlPr>
                      </m:sSubPr>
                      <m:e>
                        <m:r>
                          <a:rPr lang="fr-CH" sz="2386" i="1">
                            <a:latin typeface="Cambria Math" charset="0"/>
                          </a:rPr>
                          <m:t>𝑀</m:t>
                        </m:r>
                      </m:e>
                      <m:sub>
                        <m:r>
                          <a:rPr lang="fr-CH" sz="2386" i="1">
                            <a:latin typeface="Cambria Math" charset="0"/>
                          </a:rPr>
                          <m:t>𝑐</m:t>
                        </m:r>
                      </m:sub>
                    </m:sSub>
                  </m:oMath>
                </a14:m>
                <a:r>
                  <a:rPr lang="en-US" sz="2386" dirty="0"/>
                  <a:t> = language model of the whole collection</a:t>
                </a:r>
              </a:p>
              <a:p>
                <a14:m>
                  <m:oMath xmlns:m="http://schemas.openxmlformats.org/officeDocument/2006/math">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 </m:t>
                    </m:r>
                  </m:oMath>
                </a14:m>
                <a:r>
                  <a:rPr lang="en-US" sz="2386" dirty="0"/>
                  <a:t>= tuning parameter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3674" y="1341438"/>
                <a:ext cx="9223821" cy="5029200"/>
              </a:xfrm>
              <a:blipFill>
                <a:blip r:embed="rId3"/>
                <a:stretch>
                  <a:fillRect l="-1100" t="-1008" r="-963"/>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17372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Retrieval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386" dirty="0"/>
                  <a:t>With smoothing the relevance is computed as</a:t>
                </a:r>
              </a:p>
              <a:p>
                <a:pPr/>
                <a14:m>
                  <m:oMathPara xmlns:m="http://schemas.openxmlformats.org/officeDocument/2006/math">
                    <m:oMathParaPr>
                      <m:jc m:val="centerGroup"/>
                    </m:oMathParaPr>
                    <m:oMath xmlns:m="http://schemas.openxmlformats.org/officeDocument/2006/math">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ea typeface="Cambria Math" charset="0"/>
                          <a:cs typeface="Cambria Math" charset="0"/>
                        </a:rPr>
                        <m:t>𝑃</m:t>
                      </m:r>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𝑑</m:t>
                      </m:r>
                      <m:r>
                        <a:rPr lang="fr-CH" sz="2386" i="1">
                          <a:latin typeface="Cambria Math" charset="0"/>
                          <a:ea typeface="Cambria Math" charset="0"/>
                          <a:cs typeface="Cambria Math" charset="0"/>
                        </a:rPr>
                        <m:t>)</m:t>
                      </m:r>
                      <m:nary>
                        <m:naryPr>
                          <m:chr m:val="∏"/>
                          <m:supHide m:val="on"/>
                          <m:ctrlPr>
                            <a:rPr lang="fr-CH" sz="2386" i="1">
                              <a:latin typeface="Cambria Math" panose="02040503050406030204" pitchFamily="18" charset="0"/>
                              <a:ea typeface="Cambria Math" charset="0"/>
                              <a:cs typeface="Cambria Math" charset="0"/>
                            </a:rPr>
                          </m:ctrlPr>
                        </m:naryPr>
                        <m:sub>
                          <m:r>
                            <m:rPr>
                              <m:brk m:alnAt="7"/>
                            </m:rPr>
                            <a:rPr lang="fr-CH" sz="2386" i="1">
                              <a:latin typeface="Cambria Math" charset="0"/>
                              <a:ea typeface="Cambria Math" charset="0"/>
                              <a:cs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r>
                            <a:rPr lang="fr-CH" sz="2386" i="1">
                              <a:latin typeface="Cambria Math" charset="0"/>
                              <a:ea typeface="Cambria Math" charset="0"/>
                              <a:cs typeface="Cambria Math" charset="0"/>
                            </a:rPr>
                            <m:t>(</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1−</m:t>
                              </m:r>
                              <m:r>
                                <a:rPr lang="fr-CH" sz="2386" i="1">
                                  <a:latin typeface="Cambria Math" charset="0"/>
                                  <a:ea typeface="Cambria Math" charset="0"/>
                                  <a:cs typeface="Cambria Math" charset="0"/>
                                </a:rPr>
                                <m:t>𝜆</m:t>
                              </m:r>
                            </m:e>
                          </m:d>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𝑐</m:t>
                                  </m:r>
                                </m:sub>
                              </m:sSub>
                            </m:e>
                          </m:d>
                          <m:r>
                            <a:rPr lang="fr-CH" sz="2386" i="1">
                              <a:latin typeface="Cambria Math" charset="0"/>
                              <a:ea typeface="Cambria Math" charset="0"/>
                              <a:cs typeface="Cambria Math" charset="0"/>
                            </a:rPr>
                            <m:t>+</m:t>
                          </m:r>
                          <m:r>
                            <a:rPr lang="fr-CH" sz="2386" i="1">
                              <a:latin typeface="Cambria Math" charset="0"/>
                              <a:ea typeface="Cambria Math" charset="0"/>
                              <a:cs typeface="Cambria Math" charset="0"/>
                            </a:rPr>
                            <m:t>𝜆</m:t>
                          </m:r>
                          <m:r>
                            <a:rPr lang="fr-CH" sz="2386" i="1">
                              <a:latin typeface="Cambria Math" charset="0"/>
                              <a:ea typeface="Cambria Math" charset="0"/>
                              <a:cs typeface="Cambria Math" charset="0"/>
                            </a:rPr>
                            <m:t>𝑃</m:t>
                          </m:r>
                          <m:d>
                            <m:dPr>
                              <m:ctrlPr>
                                <a:rPr lang="fr-CH" sz="2386" i="1">
                                  <a:latin typeface="Cambria Math" panose="02040503050406030204" pitchFamily="18" charset="0"/>
                                  <a:ea typeface="Cambria Math" charset="0"/>
                                  <a:cs typeface="Cambria Math" charset="0"/>
                                </a:rPr>
                              </m:ctrlPr>
                            </m:dPr>
                            <m:e>
                              <m:r>
                                <a:rPr lang="fr-CH" sz="2386" i="1">
                                  <a:latin typeface="Cambria Math" charset="0"/>
                                  <a:ea typeface="Cambria Math" charset="0"/>
                                  <a:cs typeface="Cambria Math" charset="0"/>
                                </a:rPr>
                                <m:t>𝑡</m:t>
                              </m:r>
                            </m:e>
                            <m:e>
                              <m:sSub>
                                <m:sSubPr>
                                  <m:ctrlPr>
                                    <a:rPr lang="fr-CH" sz="2386" i="1">
                                      <a:latin typeface="Cambria Math" panose="02040503050406030204" pitchFamily="18" charset="0"/>
                                      <a:ea typeface="Cambria Math" charset="0"/>
                                      <a:cs typeface="Cambria Math" charset="0"/>
                                    </a:rPr>
                                  </m:ctrlPr>
                                </m:sSubPr>
                                <m:e>
                                  <m:r>
                                    <a:rPr lang="fr-CH" sz="2386" i="1">
                                      <a:latin typeface="Cambria Math" charset="0"/>
                                      <a:ea typeface="Cambria Math" charset="0"/>
                                      <a:cs typeface="Cambria Math" charset="0"/>
                                    </a:rPr>
                                    <m:t>𝑀</m:t>
                                  </m:r>
                                </m:e>
                                <m:sub>
                                  <m:r>
                                    <a:rPr lang="fr-CH" sz="2386" i="1">
                                      <a:latin typeface="Cambria Math" charset="0"/>
                                      <a:ea typeface="Cambria Math" charset="0"/>
                                      <a:cs typeface="Cambria Math" charset="0"/>
                                    </a:rPr>
                                    <m:t>𝑑</m:t>
                                  </m:r>
                                </m:sub>
                              </m:sSub>
                            </m:e>
                          </m:d>
                          <m:r>
                            <a:rPr lang="fr-CH" sz="2386" i="1">
                              <a:latin typeface="Cambria Math" charset="0"/>
                              <a:ea typeface="Cambria Math" charset="0"/>
                              <a:cs typeface="Cambria Math" charset="0"/>
                            </a:rPr>
                            <m:t>)</m:t>
                          </m:r>
                        </m:e>
                      </m:nary>
                    </m:oMath>
                  </m:oMathPara>
                </a14:m>
                <a:endParaRPr lang="en-US" sz="2386" dirty="0"/>
              </a:p>
              <a:p>
                <a:endParaRPr lang="en-US" sz="2386" dirty="0"/>
              </a:p>
              <a:p>
                <a:pPr marL="0"/>
                <a:r>
                  <a:rPr lang="en-US" sz="2386" dirty="0"/>
                  <a:t>From a technical perspective the probabilities are computed using term and document frequencies</a:t>
                </a:r>
              </a:p>
              <a:p>
                <a:pPr lvl="1"/>
                <a:r>
                  <a:rPr lang="en-US" sz="1986" dirty="0"/>
                  <a:t>the same data is used as in vector space retrieval</a:t>
                </a:r>
              </a:p>
              <a:p>
                <a:endParaRPr lang="en-US" sz="2386" dirty="0"/>
              </a:p>
              <a:p>
                <a:r>
                  <a:rPr lang="en-US" sz="2386" dirty="0"/>
                  <a:t>Probabilistically motivated models show generally better performance</a:t>
                </a:r>
              </a:p>
              <a:p>
                <a:pPr lvl="1"/>
                <a:r>
                  <a:rPr lang="en-US" sz="2045" dirty="0"/>
                  <a:t>But parameter tuning (</a:t>
                </a:r>
                <a14:m>
                  <m:oMath xmlns:m="http://schemas.openxmlformats.org/officeDocument/2006/math">
                    <m:r>
                      <a:rPr lang="fr-CH" sz="2045" i="1">
                        <a:latin typeface="Cambria Math" charset="0"/>
                        <a:ea typeface="Cambria Math" charset="0"/>
                        <a:cs typeface="Cambria Math" charset="0"/>
                      </a:rPr>
                      <m:t>𝜆</m:t>
                    </m:r>
                  </m:oMath>
                </a14:m>
                <a:r>
                  <a:rPr lang="en-US" sz="2045" dirty="0"/>
                  <a:t>) is critical</a:t>
                </a:r>
              </a:p>
              <a:p>
                <a:pPr lvl="1"/>
                <a14:m>
                  <m:oMath xmlns:m="http://schemas.openxmlformats.org/officeDocument/2006/math">
                    <m:r>
                      <a:rPr lang="fr-CH" sz="2045" i="1">
                        <a:latin typeface="Cambria Math" charset="0"/>
                        <a:ea typeface="Cambria Math" charset="0"/>
                        <a:cs typeface="Cambria Math" charset="0"/>
                      </a:rPr>
                      <m:t>𝜆</m:t>
                    </m:r>
                    <m:r>
                      <a:rPr lang="fr-CH" sz="2045" i="1">
                        <a:latin typeface="Cambria Math" charset="0"/>
                        <a:ea typeface="Cambria Math" charset="0"/>
                        <a:cs typeface="Cambria Math" charset="0"/>
                      </a:rPr>
                      <m:t> </m:t>
                    </m:r>
                  </m:oMath>
                </a14:m>
                <a:r>
                  <a:rPr lang="en-US" sz="2045" dirty="0"/>
                  <a:t>can be query-dependent, e.g., query size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8388" r="-1834"/>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63948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97716" y="1650250"/>
                <a:ext cx="8104774" cy="4285235"/>
              </a:xfrm>
            </p:spPr>
            <p:txBody>
              <a:bodyPr/>
              <a:lstStyle/>
              <a:p>
                <a:r>
                  <a:rPr lang="en-US" sz="2386" dirty="0"/>
                  <a:t>Collection consisting of d</a:t>
                </a:r>
                <a:r>
                  <a:rPr lang="en-US" sz="2386" baseline="-25000" dirty="0"/>
                  <a:t>1</a:t>
                </a:r>
                <a:r>
                  <a:rPr lang="en-US" sz="2386" dirty="0"/>
                  <a:t> and d</a:t>
                </a:r>
                <a:r>
                  <a:rPr lang="en-US" sz="2386" baseline="-25000" dirty="0"/>
                  <a:t>2</a:t>
                </a:r>
              </a:p>
              <a:p>
                <a:pPr marL="422041" lvl="1" indent="0">
                  <a:buNone/>
                </a:pPr>
                <a:r>
                  <a:rPr lang="en-US" sz="2017" dirty="0"/>
                  <a:t>d</a:t>
                </a:r>
                <a:r>
                  <a:rPr lang="en-US" sz="2017" baseline="-25000" dirty="0"/>
                  <a:t>1</a:t>
                </a:r>
                <a:r>
                  <a:rPr lang="en-US" sz="2017" dirty="0"/>
                  <a:t>: Einstein was one of the greatest scientists</a:t>
                </a:r>
              </a:p>
              <a:p>
                <a:pPr marL="422041" lvl="1" indent="0">
                  <a:buNone/>
                </a:pPr>
                <a:r>
                  <a:rPr lang="en-US" sz="2017" dirty="0"/>
                  <a:t>d</a:t>
                </a:r>
                <a:r>
                  <a:rPr lang="en-US" sz="2017" baseline="-25000" dirty="0"/>
                  <a:t>2</a:t>
                </a:r>
                <a:r>
                  <a:rPr lang="en-US" sz="2017" dirty="0"/>
                  <a:t>: Albert Einstein received the Nobel prize</a:t>
                </a:r>
              </a:p>
              <a:p>
                <a:endParaRPr lang="en-US" sz="2386" dirty="0"/>
              </a:p>
              <a:p>
                <a:r>
                  <a:rPr lang="en-US" sz="2386" dirty="0"/>
                  <a:t>Query q: Albert Einstein</a:t>
                </a:r>
              </a:p>
              <a:p>
                <a:endParaRPr lang="en-US" sz="2386" dirty="0"/>
              </a:p>
              <a:p>
                <a:r>
                  <a:rPr lang="en-US" sz="2386" dirty="0"/>
                  <a:t>Using </a:t>
                </a:r>
                <a14:m>
                  <m:oMath xmlns:m="http://schemas.openxmlformats.org/officeDocument/2006/math">
                    <m:r>
                      <a:rPr lang="fr-CH" sz="2386" i="1">
                        <a:latin typeface="Cambria Math" charset="0"/>
                        <a:ea typeface="Cambria Math" charset="0"/>
                        <a:cs typeface="Cambria Math" charset="0"/>
                      </a:rPr>
                      <m:t>𝜆</m:t>
                    </m:r>
                  </m:oMath>
                </a14:m>
                <a:r>
                  <a:rPr lang="en-US" sz="2386" dirty="0"/>
                  <a:t>=1/2:</a:t>
                </a:r>
              </a:p>
              <a:p>
                <a:pPr marL="422041" lvl="1" indent="0">
                  <a:buNone/>
                </a:pPr>
                <a:r>
                  <a:rPr lang="en-US" sz="2017" dirty="0"/>
                  <a:t>P(q|d</a:t>
                </a:r>
                <a:r>
                  <a:rPr lang="en-US" sz="2017" baseline="-25000" dirty="0"/>
                  <a:t>1</a:t>
                </a:r>
                <a:r>
                  <a:rPr lang="en-US" sz="2017" dirty="0"/>
                  <a:t>) = ½ * (0/7 + 1/13) * ½ * (1/7 + 2/13) ≈ 0.0057</a:t>
                </a:r>
              </a:p>
              <a:p>
                <a:pPr marL="422041" lvl="1" indent="0">
                  <a:buNone/>
                </a:pPr>
                <a:r>
                  <a:rPr lang="en-US" sz="2017" dirty="0"/>
                  <a:t>P(q|d</a:t>
                </a:r>
                <a:r>
                  <a:rPr lang="en-US" sz="2017" baseline="-25000" dirty="0"/>
                  <a:t>2</a:t>
                </a:r>
                <a:r>
                  <a:rPr lang="en-US" sz="2017" dirty="0"/>
                  <a:t>) = ½ * (1/6 + 1/13) * ½ * (1/6 + 2/13) ≈ 0.0195</a:t>
                </a:r>
              </a:p>
              <a:p>
                <a:endParaRPr lang="en-US" sz="2386" dirty="0"/>
              </a:p>
              <a:p>
                <a:endParaRPr lang="en-US" sz="2386" dirty="0"/>
              </a:p>
              <a:p>
                <a:r>
                  <a:rPr lang="en-US" sz="2386"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97716" y="1650250"/>
                <a:ext cx="8104774" cy="4285235"/>
              </a:xfrm>
              <a:blipFill>
                <a:blip r:embed="rId3"/>
                <a:stretch>
                  <a:fillRect l="-1095" t="-1183"/>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
        <p:nvSpPr>
          <p:cNvPr id="5" name="TextBox 4">
            <a:extLst>
              <a:ext uri="{FF2B5EF4-FFF2-40B4-BE49-F238E27FC236}">
                <a16:creationId xmlns:a16="http://schemas.microsoft.com/office/drawing/2014/main" id="{D82F322B-76DD-C047-8B32-21F2E8A5A951}"/>
              </a:ext>
            </a:extLst>
          </p:cNvPr>
          <p:cNvSpPr txBox="1"/>
          <p:nvPr/>
        </p:nvSpPr>
        <p:spPr>
          <a:xfrm>
            <a:off x="3080792" y="5373217"/>
            <a:ext cx="898003" cy="369332"/>
          </a:xfrm>
          <a:prstGeom prst="rect">
            <a:avLst/>
          </a:prstGeom>
          <a:noFill/>
        </p:spPr>
        <p:txBody>
          <a:bodyPr wrap="none" rtlCol="0">
            <a:spAutoFit/>
          </a:bodyPr>
          <a:lstStyle/>
          <a:p>
            <a:r>
              <a:rPr lang="en-US"/>
              <a:t>Albert</a:t>
            </a:r>
          </a:p>
        </p:txBody>
      </p:sp>
      <p:sp>
        <p:nvSpPr>
          <p:cNvPr id="6" name="TextBox 5">
            <a:extLst>
              <a:ext uri="{FF2B5EF4-FFF2-40B4-BE49-F238E27FC236}">
                <a16:creationId xmlns:a16="http://schemas.microsoft.com/office/drawing/2014/main" id="{0F3897A1-B15C-D946-8FF7-1E38E55062C6}"/>
              </a:ext>
            </a:extLst>
          </p:cNvPr>
          <p:cNvSpPr txBox="1"/>
          <p:nvPr/>
        </p:nvSpPr>
        <p:spPr>
          <a:xfrm>
            <a:off x="4972208" y="5373216"/>
            <a:ext cx="1045479" cy="369332"/>
          </a:xfrm>
          <a:prstGeom prst="rect">
            <a:avLst/>
          </a:prstGeom>
          <a:noFill/>
        </p:spPr>
        <p:txBody>
          <a:bodyPr wrap="none" rtlCol="0">
            <a:spAutoFit/>
          </a:bodyPr>
          <a:lstStyle/>
          <a:p>
            <a:r>
              <a:rPr lang="en-US"/>
              <a:t>Einstein</a:t>
            </a:r>
          </a:p>
        </p:txBody>
      </p:sp>
    </p:spTree>
    <p:extLst>
      <p:ext uri="{BB962C8B-B14F-4D97-AF65-F5344CB8AC3E}">
        <p14:creationId xmlns:p14="http://schemas.microsoft.com/office/powerpoint/2010/main" val="6125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Comparing VS and PR</a:t>
            </a:r>
          </a:p>
        </p:txBody>
      </p:sp>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545" y="1404255"/>
            <a:ext cx="4420989" cy="4458377"/>
          </a:xfrm>
          <a:prstGeom prst="rect">
            <a:avLst/>
          </a:prstGeom>
        </p:spPr>
      </p:pic>
      <p:sp>
        <p:nvSpPr>
          <p:cNvPr id="7" name="TextBox 6"/>
          <p:cNvSpPr txBox="1"/>
          <p:nvPr/>
        </p:nvSpPr>
        <p:spPr>
          <a:xfrm>
            <a:off x="7340198" y="5620019"/>
            <a:ext cx="1244251" cy="249748"/>
          </a:xfrm>
          <a:prstGeom prst="rect">
            <a:avLst/>
          </a:prstGeom>
          <a:noFill/>
        </p:spPr>
        <p:txBody>
          <a:bodyPr wrap="none" rtlCol="0">
            <a:spAutoFit/>
          </a:bodyPr>
          <a:lstStyle/>
          <a:p>
            <a:r>
              <a:rPr lang="en-US" sz="1023">
                <a:latin typeface="Calibri" charset="0"/>
                <a:ea typeface="Calibri" charset="0"/>
                <a:cs typeface="Calibri" charset="0"/>
              </a:rPr>
              <a:t>Ponte &amp; Croft, 1998</a:t>
            </a:r>
          </a:p>
        </p:txBody>
      </p:sp>
    </p:spTree>
    <p:extLst>
      <p:ext uri="{BB962C8B-B14F-4D97-AF65-F5344CB8AC3E}">
        <p14:creationId xmlns:p14="http://schemas.microsoft.com/office/powerpoint/2010/main" val="34037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Retrieval Models</a:t>
            </a:r>
          </a:p>
        </p:txBody>
      </p:sp>
      <p:graphicFrame>
        <p:nvGraphicFramePr>
          <p:cNvPr id="5" name="Content Placeholder 4"/>
          <p:cNvGraphicFramePr>
            <a:graphicFrameLocks noGrp="1"/>
          </p:cNvGraphicFramePr>
          <p:nvPr>
            <p:ph idx="1"/>
          </p:nvPr>
        </p:nvGraphicFramePr>
        <p:xfrm>
          <a:off x="1087577" y="2140526"/>
          <a:ext cx="7666892" cy="3149724"/>
        </p:xfrm>
        <a:graphic>
          <a:graphicData uri="http://schemas.openxmlformats.org/drawingml/2006/table">
            <a:tbl>
              <a:tblPr firstRow="1" bandRow="1">
                <a:tableStyleId>{00A15C55-8517-42AA-B614-E9B94910E393}</a:tableStyleId>
              </a:tblPr>
              <a:tblGrid>
                <a:gridCol w="1916723">
                  <a:extLst>
                    <a:ext uri="{9D8B030D-6E8A-4147-A177-3AD203B41FA5}">
                      <a16:colId xmlns:a16="http://schemas.microsoft.com/office/drawing/2014/main" val="20000"/>
                    </a:ext>
                  </a:extLst>
                </a:gridCol>
                <a:gridCol w="1916723">
                  <a:extLst>
                    <a:ext uri="{9D8B030D-6E8A-4147-A177-3AD203B41FA5}">
                      <a16:colId xmlns:a16="http://schemas.microsoft.com/office/drawing/2014/main" val="20001"/>
                    </a:ext>
                  </a:extLst>
                </a:gridCol>
                <a:gridCol w="1916723">
                  <a:extLst>
                    <a:ext uri="{9D8B030D-6E8A-4147-A177-3AD203B41FA5}">
                      <a16:colId xmlns:a16="http://schemas.microsoft.com/office/drawing/2014/main" val="20002"/>
                    </a:ext>
                  </a:extLst>
                </a:gridCol>
                <a:gridCol w="1916723">
                  <a:extLst>
                    <a:ext uri="{9D8B030D-6E8A-4147-A177-3AD203B41FA5}">
                      <a16:colId xmlns:a16="http://schemas.microsoft.com/office/drawing/2014/main" val="20003"/>
                    </a:ext>
                  </a:extLst>
                </a:gridCol>
              </a:tblGrid>
              <a:tr h="556215">
                <a:tc>
                  <a:txBody>
                    <a:bodyPr/>
                    <a:lstStyle/>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Vector Space Model</a:t>
                      </a:r>
                    </a:p>
                  </a:txBody>
                  <a:tcPr marL="77913" marR="77913" marT="38957" marB="38957"/>
                </a:tc>
                <a:tc>
                  <a:txBody>
                    <a:bodyPr/>
                    <a:lstStyle/>
                    <a:p>
                      <a:r>
                        <a:rPr lang="en-US" sz="1600" dirty="0">
                          <a:latin typeface="Calibri" charset="0"/>
                          <a:ea typeface="Calibri" charset="0"/>
                          <a:cs typeface="Calibri" charset="0"/>
                        </a:rPr>
                        <a:t>Language</a:t>
                      </a:r>
                      <a:r>
                        <a:rPr lang="en-US" sz="1600" baseline="0" dirty="0">
                          <a:latin typeface="Calibri" charset="0"/>
                          <a:ea typeface="Calibri" charset="0"/>
                          <a:cs typeface="Calibri" charset="0"/>
                        </a:rPr>
                        <a:t> Model</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BM25 (another prob. Model)</a:t>
                      </a:r>
                    </a:p>
                  </a:txBody>
                  <a:tcPr marL="77913" marR="77913" marT="38957" marB="38957"/>
                </a:tc>
                <a:extLst>
                  <a:ext uri="{0D108BD9-81ED-4DB2-BD59-A6C34878D82A}">
                    <a16:rowId xmlns:a16="http://schemas.microsoft.com/office/drawing/2014/main" val="10000"/>
                  </a:ext>
                </a:extLst>
              </a:tr>
              <a:tr h="317064">
                <a:tc>
                  <a:txBody>
                    <a:bodyPr/>
                    <a:lstStyle/>
                    <a:p>
                      <a:r>
                        <a:rPr lang="en-US" sz="1600" dirty="0">
                          <a:latin typeface="Calibri" charset="0"/>
                          <a:ea typeface="Calibri" charset="0"/>
                          <a:cs typeface="Calibri" charset="0"/>
                        </a:rPr>
                        <a:t>Model</a:t>
                      </a:r>
                    </a:p>
                  </a:txBody>
                  <a:tcPr marL="77913" marR="77913" marT="38957" marB="38957"/>
                </a:tc>
                <a:tc>
                  <a:txBody>
                    <a:bodyPr/>
                    <a:lstStyle/>
                    <a:p>
                      <a:r>
                        <a:rPr lang="en-US" sz="1600" dirty="0">
                          <a:latin typeface="Calibri" charset="0"/>
                          <a:ea typeface="Calibri" charset="0"/>
                          <a:cs typeface="Calibri" charset="0"/>
                        </a:rPr>
                        <a:t>geometric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tc>
                  <a:txBody>
                    <a:bodyPr/>
                    <a:lstStyle/>
                    <a:p>
                      <a:r>
                        <a:rPr lang="en-US" sz="1600" dirty="0">
                          <a:latin typeface="Calibri" charset="0"/>
                          <a:ea typeface="Calibri" charset="0"/>
                          <a:cs typeface="Calibri" charset="0"/>
                        </a:rPr>
                        <a:t>probabilistic</a:t>
                      </a:r>
                    </a:p>
                  </a:txBody>
                  <a:tcPr marL="77913" marR="77913" marT="38957" marB="38957"/>
                </a:tc>
                <a:extLst>
                  <a:ext uri="{0D108BD9-81ED-4DB2-BD59-A6C34878D82A}">
                    <a16:rowId xmlns:a16="http://schemas.microsoft.com/office/drawing/2014/main" val="10001"/>
                  </a:ext>
                </a:extLst>
              </a:tr>
              <a:tr h="556215">
                <a:tc>
                  <a:txBody>
                    <a:bodyPr/>
                    <a:lstStyle/>
                    <a:p>
                      <a:r>
                        <a:rPr lang="en-US" sz="1600" dirty="0">
                          <a:latin typeface="Calibri" charset="0"/>
                          <a:ea typeface="Calibri" charset="0"/>
                          <a:cs typeface="Calibri" charset="0"/>
                        </a:rPr>
                        <a:t>Length normalization</a:t>
                      </a:r>
                    </a:p>
                  </a:txBody>
                  <a:tcPr marL="77913" marR="77913" marT="38957" marB="38957"/>
                </a:tc>
                <a:tc>
                  <a:txBody>
                    <a:bodyPr/>
                    <a:lstStyle/>
                    <a:p>
                      <a:r>
                        <a:rPr lang="en-US" sz="1600" dirty="0">
                          <a:latin typeface="Calibri" charset="0"/>
                          <a:ea typeface="Calibri" charset="0"/>
                          <a:cs typeface="Calibri" charset="0"/>
                        </a:rPr>
                        <a:t>Requires extensions</a:t>
                      </a:r>
                      <a:r>
                        <a:rPr lang="en-US" sz="1600" baseline="0" dirty="0">
                          <a:latin typeface="Calibri" charset="0"/>
                          <a:ea typeface="Calibri" charset="0"/>
                          <a:cs typeface="Calibri" charset="0"/>
                        </a:rPr>
                        <a:t> (pivot normalization)</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Inherent to model</a:t>
                      </a:r>
                    </a:p>
                  </a:txBody>
                  <a:tcPr marL="77913" marR="77913" marT="38957" marB="38957"/>
                </a:tc>
                <a:tc>
                  <a:txBody>
                    <a:bodyPr/>
                    <a:lstStyle/>
                    <a:p>
                      <a:r>
                        <a:rPr lang="en-US" sz="1600" dirty="0">
                          <a:latin typeface="Calibri" charset="0"/>
                          <a:ea typeface="Calibri" charset="0"/>
                          <a:cs typeface="Calibri" charset="0"/>
                        </a:rPr>
                        <a:t>Tuning</a:t>
                      </a:r>
                      <a:r>
                        <a:rPr lang="en-US" sz="1600" baseline="0" dirty="0">
                          <a:latin typeface="Calibri" charset="0"/>
                          <a:ea typeface="Calibri" charset="0"/>
                          <a:cs typeface="Calibri" charset="0"/>
                        </a:rPr>
                        <a:t> parameters</a:t>
                      </a:r>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2"/>
                  </a:ext>
                </a:extLst>
              </a:tr>
              <a:tr h="795366">
                <a:tc>
                  <a:txBody>
                    <a:bodyPr/>
                    <a:lstStyle/>
                    <a:p>
                      <a:r>
                        <a:rPr lang="en-US" sz="1600" dirty="0">
                          <a:latin typeface="Calibri" charset="0"/>
                          <a:ea typeface="Calibri" charset="0"/>
                          <a:cs typeface="Calibri" charset="0"/>
                        </a:rPr>
                        <a:t>Inverse</a:t>
                      </a:r>
                      <a:r>
                        <a:rPr lang="en-US" sz="1600" baseline="0" dirty="0">
                          <a:latin typeface="Calibri" charset="0"/>
                          <a:ea typeface="Calibri" charset="0"/>
                          <a:cs typeface="Calibri" charset="0"/>
                        </a:rPr>
                        <a:t> document frequency</a:t>
                      </a:r>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Used directly</a:t>
                      </a:r>
                    </a:p>
                  </a:txBody>
                  <a:tcPr marL="77913" marR="77913" marT="38957" marB="38957"/>
                </a:tc>
                <a:tc>
                  <a:txBody>
                    <a:bodyPr/>
                    <a:lstStyle/>
                    <a:p>
                      <a:r>
                        <a:rPr lang="en-US" sz="1600" dirty="0">
                          <a:latin typeface="Calibri" charset="0"/>
                          <a:ea typeface="Calibri" charset="0"/>
                          <a:cs typeface="Calibri" charset="0"/>
                        </a:rPr>
                        <a:t>Smoothing and collection frequency has similar effect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Used directly</a:t>
                      </a:r>
                    </a:p>
                    <a:p>
                      <a:endParaRPr lang="en-US" sz="1600" dirty="0">
                        <a:latin typeface="Calibri" charset="0"/>
                        <a:ea typeface="Calibri" charset="0"/>
                        <a:cs typeface="Calibri" charset="0"/>
                      </a:endParaRPr>
                    </a:p>
                  </a:txBody>
                  <a:tcPr marL="77913" marR="77913" marT="38957" marB="38957"/>
                </a:tc>
                <a:extLst>
                  <a:ext uri="{0D108BD9-81ED-4DB2-BD59-A6C34878D82A}">
                    <a16:rowId xmlns:a16="http://schemas.microsoft.com/office/drawing/2014/main" val="10003"/>
                  </a:ext>
                </a:extLst>
              </a:tr>
              <a:tr h="556215">
                <a:tc>
                  <a:txBody>
                    <a:bodyPr/>
                    <a:lstStyle/>
                    <a:p>
                      <a:r>
                        <a:rPr lang="en-US" sz="1600" dirty="0">
                          <a:latin typeface="Calibri" charset="0"/>
                          <a:ea typeface="Calibri" charset="0"/>
                          <a:cs typeface="Calibri" charset="0"/>
                        </a:rPr>
                        <a:t>Multiple term occurrences</a:t>
                      </a:r>
                    </a:p>
                  </a:txBody>
                  <a:tcPr marL="77913" marR="77913" marT="38957" marB="38957"/>
                </a:tc>
                <a:tc>
                  <a:txBody>
                    <a:bodyPr/>
                    <a:lstStyle/>
                    <a:p>
                      <a:r>
                        <a:rPr lang="en-US" sz="1600" dirty="0">
                          <a:latin typeface="Calibri" charset="0"/>
                          <a:ea typeface="Calibri" charset="0"/>
                          <a:cs typeface="Calibri" charset="0"/>
                        </a:rPr>
                        <a:t>Taken into account</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Taken into account</a:t>
                      </a:r>
                    </a:p>
                    <a:p>
                      <a:endParaRPr lang="en-US" sz="1600" dirty="0">
                        <a:latin typeface="Calibri" charset="0"/>
                        <a:ea typeface="Calibri" charset="0"/>
                        <a:cs typeface="Calibri" charset="0"/>
                      </a:endParaRPr>
                    </a:p>
                  </a:txBody>
                  <a:tcPr marL="77913" marR="77913" marT="38957" marB="38957"/>
                </a:tc>
                <a:tc>
                  <a:txBody>
                    <a:bodyPr/>
                    <a:lstStyle/>
                    <a:p>
                      <a:r>
                        <a:rPr lang="en-US" sz="1600" dirty="0">
                          <a:latin typeface="Calibri" charset="0"/>
                          <a:ea typeface="Calibri" charset="0"/>
                          <a:cs typeface="Calibri" charset="0"/>
                        </a:rPr>
                        <a:t>Ignored</a:t>
                      </a:r>
                    </a:p>
                  </a:txBody>
                  <a:tcPr marL="77913" marR="77913" marT="38957" marB="38957"/>
                </a:tc>
                <a:extLst>
                  <a:ext uri="{0D108BD9-81ED-4DB2-BD59-A6C34878D82A}">
                    <a16:rowId xmlns:a16="http://schemas.microsoft.com/office/drawing/2014/main" val="10004"/>
                  </a:ext>
                </a:extLst>
              </a:tr>
              <a:tr h="317064">
                <a:tc>
                  <a:txBody>
                    <a:bodyPr/>
                    <a:lstStyle/>
                    <a:p>
                      <a:r>
                        <a:rPr lang="en-US" sz="1600" dirty="0">
                          <a:latin typeface="Calibri" charset="0"/>
                          <a:ea typeface="Calibri" charset="0"/>
                          <a:cs typeface="Calibri" charset="0"/>
                        </a:rPr>
                        <a:t>Simplicity</a:t>
                      </a:r>
                    </a:p>
                  </a:txBody>
                  <a:tcPr marL="77913" marR="77913" marT="38957" marB="38957"/>
                </a:tc>
                <a:tc>
                  <a:txBody>
                    <a:bodyPr/>
                    <a:lstStyle/>
                    <a:p>
                      <a:r>
                        <a:rPr lang="en-US" sz="1600" dirty="0">
                          <a:latin typeface="Calibri" charset="0"/>
                          <a:ea typeface="Calibri" charset="0"/>
                          <a:cs typeface="Calibri" charset="0"/>
                        </a:rPr>
                        <a:t>No tuning required</a:t>
                      </a:r>
                    </a:p>
                  </a:txBody>
                  <a:tcPr marL="77913" marR="77913" marT="38957" marB="38957"/>
                </a:tc>
                <a:tc>
                  <a:txBody>
                    <a:bodyPr/>
                    <a:lstStyle/>
                    <a:p>
                      <a:r>
                        <a:rPr lang="en-US" sz="1600" dirty="0">
                          <a:latin typeface="Calibri" charset="0"/>
                          <a:ea typeface="Calibri" charset="0"/>
                          <a:cs typeface="Calibri" charset="0"/>
                        </a:rPr>
                        <a:t>Tuning essential</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alibri" charset="0"/>
                          <a:ea typeface="Calibri" charset="0"/>
                          <a:cs typeface="Calibri" charset="0"/>
                        </a:rPr>
                        <a:t>Tuning essential</a:t>
                      </a:r>
                    </a:p>
                  </a:txBody>
                  <a:tcPr marL="77913" marR="77913" marT="38957" marB="38957"/>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65042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1.2.6 Query Expansion</a:t>
            </a:r>
          </a:p>
        </p:txBody>
      </p:sp>
      <p:sp>
        <p:nvSpPr>
          <p:cNvPr id="3" name="Content Placeholder 2"/>
          <p:cNvSpPr>
            <a:spLocks noGrp="1"/>
          </p:cNvSpPr>
          <p:nvPr>
            <p:ph idx="1"/>
          </p:nvPr>
        </p:nvSpPr>
        <p:spPr>
          <a:xfrm>
            <a:off x="165100" y="1484784"/>
            <a:ext cx="9324404" cy="4659574"/>
          </a:xfrm>
        </p:spPr>
        <p:txBody>
          <a:bodyPr/>
          <a:lstStyle/>
          <a:p>
            <a:pPr marL="0"/>
            <a:r>
              <a:rPr lang="en-US" dirty="0"/>
              <a:t>If the user query does not contain any relevant term, a corresponding relevant document will not show up in the result</a:t>
            </a:r>
          </a:p>
          <a:p>
            <a:endParaRPr lang="en-US" dirty="0"/>
          </a:p>
          <a:p>
            <a:r>
              <a:rPr lang="en-US" dirty="0"/>
              <a:t>Example: query “car” will not return “automobile”</a:t>
            </a:r>
          </a:p>
          <a:p>
            <a:endParaRPr lang="en-US" dirty="0"/>
          </a:p>
          <a:p>
            <a:r>
              <a:rPr lang="en-US" dirty="0"/>
              <a:t>How to add such documents (increase recall)?</a:t>
            </a:r>
          </a:p>
          <a:p>
            <a:r>
              <a:rPr lang="en-US" b="1" dirty="0"/>
              <a:t>Idea</a:t>
            </a:r>
            <a:r>
              <a:rPr lang="en-US" dirty="0"/>
              <a:t>: System adds query terms to user query!</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©2022,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251585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Methods for Extending Queries</a:t>
            </a:r>
          </a:p>
        </p:txBody>
      </p:sp>
      <p:sp>
        <p:nvSpPr>
          <p:cNvPr id="3" name="Content Placeholder 2"/>
          <p:cNvSpPr>
            <a:spLocks noGrp="1"/>
          </p:cNvSpPr>
          <p:nvPr>
            <p:ph idx="1"/>
          </p:nvPr>
        </p:nvSpPr>
        <p:spPr/>
        <p:txBody>
          <a:bodyPr/>
          <a:lstStyle/>
          <a:p>
            <a:endParaRPr lang="en-US" dirty="0"/>
          </a:p>
          <a:p>
            <a:r>
              <a:rPr lang="en-US" dirty="0"/>
              <a:t>1. Local Approach:</a:t>
            </a:r>
          </a:p>
          <a:p>
            <a:pPr marL="422041" indent="-422041">
              <a:buFont typeface="Arial" panose="020B0604020202020204" pitchFamily="34" charset="0"/>
              <a:buChar char="•"/>
            </a:pPr>
            <a:r>
              <a:rPr lang="en-US" dirty="0"/>
              <a:t>Use information from </a:t>
            </a:r>
            <a:r>
              <a:rPr lang="en-US" b="1" dirty="0"/>
              <a:t>current query results</a:t>
            </a:r>
            <a:r>
              <a:rPr lang="en-US" dirty="0"/>
              <a:t>:</a:t>
            </a:r>
            <a:br>
              <a:rPr lang="en-US" dirty="0"/>
            </a:br>
            <a:r>
              <a:rPr lang="en-US" i="1" dirty="0"/>
              <a:t>user</a:t>
            </a:r>
            <a:r>
              <a:rPr lang="en-US" dirty="0"/>
              <a:t> </a:t>
            </a:r>
            <a:r>
              <a:rPr lang="en-US" i="1" dirty="0"/>
              <a:t>relevance feedback</a:t>
            </a:r>
          </a:p>
          <a:p>
            <a:pPr marL="389586" indent="-389586">
              <a:buFont typeface="Arial" charset="0"/>
              <a:buChar char="•"/>
            </a:pPr>
            <a:endParaRPr lang="en-US" dirty="0"/>
          </a:p>
          <a:p>
            <a:r>
              <a:rPr lang="en-US" dirty="0"/>
              <a:t>2. Global Approach:</a:t>
            </a:r>
          </a:p>
          <a:p>
            <a:pPr marL="389586" indent="-389586">
              <a:buFont typeface="Arial" charset="0"/>
              <a:buChar char="•"/>
            </a:pPr>
            <a:r>
              <a:rPr lang="en-US" dirty="0"/>
              <a:t>Use information from a </a:t>
            </a:r>
            <a:r>
              <a:rPr lang="en-US" b="1" dirty="0"/>
              <a:t>document collection</a:t>
            </a:r>
            <a:r>
              <a:rPr lang="en-US" dirty="0"/>
              <a:t>:</a:t>
            </a:r>
            <a:br>
              <a:rPr lang="en-US" dirty="0"/>
            </a:br>
            <a:r>
              <a:rPr lang="en-US" i="1" dirty="0"/>
              <a:t>query expansion</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©2022,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658326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123F-DD8B-D9CE-C240-3CAECE304F6B}"/>
              </a:ext>
            </a:extLst>
          </p:cNvPr>
          <p:cNvSpPr>
            <a:spLocks noGrp="1"/>
          </p:cNvSpPr>
          <p:nvPr>
            <p:ph type="title"/>
          </p:nvPr>
        </p:nvSpPr>
        <p:spPr/>
        <p:txBody>
          <a:bodyPr/>
          <a:lstStyle/>
          <a:p>
            <a:r>
              <a:rPr lang="en-US" dirty="0"/>
              <a:t>1.2.6.1 User Relevance Feedback</a:t>
            </a:r>
            <a:endParaRPr lang="en-CH" dirty="0"/>
          </a:p>
        </p:txBody>
      </p:sp>
      <p:sp>
        <p:nvSpPr>
          <p:cNvPr id="4" name="Footer Placeholder 3">
            <a:extLst>
              <a:ext uri="{FF2B5EF4-FFF2-40B4-BE49-F238E27FC236}">
                <a16:creationId xmlns:a16="http://schemas.microsoft.com/office/drawing/2014/main" id="{326CE9E0-1CE1-BE72-A4C1-9F95CEEC9346}"/>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grpSp>
        <p:nvGrpSpPr>
          <p:cNvPr id="5" name="Group 4">
            <a:extLst>
              <a:ext uri="{FF2B5EF4-FFF2-40B4-BE49-F238E27FC236}">
                <a16:creationId xmlns:a16="http://schemas.microsoft.com/office/drawing/2014/main" id="{C501394B-48E2-3114-0379-C89BD4D59BF9}"/>
              </a:ext>
            </a:extLst>
          </p:cNvPr>
          <p:cNvGrpSpPr>
            <a:grpSpLocks/>
          </p:cNvGrpSpPr>
          <p:nvPr/>
        </p:nvGrpSpPr>
        <p:grpSpPr bwMode="auto">
          <a:xfrm>
            <a:off x="2134963" y="3245487"/>
            <a:ext cx="897915" cy="664158"/>
            <a:chOff x="1004" y="3068"/>
            <a:chExt cx="591" cy="491"/>
          </a:xfrm>
        </p:grpSpPr>
        <p:pic>
          <p:nvPicPr>
            <p:cNvPr id="6" name="Picture 5">
              <a:extLst>
                <a:ext uri="{FF2B5EF4-FFF2-40B4-BE49-F238E27FC236}">
                  <a16:creationId xmlns:a16="http://schemas.microsoft.com/office/drawing/2014/main" id="{D2AA6922-DB3C-C559-73F5-7F53FCBC1EB4}"/>
                </a:ext>
              </a:extLst>
            </p:cNvPr>
            <p:cNvPicPr>
              <a:picLocks noChangeArrowheads="1"/>
            </p:cNvPicPr>
            <p:nvPr/>
          </p:nvPicPr>
          <p:blipFill>
            <a:blip r:embed="rId3" cstate="print"/>
            <a:srcRect/>
            <a:stretch>
              <a:fillRect/>
            </a:stretch>
          </p:blipFill>
          <p:spPr bwMode="auto">
            <a:xfrm>
              <a:off x="1004" y="3068"/>
              <a:ext cx="591" cy="491"/>
            </a:xfrm>
            <a:prstGeom prst="rect">
              <a:avLst/>
            </a:prstGeom>
            <a:noFill/>
            <a:ln w="9525">
              <a:noFill/>
              <a:miter lim="800000"/>
              <a:headEnd/>
              <a:tailEnd/>
            </a:ln>
          </p:spPr>
        </p:pic>
        <p:sp>
          <p:nvSpPr>
            <p:cNvPr id="7" name="Rectangle 6">
              <a:extLst>
                <a:ext uri="{FF2B5EF4-FFF2-40B4-BE49-F238E27FC236}">
                  <a16:creationId xmlns:a16="http://schemas.microsoft.com/office/drawing/2014/main" id="{CC3808A4-1680-3D7C-BB46-09B36CA4ACA8}"/>
                </a:ext>
              </a:extLst>
            </p:cNvPr>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defTabSz="844083" eaLnBrk="0" hangingPunct="0"/>
              <a:endParaRPr lang="fr-FR" sz="1600">
                <a:solidFill>
                  <a:srgbClr val="000000"/>
                </a:solidFill>
                <a:latin typeface="Calibri" charset="0"/>
                <a:ea typeface="Calibri" charset="0"/>
                <a:cs typeface="Calibri" charset="0"/>
              </a:endParaRPr>
            </a:p>
          </p:txBody>
        </p:sp>
      </p:grpSp>
      <p:pic>
        <p:nvPicPr>
          <p:cNvPr id="8" name="Picture 7">
            <a:extLst>
              <a:ext uri="{FF2B5EF4-FFF2-40B4-BE49-F238E27FC236}">
                <a16:creationId xmlns:a16="http://schemas.microsoft.com/office/drawing/2014/main" id="{E1691927-8B61-4DEF-3E40-47ED540A4CF4}"/>
              </a:ext>
            </a:extLst>
          </p:cNvPr>
          <p:cNvPicPr>
            <a:picLocks noChangeArrowheads="1"/>
          </p:cNvPicPr>
          <p:nvPr/>
        </p:nvPicPr>
        <p:blipFill>
          <a:blip r:embed="rId4" cstate="print"/>
          <a:srcRect/>
          <a:stretch>
            <a:fillRect/>
          </a:stretch>
        </p:blipFill>
        <p:spPr bwMode="auto">
          <a:xfrm>
            <a:off x="1629005" y="3641819"/>
            <a:ext cx="750542" cy="733143"/>
          </a:xfrm>
          <a:prstGeom prst="rect">
            <a:avLst/>
          </a:prstGeom>
          <a:solidFill>
            <a:schemeClr val="bg1"/>
          </a:solidFill>
          <a:ln w="9525">
            <a:noFill/>
            <a:miter lim="800000"/>
            <a:headEnd/>
            <a:tailEnd/>
          </a:ln>
        </p:spPr>
      </p:pic>
      <p:sp>
        <p:nvSpPr>
          <p:cNvPr id="9" name="AutoShape 8">
            <a:extLst>
              <a:ext uri="{FF2B5EF4-FFF2-40B4-BE49-F238E27FC236}">
                <a16:creationId xmlns:a16="http://schemas.microsoft.com/office/drawing/2014/main" id="{E9D32471-1F72-2B02-372D-DA5CDB420E43}"/>
              </a:ext>
            </a:extLst>
          </p:cNvPr>
          <p:cNvSpPr>
            <a:spLocks noChangeArrowheads="1"/>
          </p:cNvSpPr>
          <p:nvPr/>
        </p:nvSpPr>
        <p:spPr bwMode="auto">
          <a:xfrm>
            <a:off x="3109274" y="3859592"/>
            <a:ext cx="931340"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0" name="Rectangle 9">
            <a:extLst>
              <a:ext uri="{FF2B5EF4-FFF2-40B4-BE49-F238E27FC236}">
                <a16:creationId xmlns:a16="http://schemas.microsoft.com/office/drawing/2014/main" id="{383308FB-F648-B0EB-4BED-1925E6E20F42}"/>
              </a:ext>
            </a:extLst>
          </p:cNvPr>
          <p:cNvSpPr>
            <a:spLocks noChangeArrowheads="1"/>
          </p:cNvSpPr>
          <p:nvPr/>
        </p:nvSpPr>
        <p:spPr bwMode="auto">
          <a:xfrm>
            <a:off x="972886" y="4472350"/>
            <a:ext cx="1953725" cy="325435"/>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information  need</a:t>
            </a:r>
          </a:p>
        </p:txBody>
      </p:sp>
      <p:sp>
        <p:nvSpPr>
          <p:cNvPr id="11" name="Rectangle 10">
            <a:extLst>
              <a:ext uri="{FF2B5EF4-FFF2-40B4-BE49-F238E27FC236}">
                <a16:creationId xmlns:a16="http://schemas.microsoft.com/office/drawing/2014/main" id="{5F0AC942-999E-CD0E-D927-CA8A66BFE75A}"/>
              </a:ext>
            </a:extLst>
          </p:cNvPr>
          <p:cNvSpPr>
            <a:spLocks noChangeArrowheads="1"/>
          </p:cNvSpPr>
          <p:nvPr/>
        </p:nvSpPr>
        <p:spPr bwMode="auto">
          <a:xfrm>
            <a:off x="2865713" y="4288387"/>
            <a:ext cx="1283668"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query</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formulation</a:t>
            </a:r>
          </a:p>
        </p:txBody>
      </p:sp>
      <p:sp>
        <p:nvSpPr>
          <p:cNvPr id="12" name="AutoShape 11">
            <a:extLst>
              <a:ext uri="{FF2B5EF4-FFF2-40B4-BE49-F238E27FC236}">
                <a16:creationId xmlns:a16="http://schemas.microsoft.com/office/drawing/2014/main" id="{BC7C732C-49E5-0D8B-E4D0-9B6E8BFEE7A9}"/>
              </a:ext>
            </a:extLst>
          </p:cNvPr>
          <p:cNvSpPr>
            <a:spLocks noChangeArrowheads="1"/>
          </p:cNvSpPr>
          <p:nvPr/>
        </p:nvSpPr>
        <p:spPr bwMode="auto">
          <a:xfrm>
            <a:off x="1352600" y="1956403"/>
            <a:ext cx="1309651" cy="1289087"/>
          </a:xfrm>
          <a:prstGeom prst="can">
            <a:avLst>
              <a:gd name="adj" fmla="val 27639"/>
            </a:avLst>
          </a:prstGeom>
          <a:solidFill>
            <a:schemeClr val="bg1"/>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3" name="AutoShape 12">
            <a:extLst>
              <a:ext uri="{FF2B5EF4-FFF2-40B4-BE49-F238E27FC236}">
                <a16:creationId xmlns:a16="http://schemas.microsoft.com/office/drawing/2014/main" id="{3099343F-FFB2-1E6E-5DD5-B463A92CC34E}"/>
              </a:ext>
            </a:extLst>
          </p:cNvPr>
          <p:cNvSpPr>
            <a:spLocks noChangeArrowheads="1"/>
          </p:cNvSpPr>
          <p:nvPr/>
        </p:nvSpPr>
        <p:spPr bwMode="auto">
          <a:xfrm>
            <a:off x="1642391" y="2386543"/>
            <a:ext cx="344885" cy="307054"/>
          </a:xfrm>
          <a:prstGeom prst="foldedCorner">
            <a:avLst>
              <a:gd name="adj" fmla="val 12500"/>
            </a:avLst>
          </a:prstGeom>
          <a:solidFill>
            <a:schemeClr val="accent1"/>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4" name="AutoShape 13">
            <a:extLst>
              <a:ext uri="{FF2B5EF4-FFF2-40B4-BE49-F238E27FC236}">
                <a16:creationId xmlns:a16="http://schemas.microsoft.com/office/drawing/2014/main" id="{49206051-BF23-7553-9378-03D792074623}"/>
              </a:ext>
            </a:extLst>
          </p:cNvPr>
          <p:cNvSpPr>
            <a:spLocks noChangeArrowheads="1"/>
          </p:cNvSpPr>
          <p:nvPr/>
        </p:nvSpPr>
        <p:spPr bwMode="auto">
          <a:xfrm>
            <a:off x="2133403" y="2386543"/>
            <a:ext cx="344884" cy="307054"/>
          </a:xfrm>
          <a:prstGeom prst="foldedCorner">
            <a:avLst>
              <a:gd name="adj" fmla="val 12500"/>
            </a:avLst>
          </a:prstGeom>
          <a:solidFill>
            <a:schemeClr val="hlink"/>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5" name="AutoShape 14">
            <a:extLst>
              <a:ext uri="{FF2B5EF4-FFF2-40B4-BE49-F238E27FC236}">
                <a16:creationId xmlns:a16="http://schemas.microsoft.com/office/drawing/2014/main" id="{11FFB4E4-8260-6934-2A12-0B5D1A9A0A58}"/>
              </a:ext>
            </a:extLst>
          </p:cNvPr>
          <p:cNvSpPr>
            <a:spLocks noChangeArrowheads="1"/>
          </p:cNvSpPr>
          <p:nvPr/>
        </p:nvSpPr>
        <p:spPr bwMode="auto">
          <a:xfrm>
            <a:off x="2133403" y="2815343"/>
            <a:ext cx="344884" cy="307055"/>
          </a:xfrm>
          <a:prstGeom prst="foldedCorner">
            <a:avLst>
              <a:gd name="adj" fmla="val 12500"/>
            </a:avLst>
          </a:prstGeom>
          <a:solidFill>
            <a:srgbClr val="FFFF66"/>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6" name="AutoShape 15">
            <a:extLst>
              <a:ext uri="{FF2B5EF4-FFF2-40B4-BE49-F238E27FC236}">
                <a16:creationId xmlns:a16="http://schemas.microsoft.com/office/drawing/2014/main" id="{3A301723-116A-3F34-5FA6-2C7439107AD8}"/>
              </a:ext>
            </a:extLst>
          </p:cNvPr>
          <p:cNvSpPr>
            <a:spLocks noChangeArrowheads="1"/>
          </p:cNvSpPr>
          <p:nvPr/>
        </p:nvSpPr>
        <p:spPr bwMode="auto">
          <a:xfrm>
            <a:off x="1642391" y="2815343"/>
            <a:ext cx="344885" cy="307055"/>
          </a:xfrm>
          <a:prstGeom prst="foldedCorner">
            <a:avLst>
              <a:gd name="adj" fmla="val 12500"/>
            </a:avLst>
          </a:prstGeom>
          <a:solidFill>
            <a:schemeClr val="accent2"/>
          </a:solidFill>
          <a:ln w="12700">
            <a:solidFill>
              <a:schemeClr val="tx1"/>
            </a:solidFill>
            <a:round/>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7" name="AutoShape 16">
            <a:extLst>
              <a:ext uri="{FF2B5EF4-FFF2-40B4-BE49-F238E27FC236}">
                <a16:creationId xmlns:a16="http://schemas.microsoft.com/office/drawing/2014/main" id="{D099A2A3-5AA2-C7CE-B59E-343A9A54C799}"/>
              </a:ext>
            </a:extLst>
          </p:cNvPr>
          <p:cNvSpPr>
            <a:spLocks noChangeArrowheads="1"/>
          </p:cNvSpPr>
          <p:nvPr/>
        </p:nvSpPr>
        <p:spPr bwMode="auto">
          <a:xfrm>
            <a:off x="3111979" y="2589442"/>
            <a:ext cx="931340"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18" name="Rectangle 17">
            <a:extLst>
              <a:ext uri="{FF2B5EF4-FFF2-40B4-BE49-F238E27FC236}">
                <a16:creationId xmlns:a16="http://schemas.microsoft.com/office/drawing/2014/main" id="{EA0C6E71-DF1B-653A-B8F9-B930960BFB8E}"/>
              </a:ext>
            </a:extLst>
          </p:cNvPr>
          <p:cNvSpPr>
            <a:spLocks noChangeArrowheads="1"/>
          </p:cNvSpPr>
          <p:nvPr/>
        </p:nvSpPr>
        <p:spPr bwMode="auto">
          <a:xfrm>
            <a:off x="1274272" y="1404509"/>
            <a:ext cx="1850608"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information items</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content</a:t>
            </a:r>
          </a:p>
        </p:txBody>
      </p:sp>
      <p:sp>
        <p:nvSpPr>
          <p:cNvPr id="19" name="Rectangle 18">
            <a:extLst>
              <a:ext uri="{FF2B5EF4-FFF2-40B4-BE49-F238E27FC236}">
                <a16:creationId xmlns:a16="http://schemas.microsoft.com/office/drawing/2014/main" id="{0F6DC859-EEBC-EAAB-5C05-713A2AC16F75}"/>
              </a:ext>
            </a:extLst>
          </p:cNvPr>
          <p:cNvSpPr>
            <a:spLocks noChangeArrowheads="1"/>
          </p:cNvSpPr>
          <p:nvPr/>
        </p:nvSpPr>
        <p:spPr bwMode="auto">
          <a:xfrm>
            <a:off x="3046146" y="1834655"/>
            <a:ext cx="1122847"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feature</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extraction</a:t>
            </a:r>
          </a:p>
        </p:txBody>
      </p:sp>
      <p:sp>
        <p:nvSpPr>
          <p:cNvPr id="20" name="Rectangle 19">
            <a:extLst>
              <a:ext uri="{FF2B5EF4-FFF2-40B4-BE49-F238E27FC236}">
                <a16:creationId xmlns:a16="http://schemas.microsoft.com/office/drawing/2014/main" id="{F9DEA92F-667B-2B3C-4544-070E857B0571}"/>
              </a:ext>
            </a:extLst>
          </p:cNvPr>
          <p:cNvSpPr>
            <a:spLocks noChangeArrowheads="1"/>
          </p:cNvSpPr>
          <p:nvPr/>
        </p:nvSpPr>
        <p:spPr bwMode="auto">
          <a:xfrm>
            <a:off x="4481420" y="3074402"/>
            <a:ext cx="1717578" cy="586496"/>
          </a:xfrm>
          <a:prstGeom prst="rect">
            <a:avLst/>
          </a:prstGeom>
          <a:noFill/>
          <a:ln w="9525" algn="ctr">
            <a:solidFill>
              <a:schemeClr val="tx1"/>
            </a:solidFill>
            <a:miter lim="800000"/>
            <a:headEnd/>
            <a:tailEnd/>
          </a:ln>
        </p:spPr>
        <p:txBody>
          <a:bodyPr wrap="square" lIns="77906" tIns="38952" rIns="77906" bIns="38952" anchor="ctr">
            <a:spAutoFit/>
          </a:bodyPr>
          <a:lstStyle/>
          <a:p>
            <a:pPr defTabSz="844083"/>
            <a:endParaRPr lang="fr-FR" sz="1100" dirty="0">
              <a:solidFill>
                <a:srgbClr val="000000"/>
              </a:solidFill>
              <a:latin typeface="Calibri" charset="0"/>
              <a:ea typeface="Calibri" charset="0"/>
              <a:cs typeface="Calibri" charset="0"/>
            </a:endParaRPr>
          </a:p>
          <a:p>
            <a:pPr defTabSz="844083"/>
            <a:endParaRPr lang="fr-FR" sz="1100" dirty="0">
              <a:solidFill>
                <a:srgbClr val="000000"/>
              </a:solidFill>
              <a:latin typeface="Calibri" charset="0"/>
              <a:ea typeface="Calibri" charset="0"/>
              <a:cs typeface="Calibri" charset="0"/>
            </a:endParaRPr>
          </a:p>
          <a:p>
            <a:pPr defTabSz="844083"/>
            <a:endParaRPr lang="fr-FR" sz="1100" dirty="0">
              <a:solidFill>
                <a:srgbClr val="000000"/>
              </a:solidFill>
              <a:latin typeface="Calibri" charset="0"/>
              <a:ea typeface="Calibri" charset="0"/>
              <a:cs typeface="Calibri" charset="0"/>
            </a:endParaRPr>
          </a:p>
        </p:txBody>
      </p:sp>
      <p:sp>
        <p:nvSpPr>
          <p:cNvPr id="21" name="AutoShape 20">
            <a:extLst>
              <a:ext uri="{FF2B5EF4-FFF2-40B4-BE49-F238E27FC236}">
                <a16:creationId xmlns:a16="http://schemas.microsoft.com/office/drawing/2014/main" id="{585C3E0B-2F13-ECD4-C891-5DAB1FF63B01}"/>
              </a:ext>
            </a:extLst>
          </p:cNvPr>
          <p:cNvSpPr>
            <a:spLocks noChangeArrowheads="1"/>
          </p:cNvSpPr>
          <p:nvPr/>
        </p:nvSpPr>
        <p:spPr bwMode="auto">
          <a:xfrm>
            <a:off x="7304316" y="2631377"/>
            <a:ext cx="1309651" cy="1717881"/>
          </a:xfrm>
          <a:prstGeom prst="cube">
            <a:avLst>
              <a:gd name="adj" fmla="val 7718"/>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sp>
        <p:nvSpPr>
          <p:cNvPr id="22" name="Rectangle 21">
            <a:extLst>
              <a:ext uri="{FF2B5EF4-FFF2-40B4-BE49-F238E27FC236}">
                <a16:creationId xmlns:a16="http://schemas.microsoft.com/office/drawing/2014/main" id="{BD83F83F-60EF-AA9E-A475-98C7E8CB182D}"/>
              </a:ext>
            </a:extLst>
          </p:cNvPr>
          <p:cNvSpPr>
            <a:spLocks noChangeArrowheads="1"/>
          </p:cNvSpPr>
          <p:nvPr/>
        </p:nvSpPr>
        <p:spPr bwMode="auto">
          <a:xfrm>
            <a:off x="7492702" y="3122397"/>
            <a:ext cx="905778" cy="817878"/>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ranked/</a:t>
            </a:r>
            <a:br>
              <a:rPr lang="en-US" sz="1600">
                <a:solidFill>
                  <a:srgbClr val="000000"/>
                </a:solidFill>
                <a:latin typeface="Calibri" charset="0"/>
                <a:ea typeface="Calibri" charset="0"/>
                <a:cs typeface="Calibri" charset="0"/>
              </a:rPr>
            </a:br>
            <a:r>
              <a:rPr lang="en-US" sz="1600">
                <a:solidFill>
                  <a:srgbClr val="000000"/>
                </a:solidFill>
                <a:latin typeface="Calibri" charset="0"/>
                <a:ea typeface="Calibri" charset="0"/>
                <a:cs typeface="Calibri" charset="0"/>
              </a:rPr>
              <a:t>binary</a:t>
            </a:r>
          </a:p>
          <a:p>
            <a:pPr defTabSz="844083" eaLnBrk="0" hangingPunct="0"/>
            <a:r>
              <a:rPr lang="en-US" sz="1600">
                <a:solidFill>
                  <a:srgbClr val="000000"/>
                </a:solidFill>
                <a:latin typeface="Calibri" charset="0"/>
                <a:ea typeface="Calibri" charset="0"/>
                <a:cs typeface="Calibri" charset="0"/>
              </a:rPr>
              <a:t>result</a:t>
            </a:r>
          </a:p>
        </p:txBody>
      </p:sp>
      <p:sp>
        <p:nvSpPr>
          <p:cNvPr id="23" name="AutoShape 24">
            <a:extLst>
              <a:ext uri="{FF2B5EF4-FFF2-40B4-BE49-F238E27FC236}">
                <a16:creationId xmlns:a16="http://schemas.microsoft.com/office/drawing/2014/main" id="{516AD07A-FCC9-EE56-CDFF-EFF890CF3C6D}"/>
              </a:ext>
            </a:extLst>
          </p:cNvPr>
          <p:cNvSpPr>
            <a:spLocks noChangeArrowheads="1"/>
          </p:cNvSpPr>
          <p:nvPr/>
        </p:nvSpPr>
        <p:spPr bwMode="auto">
          <a:xfrm>
            <a:off x="6302911" y="3306353"/>
            <a:ext cx="931340" cy="411210"/>
          </a:xfrm>
          <a:prstGeom prst="rightArrow">
            <a:avLst>
              <a:gd name="adj1" fmla="val 50000"/>
              <a:gd name="adj2" fmla="val 50430"/>
            </a:avLst>
          </a:prstGeom>
          <a:solidFill>
            <a:schemeClr val="bg1"/>
          </a:solidFill>
          <a:ln w="12700">
            <a:solidFill>
              <a:schemeClr val="tx1"/>
            </a:solidFill>
            <a:miter lim="800000"/>
            <a:headEnd/>
            <a:tailEnd/>
          </a:ln>
        </p:spPr>
        <p:txBody>
          <a:bodyPr wrap="none" lIns="77906" tIns="38952" rIns="77906" bIns="38952" anchor="ctr"/>
          <a:lstStyle/>
          <a:p>
            <a:pPr defTabSz="844083"/>
            <a:endParaRPr lang="fr-FR" sz="1100">
              <a:solidFill>
                <a:srgbClr val="000000"/>
              </a:solidFill>
              <a:latin typeface="Calibri" charset="0"/>
              <a:ea typeface="Calibri" charset="0"/>
              <a:cs typeface="Calibri" charset="0"/>
            </a:endParaRPr>
          </a:p>
        </p:txBody>
      </p:sp>
      <p:grpSp>
        <p:nvGrpSpPr>
          <p:cNvPr id="24" name="Group 25">
            <a:extLst>
              <a:ext uri="{FF2B5EF4-FFF2-40B4-BE49-F238E27FC236}">
                <a16:creationId xmlns:a16="http://schemas.microsoft.com/office/drawing/2014/main" id="{E0C026DE-35C1-7B8D-832D-8FFA8851720A}"/>
              </a:ext>
            </a:extLst>
          </p:cNvPr>
          <p:cNvGrpSpPr>
            <a:grpSpLocks/>
          </p:cNvGrpSpPr>
          <p:nvPr/>
        </p:nvGrpSpPr>
        <p:grpSpPr bwMode="auto">
          <a:xfrm>
            <a:off x="6612278" y="4349260"/>
            <a:ext cx="897915" cy="664158"/>
            <a:chOff x="1004" y="3068"/>
            <a:chExt cx="591" cy="491"/>
          </a:xfrm>
        </p:grpSpPr>
        <p:pic>
          <p:nvPicPr>
            <p:cNvPr id="25" name="Picture 26">
              <a:extLst>
                <a:ext uri="{FF2B5EF4-FFF2-40B4-BE49-F238E27FC236}">
                  <a16:creationId xmlns:a16="http://schemas.microsoft.com/office/drawing/2014/main" id="{32B3C9A1-9136-36AA-4E63-9C0649EC99E7}"/>
                </a:ext>
              </a:extLst>
            </p:cNvPr>
            <p:cNvPicPr>
              <a:picLocks noChangeArrowheads="1"/>
            </p:cNvPicPr>
            <p:nvPr/>
          </p:nvPicPr>
          <p:blipFill>
            <a:blip r:embed="rId5" cstate="print"/>
            <a:srcRect/>
            <a:stretch>
              <a:fillRect/>
            </a:stretch>
          </p:blipFill>
          <p:spPr bwMode="auto">
            <a:xfrm>
              <a:off x="1004" y="3068"/>
              <a:ext cx="591" cy="491"/>
            </a:xfrm>
            <a:prstGeom prst="rect">
              <a:avLst/>
            </a:prstGeom>
            <a:noFill/>
            <a:ln w="9525">
              <a:noFill/>
              <a:miter lim="800000"/>
              <a:headEnd/>
              <a:tailEnd/>
            </a:ln>
          </p:spPr>
        </p:pic>
        <p:sp>
          <p:nvSpPr>
            <p:cNvPr id="26" name="Rectangle 27">
              <a:extLst>
                <a:ext uri="{FF2B5EF4-FFF2-40B4-BE49-F238E27FC236}">
                  <a16:creationId xmlns:a16="http://schemas.microsoft.com/office/drawing/2014/main" id="{3D55FA69-9490-94E0-73F8-DF60820D152B}"/>
                </a:ext>
              </a:extLst>
            </p:cNvPr>
            <p:cNvSpPr>
              <a:spLocks noChangeArrowheads="1"/>
            </p:cNvSpPr>
            <p:nvPr/>
          </p:nvSpPr>
          <p:spPr bwMode="auto">
            <a:xfrm>
              <a:off x="1132" y="3160"/>
              <a:ext cx="296" cy="239"/>
            </a:xfrm>
            <a:prstGeom prst="rect">
              <a:avLst/>
            </a:prstGeom>
            <a:noFill/>
            <a:ln w="9525">
              <a:noFill/>
              <a:miter lim="800000"/>
              <a:headEnd/>
              <a:tailEnd/>
            </a:ln>
          </p:spPr>
          <p:txBody>
            <a:bodyPr wrap="none" lIns="0" tIns="0" rIns="0" bIns="0" anchor="ctr"/>
            <a:lstStyle/>
            <a:p>
              <a:pPr defTabSz="844083" eaLnBrk="0" hangingPunct="0"/>
              <a:endParaRPr lang="fr-FR" sz="1600">
                <a:solidFill>
                  <a:srgbClr val="000000"/>
                </a:solidFill>
                <a:latin typeface="Calibri" charset="0"/>
                <a:ea typeface="Calibri" charset="0"/>
                <a:cs typeface="Calibri" charset="0"/>
              </a:endParaRPr>
            </a:p>
          </p:txBody>
        </p:sp>
      </p:grpSp>
      <p:pic>
        <p:nvPicPr>
          <p:cNvPr id="27" name="Picture 28">
            <a:extLst>
              <a:ext uri="{FF2B5EF4-FFF2-40B4-BE49-F238E27FC236}">
                <a16:creationId xmlns:a16="http://schemas.microsoft.com/office/drawing/2014/main" id="{1B7BD668-C7FD-4E2B-07E4-27316DD1EC5E}"/>
              </a:ext>
            </a:extLst>
          </p:cNvPr>
          <p:cNvPicPr>
            <a:picLocks noChangeArrowheads="1"/>
          </p:cNvPicPr>
          <p:nvPr/>
        </p:nvPicPr>
        <p:blipFill>
          <a:blip r:embed="rId6" cstate="print"/>
          <a:srcRect/>
          <a:stretch>
            <a:fillRect/>
          </a:stretch>
        </p:blipFill>
        <p:spPr bwMode="auto">
          <a:xfrm>
            <a:off x="6106319" y="4745591"/>
            <a:ext cx="750542" cy="733143"/>
          </a:xfrm>
          <a:prstGeom prst="rect">
            <a:avLst/>
          </a:prstGeom>
          <a:solidFill>
            <a:schemeClr val="bg1"/>
          </a:solidFill>
          <a:ln w="9525">
            <a:noFill/>
            <a:miter lim="800000"/>
            <a:headEnd/>
            <a:tailEnd/>
          </a:ln>
        </p:spPr>
      </p:pic>
      <p:sp>
        <p:nvSpPr>
          <p:cNvPr id="28" name="Rectangle 29">
            <a:extLst>
              <a:ext uri="{FF2B5EF4-FFF2-40B4-BE49-F238E27FC236}">
                <a16:creationId xmlns:a16="http://schemas.microsoft.com/office/drawing/2014/main" id="{12958822-426F-782B-FFE7-DFA8058437C2}"/>
              </a:ext>
            </a:extLst>
          </p:cNvPr>
          <p:cNvSpPr>
            <a:spLocks noChangeArrowheads="1"/>
          </p:cNvSpPr>
          <p:nvPr/>
        </p:nvSpPr>
        <p:spPr bwMode="auto">
          <a:xfrm>
            <a:off x="5334677" y="5576122"/>
            <a:ext cx="2384204"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a:solidFill>
                  <a:srgbClr val="000000"/>
                </a:solidFill>
                <a:latin typeface="Calibri" charset="0"/>
                <a:ea typeface="Calibri" charset="0"/>
                <a:cs typeface="Calibri" charset="0"/>
              </a:rPr>
              <a:t>relevance feedback: </a:t>
            </a:r>
          </a:p>
          <a:p>
            <a:pPr defTabSz="844083" eaLnBrk="0" hangingPunct="0"/>
            <a:r>
              <a:rPr lang="en-US" sz="1600">
                <a:solidFill>
                  <a:srgbClr val="000000"/>
                </a:solidFill>
                <a:latin typeface="Calibri" charset="0"/>
                <a:ea typeface="Calibri" charset="0"/>
                <a:cs typeface="Calibri" charset="0"/>
              </a:rPr>
              <a:t>identify relevant results</a:t>
            </a:r>
          </a:p>
        </p:txBody>
      </p:sp>
      <p:sp>
        <p:nvSpPr>
          <p:cNvPr id="29" name="AutoShape 30">
            <a:extLst>
              <a:ext uri="{FF2B5EF4-FFF2-40B4-BE49-F238E27FC236}">
                <a16:creationId xmlns:a16="http://schemas.microsoft.com/office/drawing/2014/main" id="{1E8702AE-1138-9D25-C75C-0CC52CC14A4E}"/>
              </a:ext>
            </a:extLst>
          </p:cNvPr>
          <p:cNvSpPr>
            <a:spLocks noChangeArrowheads="1"/>
          </p:cNvSpPr>
          <p:nvPr/>
        </p:nvSpPr>
        <p:spPr bwMode="auto">
          <a:xfrm rot="16200000" flipH="1">
            <a:off x="7448291" y="4717289"/>
            <a:ext cx="490380" cy="7371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77906" tIns="38952" rIns="77906" bIns="38952" anchor="ctr">
            <a:spAutoFit/>
          </a:bodyPr>
          <a:lstStyle/>
          <a:p>
            <a:pPr defTabSz="844083"/>
            <a:endParaRPr lang="fr-FR" sz="1100">
              <a:solidFill>
                <a:srgbClr val="000000"/>
              </a:solidFill>
              <a:latin typeface="Calibri" charset="0"/>
              <a:ea typeface="Calibri" charset="0"/>
              <a:cs typeface="Calibri" charset="0"/>
            </a:endParaRPr>
          </a:p>
        </p:txBody>
      </p:sp>
      <p:sp>
        <p:nvSpPr>
          <p:cNvPr id="30" name="AutoShape 36">
            <a:extLst>
              <a:ext uri="{FF2B5EF4-FFF2-40B4-BE49-F238E27FC236}">
                <a16:creationId xmlns:a16="http://schemas.microsoft.com/office/drawing/2014/main" id="{DC8CFDB4-C8F2-7CF2-A2F0-E8275DC2B9F3}"/>
              </a:ext>
            </a:extLst>
          </p:cNvPr>
          <p:cNvSpPr>
            <a:spLocks noChangeArrowheads="1"/>
          </p:cNvSpPr>
          <p:nvPr/>
        </p:nvSpPr>
        <p:spPr bwMode="auto">
          <a:xfrm flipH="1">
            <a:off x="5191748" y="4156093"/>
            <a:ext cx="620236" cy="7371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lgn="ctr">
            <a:solidFill>
              <a:schemeClr val="tx1"/>
            </a:solidFill>
            <a:miter lim="800000"/>
            <a:headEnd/>
            <a:tailEnd/>
          </a:ln>
        </p:spPr>
        <p:txBody>
          <a:bodyPr wrap="square" lIns="77906" tIns="38952" rIns="77906" bIns="38952" anchor="ctr">
            <a:spAutoFit/>
          </a:bodyPr>
          <a:lstStyle/>
          <a:p>
            <a:pPr defTabSz="844083"/>
            <a:endParaRPr lang="fr-FR" sz="1100">
              <a:solidFill>
                <a:srgbClr val="000000"/>
              </a:solidFill>
              <a:latin typeface="Calibri" charset="0"/>
              <a:ea typeface="Calibri" charset="0"/>
              <a:cs typeface="Calibri" charset="0"/>
            </a:endParaRPr>
          </a:p>
        </p:txBody>
      </p:sp>
      <p:sp>
        <p:nvSpPr>
          <p:cNvPr id="31" name="Rectangle 37">
            <a:extLst>
              <a:ext uri="{FF2B5EF4-FFF2-40B4-BE49-F238E27FC236}">
                <a16:creationId xmlns:a16="http://schemas.microsoft.com/office/drawing/2014/main" id="{858D93EA-2270-2F74-A957-B3A8A12240A2}"/>
              </a:ext>
            </a:extLst>
          </p:cNvPr>
          <p:cNvSpPr>
            <a:spLocks noChangeArrowheads="1"/>
          </p:cNvSpPr>
          <p:nvPr/>
        </p:nvSpPr>
        <p:spPr bwMode="auto">
          <a:xfrm>
            <a:off x="2675854" y="5024238"/>
            <a:ext cx="3314388"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system-modified query</a:t>
            </a:r>
          </a:p>
          <a:p>
            <a:pPr defTabSz="844083" eaLnBrk="0" hangingPunct="0"/>
            <a:r>
              <a:rPr lang="en-US" sz="1600" dirty="0">
                <a:solidFill>
                  <a:srgbClr val="000000"/>
                </a:solidFill>
                <a:latin typeface="Calibri" charset="0"/>
                <a:ea typeface="Calibri" charset="0"/>
                <a:cs typeface="Calibri" charset="0"/>
              </a:rPr>
              <a:t>(e.g. query term reweighting)</a:t>
            </a:r>
          </a:p>
        </p:txBody>
      </p:sp>
      <p:sp>
        <p:nvSpPr>
          <p:cNvPr id="32" name="Rectangle 38">
            <a:extLst>
              <a:ext uri="{FF2B5EF4-FFF2-40B4-BE49-F238E27FC236}">
                <a16:creationId xmlns:a16="http://schemas.microsoft.com/office/drawing/2014/main" id="{3A0B0CB9-717C-8F71-F770-D1CCC9B7268B}"/>
              </a:ext>
            </a:extLst>
          </p:cNvPr>
          <p:cNvSpPr>
            <a:spLocks noChangeArrowheads="1"/>
          </p:cNvSpPr>
          <p:nvPr/>
        </p:nvSpPr>
        <p:spPr bwMode="auto">
          <a:xfrm>
            <a:off x="2522214" y="3368577"/>
            <a:ext cx="250538" cy="247942"/>
          </a:xfrm>
          <a:prstGeom prst="rect">
            <a:avLst/>
          </a:prstGeom>
          <a:noFill/>
          <a:ln w="9525" algn="ctr">
            <a:noFill/>
            <a:miter lim="800000"/>
            <a:headEnd/>
            <a:tailEnd/>
          </a:ln>
        </p:spPr>
        <p:txBody>
          <a:bodyPr wrap="square" lIns="77906" tIns="38952" rIns="77906" bIns="38952">
            <a:spAutoFit/>
          </a:bodyPr>
          <a:lstStyle/>
          <a:p>
            <a:pPr defTabSz="844083"/>
            <a:r>
              <a:rPr lang="en-US" sz="1100">
                <a:solidFill>
                  <a:srgbClr val="000000"/>
                </a:solidFill>
                <a:latin typeface="Calibri" charset="0"/>
                <a:ea typeface="Calibri" charset="0"/>
                <a:cs typeface="Calibri" charset="0"/>
              </a:rPr>
              <a:t>?</a:t>
            </a:r>
          </a:p>
        </p:txBody>
      </p:sp>
      <p:sp>
        <p:nvSpPr>
          <p:cNvPr id="33" name="Rectangle 39">
            <a:extLst>
              <a:ext uri="{FF2B5EF4-FFF2-40B4-BE49-F238E27FC236}">
                <a16:creationId xmlns:a16="http://schemas.microsoft.com/office/drawing/2014/main" id="{6C6657F5-F381-4FD3-A118-20B292DEDB00}"/>
              </a:ext>
            </a:extLst>
          </p:cNvPr>
          <p:cNvSpPr>
            <a:spLocks noChangeArrowheads="1"/>
          </p:cNvSpPr>
          <p:nvPr/>
        </p:nvSpPr>
        <p:spPr bwMode="auto">
          <a:xfrm>
            <a:off x="6975462" y="4472350"/>
            <a:ext cx="228932" cy="247942"/>
          </a:xfrm>
          <a:prstGeom prst="rect">
            <a:avLst/>
          </a:prstGeom>
          <a:noFill/>
          <a:ln w="9525" algn="ctr">
            <a:noFill/>
            <a:miter lim="800000"/>
            <a:headEnd/>
            <a:tailEnd/>
          </a:ln>
        </p:spPr>
        <p:txBody>
          <a:bodyPr wrap="square" lIns="77906" tIns="38952" rIns="77906" bIns="38952">
            <a:spAutoFit/>
          </a:bodyPr>
          <a:lstStyle/>
          <a:p>
            <a:pPr defTabSz="844083"/>
            <a:r>
              <a:rPr lang="en-US" sz="1100">
                <a:solidFill>
                  <a:srgbClr val="000000"/>
                </a:solidFill>
                <a:latin typeface="Calibri" charset="0"/>
                <a:ea typeface="Calibri" charset="0"/>
                <a:cs typeface="Calibri" charset="0"/>
              </a:rPr>
              <a:t>!</a:t>
            </a:r>
          </a:p>
        </p:txBody>
      </p:sp>
      <p:sp>
        <p:nvSpPr>
          <p:cNvPr id="34" name="Rectangle 40">
            <a:extLst>
              <a:ext uri="{FF2B5EF4-FFF2-40B4-BE49-F238E27FC236}">
                <a16:creationId xmlns:a16="http://schemas.microsoft.com/office/drawing/2014/main" id="{680ADFC3-D698-B287-A1A5-6AD09AE1ECD0}"/>
              </a:ext>
            </a:extLst>
          </p:cNvPr>
          <p:cNvSpPr>
            <a:spLocks noChangeArrowheads="1"/>
          </p:cNvSpPr>
          <p:nvPr/>
        </p:nvSpPr>
        <p:spPr bwMode="auto">
          <a:xfrm>
            <a:off x="7886373" y="4533408"/>
            <a:ext cx="1031886" cy="325435"/>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browsing</a:t>
            </a:r>
          </a:p>
        </p:txBody>
      </p:sp>
      <p:sp>
        <p:nvSpPr>
          <p:cNvPr id="35" name="Rectangle 41">
            <a:extLst>
              <a:ext uri="{FF2B5EF4-FFF2-40B4-BE49-F238E27FC236}">
                <a16:creationId xmlns:a16="http://schemas.microsoft.com/office/drawing/2014/main" id="{A9C841BA-FAFC-2DB2-01C5-3B1325BBE4DC}"/>
              </a:ext>
            </a:extLst>
          </p:cNvPr>
          <p:cNvSpPr>
            <a:spLocks noChangeArrowheads="1"/>
          </p:cNvSpPr>
          <p:nvPr/>
        </p:nvSpPr>
        <p:spPr bwMode="auto">
          <a:xfrm>
            <a:off x="4600943" y="3184613"/>
            <a:ext cx="1571603" cy="571657"/>
          </a:xfrm>
          <a:prstGeom prst="rect">
            <a:avLst/>
          </a:prstGeom>
          <a:noFill/>
          <a:ln w="9525">
            <a:noFill/>
            <a:miter lim="800000"/>
            <a:headEnd/>
            <a:tailEnd/>
          </a:ln>
        </p:spPr>
        <p:txBody>
          <a:bodyPr wrap="square" lIns="78447" tIns="39224" rIns="78447" bIns="39224">
            <a:spAutoFit/>
          </a:bodyPr>
          <a:lstStyle/>
          <a:p>
            <a:pPr defTabSz="844083" eaLnBrk="0" hangingPunct="0"/>
            <a:r>
              <a:rPr lang="en-US" sz="1600" dirty="0">
                <a:solidFill>
                  <a:srgbClr val="000000"/>
                </a:solidFill>
                <a:latin typeface="Calibri" charset="0"/>
                <a:ea typeface="Calibri" charset="0"/>
                <a:cs typeface="Calibri" charset="0"/>
              </a:rPr>
              <a:t>ranking system</a:t>
            </a:r>
          </a:p>
          <a:p>
            <a:pPr defTabSz="844083" eaLnBrk="0" hangingPunct="0"/>
            <a:endParaRPr lang="en-US" sz="1600" dirty="0">
              <a:solidFill>
                <a:srgbClr val="000000"/>
              </a:solidFill>
              <a:latin typeface="Calibri" charset="0"/>
              <a:ea typeface="Calibri" charset="0"/>
              <a:cs typeface="Calibri" charset="0"/>
            </a:endParaRPr>
          </a:p>
        </p:txBody>
      </p:sp>
    </p:spTree>
    <p:extLst>
      <p:ext uri="{BB962C8B-B14F-4D97-AF65-F5344CB8AC3E}">
        <p14:creationId xmlns:p14="http://schemas.microsoft.com/office/powerpoint/2010/main" val="303784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Likelihood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a:r>
                  <a:rPr lang="en-US" sz="2386" dirty="0"/>
                  <a:t>Given query </a:t>
                </a:r>
                <a14:m>
                  <m:oMath xmlns:m="http://schemas.openxmlformats.org/officeDocument/2006/math">
                    <m:r>
                      <a:rPr lang="fr-CH" sz="2386" i="1">
                        <a:latin typeface="Cambria Math" charset="0"/>
                      </a:rPr>
                      <m:t>𝑞</m:t>
                    </m:r>
                  </m:oMath>
                </a14:m>
                <a:r>
                  <a:rPr lang="en-US" sz="2386" dirty="0"/>
                  <a:t>, determine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en-US" sz="2386" dirty="0"/>
                  <a:t> that document </a:t>
                </a:r>
                <a14:m>
                  <m:oMath xmlns:m="http://schemas.openxmlformats.org/officeDocument/2006/math">
                    <m:r>
                      <a:rPr lang="fr-CH" sz="2386" i="1">
                        <a:latin typeface="Cambria Math" charset="0"/>
                      </a:rPr>
                      <m:t>𝑑</m:t>
                    </m:r>
                  </m:oMath>
                </a14:m>
                <a:r>
                  <a:rPr lang="en-US" sz="2386" dirty="0"/>
                  <a:t> is relevant to query </a:t>
                </a:r>
                <a14:m>
                  <m:oMath xmlns:m="http://schemas.openxmlformats.org/officeDocument/2006/math">
                    <m:r>
                      <a:rPr lang="fr-CH" sz="2386" i="1">
                        <a:latin typeface="Cambria Math" charset="0"/>
                      </a:rPr>
                      <m:t>𝑞</m:t>
                    </m:r>
                  </m:oMath>
                </a14:m>
                <a:endParaRPr lang="en-US" sz="2386" dirty="0"/>
              </a:p>
              <a:p>
                <a:endParaRPr lang="en-US" sz="2386" dirty="0"/>
              </a:p>
              <a:p>
                <a:r>
                  <a:rPr lang="en-US" sz="2386" dirty="0"/>
                  <a:t>Bayes Rule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r>
                      <a:rPr lang="fr-CH" sz="2386" i="1">
                        <a:latin typeface="Cambria Math" charset="0"/>
                      </a:rPr>
                      <m:t>=</m:t>
                    </m:r>
                    <m:f>
                      <m:fPr>
                        <m:ctrlPr>
                          <a:rPr lang="fr-CH" sz="2386" i="1">
                            <a:latin typeface="Cambria Math" panose="02040503050406030204" pitchFamily="18" charset="0"/>
                          </a:rPr>
                        </m:ctrlPr>
                      </m:fPr>
                      <m:num>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r>
                          <a:rPr lang="fr-CH" sz="2386" i="1">
                            <a:latin typeface="Cambria Math" charset="0"/>
                          </a:rPr>
                          <m:t>𝑃</m:t>
                        </m:r>
                        <m:r>
                          <a:rPr lang="fr-CH" sz="2386" i="1">
                            <a:latin typeface="Cambria Math" charset="0"/>
                          </a:rPr>
                          <m:t>(</m:t>
                        </m:r>
                        <m:r>
                          <a:rPr lang="fr-CH" sz="2386" i="1">
                            <a:latin typeface="Cambria Math" charset="0"/>
                          </a:rPr>
                          <m:t>𝑑</m:t>
                        </m:r>
                        <m:r>
                          <a:rPr lang="fr-CH" sz="2386" i="1">
                            <a:latin typeface="Cambria Math" charset="0"/>
                          </a:rPr>
                          <m:t>)</m:t>
                        </m:r>
                      </m:num>
                      <m:den>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den>
                    </m:f>
                    <m:r>
                      <a:rPr lang="fr-CH" sz="2386" i="1">
                        <a:latin typeface="Cambria Math" panose="02040503050406030204" pitchFamily="18" charset="0"/>
                      </a:rPr>
                      <m:t> </m:t>
                    </m:r>
                  </m:oMath>
                </a14:m>
                <a:endParaRPr lang="en-US" sz="2386" dirty="0"/>
              </a:p>
              <a:p>
                <a:r>
                  <a:rPr lang="en-US" sz="2386" dirty="0"/>
                  <a:t>Assumptions</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𝑑</m:t>
                    </m:r>
                    <m:r>
                      <a:rPr lang="fr-CH" sz="2045">
                        <a:latin typeface="Cambria Math" charset="0"/>
                      </a:rPr>
                      <m:t>)</m:t>
                    </m:r>
                  </m:oMath>
                </a14:m>
                <a:r>
                  <a:rPr lang="en-US" sz="2045" dirty="0"/>
                  <a:t>, the probability of a document occurring is uniform across a collection</a:t>
                </a:r>
              </a:p>
              <a:p>
                <a:pPr marL="389586" indent="-389586">
                  <a:buFont typeface="Arial" charset="0"/>
                  <a:buChar char="•"/>
                </a:pPr>
                <a14:m>
                  <m:oMath xmlns:m="http://schemas.openxmlformats.org/officeDocument/2006/math">
                    <m:r>
                      <a:rPr lang="fr-CH" sz="2045" i="1">
                        <a:latin typeface="Cambria Math" charset="0"/>
                      </a:rPr>
                      <m:t>𝑃</m:t>
                    </m:r>
                    <m:r>
                      <a:rPr lang="fr-CH" sz="2045" i="1">
                        <a:latin typeface="Cambria Math" charset="0"/>
                      </a:rPr>
                      <m:t>(</m:t>
                    </m:r>
                    <m:r>
                      <a:rPr lang="fr-CH" sz="2045" i="1">
                        <a:latin typeface="Cambria Math" charset="0"/>
                      </a:rPr>
                      <m:t>𝑞</m:t>
                    </m:r>
                    <m:r>
                      <a:rPr lang="fr-CH" sz="2045" i="1">
                        <a:latin typeface="Cambria Math" charset="0"/>
                      </a:rPr>
                      <m:t>)</m:t>
                    </m:r>
                  </m:oMath>
                </a14:m>
                <a:r>
                  <a:rPr lang="en-US" sz="2045" dirty="0"/>
                  <a:t> is the same for all queries</a:t>
                </a:r>
                <a:endParaRPr lang="en-US" sz="2386" dirty="0"/>
              </a:p>
              <a:p>
                <a:endParaRPr lang="fr-CH" sz="2386" dirty="0"/>
              </a:p>
              <a:p>
                <a:r>
                  <a:rPr lang="fr-CH" sz="2386" dirty="0" err="1"/>
                  <a:t>Thus</a:t>
                </a:r>
                <a:r>
                  <a:rPr lang="fr-CH" sz="2386" dirty="0"/>
                  <a:t>: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𝑑</m:t>
                        </m:r>
                      </m:e>
                      <m:e>
                        <m:r>
                          <a:rPr lang="fr-CH" sz="2386" i="1">
                            <a:latin typeface="Cambria Math" charset="0"/>
                          </a:rPr>
                          <m:t>𝑞</m:t>
                        </m:r>
                      </m:e>
                    </m:d>
                  </m:oMath>
                </a14:m>
                <a:r>
                  <a:rPr lang="fr-CH" sz="2386" dirty="0"/>
                  <a:t> </a:t>
                </a:r>
                <a:r>
                  <a:rPr lang="fr-CH" sz="2386" dirty="0" err="1"/>
                  <a:t>can</a:t>
                </a:r>
                <a:r>
                  <a:rPr lang="fr-CH" sz="2386" dirty="0"/>
                  <a:t> </a:t>
                </a:r>
                <a:r>
                  <a:rPr lang="fr-CH" sz="2386" dirty="0" err="1"/>
                  <a:t>be</a:t>
                </a:r>
                <a:r>
                  <a:rPr lang="fr-CH" sz="2386" dirty="0"/>
                  <a:t> </a:t>
                </a:r>
                <a:r>
                  <a:rPr lang="fr-CH" sz="2386" dirty="0" err="1"/>
                  <a:t>derived</a:t>
                </a:r>
                <a:r>
                  <a:rPr lang="fr-CH" sz="2386" dirty="0"/>
                  <a:t> </a:t>
                </a:r>
                <a:r>
                  <a:rPr lang="fr-CH" sz="2386" dirty="0" err="1"/>
                  <a:t>from</a:t>
                </a:r>
                <a14:m>
                  <m:oMath xmlns:m="http://schemas.openxmlformats.org/officeDocument/2006/math">
                    <m:r>
                      <a:rPr lang="fr-CH" sz="2386">
                        <a:latin typeface="Cambria Math" panose="02040503050406030204" pitchFamily="18" charset="0"/>
                      </a:rPr>
                      <m:t> </m:t>
                    </m:r>
                    <m:r>
                      <a:rPr lang="fr-CH" sz="2386" i="1">
                        <a:latin typeface="Cambria Math" charset="0"/>
                      </a:rPr>
                      <m:t>𝑃</m:t>
                    </m:r>
                    <m:r>
                      <a:rPr lang="fr-CH" sz="2386" i="1">
                        <a:latin typeface="Cambria Math" charset="0"/>
                      </a:rPr>
                      <m:t>(</m:t>
                    </m:r>
                    <m:r>
                      <a:rPr lang="fr-CH" sz="2386" i="1">
                        <a:latin typeface="Cambria Math" charset="0"/>
                      </a:rPr>
                      <m:t>𝑞</m:t>
                    </m:r>
                    <m:r>
                      <a:rPr lang="fr-CH" sz="2386" i="1">
                        <a:latin typeface="Cambria Math" charset="0"/>
                      </a:rPr>
                      <m:t>|</m:t>
                    </m:r>
                    <m:r>
                      <a:rPr lang="fr-CH" sz="2386" i="1">
                        <a:latin typeface="Cambria Math" charset="0"/>
                      </a:rPr>
                      <m:t>𝑑</m:t>
                    </m:r>
                    <m:r>
                      <a:rPr lang="fr-CH" sz="2386" i="1">
                        <a:latin typeface="Cambria Math" charset="0"/>
                      </a:rPr>
                      <m:t>)</m:t>
                    </m:r>
                  </m:oMath>
                </a14:m>
                <a:r>
                  <a:rPr lang="fr-CH" sz="2386" dirty="0"/>
                  <a:t>, the query likelyhood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008"/>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2374835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Feedback from Users</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©2022, Karl Aberer, EPFL-IC, Laboratoire de systèmes d'informations répartis </a:t>
            </a:r>
            <a:endParaRPr lang="en-GB">
              <a:solidFill>
                <a:srgbClr val="000000"/>
              </a:solidFill>
              <a:ea typeface="ＭＳ Ｐゴシック" charset="0"/>
            </a:endParaRPr>
          </a:p>
        </p:txBody>
      </p:sp>
      <p:sp>
        <p:nvSpPr>
          <p:cNvPr id="5" name="Oval 5"/>
          <p:cNvSpPr>
            <a:spLocks noChangeArrowheads="1"/>
          </p:cNvSpPr>
          <p:nvPr/>
        </p:nvSpPr>
        <p:spPr bwMode="auto">
          <a:xfrm>
            <a:off x="1988404" y="2540811"/>
            <a:ext cx="3270427" cy="1229385"/>
          </a:xfrm>
          <a:prstGeom prst="ellipse">
            <a:avLst/>
          </a:prstGeom>
          <a:noFill/>
          <a:ln w="9525" algn="ctr">
            <a:solidFill>
              <a:schemeClr val="tx1"/>
            </a:solidFill>
            <a:round/>
            <a:headEnd/>
            <a:tailEnd/>
          </a:ln>
        </p:spPr>
        <p:txBody>
          <a:bodyPr wrap="square" lIns="77906" tIns="38952" rIns="77906" bIns="38952" anchor="ctr">
            <a:spAutoFit/>
          </a:bodyPr>
          <a:lstStyle/>
          <a:p>
            <a:pPr defTabSz="844083"/>
            <a:endParaRPr lang="fr-FR" sz="2585" dirty="0">
              <a:solidFill>
                <a:srgbClr val="000000"/>
              </a:solidFill>
              <a:latin typeface="Calibri" charset="0"/>
              <a:ea typeface="Calibri" charset="0"/>
              <a:cs typeface="Calibri" charset="0"/>
            </a:endParaRPr>
          </a:p>
          <a:p>
            <a:pPr defTabSz="844083"/>
            <a:endParaRPr lang="fr-FR" sz="2585" dirty="0">
              <a:solidFill>
                <a:srgbClr val="000000"/>
              </a:solidFill>
              <a:latin typeface="Calibri" charset="0"/>
              <a:ea typeface="Calibri" charset="0"/>
              <a:cs typeface="Calibri" charset="0"/>
            </a:endParaRPr>
          </a:p>
        </p:txBody>
      </p:sp>
      <p:sp>
        <p:nvSpPr>
          <p:cNvPr id="6" name="Oval 6"/>
          <p:cNvSpPr>
            <a:spLocks noChangeArrowheads="1"/>
          </p:cNvSpPr>
          <p:nvPr/>
        </p:nvSpPr>
        <p:spPr bwMode="auto">
          <a:xfrm>
            <a:off x="3603171" y="2541189"/>
            <a:ext cx="3652404" cy="1229385"/>
          </a:xfrm>
          <a:prstGeom prst="ellipse">
            <a:avLst/>
          </a:prstGeom>
          <a:noFill/>
          <a:ln w="9525" algn="ctr">
            <a:solidFill>
              <a:schemeClr val="tx1"/>
            </a:solidFill>
            <a:round/>
            <a:headEnd/>
            <a:tailEnd/>
          </a:ln>
        </p:spPr>
        <p:txBody>
          <a:bodyPr wrap="square" lIns="77906" tIns="38952" rIns="77906" bIns="38952" anchor="ctr">
            <a:spAutoFit/>
          </a:bodyPr>
          <a:lstStyle/>
          <a:p>
            <a:pPr defTabSz="844083"/>
            <a:endParaRPr lang="fr-FR" sz="2585" dirty="0">
              <a:solidFill>
                <a:srgbClr val="000000"/>
              </a:solidFill>
              <a:latin typeface="Calibri" charset="0"/>
              <a:ea typeface="Calibri" charset="0"/>
              <a:cs typeface="Calibri" charset="0"/>
            </a:endParaRPr>
          </a:p>
          <a:p>
            <a:pPr defTabSz="844083"/>
            <a:endParaRPr lang="fr-FR" sz="2585" dirty="0">
              <a:solidFill>
                <a:srgbClr val="000000"/>
              </a:solidFill>
              <a:latin typeface="Calibri" charset="0"/>
              <a:ea typeface="Calibri" charset="0"/>
              <a:cs typeface="Calibri" charset="0"/>
            </a:endParaRPr>
          </a:p>
        </p:txBody>
      </p:sp>
      <p:sp>
        <p:nvSpPr>
          <p:cNvPr id="7" name="Oval 7"/>
          <p:cNvSpPr>
            <a:spLocks noChangeArrowheads="1"/>
          </p:cNvSpPr>
          <p:nvPr/>
        </p:nvSpPr>
        <p:spPr bwMode="auto">
          <a:xfrm>
            <a:off x="3847959" y="2811052"/>
            <a:ext cx="1104406" cy="670001"/>
          </a:xfrm>
          <a:prstGeom prst="ellipse">
            <a:avLst/>
          </a:prstGeom>
          <a:noFill/>
          <a:ln w="9525" algn="ctr">
            <a:solidFill>
              <a:schemeClr val="tx1"/>
            </a:solidFill>
            <a:round/>
            <a:headEnd/>
            <a:tailEnd/>
          </a:ln>
        </p:spPr>
        <p:txBody>
          <a:bodyPr wrap="square" lIns="77906" tIns="38952" rIns="77906" bIns="38952" anchor="ctr">
            <a:spAutoFit/>
          </a:bodyPr>
          <a:lstStyle/>
          <a:p>
            <a:pPr defTabSz="844083"/>
            <a:r>
              <a:rPr lang="fr-FR" sz="2585" dirty="0">
                <a:solidFill>
                  <a:srgbClr val="000000"/>
                </a:solidFill>
                <a:latin typeface="Calibri" charset="0"/>
                <a:ea typeface="Calibri" charset="0"/>
                <a:cs typeface="Calibri" charset="0"/>
              </a:rPr>
              <a:t> </a:t>
            </a:r>
          </a:p>
        </p:txBody>
      </p:sp>
      <p:sp>
        <p:nvSpPr>
          <p:cNvPr id="8" name="Oval 8"/>
          <p:cNvSpPr>
            <a:spLocks noChangeArrowheads="1"/>
          </p:cNvSpPr>
          <p:nvPr/>
        </p:nvSpPr>
        <p:spPr bwMode="auto">
          <a:xfrm>
            <a:off x="5627280" y="2811728"/>
            <a:ext cx="1043051" cy="670001"/>
          </a:xfrm>
          <a:prstGeom prst="ellipse">
            <a:avLst/>
          </a:prstGeom>
          <a:noFill/>
          <a:ln w="9525" algn="ctr">
            <a:solidFill>
              <a:schemeClr val="tx1"/>
            </a:solidFill>
            <a:round/>
            <a:headEnd/>
            <a:tailEnd/>
          </a:ln>
        </p:spPr>
        <p:txBody>
          <a:bodyPr wrap="square" lIns="77906" tIns="38952" rIns="77906" bIns="38952" anchor="ctr">
            <a:spAutoFit/>
          </a:bodyPr>
          <a:lstStyle/>
          <a:p>
            <a:pPr defTabSz="844083"/>
            <a:endParaRPr lang="fr-FR" sz="2585" dirty="0">
              <a:solidFill>
                <a:srgbClr val="000000"/>
              </a:solidFill>
              <a:latin typeface="Calibri" charset="0"/>
              <a:ea typeface="Calibri" charset="0"/>
              <a:cs typeface="Calibri" charset="0"/>
            </a:endParaRPr>
          </a:p>
        </p:txBody>
      </p:sp>
      <p:sp>
        <p:nvSpPr>
          <p:cNvPr id="9" name="Rectangle 10"/>
          <p:cNvSpPr>
            <a:spLocks noChangeArrowheads="1"/>
          </p:cNvSpPr>
          <p:nvPr/>
        </p:nvSpPr>
        <p:spPr bwMode="auto">
          <a:xfrm>
            <a:off x="1046495" y="1833747"/>
            <a:ext cx="3229457" cy="476466"/>
          </a:xfrm>
          <a:prstGeom prst="rect">
            <a:avLst/>
          </a:prstGeom>
          <a:noFill/>
          <a:ln w="9525" algn="ctr">
            <a:noFill/>
            <a:miter lim="800000"/>
            <a:headEnd/>
            <a:tailEnd/>
          </a:ln>
        </p:spPr>
        <p:txBody>
          <a:bodyPr wrap="none" lIns="77906" tIns="38952" rIns="77906" bIns="38952">
            <a:spAutoFit/>
          </a:bodyPr>
          <a:lstStyle/>
          <a:p>
            <a:pPr defTabSz="844083"/>
            <a:r>
              <a:rPr lang="en-US" sz="2585">
                <a:solidFill>
                  <a:srgbClr val="000000"/>
                </a:solidFill>
                <a:latin typeface="Calibri" charset="0"/>
                <a:ea typeface="Calibri" charset="0"/>
                <a:cs typeface="Calibri" charset="0"/>
              </a:rPr>
              <a:t>Relevant documents C</a:t>
            </a:r>
            <a:r>
              <a:rPr lang="en-US" sz="2585" baseline="-25000">
                <a:solidFill>
                  <a:srgbClr val="000000"/>
                </a:solidFill>
                <a:latin typeface="Calibri" charset="0"/>
                <a:ea typeface="Calibri" charset="0"/>
                <a:cs typeface="Calibri" charset="0"/>
              </a:rPr>
              <a:t>r</a:t>
            </a:r>
            <a:endParaRPr lang="en-US" sz="2585" baseline="-25000" dirty="0">
              <a:solidFill>
                <a:srgbClr val="000000"/>
              </a:solidFill>
              <a:latin typeface="Calibri" charset="0"/>
              <a:ea typeface="Calibri" charset="0"/>
              <a:cs typeface="Calibri" charset="0"/>
            </a:endParaRPr>
          </a:p>
        </p:txBody>
      </p:sp>
      <p:sp>
        <p:nvSpPr>
          <p:cNvPr id="10" name="Rectangle 11"/>
          <p:cNvSpPr>
            <a:spLocks noChangeArrowheads="1"/>
          </p:cNvSpPr>
          <p:nvPr/>
        </p:nvSpPr>
        <p:spPr bwMode="auto">
          <a:xfrm>
            <a:off x="5605374" y="1835049"/>
            <a:ext cx="3203680" cy="476466"/>
          </a:xfrm>
          <a:prstGeom prst="rect">
            <a:avLst/>
          </a:prstGeom>
          <a:noFill/>
          <a:ln w="9525" algn="ctr">
            <a:noFill/>
            <a:miter lim="800000"/>
            <a:headEnd/>
            <a:tailEnd/>
          </a:ln>
        </p:spPr>
        <p:txBody>
          <a:bodyPr wrap="none" lIns="77906" tIns="38952" rIns="77906" bIns="38952">
            <a:spAutoFit/>
          </a:bodyPr>
          <a:lstStyle/>
          <a:p>
            <a:pPr defTabSz="844083"/>
            <a:r>
              <a:rPr lang="en-US" sz="2585" dirty="0">
                <a:solidFill>
                  <a:srgbClr val="000000"/>
                </a:solidFill>
                <a:latin typeface="Calibri" charset="0"/>
                <a:ea typeface="Calibri" charset="0"/>
                <a:cs typeface="Calibri" charset="0"/>
              </a:rPr>
              <a:t>Some retrieval result R</a:t>
            </a:r>
            <a:endParaRPr lang="en-US" sz="2585" baseline="-25000" dirty="0">
              <a:solidFill>
                <a:srgbClr val="000000"/>
              </a:solidFill>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11" name="Rectangle 12"/>
              <p:cNvSpPr>
                <a:spLocks noChangeArrowheads="1"/>
              </p:cNvSpPr>
              <p:nvPr/>
            </p:nvSpPr>
            <p:spPr bwMode="auto">
              <a:xfrm>
                <a:off x="4153943" y="2993195"/>
                <a:ext cx="566548" cy="467297"/>
              </a:xfrm>
              <a:prstGeom prst="rect">
                <a:avLst/>
              </a:prstGeom>
              <a:noFill/>
              <a:ln w="9525" algn="ctr">
                <a:noFill/>
                <a:miter lim="800000"/>
                <a:headEnd/>
                <a:tailEnd/>
              </a:ln>
            </p:spPr>
            <p:txBody>
              <a:bodyPr wrap="none" lIns="77906" tIns="38952" rIns="77906" bIns="38952">
                <a:spAutoFit/>
              </a:bodyPr>
              <a:lstStyle/>
              <a:p>
                <a:pPr defTabSz="844083"/>
                <a14:m>
                  <m:oMathPara xmlns:m="http://schemas.openxmlformats.org/officeDocument/2006/math">
                    <m:oMathParaPr>
                      <m:jc m:val="centerGroup"/>
                    </m:oMathParaPr>
                    <m:oMath xmlns:m="http://schemas.openxmlformats.org/officeDocument/2006/math">
                      <m:sSub>
                        <m:sSubPr>
                          <m:ctrlPr>
                            <a:rPr lang="fr-CH" sz="2585" i="1">
                              <a:solidFill>
                                <a:srgbClr val="000000"/>
                              </a:solidFill>
                              <a:latin typeface="Cambria Math" panose="02040503050406030204" pitchFamily="18" charset="0"/>
                              <a:ea typeface="Cambria Math" charset="0"/>
                              <a:cs typeface="Cambria Math" charset="0"/>
                            </a:rPr>
                          </m:ctrlPr>
                        </m:sSubPr>
                        <m:e>
                          <m:r>
                            <a:rPr lang="fr-CH" sz="2585" i="1">
                              <a:solidFill>
                                <a:srgbClr val="000000"/>
                              </a:solidFill>
                              <a:latin typeface="Cambria Math" charset="0"/>
                              <a:ea typeface="Cambria Math" charset="0"/>
                              <a:cs typeface="Cambria Math" charset="0"/>
                            </a:rPr>
                            <m:t>𝐷</m:t>
                          </m:r>
                        </m:e>
                        <m:sub>
                          <m:r>
                            <a:rPr lang="fr-CH" sz="2585" i="1">
                              <a:solidFill>
                                <a:srgbClr val="000000"/>
                              </a:solidFill>
                              <a:latin typeface="Cambria Math" charset="0"/>
                              <a:ea typeface="Cambria Math" charset="0"/>
                              <a:cs typeface="Cambria Math" charset="0"/>
                            </a:rPr>
                            <m:t>𝑟</m:t>
                          </m:r>
                        </m:sub>
                      </m:sSub>
                    </m:oMath>
                  </m:oMathPara>
                </a14:m>
                <a:endParaRPr lang="en-US" sz="2585" baseline="-25000" dirty="0">
                  <a:solidFill>
                    <a:srgbClr val="000000"/>
                  </a:solidFill>
                  <a:latin typeface="Calibri" charset="0"/>
                  <a:ea typeface="Calibri" charset="0"/>
                  <a:cs typeface="Calibri" charset="0"/>
                </a:endParaRPr>
              </a:p>
            </p:txBody>
          </p:sp>
        </mc:Choice>
        <mc:Fallback xmlns="">
          <p:sp>
            <p:nvSpPr>
              <p:cNvPr id="11" name="Rectangle 12"/>
              <p:cNvSpPr>
                <a:spLocks noRot="1" noChangeAspect="1" noMove="1" noResize="1" noEditPoints="1" noAdjustHandles="1" noChangeArrowheads="1" noChangeShapeType="1" noTextEdit="1"/>
              </p:cNvSpPr>
              <p:nvPr/>
            </p:nvSpPr>
            <p:spPr bwMode="auto">
              <a:xfrm>
                <a:off x="4153943" y="2993195"/>
                <a:ext cx="566548" cy="467297"/>
              </a:xfrm>
              <a:prstGeom prst="rect">
                <a:avLst/>
              </a:prstGeom>
              <a:blipFill>
                <a:blip r:embed="rId3"/>
                <a:stretch>
                  <a:fillRect b="-5263"/>
                </a:stretch>
              </a:blipFill>
              <a:ln w="9525" algn="ctr">
                <a:noFill/>
                <a:miter lim="800000"/>
                <a:headEnd/>
                <a:tailEnd/>
              </a:ln>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2" name="Rectangle 13"/>
              <p:cNvSpPr>
                <a:spLocks noChangeArrowheads="1"/>
              </p:cNvSpPr>
              <p:nvPr/>
            </p:nvSpPr>
            <p:spPr bwMode="auto">
              <a:xfrm>
                <a:off x="5796680" y="2993195"/>
                <a:ext cx="641505" cy="467297"/>
              </a:xfrm>
              <a:prstGeom prst="rect">
                <a:avLst/>
              </a:prstGeom>
              <a:noFill/>
              <a:ln w="9525" algn="ctr">
                <a:noFill/>
                <a:miter lim="800000"/>
                <a:headEnd/>
                <a:tailEnd/>
              </a:ln>
            </p:spPr>
            <p:txBody>
              <a:bodyPr wrap="none" lIns="77906" tIns="38952" rIns="77906" bIns="38952">
                <a:spAutoFit/>
              </a:bodyPr>
              <a:lstStyle/>
              <a:p>
                <a:pPr defTabSz="844083"/>
                <a14:m>
                  <m:oMath xmlns:m="http://schemas.openxmlformats.org/officeDocument/2006/math">
                    <m:sSub>
                      <m:sSubPr>
                        <m:ctrlPr>
                          <a:rPr lang="fr-CH" sz="2585" i="1">
                            <a:solidFill>
                              <a:srgbClr val="000000"/>
                            </a:solidFill>
                            <a:latin typeface="Cambria Math" panose="02040503050406030204" pitchFamily="18" charset="0"/>
                            <a:ea typeface="Cambria Math" charset="0"/>
                            <a:cs typeface="Cambria Math" charset="0"/>
                          </a:rPr>
                        </m:ctrlPr>
                      </m:sSubPr>
                      <m:e>
                        <m:r>
                          <a:rPr lang="fr-CH" sz="2585" i="1">
                            <a:solidFill>
                              <a:srgbClr val="000000"/>
                            </a:solidFill>
                            <a:latin typeface="Cambria Math" charset="0"/>
                            <a:ea typeface="Cambria Math" charset="0"/>
                            <a:cs typeface="Cambria Math" charset="0"/>
                          </a:rPr>
                          <m:t>𝐷</m:t>
                        </m:r>
                      </m:e>
                      <m:sub>
                        <m:r>
                          <a:rPr lang="fr-CH" sz="2585" i="1">
                            <a:solidFill>
                              <a:srgbClr val="000000"/>
                            </a:solidFill>
                            <a:latin typeface="Cambria Math" charset="0"/>
                            <a:ea typeface="Cambria Math" charset="0"/>
                            <a:cs typeface="Cambria Math" charset="0"/>
                          </a:rPr>
                          <m:t>𝑛</m:t>
                        </m:r>
                      </m:sub>
                    </m:sSub>
                  </m:oMath>
                </a14:m>
                <a:r>
                  <a:rPr lang="en-US" sz="2585" baseline="-25000" dirty="0">
                    <a:solidFill>
                      <a:srgbClr val="000000"/>
                    </a:solidFill>
                    <a:latin typeface="Calibri" charset="0"/>
                    <a:ea typeface="Calibri" charset="0"/>
                    <a:cs typeface="Calibri" charset="0"/>
                  </a:rPr>
                  <a:t>  </a:t>
                </a:r>
              </a:p>
            </p:txBody>
          </p:sp>
        </mc:Choice>
        <mc:Fallback xmlns="">
          <p:sp>
            <p:nvSpPr>
              <p:cNvPr id="12" name="Rectangle 13"/>
              <p:cNvSpPr>
                <a:spLocks noRot="1" noChangeAspect="1" noMove="1" noResize="1" noEditPoints="1" noAdjustHandles="1" noChangeArrowheads="1" noChangeShapeType="1" noTextEdit="1"/>
              </p:cNvSpPr>
              <p:nvPr/>
            </p:nvSpPr>
            <p:spPr bwMode="auto">
              <a:xfrm>
                <a:off x="5796680" y="2993195"/>
                <a:ext cx="641505" cy="467297"/>
              </a:xfrm>
              <a:prstGeom prst="rect">
                <a:avLst/>
              </a:prstGeom>
              <a:blipFill>
                <a:blip r:embed="rId4"/>
                <a:stretch>
                  <a:fillRect l="-5882" b="-5263"/>
                </a:stretch>
              </a:blipFill>
              <a:ln w="9525" algn="ctr">
                <a:noFill/>
                <a:miter lim="800000"/>
                <a:headEnd/>
                <a:tailEnd/>
              </a:ln>
            </p:spPr>
            <p:txBody>
              <a:bodyPr/>
              <a:lstStyle/>
              <a:p>
                <a:r>
                  <a:rPr lang="en-CH">
                    <a:noFill/>
                  </a:rPr>
                  <a:t> </a:t>
                </a:r>
              </a:p>
            </p:txBody>
          </p:sp>
        </mc:Fallback>
      </mc:AlternateContent>
      <p:sp>
        <p:nvSpPr>
          <p:cNvPr id="13" name="Rectangle 14"/>
          <p:cNvSpPr>
            <a:spLocks noChangeArrowheads="1"/>
          </p:cNvSpPr>
          <p:nvPr/>
        </p:nvSpPr>
        <p:spPr bwMode="auto">
          <a:xfrm>
            <a:off x="986804" y="4221570"/>
            <a:ext cx="3286224" cy="1272068"/>
          </a:xfrm>
          <a:prstGeom prst="rect">
            <a:avLst/>
          </a:prstGeom>
          <a:noFill/>
          <a:ln w="9525" algn="ctr">
            <a:noFill/>
            <a:miter lim="800000"/>
            <a:headEnd/>
            <a:tailEnd/>
          </a:ln>
        </p:spPr>
        <p:txBody>
          <a:bodyPr wrap="square" lIns="77906" tIns="38952" rIns="77906" bIns="38952">
            <a:spAutoFit/>
          </a:bodyPr>
          <a:lstStyle/>
          <a:p>
            <a:pPr defTabSz="844083"/>
            <a:r>
              <a:rPr lang="en-US" sz="2585" dirty="0">
                <a:solidFill>
                  <a:srgbClr val="000000"/>
                </a:solidFill>
                <a:latin typeface="Calibri" charset="0"/>
                <a:ea typeface="Calibri" charset="0"/>
                <a:cs typeface="Calibri" charset="0"/>
              </a:rPr>
              <a:t>documents identified</a:t>
            </a:r>
          </a:p>
          <a:p>
            <a:pPr defTabSz="844083"/>
            <a:r>
              <a:rPr lang="en-US" sz="2585" dirty="0">
                <a:solidFill>
                  <a:srgbClr val="000000"/>
                </a:solidFill>
                <a:latin typeface="Calibri" charset="0"/>
                <a:ea typeface="Calibri" charset="0"/>
                <a:cs typeface="Calibri" charset="0"/>
              </a:rPr>
              <a:t>by the user as being </a:t>
            </a:r>
            <a:r>
              <a:rPr lang="en-US" sz="2585" b="1" dirty="0">
                <a:solidFill>
                  <a:srgbClr val="000000"/>
                </a:solidFill>
                <a:latin typeface="Calibri" charset="0"/>
                <a:ea typeface="Calibri" charset="0"/>
                <a:cs typeface="Calibri" charset="0"/>
              </a:rPr>
              <a:t>relevant</a:t>
            </a:r>
            <a:endParaRPr lang="en-US" sz="2585" b="1" baseline="-25000" dirty="0">
              <a:solidFill>
                <a:srgbClr val="000000"/>
              </a:solidFill>
              <a:latin typeface="Calibri" charset="0"/>
              <a:ea typeface="Calibri" charset="0"/>
              <a:cs typeface="Calibri" charset="0"/>
            </a:endParaRPr>
          </a:p>
        </p:txBody>
      </p:sp>
      <p:sp>
        <p:nvSpPr>
          <p:cNvPr id="14" name="Line 15"/>
          <p:cNvSpPr>
            <a:spLocks noChangeShapeType="1"/>
          </p:cNvSpPr>
          <p:nvPr/>
        </p:nvSpPr>
        <p:spPr bwMode="auto">
          <a:xfrm flipV="1">
            <a:off x="2759528" y="3199103"/>
            <a:ext cx="1517923" cy="1022088"/>
          </a:xfrm>
          <a:prstGeom prst="line">
            <a:avLst/>
          </a:prstGeom>
          <a:noFill/>
          <a:ln w="9525">
            <a:solidFill>
              <a:schemeClr val="tx1"/>
            </a:solidFill>
            <a:round/>
            <a:headEnd/>
            <a:tailEnd type="triangle" w="med" len="med"/>
          </a:ln>
        </p:spPr>
        <p:txBody>
          <a:bodyPr wrap="square" lIns="77906" tIns="38952" rIns="77906" bIns="38952" anchor="ctr">
            <a:spAutoFit/>
          </a:bodyPr>
          <a:lstStyle/>
          <a:p>
            <a:pPr defTabSz="844083"/>
            <a:endParaRPr lang="en-US" sz="2585">
              <a:solidFill>
                <a:srgbClr val="000000"/>
              </a:solidFill>
              <a:latin typeface="Calibri" charset="0"/>
              <a:ea typeface="Calibri" charset="0"/>
              <a:cs typeface="Calibri" charset="0"/>
            </a:endParaRPr>
          </a:p>
        </p:txBody>
      </p:sp>
      <p:sp>
        <p:nvSpPr>
          <p:cNvPr id="15" name="Rectangle 16"/>
          <p:cNvSpPr>
            <a:spLocks noChangeArrowheads="1"/>
          </p:cNvSpPr>
          <p:nvPr/>
        </p:nvSpPr>
        <p:spPr bwMode="auto">
          <a:xfrm>
            <a:off x="5171206" y="4198971"/>
            <a:ext cx="3374779" cy="1272068"/>
          </a:xfrm>
          <a:prstGeom prst="rect">
            <a:avLst/>
          </a:prstGeom>
          <a:noFill/>
          <a:ln w="9525" algn="ctr">
            <a:noFill/>
            <a:miter lim="800000"/>
            <a:headEnd/>
            <a:tailEnd/>
          </a:ln>
        </p:spPr>
        <p:txBody>
          <a:bodyPr wrap="square" lIns="77906" tIns="38952" rIns="77906" bIns="38952">
            <a:spAutoFit/>
          </a:bodyPr>
          <a:lstStyle/>
          <a:p>
            <a:pPr defTabSz="844083"/>
            <a:r>
              <a:rPr lang="en-US" sz="2585" dirty="0">
                <a:solidFill>
                  <a:srgbClr val="000000"/>
                </a:solidFill>
                <a:latin typeface="Calibri" charset="0"/>
                <a:ea typeface="Calibri" charset="0"/>
                <a:cs typeface="Calibri" charset="0"/>
              </a:rPr>
              <a:t>documents identified</a:t>
            </a:r>
          </a:p>
          <a:p>
            <a:pPr defTabSz="844083"/>
            <a:r>
              <a:rPr lang="en-US" sz="2585" dirty="0">
                <a:solidFill>
                  <a:srgbClr val="000000"/>
                </a:solidFill>
                <a:latin typeface="Calibri" charset="0"/>
                <a:ea typeface="Calibri" charset="0"/>
                <a:cs typeface="Calibri" charset="0"/>
              </a:rPr>
              <a:t>by the user as being </a:t>
            </a:r>
            <a:r>
              <a:rPr lang="en-US" sz="2585" b="1" dirty="0">
                <a:solidFill>
                  <a:srgbClr val="000000"/>
                </a:solidFill>
                <a:latin typeface="Calibri" charset="0"/>
                <a:ea typeface="Calibri" charset="0"/>
                <a:cs typeface="Calibri" charset="0"/>
              </a:rPr>
              <a:t>non-relevant</a:t>
            </a:r>
            <a:endParaRPr lang="en-US" sz="2585" b="1" baseline="-25000" dirty="0">
              <a:solidFill>
                <a:srgbClr val="000000"/>
              </a:solidFill>
              <a:latin typeface="Calibri" charset="0"/>
              <a:ea typeface="Calibri" charset="0"/>
              <a:cs typeface="Calibri" charset="0"/>
            </a:endParaRPr>
          </a:p>
        </p:txBody>
      </p:sp>
      <p:sp>
        <p:nvSpPr>
          <p:cNvPr id="16" name="Line 17"/>
          <p:cNvSpPr>
            <a:spLocks noChangeShapeType="1"/>
          </p:cNvSpPr>
          <p:nvPr/>
        </p:nvSpPr>
        <p:spPr bwMode="auto">
          <a:xfrm flipH="1" flipV="1">
            <a:off x="6240839" y="3137748"/>
            <a:ext cx="573290" cy="1083822"/>
          </a:xfrm>
          <a:prstGeom prst="line">
            <a:avLst/>
          </a:prstGeom>
          <a:noFill/>
          <a:ln w="9525">
            <a:solidFill>
              <a:schemeClr val="tx1"/>
            </a:solidFill>
            <a:round/>
            <a:headEnd/>
            <a:tailEnd type="triangle" w="med" len="med"/>
          </a:ln>
        </p:spPr>
        <p:txBody>
          <a:bodyPr wrap="square" lIns="77906" tIns="38952" rIns="77906" bIns="38952" anchor="ctr">
            <a:spAutoFit/>
          </a:bodyPr>
          <a:lstStyle/>
          <a:p>
            <a:pPr defTabSz="844083"/>
            <a:endParaRPr lang="en-US" sz="2585">
              <a:solidFill>
                <a:srgbClr val="000000"/>
              </a:solidFill>
              <a:latin typeface="Calibri" charset="0"/>
              <a:ea typeface="Calibri" charset="0"/>
              <a:cs typeface="Calibri" charset="0"/>
            </a:endParaRPr>
          </a:p>
        </p:txBody>
      </p:sp>
    </p:spTree>
    <p:extLst>
      <p:ext uri="{BB962C8B-B14F-4D97-AF65-F5344CB8AC3E}">
        <p14:creationId xmlns:p14="http://schemas.microsoft.com/office/powerpoint/2010/main" val="320192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3D5A-0826-D419-650D-0C2477810A24}"/>
              </a:ext>
            </a:extLst>
          </p:cNvPr>
          <p:cNvSpPr>
            <a:spLocks noGrp="1"/>
          </p:cNvSpPr>
          <p:nvPr>
            <p:ph type="title"/>
          </p:nvPr>
        </p:nvSpPr>
        <p:spPr/>
        <p:txBody>
          <a:bodyPr/>
          <a:lstStyle/>
          <a:p>
            <a:r>
              <a:rPr lang="en-US" dirty="0" err="1"/>
              <a:t>Rocchio</a:t>
            </a:r>
            <a:r>
              <a:rPr lang="en-US" dirty="0"/>
              <a:t> Algorithm</a:t>
            </a:r>
            <a:endParaRPr lang="en-CH"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3EFF0C-3F8A-5834-42FA-0BE977EF8999}"/>
                  </a:ext>
                </a:extLst>
              </p:cNvPr>
              <p:cNvSpPr>
                <a:spLocks noGrp="1"/>
              </p:cNvSpPr>
              <p:nvPr>
                <p:ph idx="1"/>
              </p:nvPr>
            </p:nvSpPr>
            <p:spPr/>
            <p:txBody>
              <a:bodyPr/>
              <a:lstStyle/>
              <a:p>
                <a:pPr marL="0"/>
                <a:r>
                  <a:rPr lang="en-US" sz="2800" i="1" dirty="0"/>
                  <a:t>Rocchio algorithm</a:t>
                </a:r>
                <a:r>
                  <a:rPr lang="en-US" sz="2800" dirty="0"/>
                  <a:t>: find a query that optimally separates relevant from non-relevant documents</a:t>
                </a:r>
              </a:p>
              <a:p>
                <a:endParaRPr lang="en-US" sz="2800" dirty="0"/>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fr-CH" sz="2800" i="1">
                                  <a:latin typeface="Cambria Math" charset="0"/>
                                </a:rPr>
                                <m:t>𝑞</m:t>
                              </m:r>
                            </m:e>
                          </m:acc>
                        </m:e>
                        <m:sub>
                          <m:r>
                            <a:rPr lang="fr-CH" sz="2800" i="1">
                              <a:latin typeface="Cambria Math" charset="0"/>
                            </a:rPr>
                            <m:t>𝑜𝑝𝑡</m:t>
                          </m:r>
                        </m:sub>
                      </m:sSub>
                      <m:r>
                        <a:rPr lang="fr-CH" sz="2800">
                          <a:latin typeface="Cambria Math" charset="0"/>
                        </a:rPr>
                        <m:t>=</m:t>
                      </m:r>
                      <m:func>
                        <m:funcPr>
                          <m:ctrlPr>
                            <a:rPr lang="fr-CH" sz="2800" i="1">
                              <a:latin typeface="Cambria Math" panose="02040503050406030204" pitchFamily="18" charset="0"/>
                            </a:rPr>
                          </m:ctrlPr>
                        </m:funcPr>
                        <m:fName>
                          <m:limLow>
                            <m:limLowPr>
                              <m:ctrlPr>
                                <a:rPr lang="fr-CH" sz="2800" i="1">
                                  <a:latin typeface="Cambria Math" panose="02040503050406030204" pitchFamily="18" charset="0"/>
                                </a:rPr>
                              </m:ctrlPr>
                            </m:limLowPr>
                            <m:e>
                              <m:r>
                                <m:rPr>
                                  <m:sty m:val="p"/>
                                </m:rPr>
                                <a:rPr lang="fr-CH" sz="2800">
                                  <a:latin typeface="Cambria Math" charset="0"/>
                                </a:rPr>
                                <m:t>arg</m:t>
                              </m:r>
                              <m:r>
                                <a:rPr lang="fr-CH" sz="2800">
                                  <a:latin typeface="Cambria Math" charset="0"/>
                                </a:rPr>
                                <m:t> </m:t>
                              </m:r>
                              <m:r>
                                <m:rPr>
                                  <m:sty m:val="p"/>
                                </m:rPr>
                                <a:rPr lang="fr-CH" sz="2800">
                                  <a:latin typeface="Cambria Math" charset="0"/>
                                </a:rPr>
                                <m:t>max</m:t>
                              </m:r>
                            </m:e>
                            <m:lim>
                              <m:acc>
                                <m:accPr>
                                  <m:chr m:val="⃗"/>
                                  <m:ctrlPr>
                                    <a:rPr lang="fr-CH" sz="2800" i="1">
                                      <a:latin typeface="Cambria Math" panose="02040503050406030204" pitchFamily="18" charset="0"/>
                                    </a:rPr>
                                  </m:ctrlPr>
                                </m:accPr>
                                <m:e>
                                  <m:r>
                                    <a:rPr lang="fr-CH" sz="2800" i="1">
                                      <a:latin typeface="Cambria Math" charset="0"/>
                                    </a:rPr>
                                    <m:t>𝑞</m:t>
                                  </m:r>
                                </m:e>
                              </m:acc>
                            </m:lim>
                          </m:limLow>
                        </m:fName>
                        <m:e>
                          <m:d>
                            <m:dPr>
                              <m:begChr m:val="["/>
                              <m:endChr m:val="]"/>
                              <m:ctrlPr>
                                <a:rPr lang="fr-CH" sz="2800" i="1">
                                  <a:latin typeface="Cambria Math" panose="02040503050406030204" pitchFamily="18" charset="0"/>
                                </a:rPr>
                              </m:ctrlPr>
                            </m:dPr>
                            <m:e>
                              <m:func>
                                <m:funcPr>
                                  <m:ctrlPr>
                                    <a:rPr lang="fr-CH" sz="2800" i="1">
                                      <a:latin typeface="Cambria Math" panose="02040503050406030204" pitchFamily="18" charset="0"/>
                                    </a:rPr>
                                  </m:ctrlPr>
                                </m:funcPr>
                                <m:fName>
                                  <m:func>
                                    <m:funcPr>
                                      <m:ctrlPr>
                                        <a:rPr lang="fr-CH" sz="2800" i="1">
                                          <a:latin typeface="Cambria Math" panose="02040503050406030204" pitchFamily="18" charset="0"/>
                                        </a:rPr>
                                      </m:ctrlPr>
                                    </m:funcPr>
                                    <m:fName>
                                      <m:r>
                                        <m:rPr>
                                          <m:sty m:val="p"/>
                                        </m:rPr>
                                        <a:rPr lang="fr-CH" sz="2800">
                                          <a:latin typeface="Cambria Math" charset="0"/>
                                        </a:rPr>
                                        <m:t>sim</m:t>
                                      </m:r>
                                    </m:fName>
                                    <m:e>
                                      <m:d>
                                        <m:dPr>
                                          <m:ctrlPr>
                                            <a:rPr lang="fr-CH" sz="2800" i="1">
                                              <a:latin typeface="Cambria Math" panose="02040503050406030204" pitchFamily="18" charset="0"/>
                                            </a:rPr>
                                          </m:ctrlPr>
                                        </m:dPr>
                                        <m:e>
                                          <m:acc>
                                            <m:accPr>
                                              <m:chr m:val="⃗"/>
                                              <m:ctrlPr>
                                                <a:rPr lang="fr-CH" sz="2800" i="1">
                                                  <a:latin typeface="Cambria Math" panose="02040503050406030204" pitchFamily="18"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e>
                                      </m:d>
                                    </m:e>
                                  </m:func>
                                  <m:r>
                                    <a:rPr lang="fr-CH" sz="2800" i="1">
                                      <a:latin typeface="Cambria Math" charset="0"/>
                                    </a:rPr>
                                    <m:t>−</m:t>
                                  </m:r>
                                </m:fName>
                                <m:e>
                                  <m:r>
                                    <m:rPr>
                                      <m:sty m:val="p"/>
                                    </m:rPr>
                                    <a:rPr lang="fr-CH" sz="2800">
                                      <a:latin typeface="Cambria Math" charset="0"/>
                                    </a:rPr>
                                    <m:t>sim</m:t>
                                  </m:r>
                                  <m:d>
                                    <m:dPr>
                                      <m:ctrlPr>
                                        <a:rPr lang="fr-CH" sz="2800" i="1">
                                          <a:latin typeface="Cambria Math" panose="02040503050406030204" pitchFamily="18" charset="0"/>
                                        </a:rPr>
                                      </m:ctrlPr>
                                    </m:dPr>
                                    <m:e>
                                      <m:acc>
                                        <m:accPr>
                                          <m:chr m:val="⃗"/>
                                          <m:ctrlPr>
                                            <a:rPr lang="fr-CH" sz="2800" i="1">
                                              <a:latin typeface="Cambria Math" panose="02040503050406030204" pitchFamily="18" charset="0"/>
                                            </a:rPr>
                                          </m:ctrlPr>
                                        </m:accPr>
                                        <m:e>
                                          <m:r>
                                            <a:rPr lang="fr-CH" sz="2800" i="1">
                                              <a:latin typeface="Cambria Math" charset="0"/>
                                            </a:rPr>
                                            <m:t>𝑞</m:t>
                                          </m:r>
                                        </m:e>
                                      </m:acc>
                                      <m:r>
                                        <a:rPr lang="fr-CH" sz="2800" i="1">
                                          <a:latin typeface="Cambria Math" charset="0"/>
                                        </a:rPr>
                                        <m:t>,</m:t>
                                      </m:r>
                                      <m:r>
                                        <a:rPr lang="fr-CH"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e>
                              </m:func>
                            </m:e>
                          </m:d>
                        </m:e>
                      </m:func>
                    </m:oMath>
                  </m:oMathPara>
                </a14:m>
                <a:endParaRPr lang="en-US" sz="2800" dirty="0"/>
              </a:p>
              <a:p>
                <a:endParaRPr lang="en-US" sz="2800" dirty="0"/>
              </a:p>
              <a:p>
                <a:r>
                  <a:rPr lang="en-US" sz="2800" dirty="0"/>
                  <a:t>Centroid of a document set</a:t>
                </a:r>
                <a:br>
                  <a:rPr lang="en-US" sz="2800" dirty="0"/>
                </a:br>
                <a:endParaRPr lang="en-US" sz="2800" dirty="0"/>
              </a:p>
              <a:p>
                <a:pPr/>
                <a14:m>
                  <m:oMathPara xmlns:m="http://schemas.openxmlformats.org/officeDocument/2006/math">
                    <m:oMathParaPr>
                      <m:jc m:val="centerGroup"/>
                    </m:oMathParaPr>
                    <m:oMath xmlns:m="http://schemas.openxmlformats.org/officeDocument/2006/math">
                      <m:r>
                        <a:rPr lang="en-US" sz="2800" i="1">
                          <a:latin typeface="Cambria Math" charset="0"/>
                          <a:ea typeface="Cambria Math" charset="0"/>
                          <a:cs typeface="Cambria Math" charset="0"/>
                        </a:rPr>
                        <m:t>𝜇</m:t>
                      </m:r>
                      <m:d>
                        <m:dPr>
                          <m:ctrlPr>
                            <a:rPr lang="en-US" sz="2800" i="1">
                              <a:latin typeface="Cambria Math" panose="02040503050406030204" pitchFamily="18" charset="0"/>
                              <a:ea typeface="Cambria Math" charset="0"/>
                              <a:cs typeface="Cambria Math" charset="0"/>
                            </a:rPr>
                          </m:ctrlPr>
                        </m:dPr>
                        <m:e>
                          <m:r>
                            <a:rPr lang="fr-CH" sz="2800" i="1">
                              <a:latin typeface="Cambria Math" charset="0"/>
                              <a:ea typeface="Cambria Math" charset="0"/>
                              <a:cs typeface="Cambria Math" charset="0"/>
                            </a:rPr>
                            <m:t>𝐷</m:t>
                          </m:r>
                        </m:e>
                      </m:d>
                      <m:r>
                        <a:rPr lang="fr-CH" sz="2800" i="1">
                          <a:latin typeface="Cambria Math" charset="0"/>
                          <a:ea typeface="Cambria Math" charset="0"/>
                          <a:cs typeface="Cambria Math" charset="0"/>
                        </a:rPr>
                        <m:t>=</m:t>
                      </m:r>
                      <m:f>
                        <m:fPr>
                          <m:ctrlPr>
                            <a:rPr lang="fr-CH" sz="2800" i="1">
                              <a:latin typeface="Cambria Math" panose="02040503050406030204" pitchFamily="18" charset="0"/>
                              <a:ea typeface="Cambria Math" charset="0"/>
                              <a:cs typeface="Cambria Math" charset="0"/>
                            </a:rPr>
                          </m:ctrlPr>
                        </m:fPr>
                        <m:num>
                          <m:r>
                            <a:rPr lang="fr-CH" sz="2800" i="1">
                              <a:latin typeface="Cambria Math" charset="0"/>
                              <a:ea typeface="Cambria Math" charset="0"/>
                              <a:cs typeface="Cambria Math" charset="0"/>
                            </a:rPr>
                            <m:t>1</m:t>
                          </m:r>
                        </m:num>
                        <m:den>
                          <m:d>
                            <m:dPr>
                              <m:begChr m:val="|"/>
                              <m:endChr m:val="|"/>
                              <m:ctrlPr>
                                <a:rPr lang="fr-CH" sz="2800" i="1">
                                  <a:latin typeface="Cambria Math" panose="02040503050406030204" pitchFamily="18" charset="0"/>
                                  <a:ea typeface="Cambria Math" charset="0"/>
                                  <a:cs typeface="Cambria Math" charset="0"/>
                                </a:rPr>
                              </m:ctrlPr>
                            </m:dPr>
                            <m:e>
                              <m:r>
                                <a:rPr lang="fr-CH" sz="2800" i="1">
                                  <a:latin typeface="Cambria Math" charset="0"/>
                                  <a:ea typeface="Cambria Math" charset="0"/>
                                  <a:cs typeface="Cambria Math" charset="0"/>
                                </a:rPr>
                                <m:t>𝐷</m:t>
                              </m:r>
                            </m:e>
                          </m:d>
                        </m:den>
                      </m:f>
                      <m:nary>
                        <m:naryPr>
                          <m:chr m:val="∑"/>
                          <m:supHide m:val="on"/>
                          <m:ctrlPr>
                            <a:rPr lang="fr-CH" sz="2800" i="1">
                              <a:latin typeface="Cambria Math" panose="02040503050406030204" pitchFamily="18" charset="0"/>
                              <a:ea typeface="Cambria Math" charset="0"/>
                              <a:cs typeface="Cambria Math" charset="0"/>
                            </a:rPr>
                          </m:ctrlPr>
                        </m:naryPr>
                        <m:sub>
                          <m:r>
                            <m:rPr>
                              <m:brk m:alnAt="7"/>
                            </m:rPr>
                            <a:rPr lang="fr-CH" sz="2800" i="1">
                              <a:latin typeface="Cambria Math" charset="0"/>
                              <a:ea typeface="Cambria Math" charset="0"/>
                              <a:cs typeface="Cambria Math" charset="0"/>
                            </a:rPr>
                            <m:t>𝑑</m:t>
                          </m:r>
                          <m:r>
                            <a:rPr lang="fr-CH" sz="2800" i="1">
                              <a:latin typeface="Cambria Math" charset="0"/>
                              <a:ea typeface="Cambria Math" charset="0"/>
                              <a:cs typeface="Cambria Math" charset="0"/>
                            </a:rPr>
                            <m:t>∈</m:t>
                          </m:r>
                          <m:r>
                            <a:rPr lang="fr-CH" sz="2800" i="1">
                              <a:latin typeface="Cambria Math" charset="0"/>
                              <a:ea typeface="Cambria Math" charset="0"/>
                              <a:cs typeface="Cambria Math" charset="0"/>
                            </a:rPr>
                            <m:t>𝐷</m:t>
                          </m:r>
                        </m:sub>
                        <m:sup/>
                        <m:e>
                          <m:acc>
                            <m:accPr>
                              <m:chr m:val="⃗"/>
                              <m:ctrlPr>
                                <a:rPr lang="fr-CH" sz="2800" i="1">
                                  <a:latin typeface="Cambria Math" panose="02040503050406030204" pitchFamily="18" charset="0"/>
                                  <a:ea typeface="Cambria Math" charset="0"/>
                                  <a:cs typeface="Cambria Math" charset="0"/>
                                </a:rPr>
                              </m:ctrlPr>
                            </m:accPr>
                            <m:e>
                              <m:r>
                                <a:rPr lang="fr-CH" sz="2800" i="1">
                                  <a:latin typeface="Cambria Math" charset="0"/>
                                  <a:ea typeface="Cambria Math" charset="0"/>
                                  <a:cs typeface="Cambria Math" charset="0"/>
                                </a:rPr>
                                <m:t>𝑑</m:t>
                              </m:r>
                            </m:e>
                          </m:acc>
                        </m:e>
                      </m:nary>
                    </m:oMath>
                  </m:oMathPara>
                </a14:m>
                <a:endParaRPr lang="en-US" sz="2800" dirty="0"/>
              </a:p>
              <a:p>
                <a:endParaRPr lang="en-CH" sz="2800" dirty="0"/>
              </a:p>
            </p:txBody>
          </p:sp>
        </mc:Choice>
        <mc:Fallback>
          <p:sp>
            <p:nvSpPr>
              <p:cNvPr id="3" name="Content Placeholder 2">
                <a:extLst>
                  <a:ext uri="{FF2B5EF4-FFF2-40B4-BE49-F238E27FC236}">
                    <a16:creationId xmlns:a16="http://schemas.microsoft.com/office/drawing/2014/main" id="{1A3EFF0C-3F8A-5834-42FA-0BE977EF8999}"/>
                  </a:ext>
                </a:extLst>
              </p:cNvPr>
              <p:cNvSpPr>
                <a:spLocks noGrp="1" noRot="1" noChangeAspect="1" noMove="1" noResize="1" noEditPoints="1" noAdjustHandles="1" noChangeArrowheads="1" noChangeShapeType="1" noTextEdit="1"/>
              </p:cNvSpPr>
              <p:nvPr>
                <p:ph idx="1"/>
              </p:nvPr>
            </p:nvSpPr>
            <p:spPr>
              <a:blipFill>
                <a:blip r:embed="rId3"/>
                <a:stretch>
                  <a:fillRect l="-1410" t="-1259" b="-34509"/>
                </a:stretch>
              </a:blipFill>
            </p:spPr>
            <p:txBody>
              <a:bodyPr/>
              <a:lstStyle/>
              <a:p>
                <a:r>
                  <a:rPr lang="en-CH">
                    <a:noFill/>
                  </a:rPr>
                  <a:t> </a:t>
                </a:r>
              </a:p>
            </p:txBody>
          </p:sp>
        </mc:Fallback>
      </mc:AlternateContent>
      <p:sp>
        <p:nvSpPr>
          <p:cNvPr id="4" name="Footer Placeholder 3">
            <a:extLst>
              <a:ext uri="{FF2B5EF4-FFF2-40B4-BE49-F238E27FC236}">
                <a16:creationId xmlns:a16="http://schemas.microsoft.com/office/drawing/2014/main" id="{E25AB7D0-8465-A047-6E96-CDD29AAB55FB}"/>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939028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©2022,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933" y="1502020"/>
            <a:ext cx="5347590" cy="4642338"/>
          </a:xfrm>
        </p:spPr>
      </p:pic>
      <p:sp>
        <p:nvSpPr>
          <p:cNvPr id="3" name="Oval 2">
            <a:extLst>
              <a:ext uri="{FF2B5EF4-FFF2-40B4-BE49-F238E27FC236}">
                <a16:creationId xmlns:a16="http://schemas.microsoft.com/office/drawing/2014/main" id="{D543096C-68C5-FA4E-9531-D9CA9A32C9AC}"/>
              </a:ext>
            </a:extLst>
          </p:cNvPr>
          <p:cNvSpPr/>
          <p:nvPr/>
        </p:nvSpPr>
        <p:spPr bwMode="auto">
          <a:xfrm>
            <a:off x="3889498" y="3296063"/>
            <a:ext cx="1927599" cy="1794661"/>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ndParaRPr>
          </a:p>
        </p:txBody>
      </p:sp>
      <p:cxnSp>
        <p:nvCxnSpPr>
          <p:cNvPr id="7" name="Straight Arrow Connector 6">
            <a:extLst>
              <a:ext uri="{FF2B5EF4-FFF2-40B4-BE49-F238E27FC236}">
                <a16:creationId xmlns:a16="http://schemas.microsoft.com/office/drawing/2014/main" id="{21C9DEEC-2BC9-3A48-A244-DF6E20995E15}"/>
              </a:ext>
            </a:extLst>
          </p:cNvPr>
          <p:cNvCxnSpPr>
            <a:cxnSpLocks/>
          </p:cNvCxnSpPr>
          <p:nvPr/>
        </p:nvCxnSpPr>
        <p:spPr bwMode="auto">
          <a:xfrm flipV="1">
            <a:off x="2560119" y="4226628"/>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EE69103-0777-D846-9C3C-35C02A95F8AE}"/>
                  </a:ext>
                </a:extLst>
              </p:cNvPr>
              <p:cNvSpPr/>
              <p:nvPr/>
            </p:nvSpPr>
            <p:spPr>
              <a:xfrm>
                <a:off x="3347897" y="4558973"/>
                <a:ext cx="778996"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endParaRPr>
              </a:p>
            </p:txBody>
          </p:sp>
        </mc:Choice>
        <mc:Fallback xmlns="">
          <p:sp>
            <p:nvSpPr>
              <p:cNvPr id="8" name="Rectangle 7">
                <a:extLst>
                  <a:ext uri="{FF2B5EF4-FFF2-40B4-BE49-F238E27FC236}">
                    <a16:creationId xmlns:a16="http://schemas.microsoft.com/office/drawing/2014/main" id="{6EE69103-0777-D846-9C3C-35C02A95F8AE}"/>
                  </a:ext>
                </a:extLst>
              </p:cNvPr>
              <p:cNvSpPr>
                <a:spLocks noRot="1" noChangeAspect="1" noMove="1" noResize="1" noEditPoints="1" noAdjustHandles="1" noChangeArrowheads="1" noChangeShapeType="1" noTextEdit="1"/>
              </p:cNvSpPr>
              <p:nvPr/>
            </p:nvSpPr>
            <p:spPr>
              <a:xfrm>
                <a:off x="3347897" y="4558973"/>
                <a:ext cx="778996" cy="348109"/>
              </a:xfrm>
              <a:prstGeom prst="rect">
                <a:avLst/>
              </a:prstGeom>
              <a:blipFill>
                <a:blip r:embed="rId4"/>
                <a:stretch>
                  <a:fillRect b="-3571"/>
                </a:stretch>
              </a:blipFill>
            </p:spPr>
            <p:txBody>
              <a:bodyPr/>
              <a:lstStyle/>
              <a:p>
                <a:r>
                  <a:rPr lang="en-CH">
                    <a:noFill/>
                  </a:rPr>
                  <a:t> </a:t>
                </a:r>
              </a:p>
            </p:txBody>
          </p:sp>
        </mc:Fallback>
      </mc:AlternateContent>
      <p:sp>
        <p:nvSpPr>
          <p:cNvPr id="9" name="Oval 8">
            <a:extLst>
              <a:ext uri="{FF2B5EF4-FFF2-40B4-BE49-F238E27FC236}">
                <a16:creationId xmlns:a16="http://schemas.microsoft.com/office/drawing/2014/main" id="{7A434735-F200-3F44-A52D-1F20CA17A787}"/>
              </a:ext>
            </a:extLst>
          </p:cNvPr>
          <p:cNvSpPr/>
          <p:nvPr/>
        </p:nvSpPr>
        <p:spPr bwMode="auto">
          <a:xfrm>
            <a:off x="3273280" y="2697842"/>
            <a:ext cx="3075568" cy="3057570"/>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ndParaRPr>
          </a:p>
        </p:txBody>
      </p:sp>
      <p:sp>
        <p:nvSpPr>
          <p:cNvPr id="5" name="TextBox 4">
            <a:extLst>
              <a:ext uri="{FF2B5EF4-FFF2-40B4-BE49-F238E27FC236}">
                <a16:creationId xmlns:a16="http://schemas.microsoft.com/office/drawing/2014/main" id="{AB0107E1-9562-064C-B059-AFB90563DB02}"/>
              </a:ext>
            </a:extLst>
          </p:cNvPr>
          <p:cNvSpPr txBox="1"/>
          <p:nvPr/>
        </p:nvSpPr>
        <p:spPr>
          <a:xfrm>
            <a:off x="5445950" y="2631376"/>
            <a:ext cx="1509644" cy="348109"/>
          </a:xfrm>
          <a:prstGeom prst="rect">
            <a:avLst/>
          </a:prstGeom>
          <a:noFill/>
        </p:spPr>
        <p:txBody>
          <a:bodyPr wrap="none" rtlCol="0">
            <a:spAutoFit/>
          </a:bodyPr>
          <a:lstStyle/>
          <a:p>
            <a:pPr defTabSz="844083"/>
            <a:r>
              <a:rPr lang="en-US" sz="1662" dirty="0">
                <a:solidFill>
                  <a:srgbClr val="000000"/>
                </a:solidFill>
                <a:latin typeface="Calibri" panose="020F0502020204030204" pitchFamily="34" charset="0"/>
                <a:cs typeface="Calibri" panose="020F0502020204030204" pitchFamily="34" charset="0"/>
              </a:rPr>
              <a:t>lower precision</a:t>
            </a:r>
          </a:p>
        </p:txBody>
      </p:sp>
      <p:sp>
        <p:nvSpPr>
          <p:cNvPr id="10" name="TextBox 9">
            <a:extLst>
              <a:ext uri="{FF2B5EF4-FFF2-40B4-BE49-F238E27FC236}">
                <a16:creationId xmlns:a16="http://schemas.microsoft.com/office/drawing/2014/main" id="{D31CA93C-4AF3-AB4A-861B-ACD39B279C0A}"/>
              </a:ext>
            </a:extLst>
          </p:cNvPr>
          <p:cNvSpPr txBox="1"/>
          <p:nvPr/>
        </p:nvSpPr>
        <p:spPr>
          <a:xfrm>
            <a:off x="5134754" y="3111802"/>
            <a:ext cx="1190454" cy="348109"/>
          </a:xfrm>
          <a:prstGeom prst="rect">
            <a:avLst/>
          </a:prstGeom>
          <a:noFill/>
        </p:spPr>
        <p:txBody>
          <a:bodyPr wrap="none" rtlCol="0">
            <a:spAutoFit/>
          </a:bodyPr>
          <a:lstStyle/>
          <a:p>
            <a:pPr defTabSz="844083"/>
            <a:r>
              <a:rPr lang="en-US" sz="1662" dirty="0">
                <a:solidFill>
                  <a:srgbClr val="000000"/>
                </a:solidFill>
                <a:latin typeface="Calibri" panose="020F0502020204030204" pitchFamily="34" charset="0"/>
                <a:cs typeface="Calibri" panose="020F0502020204030204" pitchFamily="34" charset="0"/>
              </a:rPr>
              <a:t>lower recall</a:t>
            </a:r>
          </a:p>
        </p:txBody>
      </p:sp>
    </p:spTree>
    <p:extLst>
      <p:ext uri="{BB962C8B-B14F-4D97-AF65-F5344CB8AC3E}">
        <p14:creationId xmlns:p14="http://schemas.microsoft.com/office/powerpoint/2010/main" val="3609373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©2022,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933" y="1502020"/>
            <a:ext cx="5347590" cy="4642338"/>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560119" y="4226628"/>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3347897" y="4558973"/>
                <a:ext cx="778996"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endParaRPr>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347897" y="4558973"/>
                <a:ext cx="778996" cy="348109"/>
              </a:xfrm>
              <a:prstGeom prst="rect">
                <a:avLst/>
              </a:prstGeom>
              <a:blipFill>
                <a:blip r:embed="rId4"/>
                <a:stretch>
                  <a:fillRect b="-3571"/>
                </a:stretch>
              </a:blipFill>
            </p:spPr>
            <p:txBody>
              <a:bodyPr/>
              <a:lstStyle/>
              <a:p>
                <a:r>
                  <a:rPr lang="en-CH">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4886531" y="4226627"/>
            <a:ext cx="1595254"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560119" y="4226628"/>
            <a:ext cx="3921666"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53DB93E-0D22-0B45-9A20-D0D56F860243}"/>
                  </a:ext>
                </a:extLst>
              </p:cNvPr>
              <p:cNvSpPr/>
              <p:nvPr/>
            </p:nvSpPr>
            <p:spPr>
              <a:xfrm>
                <a:off x="5288901" y="4716072"/>
                <a:ext cx="795923"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oMath>
                  </m:oMathPara>
                </a14:m>
                <a:endParaRPr lang="en-US" sz="1662" dirty="0">
                  <a:solidFill>
                    <a:srgbClr val="000000"/>
                  </a:solidFill>
                </a:endParaRPr>
              </a:p>
            </p:txBody>
          </p:sp>
        </mc:Choice>
        <mc:Fallback xmlns="">
          <p:sp>
            <p:nvSpPr>
              <p:cNvPr id="22" name="Rectangle 21">
                <a:extLst>
                  <a:ext uri="{FF2B5EF4-FFF2-40B4-BE49-F238E27FC236}">
                    <a16:creationId xmlns:a16="http://schemas.microsoft.com/office/drawing/2014/main" id="{C53DB93E-0D22-0B45-9A20-D0D56F860243}"/>
                  </a:ext>
                </a:extLst>
              </p:cNvPr>
              <p:cNvSpPr>
                <a:spLocks noRot="1" noChangeAspect="1" noMove="1" noResize="1" noEditPoints="1" noAdjustHandles="1" noChangeArrowheads="1" noChangeShapeType="1" noTextEdit="1"/>
              </p:cNvSpPr>
              <p:nvPr/>
            </p:nvSpPr>
            <p:spPr>
              <a:xfrm>
                <a:off x="5288901" y="4716072"/>
                <a:ext cx="795923" cy="348109"/>
              </a:xfrm>
              <a:prstGeom prst="rect">
                <a:avLst/>
              </a:prstGeom>
              <a:blipFill>
                <a:blip r:embed="rId5"/>
                <a:stretch>
                  <a:fillRect b="-3571"/>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347BC61-CEC1-2645-8728-D923AA09FA7C}"/>
                  </a:ext>
                </a:extLst>
              </p:cNvPr>
              <p:cNvSpPr/>
              <p:nvPr/>
            </p:nvSpPr>
            <p:spPr>
              <a:xfrm>
                <a:off x="4895865" y="3794002"/>
                <a:ext cx="1579471"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oMath>
                  </m:oMathPara>
                </a14:m>
                <a:endParaRPr lang="en-US" sz="1662" dirty="0">
                  <a:solidFill>
                    <a:srgbClr val="000000"/>
                  </a:solidFill>
                </a:endParaRPr>
              </a:p>
            </p:txBody>
          </p:sp>
        </mc:Choice>
        <mc:Fallback xmlns="">
          <p:sp>
            <p:nvSpPr>
              <p:cNvPr id="23" name="Rectangle 22">
                <a:extLst>
                  <a:ext uri="{FF2B5EF4-FFF2-40B4-BE49-F238E27FC236}">
                    <a16:creationId xmlns:a16="http://schemas.microsoft.com/office/drawing/2014/main" id="{8347BC61-CEC1-2645-8728-D923AA09FA7C}"/>
                  </a:ext>
                </a:extLst>
              </p:cNvPr>
              <p:cNvSpPr>
                <a:spLocks noRot="1" noChangeAspect="1" noMove="1" noResize="1" noEditPoints="1" noAdjustHandles="1" noChangeArrowheads="1" noChangeShapeType="1" noTextEdit="1"/>
              </p:cNvSpPr>
              <p:nvPr/>
            </p:nvSpPr>
            <p:spPr>
              <a:xfrm>
                <a:off x="4895865" y="3794002"/>
                <a:ext cx="1579471" cy="348109"/>
              </a:xfrm>
              <a:prstGeom prst="rect">
                <a:avLst/>
              </a:prstGeom>
              <a:blipFill>
                <a:blip r:embed="rId6"/>
                <a:stretch>
                  <a:fillRect b="-3571"/>
                </a:stretch>
              </a:blipFill>
            </p:spPr>
            <p:txBody>
              <a:bodyPr/>
              <a:lstStyle/>
              <a:p>
                <a:r>
                  <a:rPr lang="en-CH">
                    <a:noFill/>
                  </a:rPr>
                  <a:t> </a:t>
                </a:r>
              </a:p>
            </p:txBody>
          </p:sp>
        </mc:Fallback>
      </mc:AlternateContent>
    </p:spTree>
    <p:extLst>
      <p:ext uri="{BB962C8B-B14F-4D97-AF65-F5344CB8AC3E}">
        <p14:creationId xmlns:p14="http://schemas.microsoft.com/office/powerpoint/2010/main" val="2207093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a:t>
            </a:r>
            <a:r>
              <a:rPr lang="en-US" dirty="0" err="1"/>
              <a:t>Rocchio</a:t>
            </a:r>
            <a:r>
              <a:rPr lang="en-US" dirty="0"/>
              <a:t> Algorithm</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©2022, Karl Aberer, EPFL-IC, Laboratoire de systèmes d'informations répartis </a:t>
            </a:r>
            <a:endParaRPr lang="en-GB">
              <a:solidFill>
                <a:srgbClr val="000000"/>
              </a:solidFill>
              <a:ea typeface="ＭＳ Ｐゴシック"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7933" y="1502020"/>
            <a:ext cx="5347590" cy="4642338"/>
          </a:xfrm>
        </p:spPr>
      </p:pic>
      <p:cxnSp>
        <p:nvCxnSpPr>
          <p:cNvPr id="11" name="Straight Arrow Connector 10">
            <a:extLst>
              <a:ext uri="{FF2B5EF4-FFF2-40B4-BE49-F238E27FC236}">
                <a16:creationId xmlns:a16="http://schemas.microsoft.com/office/drawing/2014/main" id="{2CFC0162-3651-B145-8DFB-966CBD600A2E}"/>
              </a:ext>
            </a:extLst>
          </p:cNvPr>
          <p:cNvCxnSpPr>
            <a:cxnSpLocks/>
          </p:cNvCxnSpPr>
          <p:nvPr/>
        </p:nvCxnSpPr>
        <p:spPr bwMode="auto">
          <a:xfrm flipV="1">
            <a:off x="2560119" y="4226628"/>
            <a:ext cx="2326412"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849D5F-45DD-9542-A2DC-5E794229B92D}"/>
                  </a:ext>
                </a:extLst>
              </p:cNvPr>
              <p:cNvSpPr/>
              <p:nvPr/>
            </p:nvSpPr>
            <p:spPr>
              <a:xfrm>
                <a:off x="3347897" y="4558973"/>
                <a:ext cx="778996" cy="348109"/>
              </a:xfrm>
              <a:prstGeom prst="rect">
                <a:avLst/>
              </a:prstGeom>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oMath>
                  </m:oMathPara>
                </a14:m>
                <a:endParaRPr lang="en-US" sz="1662" dirty="0">
                  <a:solidFill>
                    <a:srgbClr val="000000"/>
                  </a:solidFill>
                </a:endParaRPr>
              </a:p>
            </p:txBody>
          </p:sp>
        </mc:Choice>
        <mc:Fallback xmlns="">
          <p:sp>
            <p:nvSpPr>
              <p:cNvPr id="12" name="Rectangle 11">
                <a:extLst>
                  <a:ext uri="{FF2B5EF4-FFF2-40B4-BE49-F238E27FC236}">
                    <a16:creationId xmlns:a16="http://schemas.microsoft.com/office/drawing/2014/main" id="{1C849D5F-45DD-9542-A2DC-5E794229B92D}"/>
                  </a:ext>
                </a:extLst>
              </p:cNvPr>
              <p:cNvSpPr>
                <a:spLocks noRot="1" noChangeAspect="1" noMove="1" noResize="1" noEditPoints="1" noAdjustHandles="1" noChangeArrowheads="1" noChangeShapeType="1" noTextEdit="1"/>
              </p:cNvSpPr>
              <p:nvPr/>
            </p:nvSpPr>
            <p:spPr>
              <a:xfrm>
                <a:off x="3347897" y="4558973"/>
                <a:ext cx="778996" cy="348109"/>
              </a:xfrm>
              <a:prstGeom prst="rect">
                <a:avLst/>
              </a:prstGeom>
              <a:blipFill>
                <a:blip r:embed="rId4"/>
                <a:stretch>
                  <a:fillRect b="-3571"/>
                </a:stretch>
              </a:blipFill>
            </p:spPr>
            <p:txBody>
              <a:bodyPr/>
              <a:lstStyle/>
              <a:p>
                <a:r>
                  <a:rPr lang="en-CH">
                    <a:noFill/>
                  </a:rPr>
                  <a:t> </a:t>
                </a:r>
              </a:p>
            </p:txBody>
          </p:sp>
        </mc:Fallback>
      </mc:AlternateContent>
      <p:cxnSp>
        <p:nvCxnSpPr>
          <p:cNvPr id="16" name="Straight Arrow Connector 15">
            <a:extLst>
              <a:ext uri="{FF2B5EF4-FFF2-40B4-BE49-F238E27FC236}">
                <a16:creationId xmlns:a16="http://schemas.microsoft.com/office/drawing/2014/main" id="{6DF4F5C4-0FB5-C04D-9D41-DDEABA806EDE}"/>
              </a:ext>
            </a:extLst>
          </p:cNvPr>
          <p:cNvCxnSpPr>
            <a:cxnSpLocks/>
          </p:cNvCxnSpPr>
          <p:nvPr/>
        </p:nvCxnSpPr>
        <p:spPr bwMode="auto">
          <a:xfrm flipH="1">
            <a:off x="3291277" y="4229430"/>
            <a:ext cx="1595254" cy="0"/>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p:cxnSp>
        <p:nvCxnSpPr>
          <p:cNvPr id="19" name="Straight Arrow Connector 18">
            <a:extLst>
              <a:ext uri="{FF2B5EF4-FFF2-40B4-BE49-F238E27FC236}">
                <a16:creationId xmlns:a16="http://schemas.microsoft.com/office/drawing/2014/main" id="{7F9BCC0B-D8AD-9645-8E07-5AC35EFC07D2}"/>
              </a:ext>
            </a:extLst>
          </p:cNvPr>
          <p:cNvCxnSpPr>
            <a:cxnSpLocks/>
          </p:cNvCxnSpPr>
          <p:nvPr/>
        </p:nvCxnSpPr>
        <p:spPr bwMode="auto">
          <a:xfrm flipV="1">
            <a:off x="2560119" y="4226628"/>
            <a:ext cx="731158" cy="1528785"/>
          </a:xfrm>
          <a:prstGeom prst="straightConnector1">
            <a:avLst/>
          </a:prstGeom>
          <a:solidFill>
            <a:schemeClr val="accent1"/>
          </a:solidFill>
          <a:ln w="19050"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04748F9-C27D-F447-9D13-E112DBEE8492}"/>
                  </a:ext>
                </a:extLst>
              </p:cNvPr>
              <p:cNvSpPr/>
              <p:nvPr/>
            </p:nvSpPr>
            <p:spPr>
              <a:xfrm>
                <a:off x="670678" y="4128448"/>
                <a:ext cx="2512291" cy="348109"/>
              </a:xfrm>
              <a:prstGeom prst="rect">
                <a:avLst/>
              </a:prstGeom>
              <a:solidFill>
                <a:schemeClr val="bg1"/>
              </a:solidFill>
            </p:spPr>
            <p:txBody>
              <a:bodyPr wrap="none">
                <a:spAutoFit/>
              </a:bodyPr>
              <a:lstStyle/>
              <a:p>
                <a:pPr defTabSz="844083"/>
                <a14:m>
                  <m:oMathPara xmlns:m="http://schemas.openxmlformats.org/officeDocument/2006/math">
                    <m:oMathParaPr>
                      <m:jc m:val="centerGroup"/>
                    </m:oMathParaPr>
                    <m:oMath xmlns:m="http://schemas.openxmlformats.org/officeDocument/2006/math">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d>
                        <m:dPr>
                          <m:begChr m:val="["/>
                          <m:endChr m:val="]"/>
                          <m:ctrlPr>
                            <a:rPr lang="fr-CH" sz="1662" i="1">
                              <a:solidFill>
                                <a:srgbClr val="000000"/>
                              </a:solidFill>
                              <a:latin typeface="Cambria Math" panose="02040503050406030204" pitchFamily="18" charset="0"/>
                              <a:ea typeface="Cambria Math" charset="0"/>
                              <a:cs typeface="Cambria Math" charset="0"/>
                            </a:rPr>
                          </m:ctrlPr>
                        </m:dPr>
                        <m:e>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𝑟</m:t>
                                  </m:r>
                                </m:sub>
                              </m:sSub>
                            </m:e>
                          </m:d>
                          <m:r>
                            <a:rPr lang="fr-CH" sz="1662" i="1">
                              <a:solidFill>
                                <a:srgbClr val="000000"/>
                              </a:solidFill>
                              <a:latin typeface="Cambria Math" charset="0"/>
                              <a:ea typeface="Cambria Math" charset="0"/>
                              <a:cs typeface="Cambria Math" charset="0"/>
                            </a:rPr>
                            <m:t>−</m:t>
                          </m:r>
                          <m:r>
                            <a:rPr lang="en-US" sz="1662" i="1">
                              <a:solidFill>
                                <a:srgbClr val="000000"/>
                              </a:solidFill>
                              <a:latin typeface="Cambria Math" charset="0"/>
                              <a:ea typeface="Cambria Math" charset="0"/>
                              <a:cs typeface="Cambria Math" charset="0"/>
                            </a:rPr>
                            <m:t>𝜇</m:t>
                          </m:r>
                          <m:d>
                            <m:dPr>
                              <m:ctrlPr>
                                <a:rPr lang="fr-CH" sz="1662" i="1">
                                  <a:solidFill>
                                    <a:srgbClr val="000000"/>
                                  </a:solidFill>
                                  <a:latin typeface="Cambria Math" panose="02040503050406030204" pitchFamily="18" charset="0"/>
                                  <a:ea typeface="Cambria Math" charset="0"/>
                                  <a:cs typeface="Cambria Math" charset="0"/>
                                </a:rPr>
                              </m:ctrlPr>
                            </m:dPr>
                            <m:e>
                              <m:sSub>
                                <m:sSubPr>
                                  <m:ctrlPr>
                                    <a:rPr lang="fr-CH" sz="1662" i="1">
                                      <a:solidFill>
                                        <a:srgbClr val="000000"/>
                                      </a:solidFill>
                                      <a:latin typeface="Cambria Math" panose="02040503050406030204" pitchFamily="18" charset="0"/>
                                      <a:ea typeface="Cambria Math" charset="0"/>
                                      <a:cs typeface="Cambria Math" charset="0"/>
                                    </a:rPr>
                                  </m:ctrlPr>
                                </m:sSubPr>
                                <m:e>
                                  <m:r>
                                    <a:rPr lang="fr-CH" sz="1662" i="1">
                                      <a:solidFill>
                                        <a:srgbClr val="000000"/>
                                      </a:solidFill>
                                      <a:latin typeface="Cambria Math" charset="0"/>
                                      <a:ea typeface="Cambria Math" charset="0"/>
                                      <a:cs typeface="Cambria Math" charset="0"/>
                                    </a:rPr>
                                    <m:t>𝐷</m:t>
                                  </m:r>
                                </m:e>
                                <m:sub>
                                  <m:r>
                                    <a:rPr lang="fr-CH" sz="1662" i="1">
                                      <a:solidFill>
                                        <a:srgbClr val="000000"/>
                                      </a:solidFill>
                                      <a:latin typeface="Cambria Math" charset="0"/>
                                      <a:ea typeface="Cambria Math" charset="0"/>
                                      <a:cs typeface="Cambria Math" charset="0"/>
                                    </a:rPr>
                                    <m:t>𝑛</m:t>
                                  </m:r>
                                </m:sub>
                              </m:sSub>
                            </m:e>
                          </m:d>
                        </m:e>
                      </m:d>
                    </m:oMath>
                  </m:oMathPara>
                </a14:m>
                <a:endParaRPr lang="en-US" sz="1662" dirty="0">
                  <a:solidFill>
                    <a:srgbClr val="000000"/>
                  </a:solidFill>
                </a:endParaRPr>
              </a:p>
            </p:txBody>
          </p:sp>
        </mc:Choice>
        <mc:Fallback xmlns="">
          <p:sp>
            <p:nvSpPr>
              <p:cNvPr id="5" name="Rectangle 4">
                <a:extLst>
                  <a:ext uri="{FF2B5EF4-FFF2-40B4-BE49-F238E27FC236}">
                    <a16:creationId xmlns:a16="http://schemas.microsoft.com/office/drawing/2014/main" id="{704748F9-C27D-F447-9D13-E112DBEE8492}"/>
                  </a:ext>
                </a:extLst>
              </p:cNvPr>
              <p:cNvSpPr>
                <a:spLocks noRot="1" noChangeAspect="1" noMove="1" noResize="1" noEditPoints="1" noAdjustHandles="1" noChangeArrowheads="1" noChangeShapeType="1" noTextEdit="1"/>
              </p:cNvSpPr>
              <p:nvPr/>
            </p:nvSpPr>
            <p:spPr>
              <a:xfrm>
                <a:off x="670678" y="4128448"/>
                <a:ext cx="2512291" cy="348109"/>
              </a:xfrm>
              <a:prstGeom prst="rect">
                <a:avLst/>
              </a:prstGeom>
              <a:blipFill>
                <a:blip r:embed="rId5"/>
                <a:stretch>
                  <a:fillRect b="-3448"/>
                </a:stretch>
              </a:blipFill>
            </p:spPr>
            <p:txBody>
              <a:bodyPr/>
              <a:lstStyle/>
              <a:p>
                <a:r>
                  <a:rPr lang="en-CH">
                    <a:noFill/>
                  </a:rPr>
                  <a:t> </a:t>
                </a:r>
              </a:p>
            </p:txBody>
          </p:sp>
        </mc:Fallback>
      </mc:AlternateContent>
      <p:sp>
        <p:nvSpPr>
          <p:cNvPr id="13" name="Oval 12">
            <a:extLst>
              <a:ext uri="{FF2B5EF4-FFF2-40B4-BE49-F238E27FC236}">
                <a16:creationId xmlns:a16="http://schemas.microsoft.com/office/drawing/2014/main" id="{6157159C-0FD1-C74E-BBD3-EB931D64332E}"/>
              </a:ext>
            </a:extLst>
          </p:cNvPr>
          <p:cNvSpPr/>
          <p:nvPr/>
        </p:nvSpPr>
        <p:spPr bwMode="auto">
          <a:xfrm>
            <a:off x="1133307" y="2057536"/>
            <a:ext cx="4429182" cy="4290510"/>
          </a:xfrm>
          <a:prstGeom prst="ellipse">
            <a:avLst/>
          </a:prstGeom>
          <a:noFill/>
          <a:ln w="19050"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US" sz="1108">
              <a:solidFill>
                <a:srgbClr val="000000"/>
              </a:solidFill>
            </a:endParaRPr>
          </a:p>
        </p:txBody>
      </p:sp>
      <p:sp>
        <p:nvSpPr>
          <p:cNvPr id="14" name="TextBox 13">
            <a:extLst>
              <a:ext uri="{FF2B5EF4-FFF2-40B4-BE49-F238E27FC236}">
                <a16:creationId xmlns:a16="http://schemas.microsoft.com/office/drawing/2014/main" id="{DDFE15FD-FC53-0443-849F-820B7FDD2778}"/>
              </a:ext>
            </a:extLst>
          </p:cNvPr>
          <p:cNvSpPr txBox="1"/>
          <p:nvPr/>
        </p:nvSpPr>
        <p:spPr>
          <a:xfrm>
            <a:off x="4654291" y="2067750"/>
            <a:ext cx="2866810" cy="376385"/>
          </a:xfrm>
          <a:prstGeom prst="rect">
            <a:avLst/>
          </a:prstGeom>
          <a:noFill/>
        </p:spPr>
        <p:txBody>
          <a:bodyPr wrap="none" rtlCol="0">
            <a:spAutoFit/>
          </a:bodyPr>
          <a:lstStyle/>
          <a:p>
            <a:pPr defTabSz="844083"/>
            <a:r>
              <a:rPr lang="en-US" sz="1846" dirty="0">
                <a:solidFill>
                  <a:srgbClr val="000000"/>
                </a:solidFill>
                <a:latin typeface="Calibri"/>
                <a:ea typeface="ＭＳ Ｐゴシック" pitchFamily="34" charset="-128"/>
                <a:cs typeface="Calibri"/>
              </a:rPr>
              <a:t>Optimal recall and precision</a:t>
            </a:r>
          </a:p>
        </p:txBody>
      </p:sp>
    </p:spTree>
    <p:extLst>
      <p:ext uri="{BB962C8B-B14F-4D97-AF65-F5344CB8AC3E}">
        <p14:creationId xmlns:p14="http://schemas.microsoft.com/office/powerpoint/2010/main" val="3017184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p:spPr>
        <p:txBody>
          <a:bodyPr/>
          <a:lstStyle/>
          <a:p>
            <a:pPr defTabSz="844083"/>
            <a:r>
              <a:rPr lang="fr-CH">
                <a:solidFill>
                  <a:srgbClr val="000000"/>
                </a:solidFill>
                <a:latin typeface="Verdana" pitchFamily="34" charset="0"/>
                <a:ea typeface="ＭＳ Ｐゴシック" charset="0"/>
              </a:rPr>
              <a:t>©2022, Karl Aberer, EPFL-IC, Laboratoire de systèmes d'informations répartis </a:t>
            </a:r>
            <a:endParaRPr lang="en-GB">
              <a:solidFill>
                <a:srgbClr val="000000"/>
              </a:solidFill>
              <a:latin typeface="Verdana" pitchFamily="34" charset="0"/>
              <a:ea typeface="ＭＳ Ｐゴシック" charset="0"/>
            </a:endParaRPr>
          </a:p>
        </p:txBody>
      </p:sp>
      <p:sp>
        <p:nvSpPr>
          <p:cNvPr id="3076" name="Rectangle 2"/>
          <p:cNvSpPr>
            <a:spLocks noGrp="1" noChangeArrowheads="1"/>
          </p:cNvSpPr>
          <p:nvPr>
            <p:ph type="title"/>
          </p:nvPr>
        </p:nvSpPr>
        <p:spPr/>
        <p:txBody>
          <a:bodyPr/>
          <a:lstStyle/>
          <a:p>
            <a:pPr eaLnBrk="1" hangingPunct="1"/>
            <a:r>
              <a:rPr lang="en-US"/>
              <a:t>Identifying Relevant Documents</a:t>
            </a:r>
          </a:p>
        </p:txBody>
      </p:sp>
      <mc:AlternateContent xmlns:mc="http://schemas.openxmlformats.org/markup-compatibility/2006">
        <mc:Choice xmlns:a14="http://schemas.microsoft.com/office/drawing/2010/main" Requires="a14">
          <p:sp>
            <p:nvSpPr>
              <p:cNvPr id="3077" name="Rectangle 3"/>
              <p:cNvSpPr>
                <a:spLocks noGrp="1" noChangeArrowheads="1"/>
              </p:cNvSpPr>
              <p:nvPr>
                <p:ph type="body" idx="1"/>
              </p:nvPr>
            </p:nvSpPr>
            <p:spPr>
              <a:xfrm>
                <a:off x="272480" y="1203778"/>
                <a:ext cx="9073008" cy="4961526"/>
              </a:xfrm>
            </p:spPr>
            <p:txBody>
              <a:bodyPr/>
              <a:lstStyle/>
              <a:p>
                <a:pPr eaLnBrk="1" hangingPunct="1"/>
                <a:r>
                  <a:rPr lang="en-US" sz="2585" dirty="0"/>
                  <a:t>Following the previous reasoning the optimal query is</a:t>
                </a:r>
              </a:p>
              <a:p>
                <a:pPr eaLnBrk="1" hangingPunct="1"/>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fr-CH" i="1">
                                  <a:latin typeface="Cambria Math" charset="0"/>
                                </a:rPr>
                                <m:t>𝑞</m:t>
                              </m:r>
                            </m:e>
                          </m:acc>
                        </m:e>
                        <m:sub>
                          <m:r>
                            <a:rPr lang="fr-CH" i="1">
                              <a:latin typeface="Cambria Math" charset="0"/>
                            </a:rPr>
                            <m:t>𝑜𝑝𝑡</m:t>
                          </m:r>
                        </m:sub>
                      </m:sSub>
                      <m:r>
                        <a:rPr lang="fr-CH" b="0" i="1" smtClean="0">
                          <a:latin typeface="Cambria Math" charset="0"/>
                        </a:rPr>
                        <m:t>= </m:t>
                      </m:r>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𝑟</m:t>
                              </m:r>
                            </m:sub>
                          </m:sSub>
                        </m:e>
                      </m:d>
                      <m:r>
                        <a:rPr lang="fr-CH" sz="2585" i="1">
                          <a:latin typeface="Cambria Math" charset="0"/>
                          <a:ea typeface="Cambria Math" charset="0"/>
                          <a:cs typeface="Cambria Math" charset="0"/>
                        </a:rPr>
                        <m:t>+</m:t>
                      </m:r>
                      <m:d>
                        <m:dPr>
                          <m:begChr m:val="["/>
                          <m:endChr m:val="]"/>
                          <m:ctrlPr>
                            <a:rPr lang="fr-CH" sz="2585" i="1">
                              <a:latin typeface="Cambria Math" panose="02040503050406030204" pitchFamily="18" charset="0"/>
                              <a:ea typeface="Cambria Math" charset="0"/>
                              <a:cs typeface="Cambria Math" charset="0"/>
                            </a:rPr>
                          </m:ctrlPr>
                        </m:dPr>
                        <m:e>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𝑟</m:t>
                                  </m:r>
                                </m:sub>
                              </m:sSub>
                            </m:e>
                          </m:d>
                          <m:r>
                            <a:rPr lang="fr-CH" sz="2585" i="1">
                              <a:latin typeface="Cambria Math" charset="0"/>
                              <a:ea typeface="Cambria Math" charset="0"/>
                              <a:cs typeface="Cambria Math" charset="0"/>
                            </a:rPr>
                            <m:t>−</m:t>
                          </m:r>
                          <m:r>
                            <a:rPr lang="en-US" sz="2585" i="1">
                              <a:latin typeface="Cambria Math" charset="0"/>
                              <a:ea typeface="Cambria Math" charset="0"/>
                              <a:cs typeface="Cambria Math" charset="0"/>
                            </a:rPr>
                            <m:t>𝜇</m:t>
                          </m:r>
                          <m:d>
                            <m:dPr>
                              <m:ctrlPr>
                                <a:rPr lang="fr-CH" sz="2585" i="1">
                                  <a:latin typeface="Cambria Math" panose="02040503050406030204" pitchFamily="18" charset="0"/>
                                  <a:ea typeface="Cambria Math" charset="0"/>
                                  <a:cs typeface="Cambria Math" charset="0"/>
                                </a:rPr>
                              </m:ctrlPr>
                            </m:dPr>
                            <m:e>
                              <m:sSub>
                                <m:sSubPr>
                                  <m:ctrlPr>
                                    <a:rPr lang="fr-CH" sz="2585" i="1">
                                      <a:latin typeface="Cambria Math" panose="02040503050406030204" pitchFamily="18" charset="0"/>
                                      <a:ea typeface="Cambria Math" charset="0"/>
                                      <a:cs typeface="Cambria Math" charset="0"/>
                                    </a:rPr>
                                  </m:ctrlPr>
                                </m:sSubPr>
                                <m:e>
                                  <m:r>
                                    <a:rPr lang="fr-CH" sz="2585" i="1">
                                      <a:latin typeface="Cambria Math" charset="0"/>
                                      <a:ea typeface="Cambria Math" charset="0"/>
                                      <a:cs typeface="Cambria Math" charset="0"/>
                                    </a:rPr>
                                    <m:t>𝐷</m:t>
                                  </m:r>
                                </m:e>
                                <m:sub>
                                  <m:r>
                                    <a:rPr lang="fr-CH" sz="2585" i="1">
                                      <a:latin typeface="Cambria Math" charset="0"/>
                                      <a:ea typeface="Cambria Math" charset="0"/>
                                      <a:cs typeface="Cambria Math" charset="0"/>
                                    </a:rPr>
                                    <m:t>𝑛</m:t>
                                  </m:r>
                                </m:sub>
                              </m:sSub>
                            </m:e>
                          </m:d>
                        </m:e>
                      </m:d>
                    </m:oMath>
                  </m:oMathPara>
                </a14:m>
                <a:endParaRPr lang="en-US" sz="2585" dirty="0"/>
              </a:p>
              <a:p>
                <a:pPr eaLnBrk="1" hangingPunct="1"/>
                <a:r>
                  <a:rPr lang="en-US" sz="2585" dirty="0"/>
                  <a:t>Under cosine similarity</a:t>
                </a:r>
              </a:p>
              <a:p>
                <a:pPr algn="ctr" eaLnBrk="1" hangingPunct="1"/>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fr-CH" sz="2800" i="1">
                                  <a:latin typeface="Cambria Math" charset="0"/>
                                </a:rPr>
                                <m:t>𝑞</m:t>
                              </m:r>
                            </m:e>
                          </m:acc>
                        </m:e>
                        <m:sub>
                          <m:r>
                            <a:rPr lang="fr-CH" sz="2800" i="1">
                              <a:latin typeface="Cambria Math" charset="0"/>
                            </a:rPr>
                            <m:t>𝑜𝑝𝑡</m:t>
                          </m:r>
                        </m:sub>
                      </m:sSub>
                      <m:r>
                        <a:rPr lang="fr-CH" sz="2800" i="1">
                          <a:latin typeface="Cambria Math" charset="0"/>
                        </a:rPr>
                        <m:t>= </m:t>
                      </m:r>
                      <m:d>
                        <m:dPr>
                          <m:begChr m:val="["/>
                          <m:endChr m:val="]"/>
                          <m:ctrlPr>
                            <a:rPr lang="fr-CH" sz="2800" i="1">
                              <a:latin typeface="Cambria Math" panose="02040503050406030204" pitchFamily="18" charset="0"/>
                              <a:ea typeface="Cambria Math" charset="0"/>
                              <a:cs typeface="Cambria Math" charset="0"/>
                            </a:rPr>
                          </m:ctrlPr>
                        </m:dPr>
                        <m:e>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𝑟</m:t>
                                  </m:r>
                                </m:sub>
                              </m:sSub>
                            </m:e>
                          </m:d>
                          <m:r>
                            <a:rPr lang="fr-CH" sz="2800" i="1">
                              <a:latin typeface="Cambria Math" charset="0"/>
                              <a:ea typeface="Cambria Math" charset="0"/>
                              <a:cs typeface="Cambria Math" charset="0"/>
                            </a:rPr>
                            <m:t>−</m:t>
                          </m:r>
                          <m:r>
                            <a:rPr lang="en-US" sz="2800" i="1">
                              <a:latin typeface="Cambria Math" charset="0"/>
                              <a:ea typeface="Cambria Math" charset="0"/>
                              <a:cs typeface="Cambria Math" charset="0"/>
                            </a:rPr>
                            <m:t>𝜇</m:t>
                          </m:r>
                          <m:d>
                            <m:dPr>
                              <m:ctrlPr>
                                <a:rPr lang="fr-CH" sz="2800" i="1">
                                  <a:latin typeface="Cambria Math" panose="02040503050406030204" pitchFamily="18" charset="0"/>
                                  <a:ea typeface="Cambria Math" charset="0"/>
                                  <a:cs typeface="Cambria Math" charset="0"/>
                                </a:rPr>
                              </m:ctrlPr>
                            </m:dPr>
                            <m:e>
                              <m:sSub>
                                <m:sSubPr>
                                  <m:ctrlPr>
                                    <a:rPr lang="fr-CH" sz="2800" i="1">
                                      <a:latin typeface="Cambria Math" panose="02040503050406030204" pitchFamily="18" charset="0"/>
                                      <a:ea typeface="Cambria Math" charset="0"/>
                                      <a:cs typeface="Cambria Math" charset="0"/>
                                    </a:rPr>
                                  </m:ctrlPr>
                                </m:sSubPr>
                                <m:e>
                                  <m:r>
                                    <a:rPr lang="fr-CH" sz="2800" i="1">
                                      <a:latin typeface="Cambria Math" charset="0"/>
                                      <a:ea typeface="Cambria Math" charset="0"/>
                                      <a:cs typeface="Cambria Math" charset="0"/>
                                    </a:rPr>
                                    <m:t>𝐷</m:t>
                                  </m:r>
                                </m:e>
                                <m:sub>
                                  <m:r>
                                    <a:rPr lang="fr-CH" sz="2800" i="1">
                                      <a:latin typeface="Cambria Math" charset="0"/>
                                      <a:ea typeface="Cambria Math" charset="0"/>
                                      <a:cs typeface="Cambria Math" charset="0"/>
                                    </a:rPr>
                                    <m:t>𝑛</m:t>
                                  </m:r>
                                </m:sub>
                              </m:sSub>
                            </m:e>
                          </m:d>
                        </m:e>
                      </m:d>
                    </m:oMath>
                  </m:oMathPara>
                </a14:m>
                <a:endParaRPr lang="en-US" dirty="0"/>
              </a:p>
              <a:p>
                <a:pPr eaLnBrk="1" hangingPunct="1"/>
                <a:endParaRPr lang="en-US" sz="2585" dirty="0"/>
              </a:p>
              <a:p>
                <a:pPr eaLnBrk="1" hangingPunct="1"/>
                <a:r>
                  <a:rPr lang="en-US" sz="2585" dirty="0"/>
                  <a:t>Practical issues</a:t>
                </a:r>
              </a:p>
              <a:p>
                <a:pPr marL="422041" indent="-422041" eaLnBrk="1" hangingPunct="1">
                  <a:buFont typeface="Arial" charset="0"/>
                  <a:buChar char="•"/>
                </a:pPr>
                <a:r>
                  <a:rPr lang="en-US" sz="2215" dirty="0"/>
                  <a:t>User relevance feedback is not complete</a:t>
                </a:r>
              </a:p>
              <a:p>
                <a:pPr marL="422041" indent="-422041" eaLnBrk="1" hangingPunct="1">
                  <a:buFont typeface="Arial" charset="0"/>
                  <a:buChar char="•"/>
                </a:pPr>
                <a:r>
                  <a:rPr lang="en-US" sz="2215" dirty="0"/>
                  <a:t>Users do not necessarily identify non-relevant documents</a:t>
                </a:r>
              </a:p>
              <a:p>
                <a:pPr marL="422041" indent="-422041" eaLnBrk="1" hangingPunct="1">
                  <a:buFont typeface="Arial" charset="0"/>
                  <a:buChar char="•"/>
                </a:pPr>
                <a:r>
                  <a:rPr lang="en-US" sz="2215" dirty="0"/>
                  <a:t>Original query should continue to be considered</a:t>
                </a:r>
                <a:endParaRPr lang="en-US" sz="2585" dirty="0"/>
              </a:p>
            </p:txBody>
          </p:sp>
        </mc:Choice>
        <mc:Fallback>
          <p:sp>
            <p:nvSpPr>
              <p:cNvPr id="3077" name="Rectangle 3"/>
              <p:cNvSpPr>
                <a:spLocks noGrp="1" noRot="1" noChangeAspect="1" noMove="1" noResize="1" noEditPoints="1" noAdjustHandles="1" noChangeArrowheads="1" noChangeShapeType="1" noTextEdit="1"/>
              </p:cNvSpPr>
              <p:nvPr>
                <p:ph type="body" idx="1"/>
              </p:nvPr>
            </p:nvSpPr>
            <p:spPr>
              <a:xfrm>
                <a:off x="272480" y="1203778"/>
                <a:ext cx="9073008" cy="4961526"/>
              </a:xfrm>
              <a:blipFill>
                <a:blip r:embed="rId3"/>
                <a:stretch>
                  <a:fillRect l="-1259" t="-1020"/>
                </a:stretch>
              </a:blipFill>
            </p:spPr>
            <p:txBody>
              <a:bodyPr/>
              <a:lstStyle/>
              <a:p>
                <a:r>
                  <a:rPr lang="en-CH">
                    <a:noFill/>
                  </a:rPr>
                  <a:t> </a:t>
                </a:r>
              </a:p>
            </p:txBody>
          </p:sp>
        </mc:Fallback>
      </mc:AlternateContent>
    </p:spTree>
    <p:extLst>
      <p:ext uri="{BB962C8B-B14F-4D97-AF65-F5344CB8AC3E}">
        <p14:creationId xmlns:p14="http://schemas.microsoft.com/office/powerpoint/2010/main" val="300029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p:spPr>
        <p:txBody>
          <a:bodyPr/>
          <a:lstStyle/>
          <a:p>
            <a:pPr defTabSz="844083"/>
            <a:r>
              <a:rPr lang="fr-CH">
                <a:solidFill>
                  <a:srgbClr val="000000"/>
                </a:solidFill>
                <a:latin typeface="Verdana" pitchFamily="34" charset="0"/>
                <a:ea typeface="ＭＳ Ｐゴシック" charset="0"/>
              </a:rPr>
              <a:t>©2022, Karl Aberer, EPFL-IC, Laboratoire de systèmes d'informations répartis </a:t>
            </a:r>
            <a:endParaRPr lang="en-GB">
              <a:solidFill>
                <a:srgbClr val="000000"/>
              </a:solidFill>
              <a:latin typeface="Verdana" pitchFamily="34" charset="0"/>
              <a:ea typeface="ＭＳ Ｐゴシック" charset="0"/>
            </a:endParaRPr>
          </a:p>
        </p:txBody>
      </p:sp>
      <p:sp>
        <p:nvSpPr>
          <p:cNvPr id="4100" name="Rectangle 2"/>
          <p:cNvSpPr>
            <a:spLocks noGrp="1" noChangeArrowheads="1"/>
          </p:cNvSpPr>
          <p:nvPr>
            <p:ph type="title"/>
          </p:nvPr>
        </p:nvSpPr>
        <p:spPr>
          <a:noFill/>
        </p:spPr>
        <p:txBody>
          <a:bodyPr vert="horz" wrap="square" lIns="78447" tIns="39224" rIns="78447" bIns="39224" numCol="1" anchor="ctr" anchorCtr="0" compatLnSpc="1">
            <a:prstTxWarp prst="textNoShape">
              <a:avLst/>
            </a:prstTxWarp>
          </a:bodyPr>
          <a:lstStyle/>
          <a:p>
            <a:pPr eaLnBrk="1" hangingPunct="1"/>
            <a:r>
              <a:rPr lang="en-US" dirty="0"/>
              <a:t>SMART: Practical Relevance Feedback</a:t>
            </a:r>
          </a:p>
        </p:txBody>
      </p:sp>
      <p:sp>
        <p:nvSpPr>
          <p:cNvPr id="4101" name="Rectangle 3"/>
          <p:cNvSpPr>
            <a:spLocks noGrp="1" noChangeArrowheads="1"/>
          </p:cNvSpPr>
          <p:nvPr>
            <p:ph type="body" idx="1"/>
          </p:nvPr>
        </p:nvSpPr>
        <p:spPr>
          <a:xfrm>
            <a:off x="261022" y="1219200"/>
            <a:ext cx="9156473" cy="5162128"/>
          </a:xfrm>
          <a:noFill/>
        </p:spPr>
        <p:txBody>
          <a:bodyPr vert="horz" wrap="square" lIns="78447" tIns="39224" rIns="78447" bIns="39224" numCol="1" anchor="t" anchorCtr="0" compatLnSpc="1">
            <a:prstTxWarp prst="textNoShape">
              <a:avLst/>
            </a:prstTxWarp>
          </a:bodyPr>
          <a:lstStyle/>
          <a:p>
            <a:r>
              <a:rPr lang="en-US" sz="2585" dirty="0"/>
              <a:t>Approximation scheme for the theoretically optimal query vector</a:t>
            </a:r>
          </a:p>
          <a:p>
            <a:pPr marL="0" eaLnBrk="1" hangingPunct="1"/>
            <a:endParaRPr lang="en-US" sz="2585" dirty="0"/>
          </a:p>
          <a:p>
            <a:pPr marL="0" eaLnBrk="1" hangingPunct="1"/>
            <a:r>
              <a:rPr lang="en-US" sz="2585" dirty="0"/>
              <a:t>If users identify some relevant documents D</a:t>
            </a:r>
            <a:r>
              <a:rPr lang="en-US" sz="2585" baseline="-25000" dirty="0"/>
              <a:t>r</a:t>
            </a:r>
            <a:r>
              <a:rPr lang="en-US" sz="2585" dirty="0"/>
              <a:t> from the result set R of a retrieval query q</a:t>
            </a:r>
          </a:p>
          <a:p>
            <a:pPr lvl="1" eaLnBrk="1" hangingPunct="1"/>
            <a:r>
              <a:rPr lang="en-US" sz="2215" dirty="0"/>
              <a:t>Assume all elements in R \ D</a:t>
            </a:r>
            <a:r>
              <a:rPr lang="en-US" sz="2215" baseline="-25000" dirty="0"/>
              <a:t>r </a:t>
            </a:r>
            <a:r>
              <a:rPr lang="en-US" sz="2215" dirty="0"/>
              <a:t>are not relevant, i.e., </a:t>
            </a:r>
            <a:r>
              <a:rPr lang="en-US" sz="2215" dirty="0" err="1"/>
              <a:t>D</a:t>
            </a:r>
            <a:r>
              <a:rPr lang="en-US" sz="2215" baseline="-25000" dirty="0" err="1"/>
              <a:t>n</a:t>
            </a:r>
            <a:r>
              <a:rPr lang="en-US" sz="2215" dirty="0"/>
              <a:t> = R \ </a:t>
            </a:r>
            <a:r>
              <a:rPr lang="en-US" sz="2215" dirty="0" err="1"/>
              <a:t>D</a:t>
            </a:r>
            <a:r>
              <a:rPr lang="en-US" sz="2215" baseline="-25000" dirty="0" err="1"/>
              <a:t>r</a:t>
            </a:r>
            <a:r>
              <a:rPr lang="en-US" sz="2215" baseline="-25000" dirty="0"/>
              <a:t> </a:t>
            </a:r>
          </a:p>
          <a:p>
            <a:pPr lvl="1" eaLnBrk="1" hangingPunct="1"/>
            <a:r>
              <a:rPr lang="en-US" sz="2215" dirty="0"/>
              <a:t>Modify the query to approximate theoretically optimal query</a:t>
            </a:r>
          </a:p>
          <a:p>
            <a:pPr lvl="1" eaLnBrk="1" hangingPunct="1"/>
            <a:endParaRPr lang="en-US" sz="2215" dirty="0"/>
          </a:p>
          <a:p>
            <a:pPr lvl="1" eaLnBrk="1" hangingPunct="1"/>
            <a:endParaRPr lang="en-US" sz="2215" dirty="0"/>
          </a:p>
          <a:p>
            <a:pPr lvl="1"/>
            <a:r>
              <a:rPr lang="en-US" sz="2215" dirty="0">
                <a:latin typeface="Symbol" pitchFamily="18" charset="2"/>
              </a:rPr>
              <a:t>a</a:t>
            </a:r>
            <a:r>
              <a:rPr lang="en-US" sz="2215" dirty="0"/>
              <a:t>, </a:t>
            </a:r>
            <a:r>
              <a:rPr lang="en-US" sz="2215" dirty="0">
                <a:latin typeface="Symbol" pitchFamily="18" charset="2"/>
              </a:rPr>
              <a:t>b</a:t>
            </a:r>
            <a:r>
              <a:rPr lang="en-US" sz="2215" dirty="0"/>
              <a:t>, </a:t>
            </a:r>
            <a:r>
              <a:rPr lang="en-US" sz="2215" dirty="0">
                <a:latin typeface="Symbol" pitchFamily="18" charset="2"/>
              </a:rPr>
              <a:t>g</a:t>
            </a:r>
            <a:r>
              <a:rPr lang="en-US" sz="2215" dirty="0"/>
              <a:t> are tuning parameters, </a:t>
            </a:r>
            <a:r>
              <a:rPr lang="en-US" sz="2215" dirty="0">
                <a:latin typeface="Symbol" pitchFamily="18" charset="2"/>
              </a:rPr>
              <a:t>a</a:t>
            </a:r>
            <a:r>
              <a:rPr lang="en-US" sz="2215" dirty="0"/>
              <a:t>, </a:t>
            </a:r>
            <a:r>
              <a:rPr lang="en-US" sz="2215" dirty="0">
                <a:latin typeface="Symbol" pitchFamily="18" charset="2"/>
              </a:rPr>
              <a:t>b</a:t>
            </a:r>
            <a:r>
              <a:rPr lang="en-US" sz="2215" dirty="0"/>
              <a:t>, </a:t>
            </a:r>
            <a:r>
              <a:rPr lang="en-US" sz="2215" dirty="0">
                <a:latin typeface="Symbol" pitchFamily="18" charset="2"/>
              </a:rPr>
              <a:t>g</a:t>
            </a:r>
            <a:r>
              <a:rPr lang="en-US" sz="2215" dirty="0"/>
              <a:t> ≥ 0</a:t>
            </a:r>
          </a:p>
          <a:p>
            <a:pPr lvl="1"/>
            <a:r>
              <a:rPr lang="en-US" sz="2215" dirty="0"/>
              <a:t>Example: </a:t>
            </a:r>
            <a:r>
              <a:rPr lang="en-US" sz="2215" dirty="0">
                <a:latin typeface="Symbol" pitchFamily="18" charset="2"/>
              </a:rPr>
              <a:t>a =1, b </a:t>
            </a:r>
            <a:r>
              <a:rPr lang="en-US" sz="2215" dirty="0"/>
              <a:t>= 0.75, </a:t>
            </a:r>
            <a:r>
              <a:rPr lang="en-US" sz="2215" dirty="0">
                <a:latin typeface="Symbol" pitchFamily="18" charset="2"/>
              </a:rPr>
              <a:t>g </a:t>
            </a:r>
            <a:r>
              <a:rPr lang="en-US" sz="2215" dirty="0"/>
              <a:t>= 0.25</a:t>
            </a:r>
          </a:p>
          <a:p>
            <a:pPr lvl="1" eaLnBrk="1" hangingPunct="1"/>
            <a:endParaRPr lang="en-US" sz="2215" dirty="0"/>
          </a:p>
          <a:p>
            <a:pPr eaLnBrk="1" hangingPunct="1"/>
            <a:endParaRPr lang="en-US" sz="1662" baseline="-25000" dirty="0"/>
          </a:p>
          <a:p>
            <a:pPr eaLnBrk="1" hangingPunct="1"/>
            <a:endParaRPr lang="en-US" sz="1662" i="1" dirty="0"/>
          </a:p>
          <a:p>
            <a:pPr eaLnBrk="1" hangingPunct="1">
              <a:buFontTx/>
              <a:buNone/>
            </a:pPr>
            <a:r>
              <a:rPr lang="en-US" sz="1662" dirty="0">
                <a:latin typeface="Symbol" pitchFamily="18" charset="2"/>
              </a:rPr>
              <a:t>	</a:t>
            </a:r>
          </a:p>
        </p:txBody>
      </p:sp>
      <p:graphicFrame>
        <p:nvGraphicFramePr>
          <p:cNvPr id="4098" name="Object 4"/>
          <p:cNvGraphicFramePr>
            <a:graphicFrameLocks/>
          </p:cNvGraphicFramePr>
          <p:nvPr>
            <p:extLst>
              <p:ext uri="{D42A27DB-BD31-4B8C-83A1-F6EECF244321}">
                <p14:modId xmlns:p14="http://schemas.microsoft.com/office/powerpoint/2010/main" val="3880915265"/>
              </p:ext>
            </p:extLst>
          </p:nvPr>
        </p:nvGraphicFramePr>
        <p:xfrm>
          <a:off x="2323665" y="3800264"/>
          <a:ext cx="5031186" cy="926134"/>
        </p:xfrm>
        <a:graphic>
          <a:graphicData uri="http://schemas.openxmlformats.org/presentationml/2006/ole">
            <mc:AlternateContent xmlns:mc="http://schemas.openxmlformats.org/markup-compatibility/2006">
              <mc:Choice xmlns:v="urn:schemas-microsoft-com:vml" Requires="v">
                <p:oleObj name="Equation" r:id="rId3" imgW="2540000" imgH="495300" progId="Equation.3">
                  <p:embed/>
                </p:oleObj>
              </mc:Choice>
              <mc:Fallback>
                <p:oleObj name="Equation" r:id="rId3" imgW="2540000" imgH="495300" progId="Equation.3">
                  <p:embed/>
                  <p:pic>
                    <p:nvPicPr>
                      <p:cNvPr id="4098" name="Object 4"/>
                      <p:cNvPicPr>
                        <a:picLocks noChangeArrowheads="1"/>
                      </p:cNvPicPr>
                      <p:nvPr/>
                    </p:nvPicPr>
                    <p:blipFill>
                      <a:blip r:embed="rId4"/>
                      <a:srcRect/>
                      <a:stretch>
                        <a:fillRect/>
                      </a:stretch>
                    </p:blipFill>
                    <p:spPr bwMode="auto">
                      <a:xfrm>
                        <a:off x="2323665" y="3800264"/>
                        <a:ext cx="5031186" cy="9261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60215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823850" y="4840186"/>
            <a:ext cx="6565085" cy="245424"/>
          </a:xfrm>
          <a:prstGeom prst="rect">
            <a:avLst/>
          </a:prstGeom>
          <a:solidFill>
            <a:srgbClr val="BFBFBF"/>
          </a:solidFill>
          <a:ln w="9525" cap="flat" cmpd="sng" algn="ctr">
            <a:no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844083"/>
            <a:endParaRPr lang="en-GB" sz="1023">
              <a:solidFill>
                <a:srgbClr val="000000"/>
              </a:solidFill>
            </a:endParaRPr>
          </a:p>
        </p:txBody>
      </p:sp>
      <p:sp>
        <p:nvSpPr>
          <p:cNvPr id="2" name="Rectangle 1"/>
          <p:cNvSpPr/>
          <p:nvPr/>
        </p:nvSpPr>
        <p:spPr bwMode="auto">
          <a:xfrm>
            <a:off x="1942751" y="2336359"/>
            <a:ext cx="6040406" cy="245424"/>
          </a:xfrm>
          <a:prstGeom prst="rect">
            <a:avLst/>
          </a:prstGeom>
          <a:solidFill>
            <a:srgbClr val="BFBFBF"/>
          </a:solidFill>
          <a:ln w="9525" cap="flat" cmpd="sng" algn="ctr">
            <a:no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844083"/>
            <a:endParaRPr lang="en-GB" sz="1023">
              <a:solidFill>
                <a:srgbClr val="000000"/>
              </a:solidFill>
            </a:endParaRPr>
          </a:p>
        </p:txBody>
      </p:sp>
      <p:sp>
        <p:nvSpPr>
          <p:cNvPr id="5124" name="Footer Placeholder 3"/>
          <p:cNvSpPr>
            <a:spLocks noGrp="1"/>
          </p:cNvSpPr>
          <p:nvPr>
            <p:ph type="ftr" sz="quarter" idx="10"/>
          </p:nvPr>
        </p:nvSpPr>
        <p:spPr>
          <a:noFill/>
        </p:spPr>
        <p:txBody>
          <a:bodyPr/>
          <a:lstStyle/>
          <a:p>
            <a:pPr defTabSz="844083"/>
            <a:r>
              <a:rPr lang="fr-CH">
                <a:solidFill>
                  <a:srgbClr val="000000"/>
                </a:solidFill>
                <a:latin typeface="Verdana" pitchFamily="34" charset="0"/>
                <a:ea typeface="ＭＳ Ｐゴシック" charset="0"/>
              </a:rPr>
              <a:t>©2022, Karl Aberer, EPFL-IC, Laboratoire de systèmes d'informations répartis </a:t>
            </a:r>
            <a:endParaRPr lang="en-GB">
              <a:solidFill>
                <a:srgbClr val="000000"/>
              </a:solidFill>
              <a:latin typeface="Verdana" pitchFamily="34" charset="0"/>
              <a:ea typeface="ＭＳ Ｐゴシック" charset="0"/>
            </a:endParaRPr>
          </a:p>
        </p:txBody>
      </p:sp>
      <p:sp>
        <p:nvSpPr>
          <p:cNvPr id="5125" name="Rectangle 2"/>
          <p:cNvSpPr>
            <a:spLocks noGrp="1" noChangeArrowheads="1"/>
          </p:cNvSpPr>
          <p:nvPr>
            <p:ph type="title"/>
          </p:nvPr>
        </p:nvSpPr>
        <p:spPr/>
        <p:txBody>
          <a:bodyPr/>
          <a:lstStyle/>
          <a:p>
            <a:pPr eaLnBrk="1" hangingPunct="1"/>
            <a:r>
              <a:rPr lang="de-CH"/>
              <a:t>Example</a:t>
            </a:r>
            <a:endParaRPr lang="en-US"/>
          </a:p>
        </p:txBody>
      </p:sp>
      <p:sp>
        <p:nvSpPr>
          <p:cNvPr id="5126" name="Rectangle 3"/>
          <p:cNvSpPr>
            <a:spLocks noGrp="1" noChangeArrowheads="1"/>
          </p:cNvSpPr>
          <p:nvPr>
            <p:ph type="body" idx="1"/>
          </p:nvPr>
        </p:nvSpPr>
        <p:spPr/>
        <p:txBody>
          <a:bodyPr/>
          <a:lstStyle/>
          <a:p>
            <a:pPr eaLnBrk="1" hangingPunct="1"/>
            <a:r>
              <a:rPr lang="en-US" sz="2045" dirty="0"/>
              <a:t>Query q= "application theory"</a:t>
            </a:r>
          </a:p>
          <a:p>
            <a:pPr eaLnBrk="1" hangingPunct="1"/>
            <a:r>
              <a:rPr lang="de-CH" sz="2045" dirty="0" err="1"/>
              <a:t>Result</a:t>
            </a:r>
            <a:endParaRPr lang="de-CH" sz="2045" dirty="0"/>
          </a:p>
          <a:p>
            <a:pPr eaLnBrk="1" hangingPunct="1"/>
            <a:endParaRPr lang="de-CH" sz="2045" dirty="0"/>
          </a:p>
          <a:p>
            <a:pPr eaLnBrk="1" hangingPunct="1"/>
            <a:endParaRPr lang="de-CH" sz="2045" dirty="0"/>
          </a:p>
          <a:p>
            <a:pPr eaLnBrk="1" hangingPunct="1"/>
            <a:endParaRPr lang="de-CH" sz="2045" dirty="0"/>
          </a:p>
          <a:p>
            <a:pPr eaLnBrk="1" hangingPunct="1"/>
            <a:r>
              <a:rPr lang="de-CH" sz="2045" dirty="0"/>
              <a:t>Query </a:t>
            </a:r>
            <a:r>
              <a:rPr lang="en-US" sz="2045" dirty="0"/>
              <a:t>reformulation</a:t>
            </a:r>
          </a:p>
          <a:p>
            <a:pPr eaLnBrk="1" hangingPunct="1"/>
            <a:endParaRPr lang="de-CH" sz="2045" dirty="0"/>
          </a:p>
          <a:p>
            <a:pPr eaLnBrk="1" hangingPunct="1"/>
            <a:r>
              <a:rPr lang="en-US" sz="2045" dirty="0"/>
              <a:t>Result for reformulated query</a:t>
            </a:r>
            <a:br>
              <a:rPr lang="en-US" sz="2045" dirty="0"/>
            </a:br>
            <a:r>
              <a:rPr lang="en-US" sz="2045" dirty="0"/>
              <a:t>	</a:t>
            </a:r>
          </a:p>
        </p:txBody>
      </p:sp>
      <p:sp>
        <p:nvSpPr>
          <p:cNvPr id="5127" name="Rectangle 4"/>
          <p:cNvSpPr>
            <a:spLocks noChangeArrowheads="1"/>
          </p:cNvSpPr>
          <p:nvPr/>
        </p:nvSpPr>
        <p:spPr bwMode="auto">
          <a:xfrm>
            <a:off x="1882328" y="2136958"/>
            <a:ext cx="6141344" cy="812968"/>
          </a:xfrm>
          <a:prstGeom prst="rect">
            <a:avLst/>
          </a:prstGeom>
          <a:noFill/>
          <a:ln w="9525" algn="ctr">
            <a:solidFill>
              <a:schemeClr val="tx1"/>
            </a:solidFill>
            <a:miter lim="800000"/>
            <a:headEnd/>
            <a:tailEnd/>
          </a:ln>
        </p:spPr>
        <p:txBody>
          <a:bodyPr wrap="none" lIns="77906" tIns="38952" rIns="77906" bIns="38952" anchor="ctr">
            <a:spAutoFit/>
          </a:bodyPr>
          <a:lstStyle/>
          <a:p>
            <a:pPr defTabSz="844083"/>
            <a:r>
              <a:rPr lang="en-US" sz="1193" dirty="0">
                <a:solidFill>
                  <a:srgbClr val="000000"/>
                </a:solidFill>
                <a:latin typeface="Calibri" charset="0"/>
                <a:ea typeface="Calibri" charset="0"/>
                <a:cs typeface="Calibri" charset="0"/>
              </a:rPr>
              <a:t>0.77: B17 The Double Mellin-Barnes Type Integrals and Their Applications to Convolution Theory</a:t>
            </a:r>
          </a:p>
          <a:p>
            <a:pPr defTabSz="844083"/>
            <a:r>
              <a:rPr lang="en-US" sz="1193" dirty="0">
                <a:solidFill>
                  <a:srgbClr val="000000"/>
                </a:solidFill>
                <a:latin typeface="Calibri" charset="0"/>
                <a:ea typeface="Calibri" charset="0"/>
                <a:cs typeface="Calibri" charset="0"/>
              </a:rPr>
              <a:t>0.68: B3 Automatic Differentiation of Algorithms: Theory, Implementation, and Application</a:t>
            </a:r>
          </a:p>
          <a:p>
            <a:pPr defTabSz="844083"/>
            <a:r>
              <a:rPr lang="en-US" sz="1193" dirty="0">
                <a:solidFill>
                  <a:srgbClr val="000000"/>
                </a:solidFill>
                <a:latin typeface="Calibri" charset="0"/>
                <a:ea typeface="Calibri" charset="0"/>
                <a:cs typeface="Calibri" charset="0"/>
              </a:rPr>
              <a:t>0.23: B11 Oscillation Theory for Neutral Differential Equations with Delay</a:t>
            </a:r>
          </a:p>
          <a:p>
            <a:pPr defTabSz="844083"/>
            <a:r>
              <a:rPr lang="en-US" sz="1193" dirty="0">
                <a:solidFill>
                  <a:srgbClr val="000000"/>
                </a:solidFill>
                <a:latin typeface="Calibri" charset="0"/>
                <a:ea typeface="Calibri" charset="0"/>
                <a:cs typeface="Calibri" charset="0"/>
              </a:rPr>
              <a:t>0.23: B12 Oscillation Theory of Delay Differential Equations</a:t>
            </a:r>
            <a:endParaRPr lang="en-US" sz="681" dirty="0">
              <a:solidFill>
                <a:srgbClr val="000000"/>
              </a:solidFill>
              <a:latin typeface="Calibri" charset="0"/>
              <a:ea typeface="Calibri" charset="0"/>
              <a:cs typeface="Calibri" charset="0"/>
            </a:endParaRPr>
          </a:p>
        </p:txBody>
      </p:sp>
      <p:sp>
        <p:nvSpPr>
          <p:cNvPr id="5128" name="AutoShape 5"/>
          <p:cNvSpPr>
            <a:spLocks noChangeArrowheads="1"/>
          </p:cNvSpPr>
          <p:nvPr/>
        </p:nvSpPr>
        <p:spPr bwMode="auto">
          <a:xfrm>
            <a:off x="1451902" y="2213585"/>
            <a:ext cx="312665" cy="468964"/>
          </a:xfrm>
          <a:prstGeom prst="notchedRightArrow">
            <a:avLst>
              <a:gd name="adj1" fmla="val 50000"/>
              <a:gd name="adj2" fmla="val 50138"/>
            </a:avLst>
          </a:prstGeom>
          <a:solidFill>
            <a:srgbClr val="CC6600"/>
          </a:solidFill>
          <a:ln w="9525" algn="ctr">
            <a:solidFill>
              <a:schemeClr val="tx1"/>
            </a:solidFill>
            <a:miter lim="800000"/>
            <a:headEnd/>
            <a:tailEnd/>
          </a:ln>
        </p:spPr>
        <p:txBody>
          <a:bodyPr wrap="none" lIns="77906" tIns="38952" rIns="77906" bIns="38952" anchor="ctr">
            <a:spAutoFit/>
          </a:bodyPr>
          <a:lstStyle/>
          <a:p>
            <a:pPr defTabSz="844083"/>
            <a:endParaRPr lang="fr-FR" sz="1023">
              <a:solidFill>
                <a:srgbClr val="000000"/>
              </a:solidFill>
            </a:endParaRPr>
          </a:p>
        </p:txBody>
      </p:sp>
      <p:graphicFrame>
        <p:nvGraphicFramePr>
          <p:cNvPr id="5122" name="Object 6"/>
          <p:cNvGraphicFramePr>
            <a:graphicFrameLocks/>
          </p:cNvGraphicFramePr>
          <p:nvPr/>
        </p:nvGraphicFramePr>
        <p:xfrm>
          <a:off x="3558727" y="3417529"/>
          <a:ext cx="4305526" cy="589761"/>
        </p:xfrm>
        <a:graphic>
          <a:graphicData uri="http://schemas.openxmlformats.org/presentationml/2006/ole">
            <mc:AlternateContent xmlns:mc="http://schemas.openxmlformats.org/markup-compatibility/2006">
              <mc:Choice xmlns:v="urn:schemas-microsoft-com:vml" Requires="v">
                <p:oleObj name="Equation" r:id="rId3" imgW="3136900" imgH="406400" progId="Equation.3">
                  <p:embed/>
                </p:oleObj>
              </mc:Choice>
              <mc:Fallback>
                <p:oleObj name="Equation" r:id="rId3" imgW="3136900" imgH="406400" progId="Equation.3">
                  <p:embed/>
                  <p:pic>
                    <p:nvPicPr>
                      <p:cNvPr id="5122" name="Object 6"/>
                      <p:cNvPicPr>
                        <a:picLocks noChangeArrowheads="1"/>
                      </p:cNvPicPr>
                      <p:nvPr/>
                    </p:nvPicPr>
                    <p:blipFill>
                      <a:blip r:embed="rId4"/>
                      <a:srcRect/>
                      <a:stretch>
                        <a:fillRect/>
                      </a:stretch>
                    </p:blipFill>
                    <p:spPr bwMode="auto">
                      <a:xfrm>
                        <a:off x="3558727" y="3417529"/>
                        <a:ext cx="4305526" cy="589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129" name="Rectangle 7"/>
          <p:cNvSpPr>
            <a:spLocks noChangeArrowheads="1"/>
          </p:cNvSpPr>
          <p:nvPr/>
        </p:nvSpPr>
        <p:spPr bwMode="auto">
          <a:xfrm>
            <a:off x="1763426" y="4809583"/>
            <a:ext cx="7085248" cy="996545"/>
          </a:xfrm>
          <a:prstGeom prst="rect">
            <a:avLst/>
          </a:prstGeom>
          <a:noFill/>
          <a:ln w="9525" algn="ctr">
            <a:solidFill>
              <a:schemeClr val="tx1"/>
            </a:solidFill>
            <a:miter lim="800000"/>
            <a:headEnd/>
            <a:tailEnd/>
          </a:ln>
        </p:spPr>
        <p:txBody>
          <a:bodyPr lIns="77906" tIns="38952" rIns="77906" bIns="38952" anchor="ctr">
            <a:spAutoFit/>
          </a:bodyPr>
          <a:lstStyle/>
          <a:p>
            <a:pPr defTabSz="844083"/>
            <a:r>
              <a:rPr lang="en-US" sz="1193">
                <a:solidFill>
                  <a:srgbClr val="000000"/>
                </a:solidFill>
                <a:latin typeface="Calibri" charset="0"/>
                <a:ea typeface="Calibri" charset="0"/>
                <a:cs typeface="Calibri" charset="0"/>
              </a:rPr>
              <a:t>0.87: B3 Automatic Differentiation of Algorithms: Theory, Implementation, and Application</a:t>
            </a:r>
          </a:p>
          <a:p>
            <a:pPr defTabSz="844083"/>
            <a:r>
              <a:rPr lang="en-US" sz="1193">
                <a:solidFill>
                  <a:srgbClr val="000000"/>
                </a:solidFill>
                <a:latin typeface="Calibri" charset="0"/>
                <a:ea typeface="Calibri" charset="0"/>
                <a:cs typeface="Calibri" charset="0"/>
              </a:rPr>
              <a:t>0.61: B17 The Double Mellin-Barnes Type Integrals and Their Applications to Convolution Theory</a:t>
            </a:r>
          </a:p>
          <a:p>
            <a:pPr defTabSz="844083"/>
            <a:r>
              <a:rPr lang="en-US" sz="1193">
                <a:solidFill>
                  <a:srgbClr val="000000"/>
                </a:solidFill>
                <a:latin typeface="Calibri" charset="0"/>
                <a:ea typeface="Calibri" charset="0"/>
                <a:cs typeface="Calibri" charset="0"/>
              </a:rPr>
              <a:t>0.29: B7 Knapsack Problems: Algorithms and Computer Implementations</a:t>
            </a:r>
            <a:endParaRPr lang="en-US" sz="1023">
              <a:solidFill>
                <a:srgbClr val="000000"/>
              </a:solidFill>
              <a:latin typeface="Calibri" charset="0"/>
              <a:ea typeface="Calibri" charset="0"/>
              <a:cs typeface="Calibri" charset="0"/>
            </a:endParaRPr>
          </a:p>
          <a:p>
            <a:pPr defTabSz="844083"/>
            <a:r>
              <a:rPr lang="en-US" sz="1193">
                <a:solidFill>
                  <a:srgbClr val="000000"/>
                </a:solidFill>
                <a:latin typeface="Calibri" charset="0"/>
                <a:ea typeface="Calibri" charset="0"/>
                <a:cs typeface="Calibri" charset="0"/>
              </a:rPr>
              <a:t>0.23: B5 Ideals, Varieties, and Algorithms: An Introduction to Computational Algebraic Geometry </a:t>
            </a:r>
            <a:br>
              <a:rPr lang="en-US" sz="1193">
                <a:solidFill>
                  <a:srgbClr val="000000"/>
                </a:solidFill>
                <a:latin typeface="Calibri" charset="0"/>
                <a:ea typeface="Calibri" charset="0"/>
                <a:cs typeface="Calibri" charset="0"/>
              </a:rPr>
            </a:br>
            <a:r>
              <a:rPr lang="en-US" sz="1193">
                <a:solidFill>
                  <a:srgbClr val="000000"/>
                </a:solidFill>
                <a:latin typeface="Calibri" charset="0"/>
                <a:ea typeface="Calibri" charset="0"/>
                <a:cs typeface="Calibri" charset="0"/>
              </a:rPr>
              <a:t>              and Commutative Algebra</a:t>
            </a:r>
          </a:p>
        </p:txBody>
      </p:sp>
    </p:spTree>
    <p:extLst>
      <p:ext uri="{BB962C8B-B14F-4D97-AF65-F5344CB8AC3E}">
        <p14:creationId xmlns:p14="http://schemas.microsoft.com/office/powerpoint/2010/main" val="3538462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585" dirty="0"/>
              <a:t>Underlying assumptions of SMART algorithm</a:t>
            </a:r>
          </a:p>
          <a:p>
            <a:pPr marL="438284" indent="-438284">
              <a:buAutoNum type="arabicPeriod"/>
            </a:pPr>
            <a:r>
              <a:rPr lang="en-US" sz="2215" dirty="0"/>
              <a:t>Original query contains sufficient number of relevant terms</a:t>
            </a:r>
          </a:p>
          <a:p>
            <a:pPr marL="438284" indent="-438284">
              <a:buAutoNum type="arabicPeriod"/>
            </a:pPr>
            <a:r>
              <a:rPr lang="en-US" sz="2215" dirty="0"/>
              <a:t>Results contain new relevant terms that co-occur with original query terms</a:t>
            </a:r>
          </a:p>
          <a:p>
            <a:pPr marL="438284" indent="-438284">
              <a:buAutoNum type="arabicPeriod"/>
            </a:pPr>
            <a:r>
              <a:rPr lang="en-US" sz="2215" dirty="0"/>
              <a:t>Relevant documents form a single cluster</a:t>
            </a:r>
          </a:p>
          <a:p>
            <a:pPr marL="438284" indent="-438284">
              <a:buAutoNum type="arabicPeriod"/>
            </a:pPr>
            <a:r>
              <a:rPr lang="en-US" sz="2215" dirty="0"/>
              <a:t>Users are willing to provide feedback (!)</a:t>
            </a:r>
          </a:p>
          <a:p>
            <a:r>
              <a:rPr lang="en-US" sz="2585" dirty="0"/>
              <a:t>All assumptions can be violated in practice</a:t>
            </a:r>
          </a:p>
          <a:p>
            <a:r>
              <a:rPr lang="en-US" sz="2585" dirty="0"/>
              <a:t>Practical considerations</a:t>
            </a:r>
          </a:p>
          <a:p>
            <a:pPr marL="422041" indent="-422041">
              <a:buFont typeface="Arial" charset="0"/>
              <a:buChar char="•"/>
            </a:pPr>
            <a:r>
              <a:rPr lang="en-US" sz="2215" dirty="0"/>
              <a:t>Modified queries are complex → expensive processing</a:t>
            </a:r>
          </a:p>
          <a:p>
            <a:pPr marL="422041" indent="-422041">
              <a:buFont typeface="Arial" charset="0"/>
              <a:buChar char="•"/>
            </a:pPr>
            <a:r>
              <a:rPr lang="en-US" sz="2215"/>
              <a:t>Explicit relevance </a:t>
            </a:r>
            <a:r>
              <a:rPr lang="en-US" sz="2215" dirty="0"/>
              <a:t>f</a:t>
            </a:r>
            <a:r>
              <a:rPr lang="en-US" sz="2215"/>
              <a:t>eedback </a:t>
            </a:r>
            <a:r>
              <a:rPr lang="en-US" sz="2215" dirty="0"/>
              <a:t>consumes user time → could be used in other ways</a:t>
            </a:r>
          </a:p>
          <a:p>
            <a:endParaRPr lang="en-US" sz="2585" dirty="0"/>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©2022,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2202635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sz="2585" dirty="0"/>
              <a:t>Can documents which do not contain any keywords of the original query receive a positive similarity coefficient after relevance feedback?</a:t>
            </a:r>
            <a:endParaRPr lang="en-US" altLang="en-US" sz="2585"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779133" lvl="1" indent="-389586">
              <a:buFont typeface="+mj-lt"/>
              <a:buAutoNum type="arabicPeriod"/>
            </a:pPr>
            <a:r>
              <a:rPr lang="en-US" dirty="0"/>
              <a:t>No</a:t>
            </a:r>
          </a:p>
          <a:p>
            <a:pPr marL="779133" lvl="1" indent="-389586">
              <a:buFont typeface="+mj-lt"/>
              <a:buAutoNum type="arabicPeriod"/>
            </a:pPr>
            <a:r>
              <a:rPr lang="en-US" dirty="0"/>
              <a:t>Yes, independent of the values β and </a:t>
            </a:r>
            <a:r>
              <a:rPr lang="en-US" dirty="0" err="1"/>
              <a:t>γ</a:t>
            </a:r>
            <a:endParaRPr lang="en-US" dirty="0"/>
          </a:p>
          <a:p>
            <a:pPr marL="779133" lvl="1" indent="-389586">
              <a:buFont typeface="+mj-lt"/>
              <a:buAutoNum type="arabicPeriod"/>
            </a:pPr>
            <a:r>
              <a:rPr lang="en-US" dirty="0"/>
              <a:t>Yes, but only if β &gt; 0</a:t>
            </a:r>
          </a:p>
          <a:p>
            <a:pPr marL="779133" lvl="1" indent="-389586">
              <a:buFont typeface="+mj-lt"/>
              <a:buAutoNum type="arabicPeriod"/>
            </a:pPr>
            <a:r>
              <a:rPr lang="en-US" dirty="0"/>
              <a:t>Yes, but only if </a:t>
            </a:r>
            <a:r>
              <a:rPr lang="en-US" dirty="0" err="1"/>
              <a:t>γ</a:t>
            </a:r>
            <a:r>
              <a:rPr lang="en-US" dirty="0"/>
              <a:t> &gt; 0</a:t>
            </a:r>
          </a:p>
        </p:txBody>
      </p:sp>
      <p:sp>
        <p:nvSpPr>
          <p:cNvPr id="2" name="Footer Placeholder 1">
            <a:extLst>
              <a:ext uri="{FF2B5EF4-FFF2-40B4-BE49-F238E27FC236}">
                <a16:creationId xmlns:a16="http://schemas.microsoft.com/office/drawing/2014/main" id="{D18414BF-C44B-2A43-A16E-B2F288504154}"/>
              </a:ext>
            </a:extLst>
          </p:cNvPr>
          <p:cNvSpPr>
            <a:spLocks noGrp="1"/>
          </p:cNvSpPr>
          <p:nvPr>
            <p:ph type="ftr" sz="quarter" idx="10"/>
          </p:nvPr>
        </p:nvSpPr>
        <p:spPr/>
        <p:txBody>
          <a:bodyPr/>
          <a:lstStyle/>
          <a:p>
            <a:pPr defTabSz="844083"/>
            <a:r>
              <a:rPr lang="fr-CH">
                <a:solidFill>
                  <a:srgbClr val="000000"/>
                </a:solidFill>
                <a:ea typeface="ＭＳ Ｐゴシック" charset="0"/>
              </a:rPr>
              <a:t>©2022, Karl Aberer, EPFL-IC, Laboratoire de systèmes d'informations répartis </a:t>
            </a:r>
            <a:endParaRPr lang="en-GB" dirty="0">
              <a:solidFill>
                <a:srgbClr val="000000"/>
              </a:solidFill>
              <a:ea typeface="ＭＳ Ｐゴシック" charset="0"/>
            </a:endParaRPr>
          </a:p>
        </p:txBody>
      </p:sp>
    </p:spTree>
    <p:custDataLst>
      <p:tags r:id="rId1"/>
    </p:custDataLst>
    <p:extLst>
      <p:ext uri="{BB962C8B-B14F-4D97-AF65-F5344CB8AC3E}">
        <p14:creationId xmlns:p14="http://schemas.microsoft.com/office/powerpoint/2010/main" val="171508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Modeling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endParaRPr lang="en-US" sz="2386" dirty="0"/>
              </a:p>
              <a:p>
                <a:r>
                  <a:rPr lang="en-US" sz="2386" dirty="0"/>
                  <a:t>Query likelihood: determine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endParaRPr lang="en-US" sz="2386" dirty="0"/>
              </a:p>
              <a:p>
                <a:endParaRPr lang="en-US" sz="2386" dirty="0"/>
              </a:p>
              <a:p>
                <a:r>
                  <a:rPr lang="en-US" sz="2386" dirty="0"/>
                  <a:t>Assume each document </a:t>
                </a:r>
                <a14:m>
                  <m:oMath xmlns:m="http://schemas.openxmlformats.org/officeDocument/2006/math">
                    <m:r>
                      <a:rPr lang="fr-CH" sz="2386" i="1">
                        <a:latin typeface="Cambria Math" charset="0"/>
                      </a:rPr>
                      <m:t>𝑑</m:t>
                    </m:r>
                  </m:oMath>
                </a14:m>
                <a:r>
                  <a:rPr lang="en-US" sz="2386" dirty="0"/>
                  <a:t> is generated by a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a:p>
                <a:pPr marL="389586" indent="-389586">
                  <a:buFont typeface="Arial" panose="020B0604020202020204" pitchFamily="34" charset="0"/>
                  <a:buChar char="•"/>
                </a:pPr>
                <a:r>
                  <a:rPr lang="en-US" sz="2045" dirty="0"/>
                  <a:t>a language model is a mechanism that generates the words of the language</a:t>
                </a:r>
              </a:p>
              <a:p>
                <a:endParaRPr lang="en-US" sz="2386" dirty="0"/>
              </a:p>
              <a:p>
                <a:pPr marL="0"/>
                <a:r>
                  <a:rPr lang="en-US" sz="2386" dirty="0"/>
                  <a:t>Then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r>
                          <a:rPr lang="fr-CH" sz="2386" i="1">
                            <a:latin typeface="Cambria Math" charset="0"/>
                          </a:rPr>
                          <m:t>𝑑</m:t>
                        </m:r>
                      </m:e>
                    </m:d>
                  </m:oMath>
                </a14:m>
                <a:r>
                  <a:rPr lang="en-US" sz="2386" dirty="0"/>
                  <a:t> can be interpreted as the probability that the query </a:t>
                </a:r>
                <a14:m>
                  <m:oMath xmlns:m="http://schemas.openxmlformats.org/officeDocument/2006/math">
                    <m:r>
                      <a:rPr lang="fr-CH" sz="2386" i="1">
                        <a:latin typeface="Cambria Math" charset="0"/>
                      </a:rPr>
                      <m:t>𝑞</m:t>
                    </m:r>
                  </m:oMath>
                </a14:m>
                <a:r>
                  <a:rPr lang="en-US" sz="2386" dirty="0"/>
                  <a:t> was generated by the language model </a:t>
                </a:r>
                <a14:m>
                  <m:oMath xmlns:m="http://schemas.openxmlformats.org/officeDocument/2006/math">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oMath>
                </a14:m>
                <a:endParaRPr lang="en-US" sz="2386" baseline="-25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r="-1410"/>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763098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ltLang="en-US" dirty="0">
                <a:ea typeface="MS PGothic" charset="-128"/>
              </a:rPr>
              <a:t>Which year </a:t>
            </a:r>
            <a:r>
              <a:rPr lang="en-US" altLang="en-US" dirty="0" err="1">
                <a:ea typeface="MS PGothic" charset="-128"/>
              </a:rPr>
              <a:t>Rocchio</a:t>
            </a:r>
            <a:r>
              <a:rPr lang="en-US" altLang="en-US" dirty="0">
                <a:ea typeface="MS PGothic" charset="-128"/>
              </a:rPr>
              <a:t> published his work on relevance feedback?</a:t>
            </a:r>
          </a:p>
        </p:txBody>
      </p:sp>
      <p:sp>
        <p:nvSpPr>
          <p:cNvPr id="13314" name="TPAnswers" title="Answer Text"/>
          <p:cNvSpPr>
            <a:spLocks noGrp="1"/>
          </p:cNvSpPr>
          <p:nvPr>
            <p:ph idx="1"/>
            <p:custDataLst>
              <p:tags r:id="rId2"/>
            </p:custDataLst>
          </p:nvPr>
        </p:nvSpPr>
        <p:spPr/>
        <p:txBody>
          <a:bodyPr>
            <a:normAutofit/>
          </a:bodyPr>
          <a:lstStyle/>
          <a:p>
            <a:pPr marL="474796" indent="-474796">
              <a:buFont typeface="Arial" charset="0"/>
              <a:buAutoNum type="alphaUcPeriod"/>
            </a:pPr>
            <a:r>
              <a:rPr lang="en-US" altLang="en-US" dirty="0">
                <a:ea typeface="MS PGothic" charset="-128"/>
              </a:rPr>
              <a:t>1965</a:t>
            </a:r>
          </a:p>
          <a:p>
            <a:pPr marL="474796" indent="-474796">
              <a:buFont typeface="Arial" charset="0"/>
              <a:buAutoNum type="alphaUcPeriod"/>
            </a:pPr>
            <a:r>
              <a:rPr lang="en-US" altLang="en-US" dirty="0">
                <a:ea typeface="MS PGothic" charset="-128"/>
              </a:rPr>
              <a:t>1975</a:t>
            </a:r>
          </a:p>
          <a:p>
            <a:pPr marL="474796" indent="-474796">
              <a:buFont typeface="Arial" charset="0"/>
              <a:buAutoNum type="alphaUcPeriod"/>
            </a:pPr>
            <a:r>
              <a:rPr lang="en-US" altLang="en-US" dirty="0">
                <a:ea typeface="MS PGothic" charset="-128"/>
              </a:rPr>
              <a:t>1985</a:t>
            </a:r>
          </a:p>
          <a:p>
            <a:pPr marL="474796" indent="-474796">
              <a:buFont typeface="Arial" charset="0"/>
              <a:buAutoNum type="alphaUcPeriod"/>
            </a:pPr>
            <a:r>
              <a:rPr lang="en-US" altLang="en-US" dirty="0">
                <a:ea typeface="MS PGothic" charset="-128"/>
              </a:rPr>
              <a:t>1995</a:t>
            </a:r>
          </a:p>
        </p:txBody>
      </p:sp>
      <p:sp>
        <p:nvSpPr>
          <p:cNvPr id="2" name="Footer Placeholder 1">
            <a:extLst>
              <a:ext uri="{FF2B5EF4-FFF2-40B4-BE49-F238E27FC236}">
                <a16:creationId xmlns:a16="http://schemas.microsoft.com/office/drawing/2014/main" id="{00A5A9E3-E13F-F445-A8C1-E5D306E8D441}"/>
              </a:ext>
            </a:extLst>
          </p:cNvPr>
          <p:cNvSpPr>
            <a:spLocks noGrp="1"/>
          </p:cNvSpPr>
          <p:nvPr>
            <p:ph type="ftr" sz="quarter" idx="10"/>
          </p:nvPr>
        </p:nvSpPr>
        <p:spPr/>
        <p:txBody>
          <a:bodyPr/>
          <a:lstStyle/>
          <a:p>
            <a:pPr defTabSz="844083"/>
            <a:r>
              <a:rPr lang="fr-CH">
                <a:solidFill>
                  <a:srgbClr val="000000"/>
                </a:solidFill>
                <a:ea typeface="ＭＳ Ｐゴシック" charset="0"/>
              </a:rPr>
              <a:t>©2022, Karl Aberer, EPFL-IC, Laboratoire de systèmes d'informations répartis </a:t>
            </a:r>
            <a:endParaRPr lang="en-GB" dirty="0">
              <a:solidFill>
                <a:srgbClr val="000000"/>
              </a:solidFill>
              <a:ea typeface="ＭＳ Ｐゴシック" charset="0"/>
            </a:endParaRPr>
          </a:p>
        </p:txBody>
      </p:sp>
    </p:spTree>
    <p:custDataLst>
      <p:tags r:id="rId1"/>
    </p:custDataLst>
    <p:extLst>
      <p:ext uri="{BB962C8B-B14F-4D97-AF65-F5344CB8AC3E}">
        <p14:creationId xmlns:p14="http://schemas.microsoft.com/office/powerpoint/2010/main" val="2785091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Pseudo-Relevance Feedback</a:t>
            </a:r>
          </a:p>
        </p:txBody>
      </p:sp>
      <p:sp>
        <p:nvSpPr>
          <p:cNvPr id="3" name="Content Placeholder 2"/>
          <p:cNvSpPr>
            <a:spLocks noGrp="1"/>
          </p:cNvSpPr>
          <p:nvPr>
            <p:ph idx="1"/>
          </p:nvPr>
        </p:nvSpPr>
        <p:spPr/>
        <p:txBody>
          <a:bodyPr/>
          <a:lstStyle/>
          <a:p>
            <a:r>
              <a:rPr lang="en-US" dirty="0"/>
              <a:t>If users do not give feedback, automate the process</a:t>
            </a:r>
          </a:p>
          <a:p>
            <a:pPr lvl="1"/>
            <a:r>
              <a:rPr lang="en-US" dirty="0"/>
              <a:t>Choose the top-k documents as the relevant ones</a:t>
            </a:r>
          </a:p>
          <a:p>
            <a:pPr lvl="1"/>
            <a:r>
              <a:rPr lang="en-US" dirty="0"/>
              <a:t>Extend the query by selecting from the top-k documents the most relevant terms, according to some weighting scheme</a:t>
            </a:r>
          </a:p>
          <a:p>
            <a:pPr lvl="1"/>
            <a:r>
              <a:rPr lang="en-US" dirty="0"/>
              <a:t>Alternatively: apply the SMART algorithm</a:t>
            </a:r>
          </a:p>
          <a:p>
            <a:pPr marL="48698"/>
            <a:endParaRPr lang="en-US" dirty="0"/>
          </a:p>
          <a:p>
            <a:pPr marL="48698"/>
            <a:r>
              <a:rPr lang="en-US" dirty="0"/>
              <a:t>Works often well</a:t>
            </a:r>
          </a:p>
          <a:p>
            <a:pPr marL="389586" lvl="1" indent="0"/>
            <a:r>
              <a:rPr lang="en-US" dirty="0"/>
              <a:t> But can fail horribly: query drift</a:t>
            </a:r>
          </a:p>
          <a:p>
            <a:endParaRPr lang="en-US" dirty="0"/>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©2022,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4094238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78A5-C2EE-1E45-9D8F-593138BB9271}"/>
              </a:ext>
            </a:extLst>
          </p:cNvPr>
          <p:cNvSpPr>
            <a:spLocks noGrp="1"/>
          </p:cNvSpPr>
          <p:nvPr>
            <p:ph type="title"/>
          </p:nvPr>
        </p:nvSpPr>
        <p:spPr/>
        <p:txBody>
          <a:bodyPr/>
          <a:lstStyle/>
          <a:p>
            <a:r>
              <a:rPr lang="en-US" dirty="0"/>
              <a:t>Weighting Schemes</a:t>
            </a:r>
          </a:p>
        </p:txBody>
      </p:sp>
      <p:pic>
        <p:nvPicPr>
          <p:cNvPr id="6" name="Content Placeholder 5">
            <a:extLst>
              <a:ext uri="{FF2B5EF4-FFF2-40B4-BE49-F238E27FC236}">
                <a16:creationId xmlns:a16="http://schemas.microsoft.com/office/drawing/2014/main" id="{30264A8C-6DA5-FF44-B3B6-59AFE96A1C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7518" y="1341438"/>
            <a:ext cx="6731540" cy="5029200"/>
          </a:xfrm>
        </p:spPr>
      </p:pic>
      <p:sp>
        <p:nvSpPr>
          <p:cNvPr id="4" name="Footer Placeholder 3">
            <a:extLst>
              <a:ext uri="{FF2B5EF4-FFF2-40B4-BE49-F238E27FC236}">
                <a16:creationId xmlns:a16="http://schemas.microsoft.com/office/drawing/2014/main" id="{8A7D32B9-F813-704F-9DF9-C7945F17A6B4}"/>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pic>
        <p:nvPicPr>
          <p:cNvPr id="8" name="Picture 7">
            <a:extLst>
              <a:ext uri="{FF2B5EF4-FFF2-40B4-BE49-F238E27FC236}">
                <a16:creationId xmlns:a16="http://schemas.microsoft.com/office/drawing/2014/main" id="{D5416CDF-29F4-2F48-AEA9-D95F27CA8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354" y="5730545"/>
            <a:ext cx="9144000" cy="777044"/>
          </a:xfrm>
          <a:prstGeom prst="rect">
            <a:avLst/>
          </a:prstGeom>
        </p:spPr>
      </p:pic>
    </p:spTree>
    <p:extLst>
      <p:ext uri="{BB962C8B-B14F-4D97-AF65-F5344CB8AC3E}">
        <p14:creationId xmlns:p14="http://schemas.microsoft.com/office/powerpoint/2010/main" val="83371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1.2.6.2 Global Query Expansion</a:t>
            </a:r>
          </a:p>
        </p:txBody>
      </p:sp>
      <p:sp>
        <p:nvSpPr>
          <p:cNvPr id="3" name="Content Placeholder 2"/>
          <p:cNvSpPr>
            <a:spLocks noGrp="1"/>
          </p:cNvSpPr>
          <p:nvPr>
            <p:ph idx="1"/>
          </p:nvPr>
        </p:nvSpPr>
        <p:spPr/>
        <p:txBody>
          <a:bodyPr/>
          <a:lstStyle/>
          <a:p>
            <a:r>
              <a:rPr lang="en-US" sz="2585" dirty="0"/>
              <a:t>Query is expanded using a global, </a:t>
            </a:r>
            <a:r>
              <a:rPr lang="en-US" sz="2585" i="1" dirty="0"/>
              <a:t>query-independent</a:t>
            </a:r>
            <a:r>
              <a:rPr lang="en-US" sz="2585" dirty="0"/>
              <a:t> resource</a:t>
            </a:r>
          </a:p>
          <a:p>
            <a:pPr marL="389586" indent="-389586">
              <a:buFont typeface="Arial" charset="0"/>
              <a:buChar char="•"/>
            </a:pPr>
            <a:r>
              <a:rPr lang="en-US" sz="2585" dirty="0"/>
              <a:t>Manually edited thesaurus</a:t>
            </a:r>
          </a:p>
          <a:p>
            <a:pPr marL="389586" indent="-389586">
              <a:buFont typeface="Arial" charset="0"/>
              <a:buChar char="•"/>
            </a:pPr>
            <a:r>
              <a:rPr lang="en-US" sz="2585" dirty="0"/>
              <a:t>Automatically extracted thesaurus</a:t>
            </a:r>
          </a:p>
          <a:p>
            <a:pPr marL="389586" indent="-389586">
              <a:buFont typeface="Arial" charset="0"/>
              <a:buChar char="•"/>
            </a:pPr>
            <a:r>
              <a:rPr lang="en-US" sz="2585" dirty="0"/>
              <a:t>Query logs</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©2022,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309100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Created Thesaurus</a:t>
            </a:r>
          </a:p>
        </p:txBody>
      </p:sp>
      <p:sp>
        <p:nvSpPr>
          <p:cNvPr id="3" name="Content Placeholder 2"/>
          <p:cNvSpPr>
            <a:spLocks noGrp="1"/>
          </p:cNvSpPr>
          <p:nvPr>
            <p:ph idx="1"/>
          </p:nvPr>
        </p:nvSpPr>
        <p:spPr/>
        <p:txBody>
          <a:bodyPr/>
          <a:lstStyle/>
          <a:p>
            <a:r>
              <a:rPr lang="en-US" dirty="0"/>
              <a:t>Expensive to create and maintain</a:t>
            </a:r>
          </a:p>
          <a:p>
            <a:pPr marL="422041" indent="-422041">
              <a:buFont typeface="Arial" charset="0"/>
              <a:buChar char="•"/>
            </a:pPr>
            <a:r>
              <a:rPr lang="en-US" dirty="0"/>
              <a:t>Used mainly in science and engineering</a:t>
            </a:r>
          </a:p>
          <a:p>
            <a:r>
              <a:rPr lang="en-US" dirty="0"/>
              <a:t>Example: </a:t>
            </a:r>
            <a:r>
              <a:rPr lang="en-US" dirty="0" err="1"/>
              <a:t>Pubmed</a:t>
            </a:r>
            <a:endParaRPr lang="en-US" dirty="0"/>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©2022, Karl Aberer, EPFL-IC, Laboratoire de systèmes d'informations répartis </a:t>
            </a:r>
            <a:endParaRPr lang="en-GB">
              <a:solidFill>
                <a:srgbClr val="000000"/>
              </a:solidFill>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460" y="3244935"/>
            <a:ext cx="8085731" cy="47425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370" y="4103916"/>
            <a:ext cx="3289675" cy="1677302"/>
          </a:xfrm>
          <a:prstGeom prst="rect">
            <a:avLst/>
          </a:prstGeom>
        </p:spPr>
      </p:pic>
      <p:sp>
        <p:nvSpPr>
          <p:cNvPr id="7" name="Rectangle 6"/>
          <p:cNvSpPr/>
          <p:nvPr/>
        </p:nvSpPr>
        <p:spPr>
          <a:xfrm>
            <a:off x="846256" y="5879400"/>
            <a:ext cx="4878451" cy="348109"/>
          </a:xfrm>
          <a:prstGeom prst="rect">
            <a:avLst/>
          </a:prstGeom>
        </p:spPr>
        <p:txBody>
          <a:bodyPr wrap="none">
            <a:spAutoFit/>
          </a:bodyPr>
          <a:lstStyle/>
          <a:p>
            <a:pPr defTabSz="844083"/>
            <a:r>
              <a:rPr lang="en-US" sz="1662" dirty="0">
                <a:solidFill>
                  <a:srgbClr val="000000"/>
                </a:solidFill>
                <a:latin typeface="Calibri" charset="0"/>
                <a:ea typeface="Calibri" charset="0"/>
                <a:cs typeface="Calibri" charset="0"/>
              </a:rPr>
              <a:t>https://</a:t>
            </a:r>
            <a:r>
              <a:rPr lang="en-US" sz="1662" dirty="0" err="1">
                <a:solidFill>
                  <a:srgbClr val="000000"/>
                </a:solidFill>
                <a:latin typeface="Calibri" charset="0"/>
                <a:ea typeface="Calibri" charset="0"/>
                <a:cs typeface="Calibri" charset="0"/>
              </a:rPr>
              <a:t>www.ncbi.nlm.nih.gov</a:t>
            </a:r>
            <a:r>
              <a:rPr lang="en-US" sz="1662" dirty="0">
                <a:solidFill>
                  <a:srgbClr val="000000"/>
                </a:solidFill>
                <a:latin typeface="Calibri" charset="0"/>
                <a:ea typeface="Calibri" charset="0"/>
                <a:cs typeface="Calibri" charset="0"/>
              </a:rPr>
              <a:t>/</a:t>
            </a:r>
            <a:r>
              <a:rPr lang="en-US" sz="1662" dirty="0" err="1">
                <a:solidFill>
                  <a:srgbClr val="000000"/>
                </a:solidFill>
                <a:latin typeface="Calibri" charset="0"/>
                <a:ea typeface="Calibri" charset="0"/>
                <a:cs typeface="Calibri" charset="0"/>
              </a:rPr>
              <a:t>pubmed</a:t>
            </a:r>
            <a:r>
              <a:rPr lang="en-US" sz="1662" dirty="0">
                <a:solidFill>
                  <a:srgbClr val="000000"/>
                </a:solidFill>
                <a:latin typeface="Calibri" charset="0"/>
                <a:ea typeface="Calibri" charset="0"/>
                <a:cs typeface="Calibri" charset="0"/>
              </a:rPr>
              <a:t>/?term=cancer</a:t>
            </a:r>
          </a:p>
        </p:txBody>
      </p:sp>
      <p:pic>
        <p:nvPicPr>
          <p:cNvPr id="9" name="Picture 8">
            <a:extLst>
              <a:ext uri="{FF2B5EF4-FFF2-40B4-BE49-F238E27FC236}">
                <a16:creationId xmlns:a16="http://schemas.microsoft.com/office/drawing/2014/main" id="{DFAEAB84-3041-DE4E-ADD5-F1C96F2E03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3542" y="3210637"/>
            <a:ext cx="1735842" cy="2810002"/>
          </a:xfrm>
          <a:prstGeom prst="rect">
            <a:avLst/>
          </a:prstGeom>
        </p:spPr>
      </p:pic>
      <p:cxnSp>
        <p:nvCxnSpPr>
          <p:cNvPr id="11" name="Curved Connector 10">
            <a:extLst>
              <a:ext uri="{FF2B5EF4-FFF2-40B4-BE49-F238E27FC236}">
                <a16:creationId xmlns:a16="http://schemas.microsoft.com/office/drawing/2014/main" id="{152477C0-2828-D94C-8659-A9752139CA2C}"/>
              </a:ext>
            </a:extLst>
          </p:cNvPr>
          <p:cNvCxnSpPr>
            <a:stCxn id="6" idx="0"/>
          </p:cNvCxnSpPr>
          <p:nvPr/>
        </p:nvCxnSpPr>
        <p:spPr bwMode="auto">
          <a:xfrm rot="16200000" flipH="1">
            <a:off x="5196467" y="2580655"/>
            <a:ext cx="122712" cy="3169236"/>
          </a:xfrm>
          <a:prstGeom prst="curvedConnector4">
            <a:avLst>
              <a:gd name="adj1" fmla="val -171960"/>
              <a:gd name="adj2" fmla="val 75950"/>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37689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Thesaurus Generation</a:t>
            </a:r>
          </a:p>
        </p:txBody>
      </p:sp>
      <p:sp>
        <p:nvSpPr>
          <p:cNvPr id="3" name="Content Placeholder 2"/>
          <p:cNvSpPr>
            <a:spLocks noGrp="1"/>
          </p:cNvSpPr>
          <p:nvPr>
            <p:ph idx="1"/>
          </p:nvPr>
        </p:nvSpPr>
        <p:spPr>
          <a:xfrm>
            <a:off x="193674" y="1341438"/>
            <a:ext cx="9367837" cy="5029200"/>
          </a:xfrm>
        </p:spPr>
        <p:txBody>
          <a:bodyPr/>
          <a:lstStyle/>
          <a:p>
            <a:pPr marL="0"/>
            <a:r>
              <a:rPr lang="en-US" sz="2400" dirty="0"/>
              <a:t>Generate a thesaurus automatically by analyzing the distribution of words in documents</a:t>
            </a:r>
          </a:p>
          <a:p>
            <a:pPr lvl="1"/>
            <a:r>
              <a:rPr lang="en-US" sz="2000" dirty="0"/>
              <a:t>Problem: find words with similar meaning (synonyms)</a:t>
            </a:r>
          </a:p>
          <a:p>
            <a:endParaRPr lang="en-US" sz="2400" dirty="0"/>
          </a:p>
          <a:p>
            <a:r>
              <a:rPr lang="en-US" sz="2400" i="1" dirty="0"/>
              <a:t>Approach 1:  </a:t>
            </a:r>
            <a:r>
              <a:rPr lang="en-US" sz="2400" dirty="0"/>
              <a:t>Two words are similar if they </a:t>
            </a:r>
            <a:r>
              <a:rPr lang="en-US" sz="2400" b="1" dirty="0"/>
              <a:t>co-occur</a:t>
            </a:r>
            <a:r>
              <a:rPr lang="en-US" sz="2400" dirty="0"/>
              <a:t> with similar words “</a:t>
            </a:r>
            <a:r>
              <a:rPr lang="en-US" sz="2400" dirty="0" err="1"/>
              <a:t>switzerland</a:t>
            </a:r>
            <a:r>
              <a:rPr lang="en-US" sz="2400" dirty="0"/>
              <a:t>” ≈ “</a:t>
            </a:r>
            <a:r>
              <a:rPr lang="en-US" sz="2400" dirty="0" err="1"/>
              <a:t>austria</a:t>
            </a:r>
            <a:r>
              <a:rPr lang="en-US" sz="2400" dirty="0"/>
              <a:t>” because both occur with words such as “national”, “election”, “soccer” etc., so they must be similar. </a:t>
            </a:r>
          </a:p>
          <a:p>
            <a:endParaRPr lang="en-US" sz="2400" i="1" dirty="0"/>
          </a:p>
          <a:p>
            <a:r>
              <a:rPr lang="en-US" sz="2400" i="1" dirty="0"/>
              <a:t>Approach 2:  </a:t>
            </a:r>
            <a:r>
              <a:rPr lang="en-US" sz="2400" dirty="0"/>
              <a:t>Two words are similar if they occur in the same </a:t>
            </a:r>
            <a:r>
              <a:rPr lang="en-US" sz="2400" b="1" dirty="0"/>
              <a:t>text pattern</a:t>
            </a:r>
            <a:r>
              <a:rPr lang="en-US" sz="2400" dirty="0"/>
              <a:t> </a:t>
            </a:r>
            <a:br>
              <a:rPr lang="en-US" sz="2400" dirty="0"/>
            </a:br>
            <a:r>
              <a:rPr lang="en-US" sz="2400" dirty="0"/>
              <a:t>“live in *”, “travel to *”, “size of *” are all phrases in which both “</a:t>
            </a:r>
            <a:r>
              <a:rPr lang="en-US" sz="2400" dirty="0" err="1"/>
              <a:t>switzerland</a:t>
            </a:r>
            <a:r>
              <a:rPr lang="en-US" sz="2400" dirty="0"/>
              <a:t>” or “</a:t>
            </a:r>
            <a:r>
              <a:rPr lang="en-US" sz="2400" dirty="0" err="1"/>
              <a:t>austria</a:t>
            </a:r>
            <a:r>
              <a:rPr lang="en-US" sz="2400" dirty="0"/>
              <a:t>” can occur</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©2022,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1190146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Expansion using Query Logs</a:t>
            </a:r>
          </a:p>
        </p:txBody>
      </p:sp>
      <p:sp>
        <p:nvSpPr>
          <p:cNvPr id="3" name="Content Placeholder 2"/>
          <p:cNvSpPr>
            <a:spLocks noGrp="1"/>
          </p:cNvSpPr>
          <p:nvPr>
            <p:ph idx="1"/>
          </p:nvPr>
        </p:nvSpPr>
        <p:spPr/>
        <p:txBody>
          <a:bodyPr/>
          <a:lstStyle/>
          <a:p>
            <a:pPr marL="0"/>
            <a:r>
              <a:rPr lang="en-US" sz="2585" dirty="0"/>
              <a:t>Query logs are an important resource for query expansion with search engines</a:t>
            </a:r>
          </a:p>
          <a:p>
            <a:pPr marL="422041" indent="-422041">
              <a:buFont typeface="Arial" charset="0"/>
              <a:buChar char="•"/>
            </a:pPr>
            <a:r>
              <a:rPr lang="en-US" sz="2585" dirty="0"/>
              <a:t>Exploit correlations in user sessions</a:t>
            </a:r>
          </a:p>
          <a:p>
            <a:endParaRPr lang="en-US" sz="2585" dirty="0"/>
          </a:p>
          <a:p>
            <a:r>
              <a:rPr lang="en-US" sz="2585" dirty="0"/>
              <a:t>Example 1: users extend query</a:t>
            </a:r>
          </a:p>
          <a:p>
            <a:pPr marL="422041" indent="-422041">
              <a:buFont typeface="Arial" charset="0"/>
              <a:buChar char="•"/>
            </a:pPr>
            <a:r>
              <a:rPr lang="en-US" sz="2215" dirty="0"/>
              <a:t>After searching “Obama”, users search “Obama president”</a:t>
            </a:r>
          </a:p>
          <a:p>
            <a:pPr marL="422041" indent="-422041">
              <a:buFont typeface="Arial" charset="0"/>
              <a:buChar char="•"/>
            </a:pPr>
            <a:r>
              <a:rPr lang="en-US" sz="2215" dirty="0"/>
              <a:t>Therefore, ”president” might be a good expansion</a:t>
            </a:r>
          </a:p>
          <a:p>
            <a:r>
              <a:rPr lang="en-US" sz="2585" dirty="0"/>
              <a:t>Example 2: users refer to same result</a:t>
            </a:r>
          </a:p>
          <a:p>
            <a:pPr marL="422041" indent="-422041">
              <a:buFont typeface="Arial" charset="0"/>
              <a:buChar char="•"/>
            </a:pPr>
            <a:r>
              <a:rPr lang="en-US" sz="2215" dirty="0"/>
              <a:t>User A accesses URL </a:t>
            </a:r>
            <a:r>
              <a:rPr lang="en-US" sz="2215" dirty="0" err="1"/>
              <a:t>epfl.ch</a:t>
            </a:r>
            <a:r>
              <a:rPr lang="en-US" sz="2215" dirty="0"/>
              <a:t> after searching “</a:t>
            </a:r>
            <a:r>
              <a:rPr lang="en-US" sz="2215" dirty="0" err="1"/>
              <a:t>Aebischer</a:t>
            </a:r>
            <a:r>
              <a:rPr lang="en-US" sz="2215" dirty="0"/>
              <a:t>”</a:t>
            </a:r>
          </a:p>
          <a:p>
            <a:pPr marL="422041" indent="-422041">
              <a:buFont typeface="Arial" charset="0"/>
              <a:buChar char="•"/>
            </a:pPr>
            <a:r>
              <a:rPr lang="en-US" sz="2215" dirty="0"/>
              <a:t>User B accesses URL </a:t>
            </a:r>
            <a:r>
              <a:rPr lang="en-US" sz="2215" dirty="0" err="1"/>
              <a:t>epfl.ch</a:t>
            </a:r>
            <a:r>
              <a:rPr lang="en-US" sz="2215" dirty="0"/>
              <a:t> after searching “</a:t>
            </a:r>
            <a:r>
              <a:rPr lang="en-US" sz="2215" dirty="0" err="1"/>
              <a:t>Vetterli</a:t>
            </a:r>
            <a:r>
              <a:rPr lang="en-US" sz="2215" dirty="0"/>
              <a:t>”</a:t>
            </a:r>
          </a:p>
          <a:p>
            <a:pPr marL="422041" indent="-422041">
              <a:buFont typeface="Arial" charset="0"/>
              <a:buChar char="•"/>
            </a:pPr>
            <a:r>
              <a:rPr lang="en-US" sz="2215" dirty="0"/>
              <a:t>“</a:t>
            </a:r>
            <a:r>
              <a:rPr lang="en-US" sz="2215" dirty="0" err="1"/>
              <a:t>Vetterli</a:t>
            </a:r>
            <a:r>
              <a:rPr lang="en-US" sz="2215" dirty="0"/>
              <a:t>” might be a potential expansion for the query “</a:t>
            </a:r>
            <a:r>
              <a:rPr lang="en-US" sz="2215" dirty="0" err="1"/>
              <a:t>Aebischer</a:t>
            </a:r>
            <a:r>
              <a:rPr lang="en-US" sz="2215" dirty="0"/>
              <a:t>”</a:t>
            </a:r>
          </a:p>
        </p:txBody>
      </p:sp>
      <p:sp>
        <p:nvSpPr>
          <p:cNvPr id="4" name="Footer Placeholder 3"/>
          <p:cNvSpPr>
            <a:spLocks noGrp="1"/>
          </p:cNvSpPr>
          <p:nvPr>
            <p:ph type="ftr" sz="quarter" idx="10"/>
          </p:nvPr>
        </p:nvSpPr>
        <p:spPr/>
        <p:txBody>
          <a:bodyPr/>
          <a:lstStyle/>
          <a:p>
            <a:pPr defTabSz="844083">
              <a:defRPr/>
            </a:pPr>
            <a:r>
              <a:rPr lang="fr-CH">
                <a:solidFill>
                  <a:srgbClr val="000000"/>
                </a:solidFill>
                <a:ea typeface="ＭＳ Ｐゴシック" charset="0"/>
              </a:rPr>
              <a:t>©2022, Karl Aberer, EPFL-IC, Laboratoire de systèmes d'informations répartis </a:t>
            </a:r>
            <a:endParaRPr lang="en-GB">
              <a:solidFill>
                <a:srgbClr val="000000"/>
              </a:solidFill>
              <a:ea typeface="ＭＳ Ｐゴシック" charset="0"/>
            </a:endParaRPr>
          </a:p>
        </p:txBody>
      </p:sp>
    </p:spTree>
    <p:extLst>
      <p:ext uri="{BB962C8B-B14F-4D97-AF65-F5344CB8AC3E}">
        <p14:creationId xmlns:p14="http://schemas.microsoft.com/office/powerpoint/2010/main" val="3654430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vert="horz" wrap="square" lIns="84984" tIns="42493" rIns="84984" bIns="42493" numCol="1" anchor="ctr" anchorCtr="0" compatLnSpc="1">
            <a:prstTxWarp prst="textNoShape">
              <a:avLst/>
            </a:prstTxWarp>
          </a:bodyPr>
          <a:lstStyle/>
          <a:p>
            <a:pPr eaLnBrk="1" hangingPunct="1"/>
            <a:r>
              <a:rPr lang="en-US">
                <a:latin typeface="Calibri" charset="0"/>
                <a:ea typeface="ＭＳ Ｐゴシック" charset="0"/>
              </a:rPr>
              <a:t>References</a:t>
            </a:r>
          </a:p>
        </p:txBody>
      </p:sp>
      <p:sp>
        <p:nvSpPr>
          <p:cNvPr id="104450" name="Rectangle 3"/>
          <p:cNvSpPr>
            <a:spLocks noGrp="1" noChangeArrowheads="1"/>
          </p:cNvSpPr>
          <p:nvPr>
            <p:ph idx="1"/>
          </p:nvPr>
        </p:nvSpPr>
        <p:spPr/>
        <p:txBody>
          <a:bodyPr vert="horz" wrap="square" lIns="84984" tIns="42493" rIns="84984" bIns="42493" numCol="1" anchor="t" anchorCtr="0" compatLnSpc="1">
            <a:prstTxWarp prst="textNoShape">
              <a:avLst/>
            </a:prstTxWarp>
          </a:bodyPr>
          <a:lstStyle/>
          <a:p>
            <a:pPr eaLnBrk="1" hangingPunct="1"/>
            <a:r>
              <a:rPr lang="en-US" sz="2215" dirty="0">
                <a:latin typeface="Calibri" charset="0"/>
                <a:ea typeface="Calibri" charset="0"/>
                <a:cs typeface="Calibri" charset="0"/>
              </a:rPr>
              <a:t>Papers</a:t>
            </a:r>
          </a:p>
          <a:p>
            <a:pPr lvl="1" eaLnBrk="1" hangingPunct="1">
              <a:buFont typeface="Arial" panose="020B0604020202020204" pitchFamily="34" charset="0"/>
              <a:buChar char="–"/>
            </a:pPr>
            <a:r>
              <a:rPr lang="en-GB" sz="1846" dirty="0" err="1">
                <a:latin typeface="Calibri" charset="0"/>
                <a:cs typeface="Calibri" charset="0"/>
              </a:rPr>
              <a:t>Rocchio</a:t>
            </a:r>
            <a:r>
              <a:rPr lang="en-GB" sz="1846" dirty="0">
                <a:latin typeface="Calibri" charset="0"/>
                <a:cs typeface="Calibri" charset="0"/>
              </a:rPr>
              <a:t>, J. (1971). Relevance feedback in information retrieval. The Smart retrieval system-experiments in automatic document processing, 313-323.</a:t>
            </a:r>
          </a:p>
          <a:p>
            <a:pPr lvl="1" eaLnBrk="1" hangingPunct="1">
              <a:buFont typeface="Arial" panose="020B0604020202020204" pitchFamily="34" charset="0"/>
              <a:buChar char="–"/>
            </a:pPr>
            <a:r>
              <a:rPr lang="en-GB" sz="1846" dirty="0">
                <a:latin typeface="Calibri" charset="0"/>
                <a:cs typeface="Calibri" charset="0"/>
              </a:rPr>
              <a:t>Ponte, Jay Michael, and W. Bruce Croft. "A language </a:t>
            </a:r>
            <a:r>
              <a:rPr lang="en-GB" sz="1846" dirty="0" err="1">
                <a:latin typeface="Calibri" charset="0"/>
                <a:cs typeface="Calibri" charset="0"/>
              </a:rPr>
              <a:t>modeling</a:t>
            </a:r>
            <a:r>
              <a:rPr lang="en-GB" sz="1846" dirty="0">
                <a:latin typeface="Calibri" charset="0"/>
                <a:cs typeface="Calibri" charset="0"/>
              </a:rPr>
              <a:t> approach to information retrieval." PhD diss., University of Massachusetts at Amherst, 1998.</a:t>
            </a:r>
          </a:p>
          <a:p>
            <a:pPr lvl="1" eaLnBrk="1" hangingPunct="1">
              <a:buFont typeface="Arial" panose="020B0604020202020204" pitchFamily="34" charset="0"/>
              <a:buChar char="–"/>
            </a:pPr>
            <a:r>
              <a:rPr lang="en-US" sz="1846" dirty="0" err="1">
                <a:latin typeface="Calibri" charset="0"/>
                <a:cs typeface="Calibri" charset="0"/>
              </a:rPr>
              <a:t>Yoo</a:t>
            </a:r>
            <a:r>
              <a:rPr lang="en-US" sz="1846" dirty="0">
                <a:latin typeface="Calibri" charset="0"/>
                <a:cs typeface="Calibri" charset="0"/>
              </a:rPr>
              <a:t>, S., &amp; Choi, J. (2011). Evaluation of term ranking algorithms for pseudo-relevance feedback in MEDLINE retrieval. Healthcare informatics research, 17(2), 120-130.</a:t>
            </a:r>
            <a:br>
              <a:rPr lang="en-US" sz="1846" dirty="0">
                <a:latin typeface="Calibri" charset="0"/>
                <a:cs typeface="Calibri" charset="0"/>
              </a:rPr>
            </a:br>
            <a:endParaRPr lang="en-US" sz="1846" dirty="0">
              <a:latin typeface="Calibri" charset="0"/>
              <a:cs typeface="Calibri" charset="0"/>
            </a:endParaRPr>
          </a:p>
          <a:p>
            <a:pPr lvl="1" eaLnBrk="1" hangingPunct="1"/>
            <a:endParaRPr lang="en-US" sz="2215" dirty="0">
              <a:latin typeface="Calibri" charset="0"/>
              <a:ea typeface="Calibri" charset="0"/>
              <a:cs typeface="Calibri" charset="0"/>
            </a:endParaRPr>
          </a:p>
          <a:p>
            <a:pPr lvl="1" eaLnBrk="1" hangingPunct="1">
              <a:buFontTx/>
              <a:buNone/>
            </a:pPr>
            <a:endParaRPr lang="en-US" sz="2215" dirty="0">
              <a:latin typeface="Calibri" charset="0"/>
              <a:ea typeface="Calibri" charset="0"/>
              <a:cs typeface="Calibri" charset="0"/>
            </a:endParaRPr>
          </a:p>
          <a:p>
            <a:pPr marL="0" indent="0" eaLnBrk="1" hangingPunct="1"/>
            <a:endParaRPr lang="en-US" sz="2585" dirty="0">
              <a:latin typeface="Calibri" charset="0"/>
              <a:ea typeface="ＭＳ Ｐゴシック" charset="0"/>
            </a:endParaRPr>
          </a:p>
        </p:txBody>
      </p:sp>
      <p:sp>
        <p:nvSpPr>
          <p:cNvPr id="104451" name="Footer Placeholder 3"/>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215">
                <a:solidFill>
                  <a:schemeClr val="tx1"/>
                </a:solidFill>
                <a:latin typeface="Comic Sans MS" charset="0"/>
                <a:ea typeface="ＭＳ Ｐゴシック" charset="0"/>
                <a:cs typeface="ＭＳ Ｐゴシック" charset="0"/>
              </a:defRPr>
            </a:lvl1pPr>
            <a:lvl2pPr marL="685817" indent="-263776" eaLnBrk="0" hangingPunct="0">
              <a:defRPr sz="2215">
                <a:solidFill>
                  <a:schemeClr val="tx1"/>
                </a:solidFill>
                <a:latin typeface="Comic Sans MS" charset="0"/>
                <a:ea typeface="ＭＳ Ｐゴシック" charset="0"/>
              </a:defRPr>
            </a:lvl2pPr>
            <a:lvl3pPr marL="1055103" indent="-211021" eaLnBrk="0" hangingPunct="0">
              <a:defRPr sz="2215">
                <a:solidFill>
                  <a:schemeClr val="tx1"/>
                </a:solidFill>
                <a:latin typeface="Comic Sans MS" charset="0"/>
                <a:ea typeface="ＭＳ Ｐゴシック" charset="0"/>
              </a:defRPr>
            </a:lvl3pPr>
            <a:lvl4pPr marL="1477145" indent="-211021" eaLnBrk="0" hangingPunct="0">
              <a:defRPr sz="2215">
                <a:solidFill>
                  <a:schemeClr val="tx1"/>
                </a:solidFill>
                <a:latin typeface="Comic Sans MS" charset="0"/>
                <a:ea typeface="ＭＳ Ｐゴシック" charset="0"/>
              </a:defRPr>
            </a:lvl4pPr>
            <a:lvl5pPr marL="1899186" indent="-211021" eaLnBrk="0" hangingPunct="0">
              <a:defRPr sz="2215">
                <a:solidFill>
                  <a:schemeClr val="tx1"/>
                </a:solidFill>
                <a:latin typeface="Comic Sans MS" charset="0"/>
                <a:ea typeface="ＭＳ Ｐゴシック" charset="0"/>
              </a:defRPr>
            </a:lvl5pPr>
            <a:lvl6pPr marL="2321227" indent="-211021" eaLnBrk="0" fontAlgn="base" hangingPunct="0">
              <a:spcBef>
                <a:spcPct val="0"/>
              </a:spcBef>
              <a:spcAft>
                <a:spcPct val="0"/>
              </a:spcAft>
              <a:defRPr sz="2215">
                <a:solidFill>
                  <a:schemeClr val="tx1"/>
                </a:solidFill>
                <a:latin typeface="Comic Sans MS" charset="0"/>
                <a:ea typeface="ＭＳ Ｐゴシック" charset="0"/>
              </a:defRPr>
            </a:lvl6pPr>
            <a:lvl7pPr marL="2743269" indent="-211021" eaLnBrk="0" fontAlgn="base" hangingPunct="0">
              <a:spcBef>
                <a:spcPct val="0"/>
              </a:spcBef>
              <a:spcAft>
                <a:spcPct val="0"/>
              </a:spcAft>
              <a:defRPr sz="2215">
                <a:solidFill>
                  <a:schemeClr val="tx1"/>
                </a:solidFill>
                <a:latin typeface="Comic Sans MS" charset="0"/>
                <a:ea typeface="ＭＳ Ｐゴシック" charset="0"/>
              </a:defRPr>
            </a:lvl7pPr>
            <a:lvl8pPr marL="3165310" indent="-211021" eaLnBrk="0" fontAlgn="base" hangingPunct="0">
              <a:spcBef>
                <a:spcPct val="0"/>
              </a:spcBef>
              <a:spcAft>
                <a:spcPct val="0"/>
              </a:spcAft>
              <a:defRPr sz="2215">
                <a:solidFill>
                  <a:schemeClr val="tx1"/>
                </a:solidFill>
                <a:latin typeface="Comic Sans MS" charset="0"/>
                <a:ea typeface="ＭＳ Ｐゴシック" charset="0"/>
              </a:defRPr>
            </a:lvl8pPr>
            <a:lvl9pPr marL="3587351" indent="-211021" eaLnBrk="0" fontAlgn="base" hangingPunct="0">
              <a:spcBef>
                <a:spcPct val="0"/>
              </a:spcBef>
              <a:spcAft>
                <a:spcPct val="0"/>
              </a:spcAft>
              <a:defRPr sz="2215">
                <a:solidFill>
                  <a:schemeClr val="tx1"/>
                </a:solidFill>
                <a:latin typeface="Comic Sans MS" charset="0"/>
                <a:ea typeface="ＭＳ Ｐゴシック" charset="0"/>
              </a:defRPr>
            </a:lvl9pPr>
          </a:lstStyle>
          <a:p>
            <a:pPr defTabSz="844083" eaLnBrk="1" hangingPunct="1"/>
            <a:r>
              <a:rPr lang="fr-CH" sz="831">
                <a:solidFill>
                  <a:srgbClr val="000000"/>
                </a:solidFill>
                <a:latin typeface="Verdana" charset="0"/>
                <a:cs typeface="Calibri" charset="0"/>
              </a:rPr>
              <a:t>©2022, Karl Aberer, EPFL-IC, Laboratoire de systèmes d'informations répartis </a:t>
            </a:r>
            <a:endParaRPr lang="en-GB" sz="831">
              <a:solidFill>
                <a:srgbClr val="000000"/>
              </a:solidFill>
              <a:latin typeface="Verdana" charset="0"/>
              <a:cs typeface="Calibri" charset="0"/>
            </a:endParaRPr>
          </a:p>
        </p:txBody>
      </p:sp>
    </p:spTree>
    <p:extLst>
      <p:ext uri="{BB962C8B-B14F-4D97-AF65-F5344CB8AC3E}">
        <p14:creationId xmlns:p14="http://schemas.microsoft.com/office/powerpoint/2010/main" val="236789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Language Model?</a:t>
            </a:r>
          </a:p>
        </p:txBody>
      </p:sp>
      <p:sp>
        <p:nvSpPr>
          <p:cNvPr id="3" name="Content Placeholder 2"/>
          <p:cNvSpPr>
            <a:spLocks noGrp="1"/>
          </p:cNvSpPr>
          <p:nvPr>
            <p:ph idx="1"/>
          </p:nvPr>
        </p:nvSpPr>
        <p:spPr/>
        <p:txBody>
          <a:bodyPr/>
          <a:lstStyle/>
          <a:p>
            <a:pPr marL="0"/>
            <a:r>
              <a:rPr lang="en-US" dirty="0"/>
              <a:t>Deterministic language model = automaton = grammar</a:t>
            </a:r>
          </a:p>
          <a:p>
            <a:endParaRPr lang="en-US" dirty="0"/>
          </a:p>
          <a:p>
            <a:endParaRPr lang="en-US" dirty="0"/>
          </a:p>
          <a:p>
            <a:endParaRPr lang="en-US" dirty="0"/>
          </a:p>
          <a:p>
            <a:endParaRPr lang="en-US" dirty="0"/>
          </a:p>
          <a:p>
            <a:r>
              <a:rPr lang="en-US" sz="1704" dirty="0"/>
              <a:t>This model can produce: </a:t>
            </a:r>
            <a:br>
              <a:rPr lang="en-US" sz="1704" dirty="0"/>
            </a:br>
            <a:r>
              <a:rPr lang="en-US" sz="1704" dirty="0"/>
              <a:t>	“information retrieval”</a:t>
            </a:r>
            <a:br>
              <a:rPr lang="en-US" sz="1704" dirty="0"/>
            </a:br>
            <a:r>
              <a:rPr lang="en-US" sz="1704" dirty="0"/>
              <a:t>	“information retrieval information retrieval”</a:t>
            </a:r>
          </a:p>
          <a:p>
            <a:r>
              <a:rPr lang="en-US" sz="1704" dirty="0"/>
              <a:t>It cannot produce:</a:t>
            </a:r>
            <a:br>
              <a:rPr lang="en-US" sz="1704" dirty="0"/>
            </a:br>
            <a:r>
              <a:rPr lang="en-US" sz="1704" dirty="0"/>
              <a:t>	“retrieval information”</a:t>
            </a:r>
          </a:p>
        </p:txBody>
      </p:sp>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
        <p:nvSpPr>
          <p:cNvPr id="6" name="Oval 5"/>
          <p:cNvSpPr/>
          <p:nvPr/>
        </p:nvSpPr>
        <p:spPr bwMode="auto">
          <a:xfrm>
            <a:off x="2698225" y="2829640"/>
            <a:ext cx="1227118" cy="1165763"/>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sp>
        <p:nvSpPr>
          <p:cNvPr id="7" name="Oval 6"/>
          <p:cNvSpPr/>
          <p:nvPr/>
        </p:nvSpPr>
        <p:spPr bwMode="auto">
          <a:xfrm>
            <a:off x="5091106" y="2829640"/>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endParaRPr lang="en-US" sz="1023" dirty="0">
              <a:latin typeface="Calibri" charset="0"/>
              <a:ea typeface="Calibri" charset="0"/>
              <a:cs typeface="Calibri" charset="0"/>
            </a:endParaRPr>
          </a:p>
        </p:txBody>
      </p:sp>
      <p:cxnSp>
        <p:nvCxnSpPr>
          <p:cNvPr id="9" name="Straight Arrow Connector 8"/>
          <p:cNvCxnSpPr>
            <a:endCxn id="6" idx="2"/>
          </p:cNvCxnSpPr>
          <p:nvPr/>
        </p:nvCxnSpPr>
        <p:spPr bwMode="auto">
          <a:xfrm>
            <a:off x="1590926" y="3407004"/>
            <a:ext cx="1107300" cy="55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Curved Connector 11"/>
          <p:cNvCxnSpPr>
            <a:stCxn id="6" idx="7"/>
            <a:endCxn id="7" idx="1"/>
          </p:cNvCxnSpPr>
          <p:nvPr/>
        </p:nvCxnSpPr>
        <p:spPr bwMode="auto">
          <a:xfrm rot="5400000" flipH="1" flipV="1">
            <a:off x="4508227" y="2237772"/>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cxnSp>
        <p:nvCxnSpPr>
          <p:cNvPr id="14" name="Curved Connector 13"/>
          <p:cNvCxnSpPr>
            <a:stCxn id="7" idx="3"/>
            <a:endCxn id="6" idx="5"/>
          </p:cNvCxnSpPr>
          <p:nvPr/>
        </p:nvCxnSpPr>
        <p:spPr bwMode="auto">
          <a:xfrm rot="5400000">
            <a:off x="4508227" y="3062091"/>
            <a:ext cx="10821" cy="1525178"/>
          </a:xfrm>
          <a:prstGeom prst="curvedConnector3">
            <a:avLst>
              <a:gd name="adj1" fmla="val 3377646"/>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p:cNvSpPr/>
          <p:nvPr/>
        </p:nvSpPr>
        <p:spPr>
          <a:xfrm>
            <a:off x="4104711" y="2284095"/>
            <a:ext cx="817853" cy="249748"/>
          </a:xfrm>
          <a:prstGeom prst="rect">
            <a:avLst/>
          </a:prstGeom>
        </p:spPr>
        <p:txBody>
          <a:bodyPr wrap="none">
            <a:spAutoFit/>
          </a:bodyPr>
          <a:lstStyle/>
          <a:p>
            <a:r>
              <a:rPr lang="en-US" sz="1023">
                <a:latin typeface="Calibri" charset="0"/>
                <a:ea typeface="Calibri" charset="0"/>
                <a:cs typeface="Calibri" charset="0"/>
              </a:rPr>
              <a:t>information</a:t>
            </a:r>
            <a:endParaRPr lang="en-US" sz="1023"/>
          </a:p>
        </p:txBody>
      </p:sp>
      <p:sp>
        <p:nvSpPr>
          <p:cNvPr id="17" name="Rectangle 16"/>
          <p:cNvSpPr/>
          <p:nvPr/>
        </p:nvSpPr>
        <p:spPr>
          <a:xfrm>
            <a:off x="4083377" y="4234214"/>
            <a:ext cx="635110" cy="249748"/>
          </a:xfrm>
          <a:prstGeom prst="rect">
            <a:avLst/>
          </a:prstGeom>
        </p:spPr>
        <p:txBody>
          <a:bodyPr wrap="none">
            <a:spAutoFit/>
          </a:bodyPr>
          <a:lstStyle/>
          <a:p>
            <a:r>
              <a:rPr lang="en-US" sz="1023" dirty="0">
                <a:latin typeface="Calibri" charset="0"/>
                <a:ea typeface="Calibri" charset="0"/>
                <a:cs typeface="Calibri" charset="0"/>
              </a:rPr>
              <a:t>retrieval</a:t>
            </a:r>
            <a:endParaRPr lang="en-US" sz="1023" dirty="0"/>
          </a:p>
        </p:txBody>
      </p:sp>
    </p:spTree>
    <p:extLst>
      <p:ext uri="{BB962C8B-B14F-4D97-AF65-F5344CB8AC3E}">
        <p14:creationId xmlns:p14="http://schemas.microsoft.com/office/powerpoint/2010/main" val="12625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a:t>
            </a:r>
          </a:p>
        </p:txBody>
      </p:sp>
      <p:sp>
        <p:nvSpPr>
          <p:cNvPr id="3" name="Content Placeholder 2"/>
          <p:cNvSpPr>
            <a:spLocks noGrp="1"/>
          </p:cNvSpPr>
          <p:nvPr>
            <p:ph idx="1"/>
          </p:nvPr>
        </p:nvSpPr>
        <p:spPr/>
        <p:txBody>
          <a:bodyPr/>
          <a:lstStyle/>
          <a:p>
            <a:r>
              <a:rPr lang="en-US" sz="2386" dirty="0"/>
              <a:t>Unigram model: assign a probability to each term to appear</a:t>
            </a:r>
          </a:p>
          <a:p>
            <a:pPr marL="730474" lvl="1" indent="-389586">
              <a:buFont typeface="Arial" charset="0"/>
              <a:buChar char="•"/>
            </a:pPr>
            <a:r>
              <a:rPr lang="en-US" sz="2045" dirty="0"/>
              <a:t>More complex models can be used, e.g., bigrams</a:t>
            </a:r>
          </a:p>
        </p:txBody>
      </p:sp>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
        <p:nvSpPr>
          <p:cNvPr id="7" name="TextBox 6"/>
          <p:cNvSpPr txBox="1"/>
          <p:nvPr/>
        </p:nvSpPr>
        <p:spPr>
          <a:xfrm>
            <a:off x="5194327" y="5063771"/>
            <a:ext cx="3523530" cy="721736"/>
          </a:xfrm>
          <a:prstGeom prst="rect">
            <a:avLst/>
          </a:prstGeom>
          <a:noFill/>
        </p:spPr>
        <p:txBody>
          <a:bodyPr wrap="none" rtlCol="0">
            <a:spAutoFit/>
          </a:bodyPr>
          <a:lstStyle/>
          <a:p>
            <a:pPr algn="ctr"/>
            <a:r>
              <a:rPr lang="en-US" sz="2045" dirty="0">
                <a:latin typeface="Calibri"/>
                <a:ea typeface="ＭＳ Ｐゴシック" pitchFamily="34" charset="-128"/>
                <a:cs typeface="Calibri"/>
              </a:rPr>
              <a:t>Two different language models </a:t>
            </a:r>
            <a:br>
              <a:rPr lang="en-US" sz="2045" dirty="0">
                <a:latin typeface="Calibri"/>
                <a:ea typeface="ＭＳ Ｐゴシック" pitchFamily="34" charset="-128"/>
                <a:cs typeface="Calibri"/>
              </a:rPr>
            </a:br>
            <a:r>
              <a:rPr lang="en-US" sz="2045" dirty="0">
                <a:latin typeface="Calibri"/>
                <a:ea typeface="ＭＳ Ｐゴシック" pitchFamily="34" charset="-128"/>
                <a:cs typeface="Calibri"/>
              </a:rPr>
              <a:t>derived from 2 documents</a:t>
            </a:r>
          </a:p>
        </p:txBody>
      </p:sp>
      <p:sp>
        <p:nvSpPr>
          <p:cNvPr id="8" name="Oval 7"/>
          <p:cNvSpPr/>
          <p:nvPr/>
        </p:nvSpPr>
        <p:spPr bwMode="auto">
          <a:xfrm>
            <a:off x="2561169" y="3314225"/>
            <a:ext cx="1227118" cy="1165763"/>
          </a:xfrm>
          <a:prstGeom prst="ellipse">
            <a:avLst/>
          </a:prstGeom>
          <a:solidFill>
            <a:schemeClr val="bg1"/>
          </a:solidFill>
          <a:ln w="60325" cap="flat" cmpd="dbl" algn="ctr">
            <a:solidFill>
              <a:schemeClr val="tx1"/>
            </a:solidFill>
            <a:prstDash val="solid"/>
            <a:bevel/>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3408">
                <a:latin typeface="Calibri" charset="0"/>
                <a:ea typeface="Calibri" charset="0"/>
                <a:cs typeface="Calibri" charset="0"/>
              </a:rPr>
              <a:t>Q</a:t>
            </a:r>
            <a:endParaRPr lang="en-US" sz="3408" dirty="0">
              <a:latin typeface="Calibri" charset="0"/>
              <a:ea typeface="Calibri" charset="0"/>
              <a:cs typeface="Calibri" charset="0"/>
            </a:endParaRPr>
          </a:p>
        </p:txBody>
      </p:sp>
      <p:cxnSp>
        <p:nvCxnSpPr>
          <p:cNvPr id="9" name="Straight Arrow Connector 8"/>
          <p:cNvCxnSpPr/>
          <p:nvPr/>
        </p:nvCxnSpPr>
        <p:spPr bwMode="auto">
          <a:xfrm>
            <a:off x="1436389" y="3897105"/>
            <a:ext cx="1107300" cy="551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Curved Connector 10"/>
          <p:cNvCxnSpPr>
            <a:stCxn id="8" idx="5"/>
            <a:endCxn id="8" idx="7"/>
          </p:cNvCxnSpPr>
          <p:nvPr/>
        </p:nvCxnSpPr>
        <p:spPr bwMode="auto">
          <a:xfrm rot="5400000" flipH="1">
            <a:off x="3196422" y="3897108"/>
            <a:ext cx="824319" cy="10821"/>
          </a:xfrm>
          <a:prstGeom prst="curvedConnector5">
            <a:avLst>
              <a:gd name="adj1" fmla="val -23630"/>
              <a:gd name="adj2" fmla="val -8860969"/>
              <a:gd name="adj3" fmla="val 123630"/>
            </a:avLst>
          </a:prstGeom>
          <a:solidFill>
            <a:schemeClr val="accent1"/>
          </a:solidFill>
          <a:ln w="28575" cap="flat" cmpd="sng" algn="ctr">
            <a:solidFill>
              <a:schemeClr val="tx1"/>
            </a:solidFill>
            <a:prstDash val="solid"/>
            <a:round/>
            <a:headEnd type="none" w="med" len="med"/>
            <a:tailEnd type="triangle"/>
          </a:ln>
          <a:effectLst/>
        </p:spPr>
      </p:cxnSp>
      <p:graphicFrame>
        <p:nvGraphicFramePr>
          <p:cNvPr id="14" name="Table 13"/>
          <p:cNvGraphicFramePr>
            <a:graphicFrameLocks noGrp="1"/>
          </p:cNvGraphicFramePr>
          <p:nvPr/>
        </p:nvGraphicFramePr>
        <p:xfrm>
          <a:off x="5418283" y="2477188"/>
          <a:ext cx="2795684" cy="2484306"/>
        </p:xfrm>
        <a:graphic>
          <a:graphicData uri="http://schemas.openxmlformats.org/drawingml/2006/table">
            <a:tbl>
              <a:tblPr firstRow="1" bandRow="1">
                <a:tableStyleId>{00A15C55-8517-42AA-B614-E9B94910E393}</a:tableStyleId>
              </a:tblPr>
              <a:tblGrid>
                <a:gridCol w="698921">
                  <a:extLst>
                    <a:ext uri="{9D8B030D-6E8A-4147-A177-3AD203B41FA5}">
                      <a16:colId xmlns:a16="http://schemas.microsoft.com/office/drawing/2014/main" val="20000"/>
                    </a:ext>
                  </a:extLst>
                </a:gridCol>
                <a:gridCol w="698921">
                  <a:extLst>
                    <a:ext uri="{9D8B030D-6E8A-4147-A177-3AD203B41FA5}">
                      <a16:colId xmlns:a16="http://schemas.microsoft.com/office/drawing/2014/main" val="20001"/>
                    </a:ext>
                  </a:extLst>
                </a:gridCol>
                <a:gridCol w="698921">
                  <a:extLst>
                    <a:ext uri="{9D8B030D-6E8A-4147-A177-3AD203B41FA5}">
                      <a16:colId xmlns:a16="http://schemas.microsoft.com/office/drawing/2014/main" val="20002"/>
                    </a:ext>
                  </a:extLst>
                </a:gridCol>
                <a:gridCol w="698921">
                  <a:extLst>
                    <a:ext uri="{9D8B030D-6E8A-4147-A177-3AD203B41FA5}">
                      <a16:colId xmlns:a16="http://schemas.microsoft.com/office/drawing/2014/main" val="20003"/>
                    </a:ext>
                  </a:extLst>
                </a:gridCol>
              </a:tblGrid>
              <a:tr h="274861">
                <a:tc gridSpan="2">
                  <a:txBody>
                    <a:bodyPr/>
                    <a:lstStyle/>
                    <a:p>
                      <a:r>
                        <a:rPr lang="en-US" sz="1300" dirty="0">
                          <a:latin typeface="Calibri" charset="0"/>
                          <a:ea typeface="Calibri" charset="0"/>
                          <a:cs typeface="Calibri" charset="0"/>
                        </a:rPr>
                        <a:t>Model M</a:t>
                      </a:r>
                      <a:r>
                        <a:rPr lang="en-US" sz="1300" baseline="-25000" dirty="0">
                          <a:latin typeface="Calibri" charset="0"/>
                          <a:ea typeface="Calibri" charset="0"/>
                          <a:cs typeface="Calibri" charset="0"/>
                        </a:rPr>
                        <a:t>1</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tc gridSpan="2">
                  <a:txBody>
                    <a:bodyPr/>
                    <a:lstStyle/>
                    <a:p>
                      <a:r>
                        <a:rPr lang="en-US" sz="1300" dirty="0">
                          <a:latin typeface="Calibri" charset="0"/>
                          <a:ea typeface="Calibri" charset="0"/>
                          <a:cs typeface="Calibri" charset="0"/>
                        </a:rPr>
                        <a:t>Model</a:t>
                      </a:r>
                      <a:r>
                        <a:rPr lang="en-US" sz="1300" baseline="0" dirty="0">
                          <a:latin typeface="Calibri" charset="0"/>
                          <a:ea typeface="Calibri" charset="0"/>
                          <a:cs typeface="Calibri" charset="0"/>
                        </a:rPr>
                        <a:t> M</a:t>
                      </a:r>
                      <a:r>
                        <a:rPr lang="en-US" sz="1300" baseline="-25000" dirty="0">
                          <a:latin typeface="Calibri" charset="0"/>
                          <a:ea typeface="Calibri" charset="0"/>
                          <a:cs typeface="Calibri" charset="0"/>
                        </a:rPr>
                        <a:t>2</a:t>
                      </a:r>
                      <a:endParaRPr lang="en-US" sz="1300" dirty="0">
                        <a:latin typeface="Calibri" charset="0"/>
                        <a:ea typeface="Calibri" charset="0"/>
                        <a:cs typeface="Calibri" charset="0"/>
                      </a:endParaRPr>
                    </a:p>
                  </a:txBody>
                  <a:tcPr marL="77913" marR="77913" marT="38957" marB="38957"/>
                </a:tc>
                <a:tc hMerge="1">
                  <a:txBody>
                    <a:bodyPr/>
                    <a:lstStyle/>
                    <a:p>
                      <a:endParaRPr lang="en-US" sz="1200" dirty="0"/>
                    </a:p>
                  </a:txBody>
                  <a:tcPr/>
                </a:tc>
                <a:extLst>
                  <a:ext uri="{0D108BD9-81ED-4DB2-BD59-A6C34878D82A}">
                    <a16:rowId xmlns:a16="http://schemas.microsoft.com/office/drawing/2014/main" val="10000"/>
                  </a:ext>
                </a:extLst>
              </a:tr>
              <a:tr h="274861">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STOP</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extLst>
                  <a:ext uri="{0D108BD9-81ED-4DB2-BD59-A6C34878D82A}">
                    <a16:rowId xmlns:a16="http://schemas.microsoft.com/office/drawing/2014/main" val="10001"/>
                  </a:ext>
                </a:extLst>
              </a:tr>
              <a:tr h="274861">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0.2</a:t>
                      </a:r>
                    </a:p>
                  </a:txBody>
                  <a:tcPr marL="77913" marR="77913" marT="38957" marB="38957"/>
                </a:tc>
                <a:tc>
                  <a:txBody>
                    <a:bodyPr/>
                    <a:lstStyle/>
                    <a:p>
                      <a:r>
                        <a:rPr lang="en-US" sz="1300" dirty="0">
                          <a:latin typeface="Calibri" charset="0"/>
                          <a:ea typeface="Calibri" charset="0"/>
                          <a:cs typeface="Calibri" charset="0"/>
                        </a:rPr>
                        <a:t>the</a:t>
                      </a:r>
                    </a:p>
                  </a:txBody>
                  <a:tcPr marL="77913" marR="77913" marT="38957" marB="38957"/>
                </a:tc>
                <a:tc>
                  <a:txBody>
                    <a:bodyPr/>
                    <a:lstStyle/>
                    <a:p>
                      <a:r>
                        <a:rPr lang="en-US" sz="1300" dirty="0">
                          <a:latin typeface="Calibri" charset="0"/>
                          <a:ea typeface="Calibri" charset="0"/>
                          <a:cs typeface="Calibri" charset="0"/>
                        </a:rPr>
                        <a:t>0.15</a:t>
                      </a:r>
                    </a:p>
                  </a:txBody>
                  <a:tcPr marL="77913" marR="77913" marT="38957" marB="38957"/>
                </a:tc>
                <a:extLst>
                  <a:ext uri="{0D108BD9-81ED-4DB2-BD59-A6C34878D82A}">
                    <a16:rowId xmlns:a16="http://schemas.microsoft.com/office/drawing/2014/main" val="10002"/>
                  </a:ext>
                </a:extLst>
              </a:tr>
              <a:tr h="274861">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a:t>
                      </a:r>
                    </a:p>
                  </a:txBody>
                  <a:tcPr marL="77913" marR="77913" marT="38957" marB="38957"/>
                </a:tc>
                <a:tc>
                  <a:txBody>
                    <a:bodyPr/>
                    <a:lstStyle/>
                    <a:p>
                      <a:r>
                        <a:rPr lang="en-US" sz="1300" dirty="0">
                          <a:latin typeface="Calibri" charset="0"/>
                          <a:ea typeface="Calibri" charset="0"/>
                          <a:cs typeface="Calibri" charset="0"/>
                        </a:rPr>
                        <a:t>a</a:t>
                      </a:r>
                    </a:p>
                  </a:txBody>
                  <a:tcPr marL="77913" marR="77913" marT="38957" marB="38957"/>
                </a:tc>
                <a:tc>
                  <a:txBody>
                    <a:bodyPr/>
                    <a:lstStyle/>
                    <a:p>
                      <a:r>
                        <a:rPr lang="en-US" sz="1300" dirty="0">
                          <a:latin typeface="Calibri" charset="0"/>
                          <a:ea typeface="Calibri" charset="0"/>
                          <a:cs typeface="Calibri" charset="0"/>
                        </a:rPr>
                        <a:t>0.12</a:t>
                      </a:r>
                    </a:p>
                  </a:txBody>
                  <a:tcPr marL="77913" marR="77913" marT="38957" marB="38957"/>
                </a:tc>
                <a:extLst>
                  <a:ext uri="{0D108BD9-81ED-4DB2-BD59-A6C34878D82A}">
                    <a16:rowId xmlns:a16="http://schemas.microsoft.com/office/drawing/2014/main" val="10003"/>
                  </a:ext>
                </a:extLst>
              </a:tr>
              <a:tr h="274861">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frog</a:t>
                      </a:r>
                    </a:p>
                  </a:txBody>
                  <a:tcPr marL="77913" marR="77913" marT="38957" marB="38957"/>
                </a:tc>
                <a:tc>
                  <a:txBody>
                    <a:bodyPr/>
                    <a:lstStyle/>
                    <a:p>
                      <a:r>
                        <a:rPr lang="en-US" sz="1300" dirty="0">
                          <a:latin typeface="Calibri" charset="0"/>
                          <a:ea typeface="Calibri" charset="0"/>
                          <a:cs typeface="Calibri" charset="0"/>
                        </a:rPr>
                        <a:t>0.0002</a:t>
                      </a:r>
                    </a:p>
                  </a:txBody>
                  <a:tcPr marL="77913" marR="77913" marT="38957" marB="38957"/>
                </a:tc>
                <a:extLst>
                  <a:ext uri="{0D108BD9-81ED-4DB2-BD59-A6C34878D82A}">
                    <a16:rowId xmlns:a16="http://schemas.microsoft.com/office/drawing/2014/main" val="10004"/>
                  </a:ext>
                </a:extLst>
              </a:tr>
              <a:tr h="274861">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0.03</a:t>
                      </a:r>
                    </a:p>
                  </a:txBody>
                  <a:tcPr marL="77913" marR="77913" marT="38957" marB="38957"/>
                </a:tc>
                <a:tc>
                  <a:txBody>
                    <a:bodyPr/>
                    <a:lstStyle/>
                    <a:p>
                      <a:r>
                        <a:rPr lang="en-US" sz="1300" dirty="0">
                          <a:latin typeface="Calibri" charset="0"/>
                          <a:ea typeface="Calibri" charset="0"/>
                          <a:cs typeface="Calibri" charset="0"/>
                        </a:rPr>
                        <a:t>toad</a:t>
                      </a:r>
                    </a:p>
                  </a:txBody>
                  <a:tcPr marL="77913" marR="77913" marT="38957" marB="38957"/>
                </a:tc>
                <a:tc>
                  <a:txBody>
                    <a:bodyPr/>
                    <a:lstStyle/>
                    <a:p>
                      <a:r>
                        <a:rPr lang="en-US" sz="1300" dirty="0">
                          <a:latin typeface="Calibri" charset="0"/>
                          <a:ea typeface="Calibri" charset="0"/>
                          <a:cs typeface="Calibri" charset="0"/>
                        </a:rPr>
                        <a:t>0.0001</a:t>
                      </a:r>
                    </a:p>
                  </a:txBody>
                  <a:tcPr marL="77913" marR="77913" marT="38957" marB="38957"/>
                </a:tc>
                <a:extLst>
                  <a:ext uri="{0D108BD9-81ED-4DB2-BD59-A6C34878D82A}">
                    <a16:rowId xmlns:a16="http://schemas.microsoft.com/office/drawing/2014/main" val="10005"/>
                  </a:ext>
                </a:extLst>
              </a:tr>
              <a:tr h="274861">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0.02</a:t>
                      </a:r>
                    </a:p>
                  </a:txBody>
                  <a:tcPr marL="77913" marR="77913" marT="38957" marB="38957"/>
                </a:tc>
                <a:tc>
                  <a:txBody>
                    <a:bodyPr/>
                    <a:lstStyle/>
                    <a:p>
                      <a:r>
                        <a:rPr lang="en-US" sz="1300" dirty="0">
                          <a:latin typeface="Calibri" charset="0"/>
                          <a:ea typeface="Calibri" charset="0"/>
                          <a:cs typeface="Calibri" charset="0"/>
                        </a:rPr>
                        <a:t>said</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6"/>
                  </a:ext>
                </a:extLst>
              </a:tr>
              <a:tr h="274861">
                <a:tc>
                  <a:txBody>
                    <a:bodyPr/>
                    <a:lstStyle/>
                    <a:p>
                      <a:r>
                        <a:rPr lang="en-US" sz="1300" dirty="0">
                          <a:latin typeface="Calibri" charset="0"/>
                          <a:ea typeface="Calibri" charset="0"/>
                          <a:cs typeface="Calibri" charset="0"/>
                        </a:rPr>
                        <a:t>likes</a:t>
                      </a:r>
                    </a:p>
                  </a:txBody>
                  <a:tcPr marL="77913" marR="77913" marT="38957" marB="38957"/>
                </a:tc>
                <a:tc>
                  <a:txBody>
                    <a:bodyPr/>
                    <a:lstStyle/>
                    <a:p>
                      <a:r>
                        <a:rPr lang="en-US" sz="1300" dirty="0">
                          <a:latin typeface="Calibri" charset="0"/>
                          <a:ea typeface="Calibri" charset="0"/>
                          <a:cs typeface="Calibri" charset="0"/>
                        </a:rPr>
                        <a:t>0.015</a:t>
                      </a:r>
                    </a:p>
                  </a:txBody>
                  <a:tcPr marL="77913" marR="77913" marT="38957" marB="38957"/>
                </a:tc>
                <a:tc>
                  <a:txBody>
                    <a:bodyPr/>
                    <a:lstStyle/>
                    <a:p>
                      <a:r>
                        <a:rPr lang="en-US" sz="1300" dirty="0">
                          <a:latin typeface="Calibri" charset="0"/>
                          <a:ea typeface="Calibri" charset="0"/>
                          <a:cs typeface="Calibri" charset="0"/>
                        </a:rPr>
                        <a:t>likes</a:t>
                      </a:r>
                    </a:p>
                  </a:txBody>
                  <a:tcPr marL="77913" marR="77913" marT="38957" marB="3895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Calibri" charset="0"/>
                          <a:ea typeface="Calibri" charset="0"/>
                          <a:cs typeface="Calibri" charset="0"/>
                        </a:rPr>
                        <a:t>0.01</a:t>
                      </a:r>
                    </a:p>
                  </a:txBody>
                  <a:tcPr marL="77913" marR="77913" marT="38957" marB="38957"/>
                </a:tc>
                <a:extLst>
                  <a:ext uri="{0D108BD9-81ED-4DB2-BD59-A6C34878D82A}">
                    <a16:rowId xmlns:a16="http://schemas.microsoft.com/office/drawing/2014/main" val="10007"/>
                  </a:ext>
                </a:extLst>
              </a:tr>
              <a:tr h="274861">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0.01</a:t>
                      </a:r>
                    </a:p>
                  </a:txBody>
                  <a:tcPr marL="77913" marR="77913" marT="38957" marB="38957"/>
                </a:tc>
                <a:tc>
                  <a:txBody>
                    <a:bodyPr/>
                    <a:lstStyle/>
                    <a:p>
                      <a:r>
                        <a:rPr lang="en-US" sz="1300" dirty="0">
                          <a:latin typeface="Calibri" charset="0"/>
                          <a:ea typeface="Calibri" charset="0"/>
                          <a:cs typeface="Calibri" charset="0"/>
                        </a:rPr>
                        <a:t>dog</a:t>
                      </a:r>
                    </a:p>
                  </a:txBody>
                  <a:tcPr marL="77913" marR="77913" marT="38957" marB="38957"/>
                </a:tc>
                <a:tc>
                  <a:txBody>
                    <a:bodyPr/>
                    <a:lstStyle/>
                    <a:p>
                      <a:r>
                        <a:rPr lang="en-US" sz="1300" dirty="0">
                          <a:latin typeface="Calibri" charset="0"/>
                          <a:ea typeface="Calibri" charset="0"/>
                          <a:cs typeface="Calibri" charset="0"/>
                        </a:rPr>
                        <a:t>0.04</a:t>
                      </a:r>
                    </a:p>
                  </a:txBody>
                  <a:tcPr marL="77913" marR="77913" marT="38957" marB="38957"/>
                </a:tc>
                <a:extLst>
                  <a:ext uri="{0D108BD9-81ED-4DB2-BD59-A6C34878D82A}">
                    <a16:rowId xmlns:a16="http://schemas.microsoft.com/office/drawing/2014/main" val="10008"/>
                  </a:ext>
                </a:extLst>
              </a:tr>
            </a:tbl>
          </a:graphicData>
        </a:graphic>
      </p:graphicFrame>
      <p:sp>
        <p:nvSpPr>
          <p:cNvPr id="5" name="Rectangle 4"/>
          <p:cNvSpPr/>
          <p:nvPr/>
        </p:nvSpPr>
        <p:spPr bwMode="auto">
          <a:xfrm>
            <a:off x="2560119" y="5080027"/>
            <a:ext cx="1227118" cy="502161"/>
          </a:xfrm>
          <a:prstGeom prst="rect">
            <a:avLst/>
          </a:prstGeom>
          <a:noFill/>
          <a:ln w="9525" cap="flat" cmpd="sng" algn="ctr">
            <a:solidFill>
              <a:schemeClr val="tx1"/>
            </a:solidFill>
            <a:prstDash val="solid"/>
            <a:round/>
            <a:headEnd type="none" w="med" len="med"/>
            <a:tailEnd type="none" w="med" len="med"/>
          </a:ln>
          <a:effectLst/>
        </p:spPr>
        <p:txBody>
          <a:bodyPr vert="horz" wrap="square" lIns="77913" tIns="38957" rIns="77913" bIns="38957" numCol="1" rtlCol="0" anchor="ctr" anchorCtr="0" compatLnSpc="1">
            <a:prstTxWarp prst="textNoShape">
              <a:avLst/>
            </a:prstTxWarp>
          </a:bodyPr>
          <a:lstStyle/>
          <a:p>
            <a:pPr defTabSz="779173"/>
            <a:r>
              <a:rPr lang="en-US" sz="2045" dirty="0">
                <a:latin typeface="Calibri"/>
                <a:ea typeface="Calibri" pitchFamily="34" charset="0"/>
                <a:cs typeface="Calibri"/>
              </a:rPr>
              <a:t>STOP</a:t>
            </a:r>
          </a:p>
        </p:txBody>
      </p:sp>
      <p:cxnSp>
        <p:nvCxnSpPr>
          <p:cNvPr id="12" name="Straight Arrow Connector 11"/>
          <p:cNvCxnSpPr>
            <a:stCxn id="8" idx="4"/>
            <a:endCxn id="5" idx="0"/>
          </p:cNvCxnSpPr>
          <p:nvPr/>
        </p:nvCxnSpPr>
        <p:spPr bwMode="auto">
          <a:xfrm flipH="1">
            <a:off x="3173679" y="4479988"/>
            <a:ext cx="1050" cy="60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892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to Create a Query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60512" y="1484784"/>
                <a:ext cx="9180388" cy="4992216"/>
              </a:xfrm>
            </p:spPr>
            <p:txBody>
              <a:bodyPr/>
              <a:lstStyle/>
              <a:p>
                <a:pPr marL="0"/>
                <a:r>
                  <a:rPr lang="en-US" sz="2386" dirty="0"/>
                  <a:t>What is the probability that a query </a:t>
                </a:r>
                <a14:m>
                  <m:oMath xmlns:m="http://schemas.openxmlformats.org/officeDocument/2006/math">
                    <m:r>
                      <a:rPr lang="fr-CH" sz="2386" i="1">
                        <a:latin typeface="Cambria Math" charset="0"/>
                      </a:rPr>
                      <m:t>𝑞</m:t>
                    </m:r>
                  </m:oMath>
                </a14:m>
                <a:r>
                  <a:rPr lang="en-US" sz="2386" dirty="0"/>
                  <a:t> has been generated by model</a:t>
                </a:r>
                <a:r>
                  <a:rPr lang="fr-CH" sz="2386" dirty="0"/>
                  <a:t> </a:t>
                </a:r>
                <a14:m>
                  <m:oMath xmlns:m="http://schemas.openxmlformats.org/officeDocument/2006/math">
                    <m:r>
                      <a:rPr lang="fr-CH" sz="2386" i="1">
                        <a:latin typeface="Cambria Math" charset="0"/>
                      </a:rPr>
                      <m:t>𝑀</m:t>
                    </m:r>
                  </m:oMath>
                </a14:m>
                <a:r>
                  <a:rPr lang="en-US" sz="2386" dirty="0"/>
                  <a:t>?</a:t>
                </a:r>
              </a:p>
              <a:p>
                <a:endParaRPr lang="en-US" sz="2386" dirty="0"/>
              </a:p>
              <a:p>
                <a:r>
                  <a:rPr lang="en-US" sz="2386" i="1" dirty="0"/>
                  <a:t>Example</a:t>
                </a:r>
                <a:r>
                  <a:rPr lang="en-US" sz="2386" dirty="0"/>
                  <a:t>: </a:t>
                </a:r>
                <a14:m>
                  <m:oMath xmlns:m="http://schemas.openxmlformats.org/officeDocument/2006/math">
                    <m:r>
                      <a:rPr lang="fr-CH" sz="2386" i="1">
                        <a:latin typeface="Cambria Math" charset="0"/>
                      </a:rPr>
                      <m:t>𝑞</m:t>
                    </m:r>
                  </m:oMath>
                </a14:m>
                <a:r>
                  <a:rPr lang="en-US" sz="2386" dirty="0"/>
                  <a:t> = the frog said dog STOP</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1</m:t>
                            </m:r>
                          </m:sub>
                        </m:sSub>
                      </m:e>
                    </m:d>
                    <m:r>
                      <a:rPr lang="fr-CH" sz="2386" i="1">
                        <a:latin typeface="Cambria Math" panose="02040503050406030204" pitchFamily="18" charset="0"/>
                      </a:rPr>
                      <m:t> </m:t>
                    </m:r>
                  </m:oMath>
                </a14:m>
                <a:r>
                  <a:rPr lang="en-US" sz="2386" dirty="0"/>
                  <a:t>= 0.2 * 0.03 * 0.02 * 0.01 * 0.2 = 0.000 000 24</a:t>
                </a:r>
              </a:p>
              <a:p>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panose="02040503050406030204" pitchFamily="18" charset="0"/>
                              </a:rPr>
                              <m:t>2</m:t>
                            </m:r>
                          </m:sub>
                        </m:sSub>
                      </m:e>
                    </m:d>
                    <m:r>
                      <a:rPr lang="fr-CH" sz="2386" i="1">
                        <a:latin typeface="Cambria Math" panose="02040503050406030204" pitchFamily="18" charset="0"/>
                      </a:rPr>
                      <m:t> </m:t>
                    </m:r>
                  </m:oMath>
                </a14:m>
                <a:r>
                  <a:rPr lang="en-US" sz="2386" dirty="0"/>
                  <a:t>= 0.15 * </a:t>
                </a:r>
                <a:r>
                  <a:rPr lang="en-US" sz="2400" dirty="0">
                    <a:latin typeface="Calibri" charset="0"/>
                    <a:ea typeface="Calibri" charset="0"/>
                    <a:cs typeface="Calibri" charset="0"/>
                  </a:rPr>
                  <a:t>0.0002</a:t>
                </a:r>
                <a:r>
                  <a:rPr lang="en-US" sz="2386" dirty="0"/>
                  <a:t> * 0.01 * 0.04 * 0.25 = 0.000 000 003</a:t>
                </a:r>
              </a:p>
              <a:p>
                <a:endParaRPr lang="en-US" sz="2386" dirty="0"/>
              </a:p>
              <a:p>
                <a:pPr marL="0"/>
                <a:r>
                  <a:rPr lang="en-US" sz="2386" dirty="0"/>
                  <a:t>Retrieval becomes the problem of computing for a query </a:t>
                </a:r>
                <a14:m>
                  <m:oMath xmlns:m="http://schemas.openxmlformats.org/officeDocument/2006/math">
                    <m:r>
                      <a:rPr lang="fr-CH" sz="2386" i="1">
                        <a:latin typeface="Cambria Math" charset="0"/>
                      </a:rPr>
                      <m:t>𝑞</m:t>
                    </m:r>
                  </m:oMath>
                </a14:m>
                <a:r>
                  <a:rPr lang="en-US" sz="2386" dirty="0"/>
                  <a:t> the probability </a:t>
                </a:r>
                <a14:m>
                  <m:oMath xmlns:m="http://schemas.openxmlformats.org/officeDocument/2006/math">
                    <m:r>
                      <a:rPr lang="fr-CH" sz="2386" i="1">
                        <a:latin typeface="Cambria Math" charset="0"/>
                      </a:rPr>
                      <m:t>𝑃</m:t>
                    </m:r>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panose="02040503050406030204" pitchFamily="18" charset="0"/>
                      </a:rPr>
                      <m:t> </m:t>
                    </m:r>
                  </m:oMath>
                </a14:m>
                <a:r>
                  <a:rPr lang="en-US" sz="2386" dirty="0"/>
                  <a:t>for all the documents </a:t>
                </a:r>
                <a14:m>
                  <m:oMath xmlns:m="http://schemas.openxmlformats.org/officeDocument/2006/math">
                    <m:r>
                      <a:rPr lang="fr-CH" sz="2386" i="1">
                        <a:latin typeface="Cambria Math" panose="02040503050406030204" pitchFamily="18" charset="0"/>
                      </a:rPr>
                      <m:t>𝑑</m:t>
                    </m:r>
                  </m:oMath>
                </a14:m>
                <a:endParaRPr lang="en-US" sz="2386"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60512" y="1484784"/>
                <a:ext cx="9180388" cy="4992216"/>
              </a:xfrm>
              <a:blipFill>
                <a:blip r:embed="rId3"/>
                <a:stretch>
                  <a:fillRect l="-1105" t="-126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87760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the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a:r>
                  <a:rPr lang="en-US" sz="2386" dirty="0"/>
                  <a:t>Learning the model means we have to estimate the probability of a query to occur</a:t>
                </a:r>
              </a:p>
              <a:p>
                <a:pPr marL="0"/>
                <a:endParaRPr lang="en-US" sz="2386" dirty="0"/>
              </a:p>
              <a:p>
                <a:pPr marL="0"/>
                <a:r>
                  <a:rPr lang="en-US" sz="2386" dirty="0"/>
                  <a:t>First step: estimate how likely a single term </a:t>
                </a:r>
                <a14:m>
                  <m:oMath xmlns:m="http://schemas.openxmlformats.org/officeDocument/2006/math">
                    <m:r>
                      <a:rPr lang="fr-CH" sz="2386" i="1" smtClean="0">
                        <a:latin typeface="Cambria Math" charset="0"/>
                      </a:rPr>
                      <m:t>𝑡</m:t>
                    </m:r>
                  </m:oMath>
                </a14:m>
                <a:r>
                  <a:rPr lang="en-US" sz="2386" dirty="0"/>
                  <a:t> occurs</a:t>
                </a:r>
              </a:p>
              <a:p>
                <a:pPr marL="0"/>
                <a:br>
                  <a:rPr lang="en-US" sz="2386" dirty="0"/>
                </a:br>
                <a:r>
                  <a:rPr lang="en-US" sz="2386" dirty="0"/>
                  <a:t>Maximum Likelihood Estimation (MLE) of probabilities under Unigram Model</a:t>
                </a:r>
              </a:p>
              <a:p>
                <a:pPr/>
                <a14:m>
                  <m:oMathPara xmlns:m="http://schemas.openxmlformats.org/officeDocument/2006/math">
                    <m:oMathParaPr>
                      <m:jc m:val="centerGroup"/>
                    </m:oMathParaPr>
                    <m:oMath xmlns:m="http://schemas.openxmlformats.org/officeDocument/2006/math">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i="1">
                          <a:latin typeface="Cambria Math" charset="0"/>
                        </a:rPr>
                        <m:t>=</m:t>
                      </m:r>
                      <m:f>
                        <m:fPr>
                          <m:ctrlPr>
                            <a:rPr lang="fr-CH" sz="2386" i="1">
                              <a:latin typeface="Cambria Math" panose="02040503050406030204" pitchFamily="18" charset="0"/>
                            </a:rPr>
                          </m:ctrlPr>
                        </m:fPr>
                        <m:num>
                          <m:sSub>
                            <m:sSubPr>
                              <m:ctrlPr>
                                <a:rPr lang="fr-CH" sz="2386" i="1">
                                  <a:latin typeface="Cambria Math" panose="02040503050406030204" pitchFamily="18" charset="0"/>
                                </a:rPr>
                              </m:ctrlPr>
                            </m:sSubPr>
                            <m:e>
                              <m:r>
                                <a:rPr lang="fr-CH" sz="2386" i="1">
                                  <a:latin typeface="Cambria Math" charset="0"/>
                                </a:rPr>
                                <m:t>𝑡𝑓</m:t>
                              </m:r>
                            </m:e>
                            <m:sub>
                              <m:r>
                                <a:rPr lang="fr-CH" sz="2386" i="1">
                                  <a:latin typeface="Cambria Math" charset="0"/>
                                </a:rPr>
                                <m:t>𝑡</m:t>
                              </m:r>
                              <m:r>
                                <a:rPr lang="fr-CH" sz="2386" i="1">
                                  <a:latin typeface="Cambria Math" charset="0"/>
                                </a:rPr>
                                <m:t>,</m:t>
                              </m:r>
                              <m:r>
                                <a:rPr lang="fr-CH" sz="2386" i="1">
                                  <a:latin typeface="Cambria Math" charset="0"/>
                                </a:rPr>
                                <m:t>𝑑</m:t>
                              </m:r>
                            </m:sub>
                          </m:sSub>
                        </m:num>
                        <m:den>
                          <m:sSub>
                            <m:sSubPr>
                              <m:ctrlPr>
                                <a:rPr lang="fr-CH" sz="2386" i="1">
                                  <a:latin typeface="Cambria Math" panose="02040503050406030204" pitchFamily="18" charset="0"/>
                                </a:rPr>
                              </m:ctrlPr>
                            </m:sSubPr>
                            <m:e>
                              <m:r>
                                <a:rPr lang="fr-CH" sz="2386" i="1">
                                  <a:latin typeface="Cambria Math" charset="0"/>
                                </a:rPr>
                                <m:t>𝐿</m:t>
                              </m:r>
                            </m:e>
                            <m:sub>
                              <m:r>
                                <a:rPr lang="fr-CH" sz="2386" i="1">
                                  <a:latin typeface="Cambria Math" charset="0"/>
                                </a:rPr>
                                <m:t>𝑑</m:t>
                              </m:r>
                            </m:sub>
                          </m:sSub>
                        </m:den>
                      </m:f>
                    </m:oMath>
                  </m:oMathPara>
                </a14:m>
                <a:br>
                  <a:rPr lang="fr-CH" sz="2386" dirty="0"/>
                </a:br>
                <a:r>
                  <a:rPr lang="en-US" sz="2386" dirty="0"/>
                  <a:t>where </a:t>
                </a:r>
              </a:p>
              <a:p>
                <a:pPr marL="657419" lvl="1" indent="-316531">
                  <a:buFont typeface="Arial" panose="020B0604020202020204" pitchFamily="34" charset="0"/>
                  <a:buChar char="•"/>
                </a:pPr>
                <a14:m>
                  <m:oMath xmlns:m="http://schemas.openxmlformats.org/officeDocument/2006/math">
                    <m:sSub>
                      <m:sSubPr>
                        <m:ctrlPr>
                          <a:rPr lang="fr-CH" sz="2045" i="1">
                            <a:latin typeface="Cambria Math" panose="02040503050406030204" pitchFamily="18" charset="0"/>
                          </a:rPr>
                        </m:ctrlPr>
                      </m:sSubPr>
                      <m:e>
                        <m:r>
                          <a:rPr lang="fr-CH" sz="2045" i="1">
                            <a:latin typeface="Cambria Math" charset="0"/>
                          </a:rPr>
                          <m:t>𝑡𝑓</m:t>
                        </m:r>
                      </m:e>
                      <m:sub>
                        <m:r>
                          <a:rPr lang="fr-CH" sz="2045" i="1">
                            <a:latin typeface="Cambria Math" charset="0"/>
                          </a:rPr>
                          <m:t>𝑡</m:t>
                        </m:r>
                        <m:r>
                          <a:rPr lang="fr-CH" sz="2045" i="1">
                            <a:latin typeface="Cambria Math" charset="0"/>
                          </a:rPr>
                          <m:t>,</m:t>
                        </m:r>
                        <m:r>
                          <a:rPr lang="fr-CH" sz="2045" i="1">
                            <a:latin typeface="Cambria Math" charset="0"/>
                          </a:rPr>
                          <m:t>𝑑</m:t>
                        </m:r>
                      </m:sub>
                    </m:sSub>
                  </m:oMath>
                </a14:m>
                <a:r>
                  <a:rPr lang="en-US" sz="2045" dirty="0"/>
                  <a:t> is the number of occurrences of </a:t>
                </a:r>
                <a14:m>
                  <m:oMath xmlns:m="http://schemas.openxmlformats.org/officeDocument/2006/math">
                    <m:r>
                      <a:rPr lang="fr-CH" sz="2215" i="1">
                        <a:latin typeface="Cambria Math" charset="0"/>
                      </a:rPr>
                      <m:t>𝑡</m:t>
                    </m:r>
                  </m:oMath>
                </a14:m>
                <a:r>
                  <a:rPr lang="en-US" sz="2045" dirty="0"/>
                  <a:t> in </a:t>
                </a:r>
                <a14:m>
                  <m:oMath xmlns:m="http://schemas.openxmlformats.org/officeDocument/2006/math">
                    <m:r>
                      <a:rPr lang="fr-CH" sz="2045" i="1">
                        <a:latin typeface="Cambria Math" charset="0"/>
                      </a:rPr>
                      <m:t>𝑑</m:t>
                    </m:r>
                  </m:oMath>
                </a14:m>
                <a:r>
                  <a:rPr lang="en-US" sz="2045" dirty="0"/>
                  <a:t> (term frequency)</a:t>
                </a:r>
              </a:p>
              <a:p>
                <a:pPr marL="657419" lvl="1" indent="-316531">
                  <a:buFont typeface="Arial" panose="020B0604020202020204" pitchFamily="34" charset="0"/>
                  <a:buChar char="•"/>
                </a:pPr>
                <a14:m>
                  <m:oMath xmlns:m="http://schemas.openxmlformats.org/officeDocument/2006/math">
                    <m:sSub>
                      <m:sSubPr>
                        <m:ctrlPr>
                          <a:rPr lang="en-US" sz="2045" i="1">
                            <a:latin typeface="Cambria Math" panose="02040503050406030204" pitchFamily="18" charset="0"/>
                          </a:rPr>
                        </m:ctrlPr>
                      </m:sSubPr>
                      <m:e>
                        <m:r>
                          <a:rPr lang="fr-CH" sz="2045" i="1">
                            <a:latin typeface="Cambria Math" charset="0"/>
                          </a:rPr>
                          <m:t>𝐿</m:t>
                        </m:r>
                      </m:e>
                      <m:sub>
                        <m:r>
                          <a:rPr lang="fr-CH" sz="2045" i="1">
                            <a:latin typeface="Cambria Math" charset="0"/>
                          </a:rPr>
                          <m:t>𝑑</m:t>
                        </m:r>
                      </m:sub>
                    </m:sSub>
                  </m:oMath>
                </a14:m>
                <a:r>
                  <a:rPr lang="en-US" sz="2045" dirty="0"/>
                  <a:t> is the number of terms in the document (document length)</a:t>
                </a:r>
              </a:p>
              <a:p>
                <a:endParaRPr lang="en-US" sz="2386" dirty="0"/>
              </a:p>
              <a:p>
                <a:endParaRPr lang="en-US" sz="2386"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t="-1008"/>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3601580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endParaRPr lang="en-US" sz="2386" dirty="0"/>
              </a:p>
              <a:p>
                <a:pPr marL="0"/>
                <a:r>
                  <a:rPr lang="en-US" sz="2386" dirty="0"/>
                  <a:t>Independence assumption: different terms in a query are assumed to occur independently</a:t>
                </a:r>
              </a:p>
              <a:p>
                <a:endParaRPr lang="en-US" sz="2386" dirty="0"/>
              </a:p>
              <a:p>
                <a:endParaRPr lang="en-US" sz="2386" dirty="0"/>
              </a:p>
              <a:p>
                <a:pPr/>
                <a14:m>
                  <m:oMathPara xmlns:m="http://schemas.openxmlformats.org/officeDocument/2006/math">
                    <m:oMathParaPr>
                      <m:jc m:val="centerGroup"/>
                    </m:oMathParaPr>
                    <m:oMath xmlns:m="http://schemas.openxmlformats.org/officeDocument/2006/math">
                      <m:acc>
                        <m:accPr>
                          <m:chr m:val="̂"/>
                          <m:ctrlPr>
                            <a:rPr lang="en-US" sz="2386" i="1">
                              <a:latin typeface="Cambria Math" panose="02040503050406030204" pitchFamily="18" charset="0"/>
                            </a:rPr>
                          </m:ctrlPr>
                        </m:accPr>
                        <m:e>
                          <m:r>
                            <a:rPr lang="fr-CH" sz="2386" i="1">
                              <a:latin typeface="Cambria Math" charset="0"/>
                            </a:rPr>
                            <m:t>𝑃</m:t>
                          </m:r>
                        </m:e>
                      </m:acc>
                      <m:d>
                        <m:dPr>
                          <m:ctrlPr>
                            <a:rPr lang="fr-CH" sz="2386" i="1">
                              <a:latin typeface="Cambria Math" panose="02040503050406030204" pitchFamily="18" charset="0"/>
                            </a:rPr>
                          </m:ctrlPr>
                        </m:dPr>
                        <m:e>
                          <m:r>
                            <a:rPr lang="fr-CH" sz="2386" i="1">
                              <a:latin typeface="Cambria Math" charset="0"/>
                            </a:rPr>
                            <m:t>𝑞</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r>
                        <a:rPr lang="fr-CH" sz="2386">
                          <a:latin typeface="Cambria Math" charset="0"/>
                        </a:rPr>
                        <m:t>=</m:t>
                      </m:r>
                      <m:nary>
                        <m:naryPr>
                          <m:chr m:val="∏"/>
                          <m:supHide m:val="on"/>
                          <m:ctrlPr>
                            <a:rPr lang="fr-CH" sz="2386" i="1">
                              <a:latin typeface="Cambria Math" panose="02040503050406030204" pitchFamily="18" charset="0"/>
                            </a:rPr>
                          </m:ctrlPr>
                        </m:naryPr>
                        <m:sub>
                          <m:r>
                            <m:rPr>
                              <m:brk m:alnAt="23"/>
                            </m:rPr>
                            <a:rPr lang="fr-CH" sz="2386" i="1">
                              <a:latin typeface="Cambria Math" charset="0"/>
                            </a:rPr>
                            <m:t>𝑡</m:t>
                          </m:r>
                          <m:r>
                            <a:rPr lang="fr-CH" sz="2386" i="1">
                              <a:latin typeface="Cambria Math" charset="0"/>
                              <a:ea typeface="Cambria Math" charset="0"/>
                              <a:cs typeface="Cambria Math" charset="0"/>
                            </a:rPr>
                            <m:t>𝜖</m:t>
                          </m:r>
                          <m:r>
                            <a:rPr lang="fr-CH" sz="2386" i="1">
                              <a:latin typeface="Cambria Math" charset="0"/>
                              <a:ea typeface="Cambria Math" charset="0"/>
                              <a:cs typeface="Cambria Math" charset="0"/>
                            </a:rPr>
                            <m:t>𝑞</m:t>
                          </m:r>
                        </m:sub>
                        <m:sup/>
                        <m:e>
                          <m:sSub>
                            <m:sSubPr>
                              <m:ctrlPr>
                                <a:rPr lang="fr-CH" sz="2386" i="1">
                                  <a:latin typeface="Cambria Math" panose="02040503050406030204" pitchFamily="18" charset="0"/>
                                </a:rPr>
                              </m:ctrlPr>
                            </m:sSubPr>
                            <m:e>
                              <m:acc>
                                <m:accPr>
                                  <m:chr m:val="̂"/>
                                  <m:ctrlPr>
                                    <a:rPr lang="fr-CH" sz="2386" i="1">
                                      <a:latin typeface="Cambria Math" panose="02040503050406030204" pitchFamily="18" charset="0"/>
                                    </a:rPr>
                                  </m:ctrlPr>
                                </m:accPr>
                                <m:e>
                                  <m:r>
                                    <a:rPr lang="fr-CH" sz="2386" i="1">
                                      <a:latin typeface="Cambria Math" charset="0"/>
                                    </a:rPr>
                                    <m:t>𝑃</m:t>
                                  </m:r>
                                </m:e>
                              </m:acc>
                            </m:e>
                            <m:sub>
                              <m:r>
                                <a:rPr lang="fr-CH" sz="2386" i="1">
                                  <a:latin typeface="Cambria Math" charset="0"/>
                                </a:rPr>
                                <m:t>𝑚𝑙𝑒</m:t>
                              </m:r>
                            </m:sub>
                          </m:sSub>
                          <m:d>
                            <m:dPr>
                              <m:ctrlPr>
                                <a:rPr lang="fr-CH" sz="2386" i="1">
                                  <a:latin typeface="Cambria Math" panose="02040503050406030204" pitchFamily="18" charset="0"/>
                                </a:rPr>
                              </m:ctrlPr>
                            </m:dPr>
                            <m:e>
                              <m:r>
                                <a:rPr lang="fr-CH" sz="2386" i="1">
                                  <a:latin typeface="Cambria Math" charset="0"/>
                                </a:rPr>
                                <m:t>𝑡</m:t>
                              </m:r>
                            </m:e>
                            <m:e>
                              <m:sSub>
                                <m:sSubPr>
                                  <m:ctrlPr>
                                    <a:rPr lang="fr-CH" sz="2386" i="1">
                                      <a:latin typeface="Cambria Math" panose="02040503050406030204" pitchFamily="18" charset="0"/>
                                    </a:rPr>
                                  </m:ctrlPr>
                                </m:sSubPr>
                                <m:e>
                                  <m:r>
                                    <a:rPr lang="fr-CH" sz="2386" i="1">
                                      <a:latin typeface="Cambria Math" charset="0"/>
                                    </a:rPr>
                                    <m:t>𝑀</m:t>
                                  </m:r>
                                </m:e>
                                <m:sub>
                                  <m:r>
                                    <a:rPr lang="fr-CH" sz="2386" i="1">
                                      <a:latin typeface="Cambria Math" charset="0"/>
                                    </a:rPr>
                                    <m:t>𝑑</m:t>
                                  </m:r>
                                </m:sub>
                              </m:sSub>
                            </m:e>
                          </m:d>
                        </m:e>
                      </m:nary>
                    </m:oMath>
                  </m:oMathPara>
                </a14:m>
                <a:endParaRPr lang="en-US" sz="2386" dirty="0"/>
              </a:p>
              <a:p>
                <a:endParaRPr lang="en-US" sz="2386"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28"/>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pPr>
              <a:defRPr/>
            </a:pPr>
            <a:r>
              <a:rPr lang="fr-CH"/>
              <a:t>©2022, Karl Aberer, EPFL-IC, Laboratoire de systèmes d'informations répartis </a:t>
            </a:r>
            <a:endParaRPr lang="en-GB"/>
          </a:p>
        </p:txBody>
      </p:sp>
    </p:spTree>
    <p:extLst>
      <p:ext uri="{BB962C8B-B14F-4D97-AF65-F5344CB8AC3E}">
        <p14:creationId xmlns:p14="http://schemas.microsoft.com/office/powerpoint/2010/main" val="185504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sz="2386" dirty="0">
                <a:solidFill>
                  <a:schemeClr val="tx1"/>
                </a:solidFill>
              </a:rPr>
              <a:t>Consider the document:</a:t>
            </a:r>
            <a:br>
              <a:rPr lang="en-US" sz="2386" dirty="0">
                <a:solidFill>
                  <a:schemeClr val="tx1"/>
                </a:solidFill>
              </a:rPr>
            </a:br>
            <a:r>
              <a:rPr lang="en-US" sz="2386" dirty="0">
                <a:solidFill>
                  <a:schemeClr val="tx1"/>
                </a:solidFill>
              </a:rPr>
              <a:t>“Information retrieval is the task of finding the documents satisfying the information needs of the user”</a:t>
            </a:r>
            <a:endParaRPr lang="en-US" altLang="en-US" sz="2386" dirty="0">
              <a:solidFill>
                <a:schemeClr val="tx1"/>
              </a:solidFill>
            </a:endParaRPr>
          </a:p>
        </p:txBody>
      </p:sp>
      <p:sp>
        <p:nvSpPr>
          <p:cNvPr id="13314" name="TPAnswers"/>
          <p:cNvSpPr>
            <a:spLocks noGrp="1"/>
          </p:cNvSpPr>
          <p:nvPr>
            <p:ph idx="1"/>
            <p:custDataLst>
              <p:tags r:id="rId2"/>
            </p:custDataLst>
          </p:nvPr>
        </p:nvSpPr>
        <p:spPr/>
        <p:txBody>
          <a:bodyPr>
            <a:normAutofit/>
          </a:bodyPr>
          <a:lstStyle/>
          <a:p>
            <a:pPr marL="0" indent="0"/>
            <a:endParaRPr lang="en-US" sz="2800" dirty="0"/>
          </a:p>
          <a:p>
            <a:pPr marL="0" indent="0"/>
            <a:r>
              <a:rPr lang="en-US" sz="2800" dirty="0">
                <a:latin typeface="Calibri" panose="020F0502020204030204" pitchFamily="34" charset="0"/>
                <a:ea typeface="MS PGothic" pitchFamily="34" charset="-128"/>
                <a:cs typeface="Calibri" panose="020F0502020204030204" pitchFamily="34" charset="0"/>
              </a:rPr>
              <a:t>Using MLE to estimate the unigram probability model, what is P(</a:t>
            </a:r>
            <a:r>
              <a:rPr lang="en-US" sz="2800" dirty="0" err="1">
                <a:latin typeface="Calibri" panose="020F0502020204030204" pitchFamily="34" charset="0"/>
                <a:ea typeface="MS PGothic" pitchFamily="34" charset="-128"/>
                <a:cs typeface="Calibri" panose="020F0502020204030204" pitchFamily="34" charset="0"/>
              </a:rPr>
              <a:t>the|M</a:t>
            </a:r>
            <a:r>
              <a:rPr lang="en-US" sz="2800" baseline="-25000" dirty="0" err="1">
                <a:latin typeface="Calibri" panose="020F0502020204030204" pitchFamily="34" charset="0"/>
                <a:ea typeface="MS PGothic" pitchFamily="34" charset="-128"/>
                <a:cs typeface="Calibri" panose="020F0502020204030204" pitchFamily="34" charset="0"/>
              </a:rPr>
              <a:t>d</a:t>
            </a:r>
            <a:r>
              <a:rPr lang="en-US" sz="2800" dirty="0">
                <a:latin typeface="Calibri" panose="020F0502020204030204" pitchFamily="34" charset="0"/>
                <a:ea typeface="MS PGothic" pitchFamily="34" charset="-128"/>
                <a:cs typeface="Calibri" panose="020F0502020204030204" pitchFamily="34" charset="0"/>
              </a:rPr>
              <a:t>) and P(</a:t>
            </a:r>
            <a:r>
              <a:rPr lang="en-US" sz="2800" dirty="0" err="1">
                <a:latin typeface="Calibri" panose="020F0502020204030204" pitchFamily="34" charset="0"/>
                <a:ea typeface="MS PGothic" pitchFamily="34" charset="-128"/>
                <a:cs typeface="Calibri" panose="020F0502020204030204" pitchFamily="34" charset="0"/>
              </a:rPr>
              <a:t>information|M</a:t>
            </a:r>
            <a:r>
              <a:rPr lang="en-US" sz="2800" baseline="-25000" dirty="0" err="1">
                <a:latin typeface="Calibri" panose="020F0502020204030204" pitchFamily="34" charset="0"/>
                <a:ea typeface="MS PGothic" pitchFamily="34" charset="-128"/>
                <a:cs typeface="Calibri" panose="020F0502020204030204" pitchFamily="34" charset="0"/>
              </a:rPr>
              <a:t>d</a:t>
            </a:r>
            <a:r>
              <a:rPr lang="en-US" sz="2800" dirty="0">
                <a:latin typeface="Calibri" panose="020F0502020204030204" pitchFamily="34" charset="0"/>
                <a:ea typeface="MS PGothic" pitchFamily="34" charset="-128"/>
                <a:cs typeface="Calibri" panose="020F0502020204030204" pitchFamily="34" charset="0"/>
              </a:rPr>
              <a:t>)?</a:t>
            </a:r>
          </a:p>
          <a:p>
            <a:pPr marL="0" indent="0"/>
            <a:endParaRPr lang="en-US" sz="2800" dirty="0"/>
          </a:p>
          <a:p>
            <a:pPr marL="438284" indent="-438284">
              <a:buAutoNum type="arabicPeriod"/>
            </a:pPr>
            <a:r>
              <a:rPr lang="en-US" sz="2800" dirty="0"/>
              <a:t>1/16 and 1/16</a:t>
            </a:r>
          </a:p>
          <a:p>
            <a:pPr marL="438284" indent="-438284">
              <a:buAutoNum type="arabicPeriod"/>
            </a:pPr>
            <a:r>
              <a:rPr lang="en-US" sz="2800" dirty="0"/>
              <a:t>1/12 and 1/12</a:t>
            </a:r>
          </a:p>
          <a:p>
            <a:pPr marL="438284" indent="-438284">
              <a:buAutoNum type="arabicPeriod"/>
            </a:pPr>
            <a:r>
              <a:rPr lang="en-US" sz="2800" dirty="0"/>
              <a:t>1/4 and 1/8</a:t>
            </a:r>
          </a:p>
          <a:p>
            <a:pPr marL="438284" indent="-438284">
              <a:buAutoNum type="arabicPeriod"/>
            </a:pPr>
            <a:r>
              <a:rPr lang="en-US" sz="2800" dirty="0"/>
              <a:t>1/3 and 1/6 </a:t>
            </a:r>
          </a:p>
        </p:txBody>
      </p:sp>
      <p:sp>
        <p:nvSpPr>
          <p:cNvPr id="2" name="Footer Placeholder 1">
            <a:extLst>
              <a:ext uri="{FF2B5EF4-FFF2-40B4-BE49-F238E27FC236}">
                <a16:creationId xmlns:a16="http://schemas.microsoft.com/office/drawing/2014/main" id="{FAEFAE5C-E0F6-0543-9BA1-ACC9836131DE}"/>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28958598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2.xml><?xml version="1.0" encoding="utf-8"?>
<p:tagLst xmlns:a="http://schemas.openxmlformats.org/drawingml/2006/main" xmlns:r="http://schemas.openxmlformats.org/officeDocument/2006/relationships" xmlns:p="http://schemas.openxmlformats.org/presentationml/2006/main">
  <p:tag name="SLIDEGUID" val="A422225AF8A643CA8B0A9DA46B473B8F"/>
  <p:tag name="AUTOOPENPOLL" val="False"/>
  <p:tag name="TYPE" val="MultiChoiceSlide"/>
  <p:tag name="TPSLIDEBULLETSTYLE" val="2"/>
  <p:tag name="TPQUESTIONXML" val="&lt;?xml version=&quot;1.0&quot; encoding=&quot;UTF-8&quot; standalone=&quot;yes&quot;?&gt;&lt;questionlist&gt;&lt;properties&gt;&lt;guid&gt;CCA08223D2F4474EA4FDFDA2B0A35B2D&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A422225AF8A643CA8B0A9DA46B473B8F&lt;/guid&gt;&lt;repollguid&gt;E2BA8DF6D3864837AE4795C125A9CD1B&lt;/repollguid&gt;&lt;sourceid&gt;54C3FA5E9C174821859538EFC0D2E521&lt;/sourceid&gt;&lt;questiontext&gt;Consider the document:“Information retrieval is the task of finding the documents satisfying the information needs of the user”&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759F27D6F32C4485A8740681666ACC4D&lt;/guid&gt;&lt;answertext&gt;1/16 and 1/16&lt;/answertext&gt;&lt;valuetype&gt;0&lt;/valuetype&gt;&lt;/answer&gt;&lt;answer&gt;&lt;guid&gt;55F74256EC534C2EB4FADF4C291AE40A&lt;/guid&gt;&lt;answertext&gt;1/12 and 1/12&lt;/answertext&gt;&lt;valuetype&gt;0&lt;/valuetype&gt;&lt;/answer&gt;&lt;answer&gt;&lt;guid&gt;1B413BCE6C0B45ECA389935B4F39821F&lt;/guid&gt;&lt;answertext&gt;1/4 and 1/8&lt;/answertext&gt;&lt;valuetype&gt;0&lt;/valuetype&gt;&lt;/answer&gt;&lt;answer&gt;&lt;guid&gt;1C04F388FD9D41A99DCD672D818B258F&lt;/guid&gt;&lt;answertext&gt;1/3 and 1/6&lt;/answertext&gt;&lt;valuetype&gt;0&lt;/valuetype&gt;&lt;/answer&gt;&lt;/answers&gt;&lt;/multichoice&gt;&lt;/questions&gt;&lt;/questionlist&gt;"/>
  <p:tag name="LIVECHARTING" val="False"/>
  <p:tag name="CHARTTYPE" val="0"/>
  <p:tag name="CHARTDEFINEDCOLORS" val="3,6,10,45,32,50,13,4,9,55,1"/>
  <p:tag name="HASRESULTS" val="True"/>
  <p:tag name="RESULTS" val="Consider the document:“Information retrieval is the task of finding the documents satisfying the information needs of the user”[;crlf;]46[;]54[;]46[;]False[;]0[;][;crlf;]2.8696[;]3[;]0.4476[;]0.2004[;crlf;]2[;]0[;]1/16 and 1/161[;]1/16 and 1/16[;][;crlf;]2[;]0[;]1/12 and 1/122[;]1/12 and 1/12[;][;crlf;]42[;]0[;]1/4 and 1/83[;]1/4 and 1/8[;][;crlf;]0[;]0[;]1/3 and 1/64[;]1/3 and 1/6[;][;crlf;]"/>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87099C26410C45B3BF9EED2418C28F66"/>
  <p:tag name="AUTOOPENPOLL" val="False"/>
  <p:tag name="TYPE" val="MultiChoiceSlide"/>
  <p:tag name="TPSLIDEBULLETSTYLE" val="2"/>
  <p:tag name="TPQUESTIONXML" val="&lt;?xml version=&quot;1.0&quot; encoding=&quot;UTF-8&quot; standalone=&quot;yes&quot;?&gt;&lt;questionlist&gt;&lt;properties&gt;&lt;guid&gt;E99B3240604746818A1606A87E68488B&lt;/guid&gt;&lt;date&gt;3/9/2020 10:46:27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7099C26410C45B3BF9EED2418C28F66&lt;/guid&gt;&lt;repollguid&gt;E1686D6F2ADD429F82E4BA42B99D9C10&lt;/repollguid&gt;&lt;sourceid&gt;8B08B4032E6F49D79D093EEAB0095F3A&lt;/sourceid&gt;&lt;questiontext&gt;Consider the following documen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93A088836D64661ACE467C8ADC62F82&lt;/guid&gt;&lt;answertext&gt;P(information search |  Md) &amp;gt; P(information | Md)&lt;/answertext&gt;&lt;valuetype&gt;0&lt;/valuetype&gt;&lt;/answer&gt;&lt;answer&gt;&lt;guid&gt;CD47EE8AA43940C59C2DBC701A5FEDD3&lt;/guid&gt;&lt;answertext&gt;P(information search |  Md) = P(information | Md)&lt;/answertext&gt;&lt;valuetype&gt;0&lt;/valuetype&gt;&lt;/answer&gt;&lt;answer&gt;&lt;guid&gt;C6D2FA5CB72F437484EDB85F190A9A94&lt;/guid&gt;&lt;answertext&gt;P(information search | d) &amp;lt; P(information | Md)&lt;/answertext&gt;&lt;valuetype&gt;0&lt;/valuetype&gt;&lt;/answer&gt;&lt;/answers&gt;&lt;/multichoice&gt;&lt;/questions&gt;&lt;/questionlist&gt;"/>
  <p:tag name="LIVECHARTING" val="False"/>
  <p:tag name="CHARTTYPE" val="0"/>
  <p:tag name="CHARTDEFINEDCOLORS" val="3,6,10,45,32,50,13,4,9,55,1"/>
  <p:tag name="HASRESULTS" val="True"/>
  <p:tag name="RESULTS" val="Consider the following document[;crlf;]44[;]56[;]44[;]False[;]0[;][;crlf;]2.7727[;]3[;]0.5586[;]0.312[;crlf;]3[;]0[;]P(information search |  Md) &gt; P(information | Md)1[;]P(information search |  Md) &gt; P(information | Md)[;][;crlf;]4[;]0[;]P(information search |  Md) = P(information | Md)2[;]P(information search |  Md) = P(information | Md)[;][;crlf;]37[;]0[;]P(information search | d) &lt; P(information | Md)3[;]P(information search | d) &lt; P(information | Md)[;][;crlf;]"/>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82B039712B1547E2ABAA75C2AA8E1776"/>
  <p:tag name="AUTOOPENPOLL" val="False"/>
  <p:tag name="TYPE" val="MultiChoiceSlide"/>
  <p:tag name="TPSLIDEBULLETSTYLE" val="2"/>
  <p:tag name="TPQUESTIONXML" val="&lt;?xml version=&quot;1.0&quot; encoding=&quot;UTF-8&quot; standalone=&quot;yes&quot;?&gt;&lt;questionlist&gt;&lt;properties&gt;&lt;guid&gt;8D6BD449688C4B58B6D24E35D0D5234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82B039712B1547E2ABAA75C2AA8E1776&lt;/guid&gt;&lt;repollguid&gt;029F0667C6DB477B831117DE775B300D&lt;/repollguid&gt;&lt;sourceid&gt;DA541D502E444F8D9055A86ED02AF8BF&lt;/sourceid&gt;&lt;questiontext&gt;Can documents which do not contain any keywords of the original query receive a positive similarity coefficient after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BC06D4022F340AC8EB3FCA3A9E9B292&lt;/guid&gt;&lt;answertext&gt;No&lt;/answertext&gt;&lt;valuetype&gt;0&lt;/valuetype&gt;&lt;/answer&gt;&lt;answer&gt;&lt;guid&gt;778F6F4215424BA8B662CE2D9239B1EF&lt;/guid&gt;&lt;answertext&gt;Yes, independent of the values ? and ?&lt;/answertext&gt;&lt;valuetype&gt;0&lt;/valuetype&gt;&lt;/answer&gt;&lt;answer&gt;&lt;guid&gt;EAD9B7576C274CFE9030806D3EA2F5BE&lt;/guid&gt;&lt;answertext&gt;Yes, but only if ? &amp;gt; 0&lt;/answertext&gt;&lt;valuetype&gt;0&lt;/valuetype&gt;&lt;/answer&gt;&lt;answer&gt;&lt;guid&gt;368279C4A8804BE2863ADF8CED4A0D50&lt;/guid&gt;&lt;answertext&gt;Yes, but only if ? &amp;gt; 0&lt;/answertext&gt;&lt;valuetype&gt;0&lt;/valuetype&gt;&lt;/answer&gt;&lt;/answers&gt;&lt;/multichoice&gt;&lt;/questions&gt;&lt;/questionlist&gt;"/>
  <p:tag name="LIVECHARTING" val="False"/>
  <p:tag name="CHARTTYPE" val="0"/>
  <p:tag name="CHARTDEFINEDCOLORS" val="3,6,10,45,32,50,13,4,9,55,1"/>
  <p:tag name="HASRESULTS" val="True"/>
  <p:tag name="RESULTS" val="Can documents which do not contain any keywords of the original query receive a positive similarity coefficient after relevance feedback?[;crlf;]46[;]46[;]46[;]False[;]0[;][;crlf;]2.6304[;]3[;]1.05[;]1.1026[;crlf;]11[;]0[;]No1[;]No[;][;crlf;]4[;]0[;]Yes, independent of the values ? and ?2[;]Yes, independent of the values ? and ?[;][;crlf;]22[;]0[;]Yes, but only if ? &gt; 03[;]Yes, but only if ? &gt; 0[;][;crlf;]9[;]0[;]Yes, but only if ? &gt; 04[;]Yes, but only if ? &gt; 0[;][;crlf;]"/>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019796B71D074332883CC23E4257804A"/>
  <p:tag name="AUTOOPENPOLL" val="False"/>
  <p:tag name="TYPE" val="MultiChoiceSlide"/>
  <p:tag name="TPSLIDEBULLETSTYLE" val="2"/>
  <p:tag name="TPQUESTIONXML" val="&lt;?xml version=&quot;1.0&quot; encoding=&quot;UTF-8&quot; standalone=&quot;yes&quot;?&gt;&lt;questionlist&gt;&lt;properties&gt;&lt;guid&gt;7D440A443D9145109700B6DC053E14B4&lt;/guid&gt;&lt;date&gt;3/9/2020 10:07:55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019796B71D074332883CC23E4257804A&lt;/guid&gt;&lt;repollguid&gt;0B55417E0B164F5F811939F2AC7A843C&lt;/repollguid&gt;&lt;sourceid&gt;F0399C743E9A4E1B9CADEEE325CD2E72&lt;/sourceid&gt;&lt;questiontext&gt;Which year Rocchio published his work on relevance feedback?&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139BFA43C2B24197A2F1EC7532F571C5&lt;/guid&gt;&lt;answertext&gt;1965&lt;/answertext&gt;&lt;valuetype&gt;0&lt;/valuetype&gt;&lt;/answer&gt;&lt;answer&gt;&lt;guid&gt;84084329F779489FB708A904183342E4&lt;/guid&gt;&lt;answertext&gt;1975&lt;/answertext&gt;&lt;valuetype&gt;0&lt;/valuetype&gt;&lt;/answer&gt;&lt;answer&gt;&lt;guid&gt;DA8EB54CC7D04C919B84F888A64B8854&lt;/guid&gt;&lt;answertext&gt;1985&lt;/answertext&gt;&lt;valuetype&gt;0&lt;/valuetype&gt;&lt;/answer&gt;&lt;answer&gt;&lt;guid&gt;ED8F9CF6607149B880EF6AFACC8C5456&lt;/guid&gt;&lt;answertext&gt;1995&lt;/answertext&gt;&lt;valuetype&gt;0&lt;/valuetype&gt;&lt;/answer&gt;&lt;/answers&gt;&lt;/multichoice&gt;&lt;/questions&gt;&lt;/questionlist&gt;"/>
  <p:tag name="LIVECHARTING" val="False"/>
  <p:tag name="CHARTTYPE" val="0"/>
  <p:tag name="CHARTDEFINEDCOLORS" val="3,6,10,45,32,50,13,4,9,55,1"/>
  <p:tag name="HASRESULTS" val="True"/>
  <p:tag name="RESULTS" val="Which year Rocchio published his work on relevance feedback?[;crlf;]43[;]50[;]43[;]False[;]0[;][;crlf;]2.1628[;]2[;]1.1192[;]1.2526[;crlf;]18[;]0[;]19651[;]1965[;][;crlf;]6[;]0[;]19752[;]1975[;][;crlf;]13[;]0[;]19853[;]1985[;][;crlf;]6[;]0[;]19954[;]1995[;][;crlf;]"/>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20427</TotalTime>
  <Words>5506</Words>
  <Application>Microsoft Macintosh PowerPoint</Application>
  <PresentationFormat>A4 Paper (210x297 mm)</PresentationFormat>
  <Paragraphs>480</Paragraphs>
  <Slides>37</Slides>
  <Notes>33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Arial</vt:lpstr>
      <vt:lpstr>Calibri</vt:lpstr>
      <vt:lpstr>Cambria Math</vt:lpstr>
      <vt:lpstr>Comic Sans MS</vt:lpstr>
      <vt:lpstr>Symbol</vt:lpstr>
      <vt:lpstr>Tempus Sans ITC</vt:lpstr>
      <vt:lpstr>Times New Roman</vt:lpstr>
      <vt:lpstr>Verdana</vt:lpstr>
      <vt:lpstr>Wingdings</vt:lpstr>
      <vt:lpstr>1_part1 XML</vt:lpstr>
      <vt:lpstr>Equation</vt:lpstr>
      <vt:lpstr>1.2.5 Probabilistic Information Retrieval</vt:lpstr>
      <vt:lpstr>Query Likelihood Model</vt:lpstr>
      <vt:lpstr>Language Modeling</vt:lpstr>
      <vt:lpstr>What is a Language Model?</vt:lpstr>
      <vt:lpstr>Probabilistic Language Model</vt:lpstr>
      <vt:lpstr>Probability to Create a Query</vt:lpstr>
      <vt:lpstr>Learning the Model</vt:lpstr>
      <vt:lpstr>Using the Model</vt:lpstr>
      <vt:lpstr>Consider the document: “Information retrieval is the task of finding the documents satisfying the information needs of the user”</vt:lpstr>
      <vt:lpstr>Consider the following document</vt:lpstr>
      <vt:lpstr>Issues with MLE</vt:lpstr>
      <vt:lpstr>Smoothing</vt:lpstr>
      <vt:lpstr>Probabilistic Retrieval</vt:lpstr>
      <vt:lpstr>Example</vt:lpstr>
      <vt:lpstr>Example: Comparing VS and PR</vt:lpstr>
      <vt:lpstr>Properties of Retrieval Models</vt:lpstr>
      <vt:lpstr>1.2.6 Query Expansion</vt:lpstr>
      <vt:lpstr>Two Methods for Extending Queries</vt:lpstr>
      <vt:lpstr>1.2.6.1 User Relevance Feedback</vt:lpstr>
      <vt:lpstr>Feedback from Users</vt:lpstr>
      <vt:lpstr>Rocchio Algorithm</vt:lpstr>
      <vt:lpstr>Illustration of Rocchio Algorithm</vt:lpstr>
      <vt:lpstr>Illustration of Rocchio Algorithm</vt:lpstr>
      <vt:lpstr>Illustration of Rocchio Algorithm</vt:lpstr>
      <vt:lpstr>Identifying Relevant Documents</vt:lpstr>
      <vt:lpstr>SMART: Practical Relevance Feedback</vt:lpstr>
      <vt:lpstr>Example</vt:lpstr>
      <vt:lpstr>Discussion</vt:lpstr>
      <vt:lpstr>Can documents which do not contain any keywords of the original query receive a positive similarity coefficient after relevance feedback?</vt:lpstr>
      <vt:lpstr>Which year Rocchio published his work on relevance feedback?</vt:lpstr>
      <vt:lpstr>Pseudo-Relevance Feedback</vt:lpstr>
      <vt:lpstr>Weighting Schemes</vt:lpstr>
      <vt:lpstr>1.2.6.2 Global Query Expansion</vt:lpstr>
      <vt:lpstr>Manually Created Thesaurus</vt:lpstr>
      <vt:lpstr>Automatic Thesaurus Generation</vt:lpstr>
      <vt:lpstr>Expansion using Query Logs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Aberer Karl</cp:lastModifiedBy>
  <cp:revision>616</cp:revision>
  <cp:lastPrinted>2022-09-13T13:17:23Z</cp:lastPrinted>
  <dcterms:created xsi:type="dcterms:W3CDTF">1601-01-01T00:00:00Z</dcterms:created>
  <dcterms:modified xsi:type="dcterms:W3CDTF">2022-09-30T13:35:21Z</dcterms:modified>
</cp:coreProperties>
</file>