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318" r:id="rId2"/>
    <p:sldId id="258" r:id="rId3"/>
    <p:sldId id="284" r:id="rId4"/>
    <p:sldId id="292" r:id="rId5"/>
    <p:sldId id="283" r:id="rId6"/>
    <p:sldId id="259" r:id="rId7"/>
    <p:sldId id="288" r:id="rId8"/>
    <p:sldId id="300" r:id="rId9"/>
    <p:sldId id="301" r:id="rId10"/>
    <p:sldId id="260" r:id="rId11"/>
    <p:sldId id="261" r:id="rId12"/>
    <p:sldId id="349" r:id="rId13"/>
    <p:sldId id="263" r:id="rId14"/>
    <p:sldId id="295" r:id="rId15"/>
    <p:sldId id="293" r:id="rId16"/>
    <p:sldId id="294" r:id="rId17"/>
    <p:sldId id="264" r:id="rId18"/>
    <p:sldId id="296" r:id="rId19"/>
    <p:sldId id="266" r:id="rId20"/>
    <p:sldId id="267" r:id="rId21"/>
    <p:sldId id="269" r:id="rId22"/>
    <p:sldId id="298" r:id="rId23"/>
    <p:sldId id="270" r:id="rId24"/>
    <p:sldId id="317" r:id="rId25"/>
    <p:sldId id="397" r:id="rId26"/>
    <p:sldId id="398" r:id="rId27"/>
    <p:sldId id="274" r:id="rId28"/>
    <p:sldId id="350" r:id="rId29"/>
    <p:sldId id="351" r:id="rId30"/>
    <p:sldId id="352" r:id="rId31"/>
    <p:sldId id="276" r:id="rId32"/>
    <p:sldId id="289" r:id="rId33"/>
    <p:sldId id="356" r:id="rId34"/>
    <p:sldId id="341" r:id="rId35"/>
    <p:sldId id="342" r:id="rId36"/>
    <p:sldId id="343" r:id="rId37"/>
    <p:sldId id="344" r:id="rId38"/>
    <p:sldId id="345" r:id="rId39"/>
  </p:sldIdLst>
  <p:sldSz cx="9144000" cy="6858000" type="screen4x3"/>
  <p:notesSz cx="7099300" cy="10234613"/>
  <p:custDataLst>
    <p:tags r:id="rId42"/>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5102" autoAdjust="0"/>
  </p:normalViewPr>
  <p:slideViewPr>
    <p:cSldViewPr>
      <p:cViewPr varScale="1">
        <p:scale>
          <a:sx n="94" d="100"/>
          <a:sy n="94" d="100"/>
        </p:scale>
        <p:origin x="3360" y="20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23" d="100"/>
          <a:sy n="123" d="100"/>
        </p:scale>
        <p:origin x="59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The challenge is to find a method that identifies </a:t>
            </a:r>
            <a:r>
              <a:rPr lang="en-GB" baseline="0" noProof="0" dirty="0">
                <a:latin typeface="Calibri" panose="020F0502020204030204" pitchFamily="34" charset="0"/>
                <a:cs typeface="Calibri" panose="020F0502020204030204" pitchFamily="34" charset="0"/>
              </a:rPr>
              <a:t>and</a:t>
            </a:r>
            <a:r>
              <a:rPr lang="en-GB" baseline="0" dirty="0">
                <a:latin typeface="Calibri" panose="020F0502020204030204" pitchFamily="34" charset="0"/>
                <a:cs typeface="Calibri" panose="020F0502020204030204" pitchFamily="34" charset="0"/>
              </a:rPr>
              <a:t> characterizes important concepts in document collections. One approach would be to perform this task manually, e.g. by using a predefined ontology and let users annotate documents using terms of the ontology. This is an approach that his been used in libraries, but is </a:t>
            </a:r>
            <a:r>
              <a:rPr lang="en-GB" baseline="0" dirty="0" err="1">
                <a:latin typeface="Calibri" panose="020F0502020204030204" pitchFamily="34" charset="0"/>
                <a:cs typeface="Calibri" panose="020F0502020204030204" pitchFamily="34" charset="0"/>
              </a:rPr>
              <a:t>labor</a:t>
            </a:r>
            <a:r>
              <a:rPr lang="en-GB" baseline="0" dirty="0">
                <a:latin typeface="Calibri" panose="020F0502020204030204" pitchFamily="34" charset="0"/>
                <a:cs typeface="Calibri" panose="020F0502020204030204" pitchFamily="34" charset="0"/>
              </a:rPr>
              <a:t> intensive. Thus we will now present a method that performs the task of concept identification and document classification by concepts automatically. Starting point for the method is the term-document matrix that we have introduced for vector space retrieval with </a:t>
            </a:r>
            <a:r>
              <a:rPr lang="en-GB" baseline="0" dirty="0" err="1">
                <a:latin typeface="Calibri" panose="020F0502020204030204" pitchFamily="34" charset="0"/>
                <a:cs typeface="Calibri" panose="020F0502020204030204" pitchFamily="34" charset="0"/>
              </a:rPr>
              <a:t>weigths</a:t>
            </a:r>
            <a:r>
              <a:rPr lang="en-GB" baseline="0" dirty="0">
                <a:latin typeface="Calibri" panose="020F0502020204030204" pitchFamily="34" charset="0"/>
                <a:cs typeface="Calibri" panose="020F0502020204030204" pitchFamily="34" charset="0"/>
              </a:rPr>
              <a:t> based on a </a:t>
            </a:r>
            <a:r>
              <a:rPr lang="en-GB" baseline="0" dirty="0" err="1">
                <a:latin typeface="Calibri" panose="020F0502020204030204" pitchFamily="34" charset="0"/>
                <a:cs typeface="Calibri" panose="020F0502020204030204" pitchFamily="34" charset="0"/>
              </a:rPr>
              <a:t>tf-idf</a:t>
            </a:r>
            <a:r>
              <a:rPr lang="en-GB" baseline="0" dirty="0">
                <a:latin typeface="Calibri" panose="020F0502020204030204" pitchFamily="34" charset="0"/>
                <a:cs typeface="Calibri" panose="020F0502020204030204" pitchFamily="34" charset="0"/>
              </a:rPr>
              <a:t>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762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We can interpret</a:t>
            </a:r>
            <a:r>
              <a:rPr lang="en-GB" baseline="0" noProof="0" dirty="0">
                <a:latin typeface="Calibri" panose="020F0502020204030204" pitchFamily="34" charset="0"/>
                <a:cs typeface="Calibri" panose="020F0502020204030204" pitchFamily="34" charset="0"/>
              </a:rPr>
              <a:t> the process of producing a retrieval result in vector space retrieval as a matrix operation. This is illustrated in this figure. The ranking results from computing the product of a query vector q with the term-document matrix M. We assume that all columns in M and q are normalized to 1.</a:t>
            </a: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5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One</a:t>
            </a:r>
            <a:r>
              <a:rPr lang="en-GB" baseline="0" dirty="0">
                <a:latin typeface="Calibri" panose="020F0502020204030204" pitchFamily="34" charset="0"/>
                <a:cs typeface="Calibri" panose="020F0502020204030204" pitchFamily="34" charset="0"/>
              </a:rPr>
              <a:t> way to understand of how concepts can be extracted from a document collection is to consider the effect of the term-document matrix on data. If we apply this matrix to a (high-dimensional) unit ball it will distort this ball into an ellipsoid. This ellipsoid will have one direction with the strongest distortion. We may think of this direction as corresponding to a particularly important concept in the document collection.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05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To identify the principal </a:t>
            </a:r>
            <a:r>
              <a:rPr lang="en-GB" baseline="0" noProof="0" dirty="0">
                <a:latin typeface="Calibri" panose="020F0502020204030204" pitchFamily="34" charset="0"/>
                <a:cs typeface="Calibri" panose="020F0502020204030204" pitchFamily="34" charset="0"/>
              </a:rPr>
              <a:t>direction of distortion induced by the matrix transformation, </a:t>
            </a:r>
            <a:r>
              <a:rPr lang="en-GB" noProof="0" dirty="0">
                <a:latin typeface="Calibri" panose="020F0502020204030204" pitchFamily="34" charset="0"/>
                <a:cs typeface="Calibri" panose="020F0502020204030204" pitchFamily="34" charset="0"/>
              </a:rPr>
              <a:t>a standard tool from linear algebra can be used, the singular value decomposition (SVD). SVD decomposes a matrix into the product of three matrices. The middle matrix S is a diagonal matrix, where the elements of this matrix are the singular values of the matrix M.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latin typeface="Calibri" panose="020F0502020204030204" pitchFamily="34" charset="0"/>
                <a:cs typeface="Calibri" panose="020F0502020204030204" pitchFamily="34" charset="0"/>
              </a:rPr>
              <a:t>Formally the SVD can be computed by</a:t>
            </a:r>
            <a:r>
              <a:rPr lang="en-GB" baseline="0" noProof="0" dirty="0">
                <a:latin typeface="Calibri" panose="020F0502020204030204" pitchFamily="34" charset="0"/>
                <a:cs typeface="Calibri" panose="020F0502020204030204" pitchFamily="34" charset="0"/>
              </a:rPr>
              <a:t> constructing Eigenvectors of matrices derived from the original matrix M. </a:t>
            </a:r>
            <a:r>
              <a:rPr lang="en-GB" noProof="0" dirty="0">
                <a:latin typeface="Calibri" panose="020F0502020204030204" pitchFamily="34" charset="0"/>
                <a:cs typeface="Calibri" panose="020F0502020204030204" pitchFamily="34" charset="0"/>
              </a:rPr>
              <a:t>This computation</a:t>
            </a:r>
            <a:r>
              <a:rPr lang="en-GB" baseline="0" noProof="0" dirty="0">
                <a:latin typeface="Calibri" panose="020F0502020204030204" pitchFamily="34" charset="0"/>
                <a:cs typeface="Calibri" panose="020F0502020204030204" pitchFamily="34" charset="0"/>
              </a:rPr>
              <a:t> can be performed </a:t>
            </a:r>
            <a:r>
              <a:rPr lang="en-GB" noProof="0" dirty="0">
                <a:latin typeface="Calibri" panose="020F0502020204030204" pitchFamily="34" charset="0"/>
                <a:cs typeface="Calibri" panose="020F0502020204030204" pitchFamily="34" charset="0"/>
              </a:rPr>
              <a:t>in time O(n^3). Note that the time complexity is considerable for large matrices, which makes the approach computationally expensive. There exist however also approximation and randomized techniques to perform this decomposition more efficiently (e.g. https://</a:t>
            </a:r>
            <a:r>
              <a:rPr lang="en-GB" noProof="0" dirty="0" err="1">
                <a:latin typeface="Calibri" panose="020F0502020204030204" pitchFamily="34" charset="0"/>
                <a:cs typeface="Calibri" panose="020F0502020204030204" pitchFamily="34" charset="0"/>
              </a:rPr>
              <a:t>research.fb.com</a:t>
            </a:r>
            <a:r>
              <a:rPr lang="en-GB" noProof="0" dirty="0">
                <a:latin typeface="Calibri" panose="020F0502020204030204" pitchFamily="34" charset="0"/>
                <a:cs typeface="Calibri" panose="020F0502020204030204" pitchFamily="34" charset="0"/>
              </a:rPr>
              <a:t>/blog/2014/09/fast-randomized-</a:t>
            </a:r>
            <a:r>
              <a:rPr lang="en-GB" noProof="0" dirty="0" err="1">
                <a:latin typeface="Calibri" panose="020F0502020204030204" pitchFamily="34" charset="0"/>
                <a:cs typeface="Calibri" panose="020F0502020204030204" pitchFamily="34" charset="0"/>
              </a:rPr>
              <a:t>svd</a:t>
            </a:r>
            <a:r>
              <a:rPr lang="en-GB" noProof="0"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0" marR="0" lvl="0" indent="-22860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One way to understand of how the SVD extracts the important</a:t>
            </a:r>
            <a:r>
              <a:rPr lang="en-GB" baseline="0" noProof="0" dirty="0">
                <a:latin typeface="Calibri" panose="020F0502020204030204" pitchFamily="34" charset="0"/>
                <a:cs typeface="Calibri" panose="020F0502020204030204" pitchFamily="34" charset="0"/>
              </a:rPr>
              <a:t> concepts from the term-document matrix is the following: the decomposition can be used to rewrite the original matrix as the sum of components that are weighted by the singular values. </a:t>
            </a:r>
            <a:r>
              <a:rPr lang="en-GB" noProof="0" dirty="0">
                <a:latin typeface="Calibri" panose="020F0502020204030204" pitchFamily="34" charset="0"/>
                <a:cs typeface="Calibri" panose="020F0502020204030204" pitchFamily="34" charset="0"/>
              </a:rPr>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The symbol </a:t>
            </a:r>
            <a:r>
              <a:rPr lang="en-GB" noProof="0" dirty="0">
                <a:latin typeface="Calibri" panose="020F0502020204030204" pitchFamily="34" charset="0"/>
                <a:cs typeface="Calibri" panose="020F0502020204030204" pitchFamily="34" charset="0"/>
                <a:sym typeface="Symbol" pitchFamily="18" charset="2"/>
              </a:rPr>
              <a:t> denotes the </a:t>
            </a:r>
            <a:r>
              <a:rPr lang="en-GB" b="1" noProof="0" dirty="0">
                <a:latin typeface="Calibri" panose="020F0502020204030204" pitchFamily="34" charset="0"/>
                <a:cs typeface="Calibri" panose="020F0502020204030204" pitchFamily="34" charset="0"/>
                <a:sym typeface="Symbol" pitchFamily="18" charset="2"/>
              </a:rPr>
              <a:t>outer product </a:t>
            </a:r>
            <a:r>
              <a:rPr lang="en-GB" noProof="0" dirty="0">
                <a:latin typeface="Calibri" panose="020F0502020204030204" pitchFamily="34" charset="0"/>
                <a:cs typeface="Calibri" panose="020F0502020204030204" pitchFamily="34" charset="0"/>
                <a:sym typeface="Symbol" pitchFamily="18" charset="2"/>
              </a:rPr>
              <a:t>of two vectors,</a:t>
            </a:r>
            <a:r>
              <a:rPr lang="en-GB" baseline="0" noProof="0" dirty="0">
                <a:latin typeface="Calibri" panose="020F0502020204030204" pitchFamily="34" charset="0"/>
                <a:cs typeface="Calibri" panose="020F0502020204030204" pitchFamily="34" charset="0"/>
                <a:sym typeface="Symbol" pitchFamily="18" charset="2"/>
              </a:rPr>
              <a:t> d</a:t>
            </a:r>
            <a:r>
              <a:rPr lang="en-GB" baseline="-25000" noProof="0" dirty="0">
                <a:latin typeface="Calibri" panose="020F0502020204030204" pitchFamily="34" charset="0"/>
                <a:cs typeface="Calibri" panose="020F0502020204030204" pitchFamily="34" charset="0"/>
                <a:sym typeface="Symbol" pitchFamily="18" charset="2"/>
              </a:rPr>
              <a:t>i</a:t>
            </a:r>
            <a:r>
              <a:rPr lang="en-GB" baseline="0" noProof="0" dirty="0">
                <a:latin typeface="Calibri" panose="020F0502020204030204" pitchFamily="34" charset="0"/>
                <a:cs typeface="Calibri" panose="020F0502020204030204" pitchFamily="34" charset="0"/>
                <a:sym typeface="Symbol" pitchFamily="18" charset="2"/>
              </a:rPr>
              <a:t> is the </a:t>
            </a:r>
            <a:r>
              <a:rPr lang="en-GB" baseline="0" noProof="0" dirty="0" err="1">
                <a:latin typeface="Calibri" panose="020F0502020204030204" pitchFamily="34" charset="0"/>
                <a:cs typeface="Calibri" panose="020F0502020204030204" pitchFamily="34" charset="0"/>
                <a:sym typeface="Symbol" pitchFamily="18" charset="2"/>
              </a:rPr>
              <a:t>i-th</a:t>
            </a:r>
            <a:r>
              <a:rPr lang="en-GB" baseline="0" noProof="0" dirty="0">
                <a:latin typeface="Calibri" panose="020F0502020204030204" pitchFamily="34" charset="0"/>
                <a:cs typeface="Calibri" panose="020F0502020204030204" pitchFamily="34" charset="0"/>
                <a:sym typeface="Symbol" pitchFamily="18" charset="2"/>
              </a:rPr>
              <a:t> row of D. The outer product of vectors u =. (u_1,…,</a:t>
            </a:r>
            <a:r>
              <a:rPr lang="en-GB" baseline="0" noProof="0" dirty="0" err="1">
                <a:latin typeface="Calibri" panose="020F0502020204030204" pitchFamily="34" charset="0"/>
                <a:cs typeface="Calibri" panose="020F0502020204030204" pitchFamily="34" charset="0"/>
                <a:sym typeface="Symbol" pitchFamily="18" charset="2"/>
              </a:rPr>
              <a:t>u_m</a:t>
            </a:r>
            <a:r>
              <a:rPr lang="en-GB" baseline="0" noProof="0" dirty="0">
                <a:latin typeface="Calibri" panose="020F0502020204030204" pitchFamily="34" charset="0"/>
                <a:cs typeface="Calibri" panose="020F0502020204030204" pitchFamily="34" charset="0"/>
                <a:sym typeface="Symbol" pitchFamily="18" charset="2"/>
              </a:rPr>
              <a:t>) and v = (v_1,…,</a:t>
            </a:r>
            <a:r>
              <a:rPr lang="en-GB" baseline="0" noProof="0" dirty="0" err="1">
                <a:latin typeface="Calibri" panose="020F0502020204030204" pitchFamily="34" charset="0"/>
                <a:cs typeface="Calibri" panose="020F0502020204030204" pitchFamily="34" charset="0"/>
                <a:sym typeface="Symbol" pitchFamily="18" charset="2"/>
              </a:rPr>
              <a:t>v_n</a:t>
            </a:r>
            <a:r>
              <a:rPr lang="en-GB" baseline="0" noProof="0" dirty="0">
                <a:latin typeface="Calibri" panose="020F0502020204030204" pitchFamily="34" charset="0"/>
                <a:cs typeface="Calibri" panose="020F0502020204030204" pitchFamily="34" charset="0"/>
                <a:sym typeface="Symbol" pitchFamily="18" charset="2"/>
              </a:rPr>
              <a:t>) is given by the </a:t>
            </a:r>
            <a:r>
              <a:rPr lang="en-GB" baseline="0" noProof="0" dirty="0" err="1">
                <a:latin typeface="Calibri" panose="020F0502020204030204" pitchFamily="34" charset="0"/>
                <a:cs typeface="Calibri" panose="020F0502020204030204" pitchFamily="34" charset="0"/>
                <a:sym typeface="Symbol" pitchFamily="18" charset="2"/>
              </a:rPr>
              <a:t>mxn</a:t>
            </a:r>
            <a:r>
              <a:rPr lang="en-GB" baseline="0" noProof="0" dirty="0">
                <a:latin typeface="Calibri" panose="020F0502020204030204" pitchFamily="34" charset="0"/>
                <a:cs typeface="Calibri" panose="020F0502020204030204" pitchFamily="34" charset="0"/>
                <a:sym typeface="Symbol" pitchFamily="18" charset="2"/>
              </a:rPr>
              <a:t> matrix m with entries </a:t>
            </a:r>
            <a:r>
              <a:rPr lang="en-GB" baseline="0" noProof="0" dirty="0" err="1">
                <a:latin typeface="Calibri" panose="020F0502020204030204" pitchFamily="34" charset="0"/>
                <a:cs typeface="Calibri" panose="020F0502020204030204" pitchFamily="34" charset="0"/>
                <a:sym typeface="Symbol" pitchFamily="18" charset="2"/>
              </a:rPr>
              <a:t>m_ij</a:t>
            </a:r>
            <a:r>
              <a:rPr lang="en-GB" baseline="0" noProof="0" dirty="0">
                <a:latin typeface="Calibri" panose="020F0502020204030204" pitchFamily="34" charset="0"/>
                <a:cs typeface="Calibri" panose="020F0502020204030204" pitchFamily="34" charset="0"/>
                <a:sym typeface="Symbol" pitchFamily="18" charset="2"/>
              </a:rPr>
              <a:t> = </a:t>
            </a:r>
            <a:r>
              <a:rPr lang="en-GB" baseline="0" noProof="0" dirty="0" err="1">
                <a:latin typeface="Calibri" panose="020F0502020204030204" pitchFamily="34" charset="0"/>
                <a:cs typeface="Calibri" panose="020F0502020204030204" pitchFamily="34" charset="0"/>
                <a:sym typeface="Symbol" pitchFamily="18" charset="2"/>
              </a:rPr>
              <a:t>u_i</a:t>
            </a:r>
            <a:r>
              <a:rPr lang="en-GB" baseline="0" noProof="0" dirty="0">
                <a:latin typeface="Calibri" panose="020F0502020204030204" pitchFamily="34" charset="0"/>
                <a:cs typeface="Calibri" panose="020F0502020204030204" pitchFamily="34" charset="0"/>
                <a:sym typeface="Symbol" pitchFamily="18" charset="2"/>
              </a:rPr>
              <a:t> </a:t>
            </a:r>
            <a:r>
              <a:rPr lang="en-GB" baseline="0" noProof="0" dirty="0" err="1">
                <a:latin typeface="Calibri" panose="020F0502020204030204" pitchFamily="34" charset="0"/>
                <a:cs typeface="Calibri" panose="020F0502020204030204" pitchFamily="34" charset="0"/>
                <a:sym typeface="Symbol" pitchFamily="18" charset="2"/>
              </a:rPr>
              <a:t>v_j</a:t>
            </a:r>
            <a:r>
              <a:rPr lang="en-GB" baseline="0" noProof="0" dirty="0">
                <a:latin typeface="Calibri" panose="020F0502020204030204" pitchFamily="34" charset="0"/>
                <a:cs typeface="Calibri" panose="020F0502020204030204" pitchFamily="34" charset="0"/>
                <a:sym typeface="Symbol" pitchFamily="18" charset="2"/>
              </a:rPr>
              <a:t>.</a:t>
            </a:r>
          </a:p>
          <a:p>
            <a:pPr marL="0" marR="0" lvl="0" indent="-228600" algn="l" defTabSz="914400" rtl="0" eaLnBrk="1" fontAlgn="base" latinLnBrk="0" hangingPunct="1">
              <a:lnSpc>
                <a:spcPct val="100000"/>
              </a:lnSpc>
              <a:spcBef>
                <a:spcPct val="30000"/>
              </a:spcBef>
              <a:spcAft>
                <a:spcPct val="0"/>
              </a:spcAft>
              <a:buClrTx/>
              <a:buSzTx/>
              <a:buFontTx/>
              <a:buNone/>
              <a:tabLst/>
              <a:defRPr/>
            </a:pPr>
            <a:endParaRPr lang="en-GB" noProof="0" dirty="0">
              <a:latin typeface="Calibri" panose="020F0502020204030204" pitchFamily="34" charset="0"/>
              <a:cs typeface="Calibri" panose="020F0502020204030204" pitchFamily="34" charset="0"/>
            </a:endParaRPr>
          </a:p>
          <a:p>
            <a:pPr marL="0" indent="0">
              <a:buFontTx/>
              <a:buNone/>
            </a:pPr>
            <a:r>
              <a:rPr lang="en-GB" noProof="0" dirty="0">
                <a:latin typeface="Calibri" panose="020F0502020204030204" pitchFamily="34" charset="0"/>
                <a:cs typeface="Calibri" panose="020F0502020204030204" pitchFamily="34" charset="0"/>
              </a:rPr>
              <a:t>The singular values have also a geometric interpretation, as they tell us how a unit ball (||x||=1) is distorted when the linear transformation defined by the</a:t>
            </a:r>
            <a:r>
              <a:rPr lang="en-GB" baseline="0" noProof="0" dirty="0">
                <a:latin typeface="Calibri" panose="020F0502020204030204" pitchFamily="34" charset="0"/>
                <a:cs typeface="Calibri" panose="020F0502020204030204" pitchFamily="34" charset="0"/>
              </a:rPr>
              <a:t> matrix </a:t>
            </a:r>
            <a:r>
              <a:rPr lang="en-GB" noProof="0" dirty="0">
                <a:latin typeface="Calibri" panose="020F0502020204030204" pitchFamily="34" charset="0"/>
                <a:cs typeface="Calibri" panose="020F0502020204030204" pitchFamily="34" charset="0"/>
              </a:rPr>
              <a:t>M is applied to it. We can interpret the axes of the </a:t>
            </a:r>
            <a:r>
              <a:rPr lang="en-GB" noProof="0" dirty="0" err="1">
                <a:latin typeface="Calibri" panose="020F0502020204030204" pitchFamily="34" charset="0"/>
                <a:cs typeface="Calibri" panose="020F0502020204030204" pitchFamily="34" charset="0"/>
              </a:rPr>
              <a:t>hyperellipsoid</a:t>
            </a:r>
            <a:r>
              <a:rPr lang="en-GB" noProof="0" dirty="0">
                <a:latin typeface="Calibri" panose="020F0502020204030204" pitchFamily="34" charset="0"/>
                <a:cs typeface="Calibri" panose="020F0502020204030204" pitchFamily="34" charset="0"/>
              </a:rPr>
              <a:t>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generated</a:t>
            </a:r>
            <a:r>
              <a:rPr lang="en-GB" baseline="0" noProof="0" dirty="0">
                <a:latin typeface="Calibri" panose="020F0502020204030204" pitchFamily="34" charset="0"/>
                <a:cs typeface="Calibri" panose="020F0502020204030204" pitchFamily="34" charset="0"/>
              </a:rPr>
              <a:t> by the SVD. In general, m &lt;= n, i.e., the number of documents is larger than the size of the vocabulary. The rows in K can then be interpreted as the representation of terms in the concept space, and the rows in D as the representation of documents in the concept space.</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62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We can also see of how the concepts are represented</a:t>
            </a:r>
            <a:r>
              <a:rPr lang="en-GB" baseline="0" noProof="0" dirty="0">
                <a:latin typeface="Calibri" panose="020F0502020204030204" pitchFamily="34" charset="0"/>
                <a:cs typeface="Calibri" panose="020F0502020204030204" pitchFamily="34" charset="0"/>
              </a:rPr>
              <a:t> by terms respectively documents. In particular, each concepts is now described as a vector of weighted terms.</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10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19</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Using the singular value decomposition, we can now derive an "approximation" of M by retaining only the s largest singular values in matrix S. The choice of s determines on how many of the "important concepts" the ranking will be based on. The assumption is that concepts with small singular value in S are rather to be considered as "noise" and thus can be dismissed. The resulting method</a:t>
            </a:r>
            <a:r>
              <a:rPr lang="en-GB" baseline="0" noProof="0" dirty="0">
                <a:latin typeface="Calibri" panose="020F0502020204030204" pitchFamily="34" charset="0"/>
                <a:cs typeface="Calibri" panose="020F0502020204030204" pitchFamily="34" charset="0"/>
              </a:rPr>
              <a:t> is called Latent Semantic Indexing (LSI).</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985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20</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after reducing the dimensionality</a:t>
            </a:r>
            <a:r>
              <a:rPr lang="en-GB" baseline="0" noProof="0" dirty="0">
                <a:latin typeface="Calibri" panose="020F0502020204030204" pitchFamily="34" charset="0"/>
                <a:cs typeface="Calibri" panose="020F0502020204030204" pitchFamily="34" charset="0"/>
              </a:rPr>
              <a:t> of the concept space to s</a:t>
            </a:r>
            <a:r>
              <a:rPr lang="en-GB" noProof="0" dirty="0">
                <a:latin typeface="Calibri" panose="020F0502020204030204" pitchFamily="34" charset="0"/>
                <a:cs typeface="Calibri" panose="020F0502020204030204" pitchFamily="34" charset="0"/>
              </a:rPr>
              <a:t>, when only the first s singular values are kept for the computation of the ranking. The rows in matrix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correspond to term vectors, whereas the columns in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correspond to document vectors. By using the cosine similarity measure between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a similarity measure of documents can be computed.</a:t>
            </a:r>
          </a:p>
        </p:txBody>
      </p:sp>
    </p:spTree>
    <p:extLst>
      <p:ext uri="{BB962C8B-B14F-4D97-AF65-F5344CB8AC3E}">
        <p14:creationId xmlns:p14="http://schemas.microsoft.com/office/powerpoint/2010/main" val="16926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Despite its success</a:t>
            </a:r>
            <a:r>
              <a:rPr lang="en-GB" baseline="0" noProof="0" dirty="0">
                <a:latin typeface="Calibri" panose="020F0502020204030204" pitchFamily="34" charset="0"/>
                <a:cs typeface="Calibri" panose="020F0502020204030204" pitchFamily="34" charset="0"/>
              </a:rPr>
              <a:t> and widespread use, </a:t>
            </a:r>
            <a:r>
              <a:rPr lang="en-GB" noProof="0" dirty="0">
                <a:latin typeface="Calibri" panose="020F0502020204030204" pitchFamily="34" charset="0"/>
                <a:cs typeface="Calibri" panose="020F0502020204030204" pitchFamily="34" charset="0"/>
              </a:rPr>
              <a:t>the vector space retrieval model suffers from</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some problems. If the user misses relevant terms in the query, documents that might contain semantically related terms, i.e. terms with the same meaning, will be missed. Also, in the case of terms with multiple meanings irrelevant documents can be returned.</a:t>
            </a:r>
          </a:p>
          <a:p>
            <a:endParaRPr lang="en-GB" noProof="0" dirty="0">
              <a:latin typeface="Calibri" panose="020F0502020204030204" pitchFamily="34" charset="0"/>
              <a:cs typeface="Calibri" panose="020F0502020204030204" pitchFamily="34" charset="0"/>
            </a:endParaRPr>
          </a:p>
          <a:p>
            <a:r>
              <a:rPr lang="en-GB" noProof="0" dirty="0">
                <a:latin typeface="Calibri" panose="020F0502020204030204" pitchFamily="34" charset="0"/>
                <a:cs typeface="Calibri" panose="020F0502020204030204" pitchFamily="34" charset="0"/>
              </a:rPr>
              <a:t>The important</a:t>
            </a:r>
            <a:r>
              <a:rPr lang="en-GB" baseline="0" noProof="0" dirty="0">
                <a:latin typeface="Calibri" panose="020F0502020204030204" pitchFamily="34" charset="0"/>
                <a:cs typeface="Calibri" panose="020F0502020204030204" pitchFamily="34" charset="0"/>
              </a:rPr>
              <a:t> insight is that terms may indicate a concept a user is interested in, but there does not necessarily exist a one to one correspondence between terms and concepts. As a consequence, retrieval results may contain irrelevant documents, and relevant documents may be missed.</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904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21</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sym typeface="Symbol" pitchFamily="18" charset="2"/>
              </a:rPr>
              <a:t>After performing the SVD, the</a:t>
            </a:r>
            <a:r>
              <a:rPr lang="en-GB" baseline="0" noProof="0" dirty="0">
                <a:latin typeface="Calibri" panose="020F0502020204030204" pitchFamily="34" charset="0"/>
                <a:cs typeface="Calibri" panose="020F0502020204030204" pitchFamily="34" charset="0"/>
                <a:sym typeface="Symbol" pitchFamily="18" charset="2"/>
              </a:rPr>
              <a:t> similarity of different documents can be determined by computing the cosine similarity measure among their representation in the concept space (the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Queries are considered like documents that are added to the document collection. For answering queries, the query is treated like a document, and its representation in the concept space is used to compute the similarity to documents.</a:t>
            </a:r>
          </a:p>
          <a:p>
            <a:endParaRPr lang="fr-CH" baseline="0" dirty="0">
              <a:latin typeface="Calibri" panose="020F0502020204030204" pitchFamily="34" charset="0"/>
              <a:cs typeface="Calibri" panose="020F0502020204030204" pitchFamily="34" charset="0"/>
              <a:sym typeface="Symbol" pitchFamily="18" charset="2"/>
            </a:endParaRPr>
          </a:p>
          <a:p>
            <a:endParaRPr lang="fr-CH" baseline="0" dirty="0">
              <a:latin typeface="Calibri" panose="020F0502020204030204" pitchFamily="34" charset="0"/>
              <a:cs typeface="Calibri" panose="020F0502020204030204" pitchFamily="34" charset="0"/>
              <a:sym typeface="Symbol" pitchFamily="18" charset="2"/>
            </a:endParaRPr>
          </a:p>
          <a:p>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220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latin typeface="Calibri" panose="020F0502020204030204" pitchFamily="34" charset="0"/>
                <a:cs typeface="Calibri" panose="020F0502020204030204" pitchFamily="34" charset="0"/>
                <a:sym typeface="Symbol" pitchFamily="18" charset="2"/>
              </a:rPr>
              <a:t>The transformation of queries into concept vectors works as follows: when a new column (the query) is added to M, we have to apply the same transformation to this new column, as to the other columns of M, in order to produce the corresponding column in the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representing documents in the concept space. </a:t>
            </a:r>
            <a:r>
              <a:rPr lang="en-GB" noProof="0" dirty="0">
                <a:latin typeface="Calibri" panose="020F0502020204030204" pitchFamily="34" charset="0"/>
                <a:cs typeface="Calibri" panose="020F0502020204030204" pitchFamily="34" charset="0"/>
                <a:sym typeface="Symbol" pitchFamily="18" charset="2"/>
              </a:rPr>
              <a:t>We exploit</a:t>
            </a:r>
            <a:r>
              <a:rPr lang="en-GB" baseline="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the fact that </a:t>
            </a:r>
            <a:r>
              <a:rPr lang="en-GB" noProof="0" dirty="0">
                <a:latin typeface="Calibri" panose="020F0502020204030204" pitchFamily="34" charset="0"/>
                <a:cs typeface="Calibri" panose="020F0502020204030204" pitchFamily="34" charset="0"/>
              </a:rPr>
              <a:t> K</a:t>
            </a:r>
            <a:r>
              <a:rPr lang="en-GB" baseline="-25000" noProof="0" dirty="0">
                <a:latin typeface="Calibri" panose="020F0502020204030204" pitchFamily="34" charset="0"/>
                <a:cs typeface="Calibri" panose="020F0502020204030204" pitchFamily="34" charset="0"/>
              </a:rPr>
              <a:t>s </a:t>
            </a:r>
            <a:r>
              <a:rPr lang="en-GB" baseline="30000" noProof="0" dirty="0" err="1">
                <a:latin typeface="Calibri" panose="020F0502020204030204" pitchFamily="34" charset="0"/>
                <a:cs typeface="Calibri" panose="020F0502020204030204" pitchFamily="34" charset="0"/>
              </a:rPr>
              <a:t>t</a:t>
            </a:r>
            <a:r>
              <a:rPr lang="en-GB" noProof="0" dirty="0" err="1">
                <a:latin typeface="Calibri" panose="020F0502020204030204" pitchFamily="34" charset="0"/>
                <a:cs typeface="Calibri" panose="020F0502020204030204" pitchFamily="34" charset="0"/>
              </a:rPr>
              <a:t>.K</a:t>
            </a:r>
            <a:r>
              <a:rPr lang="en-GB" baseline="-25000" noProof="0" dirty="0" err="1">
                <a:latin typeface="Calibri" panose="020F0502020204030204" pitchFamily="34" charset="0"/>
                <a:cs typeface="Calibri" panose="020F0502020204030204" pitchFamily="34" charset="0"/>
              </a:rPr>
              <a:t>s</a:t>
            </a:r>
            <a:r>
              <a:rPr lang="en-GB" baseline="-25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=1.</a:t>
            </a:r>
            <a:endParaRPr lang="en-GB" noProof="0" dirty="0">
              <a:latin typeface="Calibri" panose="020F0502020204030204" pitchFamily="34" charset="0"/>
              <a:cs typeface="Calibri" panose="020F0502020204030204" pitchFamily="34" charset="0"/>
              <a:sym typeface="Symbol" pitchFamily="18" charset="2"/>
            </a:endParaRPr>
          </a:p>
          <a:p>
            <a:r>
              <a:rPr lang="en-GB" noProof="0" dirty="0">
                <a:latin typeface="Calibri" panose="020F0502020204030204" pitchFamily="34" charset="0"/>
                <a:cs typeface="Calibri" panose="020F0502020204030204" pitchFamily="34" charset="0"/>
              </a:rPr>
              <a:t>Since 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we obtain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r>
              <a:rPr lang="en-GB" noProof="0" dirty="0">
                <a:latin typeface="Calibri" panose="020F0502020204030204" pitchFamily="34" charset="0"/>
                <a:cs typeface="Calibri" panose="020F0502020204030204" pitchFamily="34" charset="0"/>
                <a:sym typeface="Symbol" pitchFamily="18" charset="2"/>
              </a:rPr>
              <a:t>.</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or D</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M</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noProof="0" dirty="0">
                <a:latin typeface="Calibri" panose="020F0502020204030204" pitchFamily="34" charset="0"/>
                <a:cs typeface="Calibri" panose="020F0502020204030204" pitchFamily="34" charset="0"/>
              </a:rPr>
              <a:t>.</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p>
          <a:p>
            <a:r>
              <a:rPr lang="en-GB" noProof="0" dirty="0">
                <a:latin typeface="Calibri" panose="020F0502020204030204" pitchFamily="34" charset="0"/>
                <a:cs typeface="Calibri" panose="020F0502020204030204" pitchFamily="34" charset="0"/>
              </a:rPr>
              <a:t>This transformation is applied to the query vector q to obtain a</a:t>
            </a:r>
            <a:r>
              <a:rPr lang="en-GB" baseline="0" noProof="0" dirty="0">
                <a:latin typeface="Calibri" panose="020F0502020204030204" pitchFamily="34" charset="0"/>
                <a:cs typeface="Calibri" panose="020F0502020204030204" pitchFamily="34" charset="0"/>
              </a:rPr>
              <a:t> query vector </a:t>
            </a:r>
            <a:r>
              <a:rPr lang="en-GB" noProof="0" dirty="0">
                <a:latin typeface="Calibri" panose="020F0502020204030204" pitchFamily="34" charset="0"/>
                <a:cs typeface="Calibri" panose="020F0502020204030204" pitchFamily="34" charset="0"/>
              </a:rPr>
              <a:t>q* in the concept space. After that step, the similarity of</a:t>
            </a:r>
            <a:r>
              <a:rPr lang="en-GB" baseline="0" noProof="0" dirty="0">
                <a:latin typeface="Calibri" panose="020F0502020204030204" pitchFamily="34" charset="0"/>
                <a:cs typeface="Calibri" panose="020F0502020204030204" pitchFamily="34" charset="0"/>
              </a:rPr>
              <a:t> the query to the documents in the concept space can be computed. (</a:t>
            </a:r>
            <a:r>
              <a:rPr lang="en-GB" noProof="0" dirty="0">
                <a:latin typeface="Calibri" panose="020F0502020204030204" pitchFamily="34" charset="0"/>
                <a:cs typeface="Calibri" panose="020F0502020204030204" pitchFamily="34" charset="0"/>
                <a:sym typeface="Symbol" pitchFamily="18" charset="2"/>
              </a:rPr>
              <a:t>(</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noProof="0" dirty="0">
                <a:latin typeface="Calibri" panose="020F0502020204030204" pitchFamily="34" charset="0"/>
                <a:cs typeface="Calibri" panose="020F0502020204030204" pitchFamily="34" charset="0"/>
                <a:sym typeface="Symbol" pitchFamily="18" charset="2"/>
              </a:rPr>
              <a:t>)</a:t>
            </a:r>
            <a:r>
              <a:rPr lang="en-GB" baseline="-25000" noProof="0" dirty="0" err="1">
                <a:latin typeface="Calibri" panose="020F0502020204030204" pitchFamily="34" charset="0"/>
                <a:cs typeface="Calibri" panose="020F0502020204030204" pitchFamily="34" charset="0"/>
                <a:sym typeface="Symbol" pitchFamily="18" charset="2"/>
              </a:rPr>
              <a:t>i</a:t>
            </a:r>
            <a:r>
              <a:rPr lang="en-GB" baseline="-2500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denotes the </a:t>
            </a:r>
            <a:r>
              <a:rPr lang="en-GB" noProof="0" dirty="0" err="1">
                <a:latin typeface="Calibri" panose="020F0502020204030204" pitchFamily="34" charset="0"/>
                <a:cs typeface="Calibri" panose="020F0502020204030204" pitchFamily="34" charset="0"/>
                <a:sym typeface="Symbol" pitchFamily="18" charset="2"/>
              </a:rPr>
              <a:t>i-th</a:t>
            </a:r>
            <a:r>
              <a:rPr lang="en-GB" noProof="0" dirty="0">
                <a:latin typeface="Calibri" panose="020F0502020204030204" pitchFamily="34" charset="0"/>
                <a:cs typeface="Calibri" panose="020F0502020204030204" pitchFamily="34" charset="0"/>
                <a:sym typeface="Symbol" pitchFamily="18" charset="2"/>
              </a:rPr>
              <a:t> column of matrix </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baseline="0" noProof="0" dirty="0">
                <a:latin typeface="Calibri" panose="020F0502020204030204" pitchFamily="34" charset="0"/>
                <a:cs typeface="Calibri" panose="020F0502020204030204" pitchFamily="34" charset="0"/>
                <a:sym typeface="Symbol" pitchFamily="18" charset="2"/>
              </a:rPr>
              <a:t>)</a:t>
            </a: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23</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This figure illustrates of how a query vector is treated like an additional document</a:t>
            </a:r>
            <a:r>
              <a:rPr lang="en-GB" baseline="0" dirty="0">
                <a:latin typeface="Calibri" panose="020F0502020204030204" pitchFamily="34" charset="0"/>
                <a:cs typeface="Calibri" panose="020F0502020204030204" pitchFamily="34" charset="0"/>
              </a:rPr>
              <a:t> vector.</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259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24</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Given Python libraries that compute the SVD, we can implement the LSI method directly using the definitions and based on the term-document matrix that we have already computed for the vector space retrieval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4025463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Her we inspect the resulting matrices, when selecting s=2 dimensions.</a:t>
            </a:r>
          </a:p>
        </p:txBody>
      </p:sp>
      <p:sp>
        <p:nvSpPr>
          <p:cNvPr id="4" name="Slide Number Placeholder 3"/>
          <p:cNvSpPr>
            <a:spLocks noGrp="1"/>
          </p:cNvSpPr>
          <p:nvPr>
            <p:ph type="sldNum" sz="quarter" idx="5"/>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431822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27</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Since in our example the concept space has two dimensions, we can plot both the documents and the terms in this 2-dimensional space. It is interesting to observe of how semantically "close" terms and documents cluster in the same regions. This illustrates very well the </a:t>
            </a:r>
            <a:r>
              <a:rPr lang="fr-CH" dirty="0" err="1">
                <a:latin typeface="Calibri" panose="020F0502020204030204" pitchFamily="34" charset="0"/>
                <a:cs typeface="Calibri" panose="020F0502020204030204" pitchFamily="34" charset="0"/>
              </a:rPr>
              <a:t>potential</a:t>
            </a:r>
            <a:r>
              <a:rPr lang="fr-CH" dirty="0">
                <a:latin typeface="Calibri" panose="020F0502020204030204" pitchFamily="34" charset="0"/>
                <a:cs typeface="Calibri" panose="020F0502020204030204" pitchFamily="34" charset="0"/>
              </a:rPr>
              <a:t> of latent semantic indexing in revealing the « essential</a:t>
            </a:r>
            <a:r>
              <a:rPr lang="fr-CH" baseline="0" dirty="0">
                <a:latin typeface="Calibri" panose="020F0502020204030204" pitchFamily="34" charset="0"/>
                <a:cs typeface="Calibri" panose="020F0502020204030204" pitchFamily="34" charset="0"/>
              </a:rPr>
              <a:t> concepts » </a:t>
            </a:r>
            <a:r>
              <a:rPr lang="fr-CH" dirty="0">
                <a:latin typeface="Calibri" panose="020F0502020204030204" pitchFamily="34" charset="0"/>
                <a:cs typeface="Calibri" panose="020F0502020204030204" pitchFamily="34" charset="0"/>
              </a:rPr>
              <a:t>in document collections.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492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31</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LSI has been a fundamental advance in the development of informational retrieval. However, it also suffers from conceptual problems.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For example, least squares approximation is based on the assumption that term frequencies are normally distributed. This is not consistent with the observation that term frequencies are power-law distributed.</a:t>
            </a: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latin typeface="Calibri" panose="020F0502020204030204" pitchFamily="34" charset="0"/>
                <a:cs typeface="Calibri" panose="020F0502020204030204" pitchFamily="34" charset="0"/>
              </a:rPr>
              <a:t>LSI has triggered the search for different alternative approaches for better capturing the semantic properties of text in information retrieval.</a:t>
            </a:r>
          </a:p>
          <a:p>
            <a:endParaRPr lang="en-GB" baseline="0" dirty="0">
              <a:latin typeface="Calibri" panose="020F0502020204030204" pitchFamily="34" charset="0"/>
              <a:cs typeface="Calibri" panose="020F0502020204030204" pitchFamily="34" charset="0"/>
            </a:endParaRPr>
          </a:p>
          <a:p>
            <a:r>
              <a:rPr lang="en-GB" baseline="0" dirty="0">
                <a:latin typeface="Calibri" panose="020F0502020204030204" pitchFamily="34" charset="0"/>
                <a:cs typeface="Calibri" panose="020F0502020204030204" pitchFamily="34" charset="0"/>
              </a:rPr>
              <a:t>One recent successful approach is LDA, based on the use of Dirichlet distributions. Like LSI it generates a concept space, where concepts are represented as term vectors. The method has better theoretical foundations and empirically it produces better results. It is nowadays considered as a golden standard. The approach is mathematically more involved than LSI, and therefore we will not be able to develop this method in this lecture.</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a:t>
            </a:r>
            <a:r>
              <a:rPr lang="en-US" baseline="0" dirty="0">
                <a:latin typeface="Calibri" panose="020F0502020204030204" pitchFamily="34" charset="0"/>
                <a:cs typeface="Calibri" panose="020F0502020204030204" pitchFamily="34" charset="0"/>
              </a:rPr>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assumed to be generated from a mixture of topics, where the mixture is determined by weights, as indicated in the figure. As a result, each document contains terms form its associated topics in the right proportion.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Like the probabilistic language model used in information retrieval, this approach us an example of a probabilistic generative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latin typeface="Calibri" panose="020F0502020204030204" pitchFamily="34" charset="0"/>
                <a:cs typeface="Calibri" panose="020F0502020204030204" pitchFamily="34" charset="0"/>
              </a:rPr>
              <a:t>These problems are related to the fact that the same concepts can be expressed through many different terms (synonyms) and that the same term may have multiple meanings (homonyms). Studies show that</a:t>
            </a:r>
            <a:r>
              <a:rPr lang="fr-CH" dirty="0">
                <a:latin typeface="Calibri" panose="020F0502020204030204" pitchFamily="34" charset="0"/>
                <a:cs typeface="Calibri" panose="020F0502020204030204" pitchFamily="34" charset="0"/>
              </a:rPr>
              <a:t> different users use the same keywords for expressing the same concepts only 20% of the time. </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the topic model, we obtain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While it is straightforward to generate documents, once the probabilistic topic model is given, deriving a topic model for a given document collection is a hard problem. To solve this problem, a probabilistic topic model needs to be derived, that is likely to generate the document collection under consideration.</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do</a:t>
            </a:r>
            <a:r>
              <a:rPr lang="en-US" baseline="0" dirty="0">
                <a:latin typeface="Calibri" panose="020F0502020204030204" pitchFamily="34" charset="0"/>
                <a:cs typeface="Calibri" panose="020F0502020204030204" pitchFamily="34" charset="0"/>
              </a:rPr>
              <a:t> not present the details of LDA here, as the method is mathematically fairly involved. However, it is important to note that it is considered today as the state-of-the-art method of topic detection.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Topic models provide a representation</a:t>
            </a:r>
            <a:r>
              <a:rPr lang="en-US" baseline="0" dirty="0">
                <a:latin typeface="Calibri" panose="020F0502020204030204" pitchFamily="34" charset="0"/>
                <a:cs typeface="Calibri" panose="020F0502020204030204" pitchFamily="34" charset="0"/>
              </a:rPr>
              <a:t> of documents at a conceptual level. Therefore, they are applied in many different contexts, including document retrieval and classification.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 summarizes the connection between </a:t>
            </a:r>
            <a:r>
              <a:rPr lang="en-US" baseline="0" dirty="0">
                <a:latin typeface="Calibri" panose="020F0502020204030204" pitchFamily="34" charset="0"/>
                <a:cs typeface="Calibri" panose="020F0502020204030204" pitchFamily="34" charset="0"/>
              </a:rPr>
              <a:t>the vector space model, which we introduced for information retrieval and topic models that produce low-dimensional (dense) representation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Let’s illustrate</a:t>
            </a:r>
            <a:r>
              <a:rPr lang="en-GB" baseline="0" dirty="0">
                <a:latin typeface="Calibri" panose="020F0502020204030204" pitchFamily="34" charset="0"/>
                <a:cs typeface="Calibri" panose="020F0502020204030204" pitchFamily="34" charset="0"/>
              </a:rPr>
              <a:t> the problem resulting from synonyms and homonyms by an example. Among these three documents at the level of terms doc1 and doc2 are highly related, whereas doc3 has no similarity with the other two documents. Understanding the meaning of the words, it is however easy to see that in reality doc2 and doc3 are closely related, as they talk about mobile communications, whereas doc1 is completely unrelated to the others as it is about health and nutrition.</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Thus, it would be interesting to</a:t>
            </a:r>
            <a:r>
              <a:rPr lang="en-GB" baseline="0" noProof="0" dirty="0">
                <a:latin typeface="Calibri" panose="020F0502020204030204" pitchFamily="34" charset="0"/>
                <a:cs typeface="Calibri" panose="020F0502020204030204" pitchFamily="34" charset="0"/>
              </a:rPr>
              <a:t> represent the meaning of documents and queries in information retrieval </a:t>
            </a:r>
            <a:r>
              <a:rPr lang="en-GB" noProof="0" dirty="0">
                <a:latin typeface="Calibri" panose="020F0502020204030204" pitchFamily="34" charset="0"/>
                <a:cs typeface="Calibri" panose="020F0502020204030204" pitchFamily="34" charset="0"/>
              </a:rPr>
              <a:t>models on</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concepts, instead on terms. To that end, it is</a:t>
            </a:r>
            <a:r>
              <a:rPr lang="en-GB" baseline="0" noProof="0" dirty="0">
                <a:latin typeface="Calibri" panose="020F0502020204030204" pitchFamily="34" charset="0"/>
                <a:cs typeface="Calibri" panose="020F0502020204030204" pitchFamily="34" charset="0"/>
              </a:rPr>
              <a:t> first necessary to define a </a:t>
            </a:r>
            <a:r>
              <a:rPr lang="en-GB" noProof="0" dirty="0">
                <a:latin typeface="Calibri" panose="020F0502020204030204" pitchFamily="34" charset="0"/>
                <a:cs typeface="Calibri" panose="020F0502020204030204" pitchFamily="34" charset="0"/>
              </a:rPr>
              <a:t>"concept space" to which</a:t>
            </a:r>
            <a:r>
              <a:rPr lang="en-GB" baseline="0" noProof="0" dirty="0">
                <a:latin typeface="Calibri" panose="020F0502020204030204" pitchFamily="34" charset="0"/>
                <a:cs typeface="Calibri" panose="020F0502020204030204" pitchFamily="34" charset="0"/>
              </a:rPr>
              <a:t> documents and queries are mapped, and compute similarity within that concept space.</a:t>
            </a:r>
            <a:r>
              <a:rPr lang="en-GB" noProof="0" dirty="0">
                <a:latin typeface="Calibri" panose="020F0502020204030204" pitchFamily="34" charset="0"/>
                <a:cs typeface="Calibri" panose="020F0502020204030204" pitchFamily="34" charset="0"/>
              </a:rPr>
              <a:t> The concept space should</a:t>
            </a:r>
            <a:r>
              <a:rPr lang="en-GB" baseline="0" noProof="0" dirty="0">
                <a:latin typeface="Calibri" panose="020F0502020204030204" pitchFamily="34" charset="0"/>
                <a:cs typeface="Calibri" panose="020F0502020204030204" pitchFamily="34" charset="0"/>
              </a:rPr>
              <a:t> ideally have much lower dimension than the term space, whose dimensionality is determined by the size of the vocabulary.</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This figure illustrates the approach: rather than directly relating documents d and terms t, as in vector space retrieval, there exists an</a:t>
            </a:r>
            <a:r>
              <a:rPr lang="fr-CH" baseline="0" dirty="0">
                <a:latin typeface="Calibri" panose="020F0502020204030204" pitchFamily="34" charset="0"/>
                <a:cs typeface="Calibri" panose="020F0502020204030204" pitchFamily="34" charset="0"/>
              </a:rPr>
              <a:t> intermediate </a:t>
            </a:r>
            <a:r>
              <a:rPr lang="fr-CH" dirty="0">
                <a:latin typeface="Calibri" panose="020F0502020204030204" pitchFamily="34" charset="0"/>
                <a:cs typeface="Calibri" panose="020F0502020204030204" pitchFamily="34" charset="0"/>
              </a:rPr>
              <a:t>layer of concepts c to which both queries and documents are mapped. The concept space can be of a smaller dimension than the term space. In this small example we can</a:t>
            </a:r>
            <a:r>
              <a:rPr lang="fr-CH" baseline="0" dirty="0">
                <a:latin typeface="Calibri" panose="020F0502020204030204" pitchFamily="34" charset="0"/>
                <a:cs typeface="Calibri" panose="020F0502020204030204" pitchFamily="34" charset="0"/>
              </a:rPr>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65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Applying this idea to our example before, we can consider a </a:t>
            </a:r>
            <a:r>
              <a:rPr lang="en-GB" baseline="0" dirty="0">
                <a:latin typeface="Calibri" panose="020F0502020204030204" pitchFamily="34" charset="0"/>
                <a:cs typeface="Calibri" panose="020F0502020204030204" pitchFamily="34" charset="0"/>
              </a:rPr>
              <a:t>concept space consisting of four concepts, two related to health, two related to mobile communication. For doc2 and doc3 we recognize much better the close conceptual relationship the two documents have.</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We may consider concepts as being represented by sets of terms, and documents by concept</a:t>
            </a:r>
            <a:r>
              <a:rPr lang="en-GB" baseline="0" dirty="0">
                <a:latin typeface="Calibri" panose="020F0502020204030204" pitchFamily="34" charset="0"/>
                <a:cs typeface="Calibri" panose="020F0502020204030204" pitchFamily="34" charset="0"/>
              </a:rPr>
              <a:t> vectors that count how many concept terms occur in the document. Using this approach we would obtain the non-normalized concept vectors </a:t>
            </a:r>
            <a:r>
              <a:rPr lang="en-GB" dirty="0">
                <a:latin typeface="Calibri" panose="020F0502020204030204" pitchFamily="34" charset="0"/>
                <a:cs typeface="Calibri" panose="020F0502020204030204" pitchFamily="34" charset="0"/>
              </a:rPr>
              <a:t>doc1 =</a:t>
            </a:r>
            <a:r>
              <a:rPr lang="en-GB" baseline="0" dirty="0">
                <a:latin typeface="Calibri" panose="020F0502020204030204" pitchFamily="34" charset="0"/>
                <a:cs typeface="Calibri" panose="020F0502020204030204" pitchFamily="34" charset="0"/>
              </a:rPr>
              <a:t> (4,3,3,1), </a:t>
            </a:r>
            <a:r>
              <a:rPr lang="en-GB" dirty="0">
                <a:latin typeface="Calibri" panose="020F0502020204030204" pitchFamily="34" charset="0"/>
                <a:cs typeface="Calibri" panose="020F0502020204030204" pitchFamily="34" charset="0"/>
              </a:rPr>
              <a:t>doc2=(3,1,3,3)</a:t>
            </a:r>
            <a:r>
              <a:rPr lang="en-GB" baseline="0" dirty="0">
                <a:latin typeface="Calibri" panose="020F0502020204030204" pitchFamily="34" charset="0"/>
                <a:cs typeface="Calibri" panose="020F0502020204030204" pitchFamily="34" charset="0"/>
              </a:rPr>
              <a:t> and </a:t>
            </a:r>
            <a:r>
              <a:rPr lang="en-GB" dirty="0">
                <a:latin typeface="Calibri" panose="020F0502020204030204" pitchFamily="34" charset="0"/>
                <a:cs typeface="Calibri" panose="020F0502020204030204" pitchFamily="34" charset="0"/>
              </a:rPr>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After normalizing these vectors</a:t>
            </a:r>
            <a:r>
              <a:rPr lang="en-GB" baseline="0" dirty="0">
                <a:latin typeface="Calibri" panose="020F0502020204030204" pitchFamily="34" charset="0"/>
                <a:cs typeface="Calibri" panose="020F0502020204030204" pitchFamily="34" charset="0"/>
              </a:rPr>
              <a:t> we compute the cosine similarities among the resulting concept vectors and obtain:</a:t>
            </a:r>
            <a:endParaRPr lang="en-GB"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(2,3) = 0.3</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(1,2) = 0.245</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(1,3) = 0.22</a:t>
            </a:r>
          </a:p>
          <a:p>
            <a:r>
              <a:rPr lang="en-GB" baseline="0" dirty="0">
                <a:latin typeface="Calibri" panose="020F0502020204030204" pitchFamily="34" charset="0"/>
                <a:cs typeface="Calibri" panose="020F0502020204030204" pitchFamily="34" charset="0"/>
              </a:rPr>
              <a:t>This result shows that indeed documents 2 and 3 are semantically closer, though still some confusion remains due to the large number of homonyms occurring in these documents.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48466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©2022,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1.4 Embedding Techniques</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r>
              <a:rPr lang="en-GB" dirty="0" err="1"/>
              <a:t>M</a:t>
            </a:r>
            <a:r>
              <a:rPr lang="en-GB" baseline="-25000" dirty="0" err="1"/>
              <a:t>ij</a:t>
            </a:r>
            <a:r>
              <a:rPr lang="en-GB" dirty="0"/>
              <a:t>  be a term-document matrix with m rows (terms) and n columns (documents)</a:t>
            </a:r>
          </a:p>
          <a:p>
            <a:pPr lvl="1"/>
            <a:r>
              <a:rPr lang="en-GB" dirty="0"/>
              <a:t>To each element of this matrix is assigned a weight </a:t>
            </a:r>
            <a:r>
              <a:rPr lang="en-GB" dirty="0" err="1"/>
              <a:t>w</a:t>
            </a:r>
            <a:r>
              <a:rPr lang="en-GB" baseline="-25000" dirty="0" err="1"/>
              <a:t>ij</a:t>
            </a:r>
            <a:r>
              <a:rPr lang="en-GB" dirty="0"/>
              <a:t> associated with </a:t>
            </a:r>
            <a:r>
              <a:rPr lang="en-GB" dirty="0" err="1"/>
              <a:t>t</a:t>
            </a:r>
            <a:r>
              <a:rPr lang="en-GB" baseline="-25000" dirty="0" err="1"/>
              <a:t>i</a:t>
            </a:r>
            <a:r>
              <a:rPr lang="en-GB" baseline="-25000" dirty="0"/>
              <a:t>  </a:t>
            </a:r>
            <a:r>
              <a:rPr lang="en-GB" dirty="0"/>
              <a:t>and </a:t>
            </a:r>
            <a:r>
              <a:rPr lang="en-GB" dirty="0" err="1"/>
              <a:t>d</a:t>
            </a:r>
            <a:r>
              <a:rPr lang="en-GB" baseline="-25000" dirty="0" err="1"/>
              <a:t>j</a:t>
            </a:r>
            <a:endParaRPr lang="en-GB" dirty="0"/>
          </a:p>
          <a:p>
            <a:pPr lvl="1"/>
            <a:r>
              <a:rPr lang="en-GB" dirty="0"/>
              <a:t>The weight </a:t>
            </a:r>
            <a:r>
              <a:rPr lang="en-GB" dirty="0" err="1"/>
              <a:t>w</a:t>
            </a:r>
            <a:r>
              <a:rPr lang="en-GB" baseline="-25000" dirty="0" err="1"/>
              <a:t>ij</a:t>
            </a:r>
            <a:r>
              <a:rPr lang="en-GB" dirty="0"/>
              <a:t> can be based on a </a:t>
            </a:r>
            <a:r>
              <a:rPr lang="en-GB" dirty="0" err="1"/>
              <a:t>tf-idf</a:t>
            </a:r>
            <a:r>
              <a:rPr lang="en-GB" dirty="0"/>
              <a:t> weighting scheme</a:t>
            </a:r>
          </a:p>
          <a:p>
            <a:pPr lvl="1"/>
            <a:endParaRPr lang="en-GB" dirty="0"/>
          </a:p>
        </p:txBody>
      </p:sp>
      <p:sp>
        <p:nvSpPr>
          <p:cNvPr id="12292" name="Footer Placeholder 6"/>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In vector space retrieval each row of the matrix M corresponds to </a:t>
            </a:r>
            <a:endParaRPr lang="en-US" altLang="en-US" dirty="0">
              <a:ea typeface="MS PGothic" charset="-128"/>
            </a:endParaRP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687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p:sp>
        <p:nvSpPr>
          <p:cNvPr id="14339" name="Rectangle 3"/>
          <p:cNvSpPr>
            <a:spLocks noGrp="1" noChangeArrowheads="1"/>
          </p:cNvSpPr>
          <p:nvPr>
            <p:ph type="body" idx="1"/>
          </p:nvPr>
        </p:nvSpPr>
        <p:spPr/>
        <p:txBody>
          <a:bodyPr/>
          <a:lstStyle/>
          <a:p>
            <a:r>
              <a:rPr lang="en-GB" sz="2800"/>
              <a:t>Key Idea: extract the essential features of M</a:t>
            </a:r>
            <a:r>
              <a:rPr lang="en-GB" sz="2800" baseline="30000"/>
              <a:t>t</a:t>
            </a:r>
            <a:r>
              <a:rPr lang="en-GB" sz="2800"/>
              <a:t> and approximate it by the most important ones</a:t>
            </a:r>
          </a:p>
          <a:p>
            <a:pPr lvl="1"/>
            <a:endParaRPr lang="en-GB"/>
          </a:p>
          <a:p>
            <a:pPr lvl="1"/>
            <a:endParaRPr lang="en-GB"/>
          </a:p>
          <a:p>
            <a:pPr lvl="1"/>
            <a:endParaRPr lang="en-GB" sz="900"/>
          </a:p>
          <a:p>
            <a:endParaRPr lang="en-GB" sz="1800"/>
          </a:p>
        </p:txBody>
      </p:sp>
      <p:sp>
        <p:nvSpPr>
          <p:cNvPr id="14340" name="Footer Placeholder 3"/>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8" name="Rectangle 7"/>
          <p:cNvSpPr/>
          <p:nvPr/>
        </p:nvSpPr>
        <p:spPr>
          <a:xfrm>
            <a:off x="3151091" y="4581130"/>
            <a:ext cx="2526654"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M</a:t>
            </a:r>
            <a:r>
              <a:rPr lang="pt-BR" sz="2400" kern="0" baseline="30000" dirty="0">
                <a:solidFill>
                  <a:srgbClr val="000000"/>
                </a:solidFill>
                <a:latin typeface="Calibri"/>
                <a:cs typeface="Calibri"/>
              </a:rPr>
              <a:t>t</a:t>
            </a:r>
            <a:endParaRPr lang="en-GB" sz="1100" dirty="0"/>
          </a:p>
        </p:txBody>
      </p:sp>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p:sp>
        <p:nvSpPr>
          <p:cNvPr id="3" name="Content Placeholder 2"/>
          <p:cNvSpPr>
            <a:spLocks noGrp="1"/>
          </p:cNvSpPr>
          <p:nvPr>
            <p:ph idx="1"/>
          </p:nvPr>
        </p:nvSpPr>
        <p:spPr/>
        <p:txBody>
          <a:bodyPr/>
          <a:lstStyle/>
          <a:p>
            <a:r>
              <a:rPr lang="en-GB" dirty="0"/>
              <a:t>Represent Matrix M as M = </a:t>
            </a:r>
            <a:r>
              <a:rPr lang="en-GB" dirty="0" err="1"/>
              <a:t>K.S.D</a:t>
            </a:r>
            <a:r>
              <a:rPr lang="en-GB" baseline="30000" dirty="0" err="1"/>
              <a:t>t</a:t>
            </a:r>
            <a:endParaRPr lang="en-GB" baseline="30000" dirty="0"/>
          </a:p>
          <a:p>
            <a:pPr lvl="1"/>
            <a:r>
              <a:rPr lang="en-GB" dirty="0"/>
              <a:t>K </a:t>
            </a:r>
            <a:r>
              <a:rPr lang="en-GB" dirty="0">
                <a:sym typeface="Symbol" pitchFamily="18" charset="2"/>
              </a:rPr>
              <a:t> and </a:t>
            </a:r>
            <a:r>
              <a:rPr lang="en-GB" dirty="0"/>
              <a:t>D are matrices with orthonormal columns</a:t>
            </a:r>
          </a:p>
          <a:p>
            <a:pPr marL="914400" lvl="2" indent="0" algn="ctr">
              <a:buNone/>
            </a:pPr>
            <a:r>
              <a:rPr lang="en-GB" sz="2800" dirty="0" err="1"/>
              <a:t>K.K</a:t>
            </a:r>
            <a:r>
              <a:rPr lang="en-GB" sz="2800" baseline="30000" dirty="0" err="1"/>
              <a:t>t</a:t>
            </a:r>
            <a:r>
              <a:rPr lang="en-GB" sz="2800" dirty="0"/>
              <a:t> = I = </a:t>
            </a:r>
            <a:r>
              <a:rPr lang="en-GB" sz="2800" dirty="0" err="1"/>
              <a:t>D.D</a:t>
            </a:r>
            <a:r>
              <a:rPr lang="en-GB" sz="2800" baseline="30000" dirty="0" err="1"/>
              <a:t>t</a:t>
            </a:r>
            <a:endParaRPr lang="en-GB" sz="2800" baseline="30000" dirty="0"/>
          </a:p>
          <a:p>
            <a:pPr lvl="1"/>
            <a:r>
              <a:rPr lang="en-GB" dirty="0"/>
              <a:t>S is an  r x r  diagonal matrix of the singular values sorted in decreasing order where r = min(m, n), i.e. the rank of M</a:t>
            </a:r>
          </a:p>
          <a:p>
            <a:pPr lvl="1"/>
            <a:r>
              <a:rPr lang="en-GB" dirty="0"/>
              <a:t>Such a decomposition always exists and is unique (up to sign)</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t>K is the matrix of eigenvectors derived from </a:t>
                </a:r>
                <a:r>
                  <a:rPr lang="en-GB" sz="2800" dirty="0" err="1"/>
                  <a:t>M.M</a:t>
                </a:r>
                <a:r>
                  <a:rPr lang="en-GB" sz="2800" baseline="30000" dirty="0" err="1"/>
                  <a:t>t</a:t>
                </a:r>
                <a:endParaRPr lang="en-GB" sz="2800" dirty="0"/>
              </a:p>
              <a:p>
                <a:r>
                  <a:rPr lang="en-GB" sz="2800" dirty="0"/>
                  <a:t>D is the matrix of eigenvectors derived from </a:t>
                </a:r>
                <a:r>
                  <a:rPr lang="en-GB" sz="2800" dirty="0" err="1"/>
                  <a:t>M</a:t>
                </a:r>
                <a:r>
                  <a:rPr lang="en-GB" sz="2800" baseline="30000" dirty="0" err="1"/>
                  <a:t>t</a:t>
                </a:r>
                <a:r>
                  <a:rPr lang="en-GB" sz="2800" dirty="0" err="1">
                    <a:sym typeface="Symbol" pitchFamily="18" charset="2"/>
                  </a:rPr>
                  <a:t>.</a:t>
                </a:r>
                <a:r>
                  <a:rPr lang="en-GB" sz="2800" dirty="0" err="1"/>
                  <a:t>M</a:t>
                </a:r>
                <a:endParaRPr lang="en-GB" sz="2800" dirty="0"/>
              </a:p>
              <a:p>
                <a:endParaRPr lang="en-GB" sz="2800" dirty="0"/>
              </a:p>
              <a:p>
                <a:r>
                  <a:rPr lang="en-GB" sz="2800" dirty="0"/>
                  <a:t>Algorithms for constructing the SVD of a m</a:t>
                </a:r>
                <a:r>
                  <a:rPr lang="en-GB" sz="2800" dirty="0">
                    <a:sym typeface="Symbol" pitchFamily="18" charset="2"/>
                  </a:rPr>
                  <a:t> x </a:t>
                </a:r>
                <a:r>
                  <a:rPr lang="en-GB" sz="2800" dirty="0"/>
                  <a:t>n matrix have complexity O(n</a:t>
                </a:r>
                <a:r>
                  <a:rPr lang="en-GB" sz="2800" baseline="30000" dirty="0"/>
                  <a:t>3</a:t>
                </a:r>
                <a:r>
                  <a:rPr lang="en-GB" sz="2800" dirty="0"/>
                  <a:t>) if m</a:t>
                </a:r>
                <a14:m>
                  <m:oMath xmlns:m="http://schemas.openxmlformats.org/officeDocument/2006/math">
                    <m:r>
                      <a:rPr lang="en-GB" sz="2800" i="1" smtClean="0">
                        <a:latin typeface="Cambria Math" charset="0"/>
                        <a:ea typeface="Cambria Math" charset="0"/>
                        <a:cs typeface="Cambria Math" charset="0"/>
                      </a:rPr>
                      <m:t>≤</m:t>
                    </m:r>
                  </m:oMath>
                </a14:m>
                <a:r>
                  <a:rPr lang="en-GB" sz="2800" dirty="0">
                    <a:sym typeface="Symbol" pitchFamily="18" charset="2"/>
                  </a:rPr>
                  <a:t>n</a:t>
                </a:r>
              </a:p>
              <a:p>
                <a:endParaRPr lang="en-GB" sz="2800" baseline="30000" dirty="0">
                  <a:sym typeface="Symbol" pitchFamily="18" charset="2"/>
                </a:endParaRPr>
              </a:p>
              <a:p>
                <a:endParaRPr lang="en-GB" sz="2800" baseline="300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67" t="-109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p:sp>
        <p:nvSpPr>
          <p:cNvPr id="1029" name="Rectangle 3"/>
          <p:cNvSpPr>
            <a:spLocks noGrp="1" noChangeArrowheads="1"/>
          </p:cNvSpPr>
          <p:nvPr>
            <p:ph type="body" idx="1"/>
          </p:nvPr>
        </p:nvSpPr>
        <p:spPr>
          <a:xfrm>
            <a:off x="179388" y="1341438"/>
            <a:ext cx="8569076" cy="5029200"/>
          </a:xfrm>
        </p:spPr>
        <p:txBody>
          <a:bodyPr/>
          <a:lstStyle/>
          <a:p>
            <a:pPr>
              <a:lnSpc>
                <a:spcPct val="90000"/>
              </a:lnSpc>
            </a:pPr>
            <a:r>
              <a:rPr lang="fr-CH" sz="2800" dirty="0"/>
              <a:t>We can </a:t>
            </a:r>
            <a:r>
              <a:rPr lang="fr-CH" sz="2800" dirty="0" err="1"/>
              <a:t>write</a:t>
            </a:r>
            <a:r>
              <a:rPr lang="fr-CH" sz="2800" dirty="0"/>
              <a:t> M </a:t>
            </a:r>
            <a:r>
              <a:rPr lang="en-GB" sz="2800" dirty="0"/>
              <a:t>= </a:t>
            </a:r>
            <a:r>
              <a:rPr lang="en-GB" sz="2800" dirty="0" err="1"/>
              <a:t>K.S.D</a:t>
            </a:r>
            <a:r>
              <a:rPr lang="en-GB" sz="2800" baseline="30000" dirty="0" err="1"/>
              <a:t>t</a:t>
            </a:r>
            <a:r>
              <a:rPr lang="fr-CH" sz="2800" dirty="0"/>
              <a:t> 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s</a:t>
            </a:r>
            <a:r>
              <a:rPr lang="fr-CH" sz="2800" baseline="-25000" dirty="0"/>
              <a:t>i</a:t>
            </a:r>
            <a:r>
              <a:rPr lang="fr-CH" sz="2800" dirty="0"/>
              <a:t> are ordered in decreasing size</a:t>
            </a:r>
          </a:p>
          <a:p>
            <a:pPr>
              <a:lnSpc>
                <a:spcPct val="90000"/>
              </a:lnSpc>
            </a:pPr>
            <a:r>
              <a:rPr lang="fr-CH" sz="2800" dirty="0"/>
              <a:t>By taking only the largest ones we obtain a «good» approximation of M (least square approximation)</a:t>
            </a:r>
          </a:p>
          <a:p>
            <a:pPr>
              <a:lnSpc>
                <a:spcPct val="90000"/>
              </a:lnSpc>
            </a:pPr>
            <a:endParaRPr lang="fr-CH" sz="2800" dirty="0"/>
          </a:p>
          <a:p>
            <a:pPr>
              <a:lnSpc>
                <a:spcPct val="90000"/>
              </a:lnSpc>
            </a:pPr>
            <a:r>
              <a:rPr lang="fr-CH" sz="2800" dirty="0"/>
              <a:t>The singular values s</a:t>
            </a:r>
            <a:r>
              <a:rPr lang="fr-CH" sz="2800" baseline="-25000" dirty="0"/>
              <a:t>i</a:t>
            </a:r>
            <a:r>
              <a:rPr lang="fr-CH" sz="2800" dirty="0"/>
              <a:t> 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p:graphicFrame>
        <p:nvGraphicFramePr>
          <p:cNvPr id="1026" name="Object 4"/>
          <p:cNvGraphicFramePr>
            <a:graphicFrameLocks noChangeAspect="1"/>
          </p:cNvGraphicFramePr>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name="Equation" r:id="rId3" imgW="1168200" imgH="291960" progId="Equation.DSMT4">
                  <p:embed/>
                </p:oleObj>
              </mc:Choice>
              <mc:Fallback>
                <p:oleObj name="Equation" r:id="rId3" imgW="1168200" imgH="291960" progId="Equation.DSMT4">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2771801" y="5517232"/>
          <a:ext cx="2695575" cy="660400"/>
        </p:xfrm>
        <a:graphic>
          <a:graphicData uri="http://schemas.openxmlformats.org/presentationml/2006/ole">
            <mc:AlternateContent xmlns:mc="http://schemas.openxmlformats.org/markup-compatibility/2006">
              <mc:Choice xmlns:v="urn:schemas-microsoft-com:vml" Requires="v">
                <p:oleObj name="Equation" r:id="rId5" imgW="1143000" imgH="279360" progId="Equation.3">
                  <p:embed/>
                </p:oleObj>
              </mc:Choice>
              <mc:Fallback>
                <p:oleObj name="Equation" r:id="rId5" imgW="1143000" imgH="279360" progId="Equation.3">
                  <p:embed/>
                  <p:pic>
                    <p:nvPicPr>
                      <p:cNvPr id="102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5517232"/>
                        <a:ext cx="2695575" cy="660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©2022,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 (LSI)</a:t>
            </a:r>
            <a:endParaRPr lang="en-GB"/>
          </a:p>
        </p:txBody>
      </p:sp>
      <p:sp>
        <p:nvSpPr>
          <p:cNvPr id="16388" name="Rectangle 3"/>
          <p:cNvSpPr>
            <a:spLocks noGrp="1" noChangeArrowheads="1"/>
          </p:cNvSpPr>
          <p:nvPr>
            <p:ph type="body" idx="1"/>
          </p:nvPr>
        </p:nvSpPr>
        <p:spPr/>
        <p:txBody>
          <a:bodyPr/>
          <a:lstStyle/>
          <a:p>
            <a:pPr eaLnBrk="1" hangingPunct="1"/>
            <a:r>
              <a:rPr lang="en-GB" sz="2800" dirty="0"/>
              <a:t>In the matrix S, select only the  s  largest singular values</a:t>
            </a:r>
          </a:p>
          <a:p>
            <a:pPr lvl="1" eaLnBrk="1" hangingPunct="1"/>
            <a:r>
              <a:rPr lang="en-GB" dirty="0"/>
              <a:t>Keep the corresponding columns in K and D</a:t>
            </a:r>
            <a:endParaRPr lang="en-GB" sz="1800" dirty="0"/>
          </a:p>
          <a:p>
            <a:pPr eaLnBrk="1" hangingPunct="1"/>
            <a:r>
              <a:rPr lang="en-GB" sz="2800" dirty="0"/>
              <a:t>The resultant matrix  is called M</a:t>
            </a:r>
            <a:r>
              <a:rPr lang="en-GB" sz="2800" baseline="-25000" dirty="0"/>
              <a:t>s</a:t>
            </a:r>
            <a:r>
              <a:rPr lang="en-GB" sz="2800" dirty="0"/>
              <a:t> and is given by</a:t>
            </a:r>
          </a:p>
          <a:p>
            <a:pPr lvl="1" eaLnBrk="1" hangingPunct="1"/>
            <a:r>
              <a:rPr lang="en-GB" dirty="0"/>
              <a:t>M</a:t>
            </a:r>
            <a:r>
              <a:rPr lang="en-GB" baseline="-25000" dirty="0"/>
              <a:t>s</a:t>
            </a:r>
            <a:r>
              <a:rPr lang="en-GB" dirty="0"/>
              <a:t> = </a:t>
            </a:r>
            <a:r>
              <a:rPr lang="en-GB" dirty="0" err="1"/>
              <a:t>K</a:t>
            </a:r>
            <a:r>
              <a:rPr lang="en-GB" baseline="-25000" dirty="0" err="1"/>
              <a:t>s</a:t>
            </a:r>
            <a:r>
              <a:rPr lang="en-GB" dirty="0" err="1">
                <a:sym typeface="Symbol" pitchFamily="18" charset="2"/>
              </a:rPr>
              <a:t>.</a:t>
            </a:r>
            <a:r>
              <a:rPr lang="en-GB" dirty="0" err="1"/>
              <a:t>S</a:t>
            </a:r>
            <a:r>
              <a:rPr lang="en-GB" baseline="-25000" dirty="0" err="1"/>
              <a:t>s</a:t>
            </a:r>
            <a:r>
              <a:rPr lang="en-GB" dirty="0" err="1">
                <a:sym typeface="Symbol" pitchFamily="18" charset="2"/>
              </a:rPr>
              <a:t>.</a:t>
            </a:r>
            <a:r>
              <a:rPr lang="en-GB" dirty="0" err="1"/>
              <a:t>D</a:t>
            </a:r>
            <a:r>
              <a:rPr lang="en-GB" baseline="-25000" dirty="0" err="1"/>
              <a:t>s</a:t>
            </a:r>
            <a:r>
              <a:rPr lang="en-GB" baseline="30000" dirty="0" err="1"/>
              <a:t>t</a:t>
            </a:r>
            <a:r>
              <a:rPr lang="en-GB" dirty="0"/>
              <a:t> where  s, s &lt; r, is the dimensionality of the concept space</a:t>
            </a:r>
            <a:endParaRPr lang="en-GB" sz="1800" dirty="0"/>
          </a:p>
          <a:p>
            <a:pPr eaLnBrk="1" hangingPunct="1"/>
            <a:r>
              <a:rPr lang="en-GB" sz="2800" dirty="0"/>
              <a:t>The parameter  s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p:spTree>
    <p:extLst>
      <p:ext uri="{BB962C8B-B14F-4D97-AF65-F5344CB8AC3E}">
        <p14:creationId xmlns:p14="http://schemas.microsoft.com/office/powerpoint/2010/main" val="33299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1.4.1 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895266" y="1125538"/>
            <a:ext cx="309983" cy="338544"/>
          </a:xfrm>
          <a:prstGeom prst="rect">
            <a:avLst/>
          </a:prstGeom>
          <a:noFill/>
          <a:ln w="9525">
            <a:noFill/>
            <a:miter lim="800000"/>
            <a:headEnd/>
            <a:tailEnd/>
          </a:ln>
        </p:spPr>
        <p:txBody>
          <a:bodyPr wrap="none" lIns="91431" tIns="45715" rIns="91431" bIns="45715">
            <a:spAutoFit/>
          </a:bodyPr>
          <a:lstStyle/>
          <a:p>
            <a:r>
              <a:rPr lang="pt-BR" sz="1600" b="1"/>
              <a:t>n</a:t>
            </a:r>
            <a:endParaRPr lang="en-GB" sz="1600" b="1" baseline="30000"/>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05083" y="1125538"/>
            <a:ext cx="298762" cy="338544"/>
          </a:xfrm>
          <a:prstGeom prst="rect">
            <a:avLst/>
          </a:prstGeom>
          <a:noFill/>
          <a:ln w="9525">
            <a:noFill/>
            <a:miter lim="800000"/>
            <a:headEnd/>
            <a:tailEnd/>
          </a:ln>
        </p:spPr>
        <p:txBody>
          <a:bodyPr wrap="none" lIns="91431" tIns="45715" rIns="91431" bIns="45715">
            <a:spAutoFit/>
          </a:bodyPr>
          <a:lstStyle/>
          <a:p>
            <a:r>
              <a:rPr lang="pt-BR" sz="1600" b="1"/>
              <a:t>s</a:t>
            </a:r>
            <a:endParaRPr lang="en-GB" sz="1600" b="1" baseline="30000"/>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r>
              <a:rPr lang="pt-BR" sz="2800" dirty="0" err="1"/>
              <a:t>D</a:t>
            </a:r>
            <a:r>
              <a:rPr lang="pt-BR" sz="2800" baseline="-25000" dirty="0" err="1"/>
              <a:t>s</a:t>
            </a:r>
            <a:r>
              <a:rPr lang="fr-CH" sz="2800" baseline="30000" dirty="0"/>
              <a:t>t</a:t>
            </a:r>
            <a:r>
              <a:rPr lang="fr-CH" sz="2800" dirty="0"/>
              <a:t>)</a:t>
            </a:r>
            <a:r>
              <a:rPr lang="fr-CH" sz="2800" baseline="-25000" dirty="0"/>
              <a:t>i</a:t>
            </a:r>
            <a:r>
              <a:rPr lang="fr-CH" sz="2800" dirty="0"/>
              <a:t> and (</a:t>
            </a:r>
            <a:r>
              <a:rPr lang="pt-BR" sz="2800" dirty="0" err="1"/>
              <a:t>D</a:t>
            </a:r>
            <a:r>
              <a:rPr lang="pt-BR" sz="2800" baseline="-25000" dirty="0" err="1"/>
              <a:t>s</a:t>
            </a:r>
            <a:r>
              <a:rPr lang="fr-CH" sz="2800" baseline="30000" dirty="0"/>
              <a:t>t</a:t>
            </a:r>
            <a:r>
              <a:rPr lang="fr-CH" sz="2800" dirty="0"/>
              <a:t>)</a:t>
            </a:r>
            <a:r>
              <a:rPr lang="fr-CH" sz="2800" baseline="-25000" dirty="0"/>
              <a:t>j</a:t>
            </a:r>
            <a:r>
              <a:rPr lang="fr-CH" sz="2800" dirty="0"/>
              <a:t> in matrix </a:t>
            </a:r>
            <a:r>
              <a:rPr lang="pt-BR" sz="2800" dirty="0" err="1"/>
              <a:t>D</a:t>
            </a:r>
            <a:r>
              <a:rPr lang="pt-BR" sz="2800" baseline="-25000" dirty="0" err="1"/>
              <a:t>s</a:t>
            </a:r>
            <a:r>
              <a:rPr lang="pt-BR" sz="2800" baseline="30000" dirty="0" err="1"/>
              <a:t>t</a:t>
            </a:r>
            <a:endParaRPr lang="en-GB" sz="2800" b="1" baseline="30000" dirty="0"/>
          </a:p>
          <a:p>
            <a:pPr eaLnBrk="1" hangingPunct="1"/>
            <a:endParaRPr lang="fr-CH" sz="2800" dirty="0"/>
          </a:p>
          <a:p>
            <a:pPr eaLnBrk="1" hangingPunct="1"/>
            <a:r>
              <a:rPr lang="fr-CH" sz="2800" dirty="0"/>
              <a:t>A query q is treated like one further document</a:t>
            </a:r>
          </a:p>
          <a:p>
            <a:pPr lvl="1" eaLnBrk="1" hangingPunct="1"/>
            <a:r>
              <a:rPr lang="fr-CH" dirty="0"/>
              <a:t>it is added as an additional column to matrix M</a:t>
            </a:r>
          </a:p>
          <a:p>
            <a:pPr lvl="1" eaLnBrk="1" hangingPunct="1"/>
            <a:r>
              <a:rPr lang="fr-CH" dirty="0"/>
              <a:t>the same transformation is applied to this column as for mapping M to D</a:t>
            </a:r>
          </a:p>
          <a:p>
            <a:pPr lvl="1" eaLnBrk="1" hangingPunct="1"/>
            <a:endParaRPr lang="pt-BR" baseline="30000" dirty="0">
              <a:sym typeface="Symbol" pitchFamily="18" charset="2"/>
            </a:endParaRPr>
          </a:p>
          <a:p>
            <a:pPr eaLnBrk="1" hangingPunct="1"/>
            <a:r>
              <a:rPr lang="fr-CH" sz="1800" dirty="0"/>
              <a:t>	</a:t>
            </a:r>
            <a:endParaRPr lang="en-GB" sz="1800" dirty="0"/>
          </a:p>
        </p:txBody>
      </p:sp>
    </p:spTree>
    <p:extLst>
      <p:ext uri="{BB962C8B-B14F-4D97-AF65-F5344CB8AC3E}">
        <p14:creationId xmlns:p14="http://schemas.microsoft.com/office/powerpoint/2010/main" val="367046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p:sp>
        <p:nvSpPr>
          <p:cNvPr id="3" name="Content Placeholder 2"/>
          <p:cNvSpPr>
            <a:spLocks noGrp="1"/>
          </p:cNvSpPr>
          <p:nvPr>
            <p:ph idx="1"/>
          </p:nvPr>
        </p:nvSpPr>
        <p:spPr/>
        <p:txBody>
          <a:bodyPr/>
          <a:lstStyle/>
          <a:p>
            <a:r>
              <a:rPr lang="fr-CH" sz="2800" dirty="0"/>
              <a:t>Mapping of M to D</a:t>
            </a:r>
          </a:p>
          <a:p>
            <a:pPr marL="0" lvl="1" indent="0">
              <a:buNone/>
            </a:pPr>
            <a:r>
              <a:rPr lang="fr-CH" dirty="0"/>
              <a:t>	M = </a:t>
            </a:r>
            <a:r>
              <a:rPr lang="pt-BR" dirty="0" err="1"/>
              <a:t>K.S.D</a:t>
            </a:r>
            <a:r>
              <a:rPr lang="pt-BR" baseline="30000" dirty="0" err="1"/>
              <a:t>t</a:t>
            </a:r>
            <a:r>
              <a:rPr lang="pt-BR" baseline="30000" dirty="0"/>
              <a:t> </a:t>
            </a:r>
            <a:br>
              <a:rPr lang="pt-BR" baseline="30000" dirty="0"/>
            </a:br>
            <a:r>
              <a:rPr lang="pt-BR" baseline="30000" dirty="0"/>
              <a:t>	</a:t>
            </a:r>
            <a:r>
              <a:rPr lang="pt-BR" dirty="0">
                <a:sym typeface="Symbol" pitchFamily="18" charset="2"/>
              </a:rPr>
              <a:t>S</a:t>
            </a:r>
            <a:r>
              <a:rPr lang="pt-BR" baseline="30000" dirty="0">
                <a:sym typeface="Symbol" pitchFamily="18" charset="2"/>
              </a:rPr>
              <a:t>-1</a:t>
            </a:r>
            <a:r>
              <a:rPr lang="pt-BR" dirty="0">
                <a:sym typeface="Symbol" pitchFamily="18" charset="2"/>
              </a:rPr>
              <a:t>.</a:t>
            </a:r>
            <a:r>
              <a:rPr lang="pt-BR" dirty="0"/>
              <a:t>K</a:t>
            </a:r>
            <a:r>
              <a:rPr lang="pt-BR" baseline="30000" dirty="0"/>
              <a:t>t </a:t>
            </a:r>
            <a:r>
              <a:rPr lang="pt-BR" dirty="0"/>
              <a:t>.M =  </a:t>
            </a:r>
            <a:r>
              <a:rPr lang="pt-BR" dirty="0" err="1"/>
              <a:t>D</a:t>
            </a:r>
            <a:r>
              <a:rPr lang="pt-BR" baseline="30000" dirty="0" err="1"/>
              <a:t>t</a:t>
            </a:r>
            <a:r>
              <a:rPr lang="pt-BR" baseline="30000" dirty="0"/>
              <a:t>      </a:t>
            </a:r>
            <a:r>
              <a:rPr lang="pt-BR" dirty="0"/>
              <a:t>(</a:t>
            </a:r>
            <a:r>
              <a:rPr lang="pt-BR" dirty="0" err="1"/>
              <a:t>since</a:t>
            </a:r>
            <a:r>
              <a:rPr lang="pt-BR" dirty="0"/>
              <a:t> </a:t>
            </a:r>
            <a:r>
              <a:rPr lang="pt-BR" dirty="0" err="1"/>
              <a:t>K.K</a:t>
            </a:r>
            <a:r>
              <a:rPr lang="pt-BR" baseline="30000" dirty="0" err="1"/>
              <a:t>t</a:t>
            </a:r>
            <a:r>
              <a:rPr lang="pt-BR" baseline="30000" dirty="0"/>
              <a:t> </a:t>
            </a:r>
            <a:r>
              <a:rPr lang="pt-BR" dirty="0"/>
              <a:t>= 1)  </a:t>
            </a:r>
            <a:br>
              <a:rPr lang="pt-BR" dirty="0"/>
            </a:br>
            <a:r>
              <a:rPr lang="pt-BR" dirty="0"/>
              <a:t>	</a:t>
            </a:r>
            <a:r>
              <a:rPr lang="pt-BR" dirty="0" err="1"/>
              <a:t>D</a:t>
            </a:r>
            <a:r>
              <a:rPr lang="pt-BR" dirty="0"/>
              <a:t> = </a:t>
            </a:r>
            <a:r>
              <a:rPr lang="pt-BR" dirty="0" err="1"/>
              <a:t>M</a:t>
            </a:r>
            <a:r>
              <a:rPr lang="pt-BR" baseline="30000" dirty="0" err="1"/>
              <a:t>t</a:t>
            </a:r>
            <a:r>
              <a:rPr lang="pt-BR" baseline="30000" dirty="0"/>
              <a:t> </a:t>
            </a:r>
            <a:r>
              <a:rPr lang="pt-BR" dirty="0"/>
              <a:t>.K.</a:t>
            </a:r>
            <a:r>
              <a:rPr lang="pt-BR" dirty="0">
                <a:sym typeface="Symbol" pitchFamily="18" charset="2"/>
              </a:rPr>
              <a:t>S</a:t>
            </a:r>
            <a:r>
              <a:rPr lang="pt-BR" baseline="30000" dirty="0">
                <a:sym typeface="Symbol" pitchFamily="18" charset="2"/>
              </a:rPr>
              <a:t>-1</a:t>
            </a: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q* = </a:t>
            </a:r>
            <a:r>
              <a:rPr lang="fr-CH" sz="2800" dirty="0" err="1"/>
              <a:t>q</a:t>
            </a:r>
            <a:r>
              <a:rPr lang="fr-CH" sz="2800" baseline="30000" dirty="0" err="1"/>
              <a:t>t</a:t>
            </a:r>
            <a:r>
              <a:rPr lang="pt-BR" sz="2800" dirty="0">
                <a:sym typeface="Symbol" pitchFamily="18" charset="2"/>
              </a:rPr>
              <a:t>.</a:t>
            </a:r>
            <a:r>
              <a:rPr lang="fr-CH" sz="2800" dirty="0" err="1"/>
              <a:t>K</a:t>
            </a:r>
            <a:r>
              <a:rPr lang="fr-CH" sz="2800" baseline="-25000" dirty="0" err="1"/>
              <a:t>s</a:t>
            </a:r>
            <a:r>
              <a:rPr lang="pt-BR" sz="2800" dirty="0">
                <a:sym typeface="Symbol" pitchFamily="18" charset="2"/>
              </a:rPr>
              <a:t>.</a:t>
            </a:r>
            <a:r>
              <a:rPr lang="fr-CH" sz="2800" dirty="0"/>
              <a:t>S</a:t>
            </a:r>
            <a:r>
              <a:rPr lang="fr-CH" sz="2800" baseline="-25000" dirty="0"/>
              <a:t>s</a:t>
            </a:r>
            <a:r>
              <a:rPr lang="fr-CH" sz="2800" baseline="30000" dirty="0"/>
              <a:t>-1</a:t>
            </a:r>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5" name="Object 4"/>
          <p:cNvGraphicFramePr>
            <a:graphicFrameLocks noChangeAspect="1"/>
          </p:cNvGraphicFramePr>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name="Equation" r:id="rId3" imgW="1473120" imgH="495000" progId="Equation.3">
                  <p:embed/>
                </p:oleObj>
              </mc:Choice>
              <mc:Fallback>
                <p:oleObj name="Equation" r:id="rId3" imgW="1473120" imgH="4950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©2022,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59BA-2790-6E48-B6BF-314633CA837F}"/>
              </a:ext>
            </a:extLst>
          </p:cNvPr>
          <p:cNvSpPr>
            <a:spLocks noGrp="1"/>
          </p:cNvSpPr>
          <p:nvPr>
            <p:ph type="title"/>
          </p:nvPr>
        </p:nvSpPr>
        <p:spPr/>
        <p:txBody>
          <a:bodyPr/>
          <a:lstStyle/>
          <a:p>
            <a:r>
              <a:rPr lang="en-US" dirty="0"/>
              <a:t>Implementation in Python</a:t>
            </a:r>
          </a:p>
        </p:txBody>
      </p:sp>
      <p:pic>
        <p:nvPicPr>
          <p:cNvPr id="6" name="Content Placeholder 5">
            <a:extLst>
              <a:ext uri="{FF2B5EF4-FFF2-40B4-BE49-F238E27FC236}">
                <a16:creationId xmlns:a16="http://schemas.microsoft.com/office/drawing/2014/main" id="{AEA09EC3-2FBA-A64F-8CE1-81C8FE246D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24" y="1628800"/>
            <a:ext cx="9133776" cy="1139461"/>
          </a:xfrm>
        </p:spPr>
      </p:pic>
      <p:sp>
        <p:nvSpPr>
          <p:cNvPr id="4" name="Footer Placeholder 3">
            <a:extLst>
              <a:ext uri="{FF2B5EF4-FFF2-40B4-BE49-F238E27FC236}">
                <a16:creationId xmlns:a16="http://schemas.microsoft.com/office/drawing/2014/main" id="{F4CDFD61-171A-504D-A444-602A48DD8F5D}"/>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8" name="Picture 7">
            <a:extLst>
              <a:ext uri="{FF2B5EF4-FFF2-40B4-BE49-F238E27FC236}">
                <a16:creationId xmlns:a16="http://schemas.microsoft.com/office/drawing/2014/main" id="{FAE8AB28-C10D-4A47-81A9-717E79F6C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8994738" cy="1224136"/>
          </a:xfrm>
          <a:prstGeom prst="rect">
            <a:avLst/>
          </a:prstGeom>
        </p:spPr>
      </p:pic>
    </p:spTree>
    <p:extLst>
      <p:ext uri="{BB962C8B-B14F-4D97-AF65-F5344CB8AC3E}">
        <p14:creationId xmlns:p14="http://schemas.microsoft.com/office/powerpoint/2010/main" val="156136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F14E-75E7-9A48-8ABE-993E92B5DE41}"/>
              </a:ext>
            </a:extLst>
          </p:cNvPr>
          <p:cNvSpPr>
            <a:spLocks noGrp="1"/>
          </p:cNvSpPr>
          <p:nvPr>
            <p:ph type="title"/>
          </p:nvPr>
        </p:nvSpPr>
        <p:spPr/>
        <p:txBody>
          <a:bodyPr/>
          <a:lstStyle/>
          <a:p>
            <a:r>
              <a:rPr lang="en-US" dirty="0"/>
              <a:t>Results (s=2)</a:t>
            </a:r>
          </a:p>
        </p:txBody>
      </p:sp>
      <p:pic>
        <p:nvPicPr>
          <p:cNvPr id="6" name="Content Placeholder 5">
            <a:extLst>
              <a:ext uri="{FF2B5EF4-FFF2-40B4-BE49-F238E27FC236}">
                <a16:creationId xmlns:a16="http://schemas.microsoft.com/office/drawing/2014/main" id="{A041D5DD-0D85-914A-A721-931A8148E0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303758"/>
            <a:ext cx="3195464" cy="3195464"/>
          </a:xfrm>
        </p:spPr>
      </p:pic>
      <p:sp>
        <p:nvSpPr>
          <p:cNvPr id="4" name="Footer Placeholder 3">
            <a:extLst>
              <a:ext uri="{FF2B5EF4-FFF2-40B4-BE49-F238E27FC236}">
                <a16:creationId xmlns:a16="http://schemas.microsoft.com/office/drawing/2014/main" id="{8C8096B4-A28C-D449-8294-27793BFCBC97}"/>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pic>
        <p:nvPicPr>
          <p:cNvPr id="8" name="Picture 7">
            <a:extLst>
              <a:ext uri="{FF2B5EF4-FFF2-40B4-BE49-F238E27FC236}">
                <a16:creationId xmlns:a16="http://schemas.microsoft.com/office/drawing/2014/main" id="{B4FCD1FD-D0AC-7548-B93F-ECCB741AA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650" y="3205825"/>
            <a:ext cx="2308172" cy="655223"/>
          </a:xfrm>
          <a:prstGeom prst="rect">
            <a:avLst/>
          </a:prstGeom>
        </p:spPr>
      </p:pic>
      <p:pic>
        <p:nvPicPr>
          <p:cNvPr id="10" name="Picture 9">
            <a:extLst>
              <a:ext uri="{FF2B5EF4-FFF2-40B4-BE49-F238E27FC236}">
                <a16:creationId xmlns:a16="http://schemas.microsoft.com/office/drawing/2014/main" id="{7312A9A2-4A47-214B-A36D-7AC535856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2774" y="2264369"/>
            <a:ext cx="3120006" cy="3234853"/>
          </a:xfrm>
          <a:prstGeom prst="rect">
            <a:avLst/>
          </a:prstGeom>
        </p:spPr>
      </p:pic>
    </p:spTree>
    <p:extLst>
      <p:ext uri="{BB962C8B-B14F-4D97-AF65-F5344CB8AC3E}">
        <p14:creationId xmlns:p14="http://schemas.microsoft.com/office/powerpoint/2010/main" val="47332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C68F4-D272-4C49-9C44-9F3E7173D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032" y="303023"/>
            <a:ext cx="5660968" cy="5718265"/>
          </a:xfrm>
          <a:prstGeom prst="rect">
            <a:avLst/>
          </a:prstGeom>
        </p:spPr>
      </p:pic>
      <p:sp>
        <p:nvSpPr>
          <p:cNvPr id="21506" name="Footer Placeholder 3"/>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Tree>
    <p:extLst>
      <p:ext uri="{BB962C8B-B14F-4D97-AF65-F5344CB8AC3E}">
        <p14:creationId xmlns:p14="http://schemas.microsoft.com/office/powerpoint/2010/main" val="2970798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sp>
        <p:nvSpPr>
          <p:cNvPr id="3" name="Footer Placeholder 2"/>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 Latent Dirichlet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pPr marL="457200" indent="-457200">
              <a:buFont typeface="Arial" panose="020B0604020202020204" pitchFamily="34" charset="0"/>
              <a:buChar char="•"/>
            </a:pPr>
            <a:r>
              <a:rPr lang="en-US" altLang="x-none" sz="2800" dirty="0">
                <a:ea typeface="ＭＳ Ｐゴシック" charset="-128"/>
              </a:rPr>
              <a:t>Distributions follow a </a:t>
            </a:r>
            <a:r>
              <a:rPr lang="en-US" altLang="x-none" sz="2800" dirty="0" err="1">
                <a:ea typeface="ＭＳ Ｐゴシック" charset="-128"/>
              </a:rPr>
              <a:t>Dirichlet</a:t>
            </a:r>
            <a:r>
              <a:rPr lang="en-US" altLang="x-none" sz="2800" dirty="0">
                <a:ea typeface="ＭＳ Ｐゴシック" charset="-128"/>
              </a:rPr>
              <a:t> distribution</a:t>
            </a:r>
          </a:p>
          <a:p>
            <a:pPr marL="457200" indent="-457200">
              <a:buFont typeface="Arial" panose="020B0604020202020204" pitchFamily="34" charset="0"/>
              <a:buChar char="•"/>
            </a:pPr>
            <a:r>
              <a:rPr lang="en-US" altLang="x-none" sz="2800" dirty="0">
                <a:ea typeface="ＭＳ Ｐゴシック" charset="-128"/>
              </a:rPr>
              <a:t>Construction of topic model is mathematically involved, but computationally feasible</a:t>
            </a:r>
          </a:p>
          <a:p>
            <a:pPr marL="457200" indent="-457200">
              <a:buFont typeface="Arial" panose="020B0604020202020204" pitchFamily="34" charset="0"/>
              <a:buChar char="•"/>
            </a:pPr>
            <a:r>
              <a:rPr lang="en-US" sz="2800" dirty="0"/>
              <a:t>Considered as the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4039" y="5246818"/>
            <a:ext cx="2596224" cy="954107"/>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a:p>
            <a:r>
              <a:rPr lang="en-US" sz="1400" dirty="0">
                <a:latin typeface="Calibri" charset="0"/>
                <a:ea typeface="Calibri" charset="0"/>
                <a:cs typeface="Calibri" charset="0"/>
              </a:rPr>
              <a:t>(dimension = term in vocabulary)</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5147" y="5237316"/>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09566" y="568702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e.g. vehicle = {car, automobile, wheels, auto, sportscar}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c1</a:t>
            </a:r>
            <a:endParaRPr lang="en-GB" sz="2400">
              <a:solidFill>
                <a:schemeClr val="tx2"/>
              </a:solidFill>
              <a:latin typeface="Calibri" panose="020F0502020204030204" pitchFamily="34" charset="0"/>
              <a:cs typeface="Calibri" panose="020F0502020204030204" pitchFamily="34" charset="0"/>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c2</a:t>
            </a:r>
            <a:endParaRPr lang="en-GB" sz="2400">
              <a:solidFill>
                <a:schemeClr val="tx2"/>
              </a:solidFill>
              <a:latin typeface="Calibri" panose="020F0502020204030204" pitchFamily="34" charset="0"/>
              <a:cs typeface="Calibri" panose="020F0502020204030204" pitchFamily="34" charset="0"/>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©2022,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Folded Corner 4"/>
          <p:cNvSpPr/>
          <p:nvPr/>
        </p:nvSpPr>
        <p:spPr bwMode="auto">
          <a:xfrm>
            <a:off x="6179930"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731657" y="1844824"/>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fruit</a:t>
            </a:r>
          </a:p>
        </p:txBody>
      </p:sp>
      <p:sp>
        <p:nvSpPr>
          <p:cNvPr id="7" name="Rounded Rectangle 6"/>
          <p:cNvSpPr/>
          <p:nvPr/>
        </p:nvSpPr>
        <p:spPr bwMode="auto">
          <a:xfrm>
            <a:off x="3731657" y="2708920"/>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health</a:t>
            </a:r>
          </a:p>
        </p:txBody>
      </p:sp>
      <p:sp>
        <p:nvSpPr>
          <p:cNvPr id="8" name="Rounded Rectangle 7"/>
          <p:cNvSpPr/>
          <p:nvPr/>
        </p:nvSpPr>
        <p:spPr bwMode="auto">
          <a:xfrm>
            <a:off x="3731657" y="3645024"/>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device</a:t>
            </a:r>
          </a:p>
        </p:txBody>
      </p:sp>
      <p:sp>
        <p:nvSpPr>
          <p:cNvPr id="9" name="Rounded Rectangle 8"/>
          <p:cNvSpPr/>
          <p:nvPr/>
        </p:nvSpPr>
        <p:spPr bwMode="auto">
          <a:xfrm>
            <a:off x="3731657" y="4581128"/>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Calibri" panose="020F0502020204030204" pitchFamily="34" charset="0"/>
                <a:cs typeface="Calibri" panose="020F0502020204030204" pitchFamily="34" charset="0"/>
              </a:rPr>
              <a:t>telco</a:t>
            </a:r>
            <a:endPar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endParaRPr>
          </a:p>
        </p:txBody>
      </p:sp>
      <p:cxnSp>
        <p:nvCxnSpPr>
          <p:cNvPr id="10" name="Straight Connector 9"/>
          <p:cNvCxnSpPr>
            <a:endCxn id="6" idx="3"/>
          </p:cNvCxnSpPr>
          <p:nvPr/>
        </p:nvCxnSpPr>
        <p:spPr bwMode="auto">
          <a:xfrm flipH="1">
            <a:off x="5675874" y="2204864"/>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675874" y="2204864"/>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675874" y="2204864"/>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675874" y="3068960"/>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675874" y="2204864"/>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675874" y="2636912"/>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675874" y="4005064"/>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675873" y="4941168"/>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675874" y="4077072"/>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675874" y="3645024"/>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707322"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715434" y="2132856"/>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859450" y="2636912"/>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2003465" y="3140968"/>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2075474" y="3573016"/>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2075474" y="4005064"/>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2075474" y="4581128"/>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2291498" y="4941168"/>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916186" y="1321604"/>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6281644" y="1340768"/>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latin typeface="Calibri" panose="020F0502020204030204" pitchFamily="34" charset="0"/>
                <a:cs typeface="Calibri" panose="020F0502020204030204" pitchFamily="34" charset="0"/>
              </a:rPr>
              <a:t>doc</a:t>
            </a:r>
            <a:r>
              <a:rPr lang="en-GB" sz="2800" baseline="-25000" dirty="0">
                <a:latin typeface="Calibri" panose="020F0502020204030204" pitchFamily="34" charset="0"/>
                <a:cs typeface="Calibri" panose="020F0502020204030204" pitchFamily="34" charset="0"/>
              </a:rPr>
              <a:t>1</a:t>
            </a:r>
            <a:r>
              <a:rPr lang="en-GB" sz="2800" dirty="0">
                <a:latin typeface="Calibri" panose="020F0502020204030204" pitchFamily="34" charset="0"/>
                <a:cs typeface="Calibri" panose="020F0502020204030204" pitchFamily="34" charset="0"/>
              </a:rPr>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
        <p:nvSpPr>
          <p:cNvPr id="3" name="TextBox 2">
            <a:extLst>
              <a:ext uri="{FF2B5EF4-FFF2-40B4-BE49-F238E27FC236}">
                <a16:creationId xmlns:a16="http://schemas.microsoft.com/office/drawing/2014/main" id="{BB861D04-0CC7-1046-859B-6AFB5E521F29}"/>
              </a:ext>
            </a:extLst>
          </p:cNvPr>
          <p:cNvSpPr txBox="1"/>
          <p:nvPr/>
        </p:nvSpPr>
        <p:spPr>
          <a:xfrm>
            <a:off x="4281019" y="579628"/>
            <a:ext cx="470404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Concept vector (fruit, health, device, telco) </a:t>
            </a:r>
          </a:p>
        </p:txBody>
      </p:sp>
    </p:spTree>
    <p:extLst>
      <p:ext uri="{BB962C8B-B14F-4D97-AF65-F5344CB8AC3E}">
        <p14:creationId xmlns:p14="http://schemas.microsoft.com/office/powerpoint/2010/main" val="4265185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A9F6D05C63F04631A06AA9723B7F6812&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CHARTTYPE" val="0"/>
  <p:tag name="CHARTDEFINEDCOLORS" val="3,6,10,45,32,50,13,4,9,55,1"/>
  <p:tag name="HASRESULTS" val="True"/>
  <p:tag name="RESULTS" val="In vector space retrieval each row of the matrix M corresponds to[;crlf;]42[;]59[;]42[;]False[;]0[;][;crlf;]2.3095[;]1[;]1.439[;]2.0709[;crlf;]22[;]0[;]A document1[;]A document[;][;crlf;]2[;]0[;]A concept2[;]A concept[;][;crlf;]1[;]0[;]A query3[;]A query[;][;crlf;]17[;]0[;]A term4[;]A term[;][;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6AF1670B975448E8A892E2D220AFA455&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CHARTTYPE" val="0"/>
  <p:tag name="CHARTDEFINEDCOLORS" val="3,6,10,45,32,50,13,4,9,55,1"/>
  <p:tag name="HASRESULTS" val="True"/>
  <p:tag name="RESULTS" val="Applying SVD to a term-document matrix M. Each concept is represented in K[;crlf;]41[;]60[;]41[;]False[;]0[;][;crlf;]2.2683[;]2[;]0.5854[;]0.3427[;crlf;]1[;]0[;]as a singular value1[;]as a singular value[;][;crlf;]30[;]0[;]as a linear combination of terms of the vocabulary2[;]as a linear combination of terms of the vocabulary[;][;crlf;]8[;]0[;]as a linear combination of documents in the document collection3[;]as a linear combination of documents in the document collection[;][;crlf;]2[;]0[;]as a least squares approximation of the matrix M4[;]as a least squares approximation of the matrix M[;][;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668D9A41BB364689A169DF3722973E5F&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CHARTTYPE" val="0"/>
  <p:tag name="CHARTDEFINEDCOLORS" val="3,6,10,45,32,50,13,4,9,55,1"/>
  <p:tag name="HASRESULTS" val="True"/>
  <p:tag name="RESULTS" val="The number of term vectors in the matrix Ksused for LSI[;crlf;]39[;]61[;]39[;]False[;]0[;][;crlf;]1.641[;]2[;]0.6196[;]0.384[;crlf;]17[;]0[;]Is smaller than the number of rows in the matrix M1[;]Is smaller than the number of rows in the matrix M[;][;crlf;]19[;]0[;]Is the same as the number of rows in the matrix M2[;]Is the same as the number of rows in the matrix M[;][;crlf;]3[;]0[;]Is larger than the number of rows in the matrix M3[;]Is larger than the number of rows in the matrix M[;][;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E0F80D5B50234505BCABF0A8B8D760B8&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CHARTTYPE" val="0"/>
  <p:tag name="CHARTDEFINEDCOLORS" val="3,6,10,45,32,50,13,4,9,55,1"/>
  <p:tag name="HASRESULTS" val="True"/>
  <p:tag name="RESULTS" val="A query transformed into the concept space for LSI has …[;crlf;]40[;]62[;]40[;]False[;]0[;][;crlf;]1.45[;]1[;]0.7399[;]0.5475[;crlf;]28[;]0[;]s components (number of singular values)1[;]s components (number of singular values)[;][;crlf;]6[;]0[;]m components (size of vocabulary)2[;]m components (size of vocabulary)[;][;crlf;]6[;]0[;]n components (number of documents)3[;]n components (number of documents)[;][;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54633</TotalTime>
  <Words>4956</Words>
  <Application>Microsoft Macintosh PowerPoint</Application>
  <PresentationFormat>On-screen Show (4:3)</PresentationFormat>
  <Paragraphs>565</Paragraphs>
  <Slides>38</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Cambria Math</vt:lpstr>
      <vt:lpstr>Comic Sans MS</vt:lpstr>
      <vt:lpstr>Tempus Sans ITC</vt:lpstr>
      <vt:lpstr>Verdana</vt:lpstr>
      <vt:lpstr>part1 XML</vt:lpstr>
      <vt:lpstr>Equation</vt:lpstr>
      <vt:lpstr>1.4 Embedding Techniques</vt:lpstr>
      <vt:lpstr>1.4.1 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In vector space retrieval each row of the matrix M corresponds to </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 (LSI)</vt:lpstr>
      <vt:lpstr>Illustration of Latent Semantic Indexing</vt:lpstr>
      <vt:lpstr>Answering Queries</vt:lpstr>
      <vt:lpstr>Mapping Queries</vt:lpstr>
      <vt:lpstr>Illustration of LSI Querying</vt:lpstr>
      <vt:lpstr>Example: Documents</vt:lpstr>
      <vt:lpstr>Implementation in Python</vt:lpstr>
      <vt:lpstr>Results (s=2)</vt:lpstr>
      <vt:lpstr>Plot of Terms and  Documents in 2-d  Concept Space</vt:lpstr>
      <vt:lpstr>Applying SVD to a term-document matrix M. Each concept is represented in K</vt:lpstr>
      <vt:lpstr>The number of term vectors in the matrix Ks used for LSI</vt:lpstr>
      <vt:lpstr>A query transformed into the concept space for LSI has …</vt:lpstr>
      <vt:lpstr>Discussion of Latent Semantic Indexing</vt:lpstr>
      <vt:lpstr>Alternative Techniques</vt:lpstr>
      <vt:lpstr>1.4.2 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Negar Foroutan</cp:lastModifiedBy>
  <cp:revision>629</cp:revision>
  <cp:lastPrinted>2021-11-01T11:39:02Z</cp:lastPrinted>
  <dcterms:created xsi:type="dcterms:W3CDTF">2002-10-01T12:44:42Z</dcterms:created>
  <dcterms:modified xsi:type="dcterms:W3CDTF">2022-10-19T14:54:53Z</dcterms:modified>
</cp:coreProperties>
</file>