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55" r:id="rId2"/>
    <p:sldId id="357" r:id="rId3"/>
    <p:sldId id="334" r:id="rId4"/>
    <p:sldId id="335" r:id="rId5"/>
    <p:sldId id="561" r:id="rId6"/>
    <p:sldId id="559" r:id="rId7"/>
  </p:sldIdLst>
  <p:sldSz cx="11879263" cy="7921625"/>
  <p:notesSz cx="7099300" cy="10234613"/>
  <p:custDataLst>
    <p:tags r:id="rId1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56556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1131126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696685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226225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F4"/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75204" autoAdjust="0"/>
  </p:normalViewPr>
  <p:slideViewPr>
    <p:cSldViewPr>
      <p:cViewPr varScale="1">
        <p:scale>
          <a:sx n="126" d="100"/>
          <a:sy n="126" d="100"/>
        </p:scale>
        <p:origin x="3192" y="192"/>
      </p:cViewPr>
      <p:guideLst>
        <p:guide orient="horz" pos="2495"/>
        <p:guide pos="374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19" d="100"/>
          <a:sy n="119" d="100"/>
        </p:scale>
        <p:origin x="51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4688" y="766763"/>
            <a:ext cx="5754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65561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31126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69668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2262251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D</a:t>
            </a:r>
          </a:p>
          <a:p>
            <a:endParaRPr lang="en-CH" dirty="0"/>
          </a:p>
          <a:p>
            <a:r>
              <a:rPr lang="en-CH" dirty="0"/>
              <a:t>Word n-grams can be determined by simple algortihmic search. All other types of information are suitable to be modelled using HMMs.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All other answers have some logical problem in the formulation. Answer A would imply that works are independent in a sentence, which is clearly wrong. Answer C states that the algorithm makes an independence assumption. The Viterbi algorithm does not make any assumptions to independence, it is applied to an HMM. Therefore Answer C is inaccurate. Answer D is also not exact, since the HMM models does not capture an existing independence, but simply makes the (wrong) assumption that the independence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Answer B is exactly the opposite of what is the case, that patterns exploit syntactice features. Classifiers requires human input for labelling. They also can be used to detet untyped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Distant supervision does not require and rules, as opposed to bootstrapping. Classifiers from distant supervision tend to be less precise than hand-written rules, though in some cases they achieve comparable performance. Using complex features, distant supervision effectively detects new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14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  have</a:t>
                </a:r>
                <a:r>
                  <a:rPr lang="en-CH" sz="1400" baseline="0" dirty="0"/>
                  <a:t> a confirmed relationshi</a:t>
                </a:r>
              </a:p>
              <a:p>
                <a:r>
                  <a:rPr lang="en-CH" sz="1400" baseline="0" dirty="0"/>
                  <a:t>p.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14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fr-CH" sz="1400" b="0" i="0" baseline="-25000" dirty="0">
                    <a:latin typeface="Cambria Math" panose="02040503050406030204" pitchFamily="18" charset="0"/>
                  </a:rPr>
                  <a:t>𝑜𝑙𝑑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  have</a:t>
                </a:r>
                <a:r>
                  <a:rPr lang="en-CH" sz="1400" baseline="0" dirty="0"/>
                  <a:t> a confirmed relationshp.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i="0" baseline="-25000" dirty="0">
                    <a:latin typeface="Cambria Math" panose="02040503050406030204" pitchFamily="18" charset="0"/>
                  </a:rPr>
                  <a:t>𝑛𝑒𝑤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Hypernym means that the concept has no more general concept, therefore it is a root concept. It cannot be part of the pattern fr</a:t>
            </a:r>
            <a:r>
              <a:rPr lang="en-GB" dirty="0"/>
              <a:t>om</a:t>
            </a:r>
            <a:r>
              <a:rPr lang="en-CH" dirty="0"/>
              <a:t> Answer B, since c would be a hypernym of t. In the search for hypernyms differnet root concepts can be found that have no relatino among each other, wh</a:t>
            </a:r>
            <a:r>
              <a:rPr lang="en-GB" dirty="0" err="1"/>
              <a:t>ic</a:t>
            </a:r>
            <a:r>
              <a:rPr lang="en-CH" dirty="0"/>
              <a:t>h excludes Answer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2460842"/>
            <a:ext cx="10097374" cy="16980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890" y="4488921"/>
            <a:ext cx="8315484" cy="2024415"/>
          </a:xfrm>
        </p:spPr>
        <p:txBody>
          <a:bodyPr/>
          <a:lstStyle>
            <a:lvl1pPr marL="0" indent="0" algn="ctr">
              <a:buNone/>
              <a:defRPr/>
            </a:lvl1pPr>
            <a:lvl2pPr marL="565561" indent="0" algn="ctr">
              <a:buNone/>
              <a:defRPr/>
            </a:lvl2pPr>
            <a:lvl3pPr marL="1131126" indent="0" algn="ctr">
              <a:buNone/>
              <a:defRPr/>
            </a:lvl3pPr>
            <a:lvl4pPr marL="1696685" indent="0" algn="ctr">
              <a:buNone/>
              <a:defRPr/>
            </a:lvl4pPr>
            <a:lvl5pPr marL="2262251" indent="0" algn="ctr">
              <a:buNone/>
              <a:defRPr/>
            </a:lvl5pPr>
            <a:lvl6pPr marL="2827813" indent="0" algn="ctr">
              <a:buNone/>
              <a:defRPr/>
            </a:lvl6pPr>
            <a:lvl7pPr marL="3393374" indent="0" algn="ctr">
              <a:buNone/>
              <a:defRPr/>
            </a:lvl7pPr>
            <a:lvl8pPr marL="3958938" indent="0" algn="ctr">
              <a:buNone/>
              <a:defRPr/>
            </a:lvl8pPr>
            <a:lvl9pPr marL="45245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7547" y="352072"/>
            <a:ext cx="2705832" cy="7006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8" y="352072"/>
            <a:ext cx="7921572" cy="70066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048" y="1549485"/>
            <a:ext cx="10790331" cy="5809192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27208" y="1549485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27208" y="4542099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380" y="5090379"/>
            <a:ext cx="1009737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380" y="3357525"/>
            <a:ext cx="10097374" cy="1732855"/>
          </a:xfrm>
        </p:spPr>
        <p:txBody>
          <a:bodyPr anchor="b"/>
          <a:lstStyle>
            <a:lvl1pPr marL="0" indent="0">
              <a:buNone/>
              <a:defRPr sz="2500"/>
            </a:lvl1pPr>
            <a:lvl2pPr marL="565561" indent="0">
              <a:buNone/>
              <a:defRPr sz="2200"/>
            </a:lvl2pPr>
            <a:lvl3pPr marL="1131126" indent="0">
              <a:buNone/>
              <a:defRPr sz="2000"/>
            </a:lvl3pPr>
            <a:lvl4pPr marL="1696685" indent="0">
              <a:buNone/>
              <a:defRPr sz="1700"/>
            </a:lvl4pPr>
            <a:lvl5pPr marL="2262251" indent="0">
              <a:buNone/>
              <a:defRPr sz="1700"/>
            </a:lvl5pPr>
            <a:lvl6pPr marL="2827813" indent="0">
              <a:buNone/>
              <a:defRPr sz="1700"/>
            </a:lvl6pPr>
            <a:lvl7pPr marL="3393374" indent="0">
              <a:buNone/>
              <a:defRPr sz="1700"/>
            </a:lvl7pPr>
            <a:lvl8pPr marL="3958938" indent="0">
              <a:buNone/>
              <a:defRPr sz="1700"/>
            </a:lvl8pPr>
            <a:lvl9pPr marL="452450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63" y="317232"/>
            <a:ext cx="10691337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63" y="1773198"/>
            <a:ext cx="5248738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63" y="2512182"/>
            <a:ext cx="5248738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509" y="1773198"/>
            <a:ext cx="5250799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4509" y="2512182"/>
            <a:ext cx="5250799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1" y="315399"/>
            <a:ext cx="3908196" cy="134227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462" y="315399"/>
            <a:ext cx="6640838" cy="676088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71" y="1657676"/>
            <a:ext cx="3908196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419" y="5545137"/>
            <a:ext cx="7127558" cy="65463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419" y="707812"/>
            <a:ext cx="7127558" cy="4752975"/>
          </a:xfrm>
        </p:spPr>
        <p:txBody>
          <a:bodyPr/>
          <a:lstStyle>
            <a:lvl1pPr marL="0" indent="0">
              <a:buNone/>
              <a:defRPr sz="4000"/>
            </a:lvl1pPr>
            <a:lvl2pPr marL="565561" indent="0">
              <a:buNone/>
              <a:defRPr sz="3500"/>
            </a:lvl2pPr>
            <a:lvl3pPr marL="1131126" indent="0">
              <a:buNone/>
              <a:defRPr sz="3000"/>
            </a:lvl3pPr>
            <a:lvl4pPr marL="1696685" indent="0">
              <a:buNone/>
              <a:defRPr sz="2500"/>
            </a:lvl4pPr>
            <a:lvl5pPr marL="2262251" indent="0">
              <a:buNone/>
              <a:defRPr sz="2500"/>
            </a:lvl5pPr>
            <a:lvl6pPr marL="2827813" indent="0">
              <a:buNone/>
              <a:defRPr sz="2500"/>
            </a:lvl6pPr>
            <a:lvl7pPr marL="3393374" indent="0">
              <a:buNone/>
              <a:defRPr sz="2500"/>
            </a:lvl7pPr>
            <a:lvl8pPr marL="3958938" indent="0">
              <a:buNone/>
              <a:defRPr sz="2500"/>
            </a:lvl8pPr>
            <a:lvl9pPr marL="4524504" indent="0">
              <a:buNone/>
              <a:defRPr sz="25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419" y="6199772"/>
            <a:ext cx="7127558" cy="929690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87" y="352072"/>
            <a:ext cx="10790331" cy="105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048" y="1549485"/>
            <a:ext cx="10790331" cy="580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88" y="7481535"/>
            <a:ext cx="7622527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8515535" y="7454030"/>
            <a:ext cx="2474846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898" tIns="56949" rIns="113898" bIns="56949"/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Verdana" charset="0"/>
              </a:rPr>
              <a:t>Information Extraction - </a:t>
            </a:r>
            <a:fld id="{FBCEA208-1882-4C4A-B71F-4FA789A04155}" type="slidenum">
              <a:rPr lang="en-US" sz="11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11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5pPr>
      <a:lvl6pPr marL="56556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6pPr>
      <a:lvl7pPr marL="1131126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7pPr>
      <a:lvl8pPr marL="1696685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8pPr>
      <a:lvl9pPr marL="226225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500">
          <a:solidFill>
            <a:schemeClr val="tx1"/>
          </a:solidFill>
          <a:latin typeface="Calibri"/>
          <a:ea typeface="+mn-ea"/>
          <a:cs typeface="Calibri"/>
        </a:defRPr>
      </a:lvl1pPr>
      <a:lvl2pPr marL="919040" indent="-353476" algn="l" rtl="0" fontAlgn="base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Calibri"/>
          <a:cs typeface="Calibri"/>
        </a:defRPr>
      </a:lvl2pPr>
      <a:lvl3pPr marL="1413908" indent="-282781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Calibri"/>
          <a:cs typeface="Calibri"/>
        </a:defRPr>
      </a:lvl3pPr>
      <a:lvl4pPr marL="1979469" indent="-282781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/>
          <a:cs typeface="Calibri"/>
        </a:defRPr>
      </a:lvl4pPr>
      <a:lvl5pPr marL="2545032" indent="-282781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/>
          <a:cs typeface="Calibri"/>
        </a:defRPr>
      </a:lvl5pPr>
      <a:lvl6pPr marL="3110593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676156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4241719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807282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56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126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6685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25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7813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37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8938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450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/>
              <a:t>An HMM model </a:t>
            </a:r>
            <a:r>
              <a:rPr lang="fr-CH" sz="4800" dirty="0" err="1"/>
              <a:t>would</a:t>
            </a:r>
            <a:r>
              <a:rPr lang="fr-CH" sz="4800" dirty="0"/>
              <a:t> not </a:t>
            </a:r>
            <a:r>
              <a:rPr lang="fr-CH" sz="4800" dirty="0" err="1"/>
              <a:t>be</a:t>
            </a:r>
            <a:r>
              <a:rPr lang="fr-CH" sz="4800" dirty="0"/>
              <a:t> an </a:t>
            </a:r>
            <a:r>
              <a:rPr lang="fr-CH" sz="4800" dirty="0" err="1"/>
              <a:t>appropriate</a:t>
            </a:r>
            <a:r>
              <a:rPr lang="fr-CH" sz="4800" dirty="0"/>
              <a:t> </a:t>
            </a:r>
            <a:r>
              <a:rPr lang="fr-CH" sz="4800" dirty="0" err="1"/>
              <a:t>approach</a:t>
            </a:r>
            <a:r>
              <a:rPr lang="fr-CH" sz="4800" dirty="0"/>
              <a:t> to </a:t>
            </a:r>
            <a:r>
              <a:rPr lang="fr-CH" sz="4800" dirty="0" err="1"/>
              <a:t>identify</a:t>
            </a:r>
            <a:endParaRPr lang="fr-CH" sz="4800" dirty="0"/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Named Entities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Part-of-Speech tags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Concepts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Word n-grams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2A9E54-6B7B-1047-8CD7-E84EE1D97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AEFB-BF8C-034B-890D-D19351A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 is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861-FBC7-D348-BAB4-998F08C8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Viterbi algorithm works because words are independent in a sentence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Viterbi algorithm works because it is applied to an HMM model that makes an independence assumption on the word dependencies in sentences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Viterbi algorithm works because it makes an independence assumption on the word dependencies in sentences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Viterbi algorithm works because it is applied to an HMM model that captures independence of words in a sentence</a:t>
            </a:r>
          </a:p>
          <a:p>
            <a:pPr marL="514350" indent="-514350">
              <a:buFont typeface="+mj-lt"/>
              <a:buAutoNum type="alphaUcPeriod"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7A065-C45F-5C4C-9D49-63EEC3F9B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4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are in general more precise than classifiers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cannot exploit syntactic features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do not require any human input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can only detect typed statements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989A94-EACE-934D-B848-6F7469E7D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requires rules for bootstrapping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Classifiers produced with distant supervision are more precise than rules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can help to detect rules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DD76F-7B70-D840-9657-F33434F5E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8E5-C343-C0E0-58FD-0AD648B7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</p:spPr>
            <p:txBody>
              <a:bodyPr/>
              <a:lstStyle/>
              <a:p>
                <a:r>
                  <a:rPr lang="en-CH" dirty="0"/>
                  <a:t>When searching for an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dirty="0"/>
                  <a:t> that has a given relationship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dirty="0"/>
                  <a:t> with a given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for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i="1" baseline="-25000" dirty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  <a:blipFill>
                <a:blip r:embed="rId3"/>
                <a:stretch>
                  <a:fillRect l="-1353" t="-130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1433-6ED2-1B1E-9420-3FA417F01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5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 has no Hypernym ..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cannot match c such as t and 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identical to the initial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basic concept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D41F-8371-1D4B-B900-4C3637E6A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72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32222DDB392419E843808889671DF55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FD8BAA59099F4F90AB458FF65E9323D4&lt;/guid&gt;&lt;date&gt;5/9/2019 11:13:1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32222DDB392419E843808889671DF55&lt;/guid&gt;&lt;repollguid&gt;D30744252660440AB0EAF8DE3420F65F&lt;/repollguid&gt;&lt;sourceid&gt;497247B718A740018D4C7EAE44950319&lt;/sourceid&gt;&lt;questiontext&gt;An HMM model would be an appropriate approach to identify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A37D402779B49B99A58484973EC41E6&lt;/guid&gt;&lt;answertext&gt;Named Entities&lt;/answertext&gt;&lt;valuetype&gt;0&lt;/valuetype&gt;&lt;/answer&gt;&lt;answer&gt;&lt;guid&gt;59D1ADDB94A347F7B6987B4D2012C764&lt;/guid&gt;&lt;answertext&gt;Part-of-Speech tags&lt;/answertext&gt;&lt;valuetype&gt;0&lt;/valuetype&gt;&lt;/answer&gt;&lt;answer&gt;&lt;guid&gt;DB7B2322DA684075B5536C13230B754E&lt;/guid&gt;&lt;answertext&gt;Concepts&lt;/answertext&gt;&lt;valuetype&gt;0&lt;/valuetype&gt;&lt;/answer&gt;&lt;answer&gt;&lt;guid&gt;ABB7176DFBC24C7E8491011FFFA8A41D&lt;/guid&gt;&lt;answertext&gt;Word n-gram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C0915A7DE166476AAD3710F3F99CFDD9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0A60070F245146A38A5438B3F88408D7&lt;/guid&gt;&lt;date&gt;5/9/2019 11:13:1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C0915A7DE166476AAD3710F3F99CFDD9&lt;/guid&gt;&lt;repollguid&gt;F5DFC46601BF440CA564C2B59F3C839D&lt;/repollguid&gt;&lt;sourceid&gt;7C5CDA087A6B444D84F3F7D2AF10A9F6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7E211D1639814F868F31FB80DADC8DA1&lt;/guid&gt;&lt;answertext&gt;Hand-written patterns are in general more precise than classifiers&lt;/answertext&gt;&lt;valuetype&gt;0&lt;/valuetype&gt;&lt;/answer&gt;&lt;answer&gt;&lt;guid&gt;C8F7F1F1AD7C46E2AEBB3C9A12F7DE1D&lt;/guid&gt;&lt;answertext&gt;Hand-written patterns cannot exploit syntactic features&lt;/answertext&gt;&lt;valuetype&gt;0&lt;/valuetype&gt;&lt;/answer&gt;&lt;answer&gt;&lt;guid&gt;C7F56C70767E4E6A99AA812D8A6B861C&lt;/guid&gt;&lt;answertext&gt;Supervised classifiers do not require any human input&lt;/answertext&gt;&lt;valuetype&gt;0&lt;/valuetype&gt;&lt;/answer&gt;&lt;answer&gt;&lt;guid&gt;4D8F9B80D02A4CA39486B990E3A71579&lt;/guid&gt;&lt;answertext&gt;Supervised classifiers can only detect typed statement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5B3F9AA95A84E0B86D94089314FC86E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CEB9D29546B456D89C0740282C79E20&lt;/guid&gt;&lt;date&gt;5/9/2019 11:13:16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35B3F9AA95A84E0B86D94089314FC86E&lt;/guid&gt;&lt;repollguid&gt;68C22747F7054962A15D36FF3D7370AF&lt;/repollguid&gt;&lt;sourceid&gt;F298B446F9F74105946B3B8485122468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CF85666648C8411080C744317563C0D3&lt;/guid&gt;&lt;answertext&gt;Distant supervision requires rules for bootstrapping&lt;/answertext&gt;&lt;valuetype&gt;0&lt;/valuetype&gt;&lt;/answer&gt;&lt;answer&gt;&lt;guid&gt;498690059FA548E5829FE28253D96FFB&lt;/guid&gt;&lt;answertext&gt;Classifiers produced with distant supervision are more precise than rules&lt;/answertext&gt;&lt;valuetype&gt;0&lt;/valuetype&gt;&lt;/answer&gt;&lt;answer&gt;&lt;guid&gt;317C5EF877114B2690C82B02ADBF7B4B&lt;/guid&gt;&lt;answertext&gt;Distant supervision can help to detect rule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1986370DE5D4296BF44145CC7C5FF0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24C42ECF2AD1440D836A3799F7C697C5&lt;/guid&gt;&lt;date&gt;5/16/2019 02:35:4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1986370DE5D4296BF44145CC7C5FF00&lt;/guid&gt;&lt;repollguid&gt;3F7FEEE8335740468879FC95291A08A0&lt;/repollguid&gt;&lt;sourceid&gt;7832956D03464EBE9251E94BA3D23BA0&lt;/sourceid&gt;&lt;questiontext&gt;If t has no Hypernym 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0DDDC6A5E3F443AAC28EFABD2797194&lt;/guid&gt;&lt;answertext&gt;It is a root concept&lt;/answertext&gt;&lt;valuetype&gt;0&lt;/valuetype&gt;&lt;/answer&gt;&lt;answer&gt;&lt;guid&gt;80250C3E1AFF4C30900613CC655251D8&lt;/guid&gt;&lt;answertext&gt;It cannot match c such as t and X&lt;/answertext&gt;&lt;valuetype&gt;0&lt;/valuetype&gt;&lt;/answer&gt;&lt;answer&gt;&lt;guid&gt;865A6E6766CD4FEBA7EDB638F264279B&lt;/guid&gt;&lt;answertext&gt;It is identical to the initial root concept&lt;/answertext&gt;&lt;valuetype&gt;0&lt;/valuetype&gt;&lt;/answer&gt;&lt;answer&gt;&lt;guid&gt;995C64559F934EF5839C1F6002E30781&lt;/guid&gt;&lt;answertext&gt;It is a basic concept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39462</TotalTime>
  <Words>719</Words>
  <Application>Microsoft Macintosh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An HMM model would not be an appropriate approach to identify</vt:lpstr>
      <vt:lpstr>Which statement is correct?</vt:lpstr>
      <vt:lpstr>Which is true?</vt:lpstr>
      <vt:lpstr>Which is true?</vt:lpstr>
      <vt:lpstr>Question</vt:lpstr>
      <vt:lpstr>If t has no Hypernym ..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672</cp:revision>
  <cp:lastPrinted>2022-12-15T07:32:06Z</cp:lastPrinted>
  <dcterms:created xsi:type="dcterms:W3CDTF">2002-10-01T12:44:42Z</dcterms:created>
  <dcterms:modified xsi:type="dcterms:W3CDTF">2022-12-22T08:14:36Z</dcterms:modified>
</cp:coreProperties>
</file>