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handoutMasterIdLst>
    <p:handoutMasterId r:id="rId7"/>
  </p:handoutMasterIdLst>
  <p:sldIdLst>
    <p:sldId id="554" r:id="rId2"/>
    <p:sldId id="553" r:id="rId3"/>
    <p:sldId id="559" r:id="rId4"/>
    <p:sldId id="569" r:id="rId5"/>
  </p:sldIdLst>
  <p:sldSz cx="11879263" cy="7921625"/>
  <p:notesSz cx="7099300" cy="10234613"/>
  <p:custDataLst>
    <p:tags r:id="rId8"/>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80"/>
    <p:restoredTop sz="74796" autoAdjust="0"/>
  </p:normalViewPr>
  <p:slideViewPr>
    <p:cSldViewPr>
      <p:cViewPr varScale="1">
        <p:scale>
          <a:sx n="111" d="100"/>
          <a:sy n="111" d="100"/>
        </p:scale>
        <p:origin x="3048" y="192"/>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86" d="100"/>
          <a:sy n="86" d="100"/>
        </p:scale>
        <p:origin x="4504" y="2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Arial" charset="0"/>
        <a:ea typeface="+mn-ea"/>
        <a:cs typeface="+mn-cs"/>
      </a:defRPr>
    </a:lvl1pPr>
    <a:lvl2pPr marL="565561" algn="l" rtl="0" fontAlgn="base">
      <a:spcBef>
        <a:spcPct val="30000"/>
      </a:spcBef>
      <a:spcAft>
        <a:spcPct val="0"/>
      </a:spcAft>
      <a:defRPr sz="1400" kern="1200">
        <a:solidFill>
          <a:schemeClr val="tx1"/>
        </a:solidFill>
        <a:latin typeface="Arial" charset="0"/>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Names entity recognition is a local method that extracts different entities from text independently. In standard NER the fact that different entities might share the names is not taken into account. However, NER performs classification into different entity types. </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584362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Concepts that have been linked to the same mention are competing for the interpretation. Therefore it is not meaningful to take them into account when trying to support an alternative interpretation.</a:t>
            </a:r>
          </a:p>
          <a:p>
            <a:endParaRPr lang="en-CH" dirty="0"/>
          </a:p>
          <a:p>
            <a:r>
              <a:rPr lang="en-CH" dirty="0"/>
              <a:t>One might wonder why Answer B and C are correct. A node with no outgoing link can still be the end of a path when computing PPR. Therefore it will contribute to the ranking. A node with no incoming link c</a:t>
            </a:r>
            <a:r>
              <a:rPr lang="en-GB" dirty="0"/>
              <a:t>an</a:t>
            </a:r>
            <a:r>
              <a:rPr lang="en-CH" dirty="0"/>
              <a:t> on the other hand be the start of a path when comuting PPR and therefore contributes to the scoring. </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70075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T</a:t>
            </a:r>
            <a:r>
              <a:rPr lang="en-GB" dirty="0"/>
              <a:t>he</a:t>
            </a:r>
            <a:r>
              <a:rPr lang="en-CH" dirty="0"/>
              <a:t> score function is a dissimilarity function that goes to zero when the facts are correct.</a:t>
            </a:r>
          </a:p>
          <a:p>
            <a:endParaRPr lang="en-CH" dirty="0"/>
          </a:p>
          <a:p>
            <a:r>
              <a:rPr lang="en-CH" dirty="0"/>
              <a:t>Answer A is exactly the opposite of the behavior of the score functions. As for Answer B, the score function maps tripes into real numbers, not vectors. And finally SGD optimizes the loss function not the score function.</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91088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sub>
                        </m:sSub>
                      </m:e>
                    </m:d>
                  </m:oMath>
                </a14:m>
                <a:r>
                  <a:rPr lang="en-CH" dirty="0"/>
                  <a:t> us already almost zero, the increase</a:t>
                </a:r>
                <a:r>
                  <a:rPr lang="en-CH" baseline="0" dirty="0"/>
                  <a:t> in</a:t>
                </a:r>
                <a:r>
                  <a:rPr lang="en-CH" dirty="0"/>
                  <a:t> margin can only be achieved by increasing the scores for the implausible triples,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r>
                              <a:rPr lang="fr-CH" sz="1400" i="1">
                                <a:latin typeface="Cambria Math" panose="02040503050406030204" pitchFamily="18" charset="0"/>
                              </a:rPr>
                              <m:t>′</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r>
                              <a:rPr lang="fr-CH" sz="1400" i="1">
                                <a:latin typeface="Cambria Math" panose="02040503050406030204" pitchFamily="18" charset="0"/>
                              </a:rPr>
                              <m:t>′</m:t>
                            </m:r>
                          </m:sub>
                        </m:sSub>
                      </m:e>
                    </m:d>
                  </m:oMath>
                </a14:m>
                <a:r>
                  <a:rPr lang="en-CH" dirty="0"/>
                  <a:t>.</a:t>
                </a:r>
              </a:p>
            </p:txBody>
          </p:sp>
        </mc:Choice>
        <mc:Fallback>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 us already almost zero, the increase</a:t>
                </a:r>
                <a:r>
                  <a:rPr lang="en-CH" baseline="0" dirty="0"/>
                  <a:t> in</a:t>
                </a:r>
                <a:r>
                  <a:rPr lang="en-CH" dirty="0"/>
                  <a:t> margin can only be achieved by increasing the scores for the implausible triples,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a:t>
                </a:r>
              </a:p>
            </p:txBody>
          </p:sp>
        </mc:Fallback>
      </mc:AlternateContent>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08217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Knowledge Inference-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7DE0-3EE2-6F44-BC26-5C387C411B34}"/>
              </a:ext>
            </a:extLst>
          </p:cNvPr>
          <p:cNvSpPr>
            <a:spLocks noGrp="1"/>
          </p:cNvSpPr>
          <p:nvPr>
            <p:ph type="title"/>
          </p:nvPr>
        </p:nvSpPr>
        <p:spPr/>
        <p:txBody>
          <a:bodyPr/>
          <a:lstStyle/>
          <a:p>
            <a:r>
              <a:rPr lang="en-US" dirty="0"/>
              <a:t>Which is false?</a:t>
            </a:r>
          </a:p>
        </p:txBody>
      </p:sp>
      <p:sp>
        <p:nvSpPr>
          <p:cNvPr id="3" name="Content Placeholder 2">
            <a:extLst>
              <a:ext uri="{FF2B5EF4-FFF2-40B4-BE49-F238E27FC236}">
                <a16:creationId xmlns:a16="http://schemas.microsoft.com/office/drawing/2014/main" id="{F278F503-7A3D-CA48-880F-5542F99E6A1E}"/>
              </a:ext>
            </a:extLst>
          </p:cNvPr>
          <p:cNvSpPr>
            <a:spLocks noGrp="1"/>
          </p:cNvSpPr>
          <p:nvPr>
            <p:ph idx="1"/>
          </p:nvPr>
        </p:nvSpPr>
        <p:spPr/>
        <p:txBody>
          <a:bodyPr/>
          <a:lstStyle/>
          <a:p>
            <a:endParaRPr lang="en-US" dirty="0"/>
          </a:p>
          <a:p>
            <a:pPr marL="514350" indent="-514350">
              <a:buAutoNum type="alphaUcPeriod"/>
            </a:pPr>
            <a:r>
              <a:rPr lang="en-US" dirty="0"/>
              <a:t>Entity disambiguation addresses the problem of synonyms</a:t>
            </a:r>
          </a:p>
          <a:p>
            <a:pPr marL="514350" indent="-514350">
              <a:buAutoNum type="alphaUcPeriod"/>
            </a:pPr>
            <a:r>
              <a:rPr lang="en-US" dirty="0"/>
              <a:t>Named entity recognition addresses the problem of synonyms</a:t>
            </a:r>
          </a:p>
          <a:p>
            <a:pPr marL="514350" indent="-514350">
              <a:buAutoNum type="alphaUcPeriod"/>
            </a:pPr>
            <a:r>
              <a:rPr lang="en-US" dirty="0"/>
              <a:t>Entity disambiguation addresses the problem of entity classification</a:t>
            </a:r>
          </a:p>
          <a:p>
            <a:pPr marL="514350" indent="-514350">
              <a:buAutoNum type="alphaUcPeriod"/>
            </a:pPr>
            <a:r>
              <a:rPr lang="en-US" dirty="0"/>
              <a:t>Named entity recognition addresses the problem of entity classification</a:t>
            </a:r>
          </a:p>
        </p:txBody>
      </p:sp>
      <p:sp>
        <p:nvSpPr>
          <p:cNvPr id="4" name="Footer Placeholder 3">
            <a:extLst>
              <a:ext uri="{FF2B5EF4-FFF2-40B4-BE49-F238E27FC236}">
                <a16:creationId xmlns:a16="http://schemas.microsoft.com/office/drawing/2014/main" id="{1532EFC6-4CC3-8247-B2C9-E2BE33536503}"/>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31418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474D-0211-1043-9660-4CEC63978EE6}"/>
              </a:ext>
            </a:extLst>
          </p:cNvPr>
          <p:cNvSpPr>
            <a:spLocks noGrp="1"/>
          </p:cNvSpPr>
          <p:nvPr>
            <p:ph type="title"/>
          </p:nvPr>
        </p:nvSpPr>
        <p:spPr/>
        <p:txBody>
          <a:bodyPr/>
          <a:lstStyle/>
          <a:p>
            <a:r>
              <a:rPr lang="en-US" dirty="0"/>
              <a:t>Which nodes cannot contribute to the score of a mention linked to a concept?</a:t>
            </a:r>
          </a:p>
        </p:txBody>
      </p:sp>
      <p:sp>
        <p:nvSpPr>
          <p:cNvPr id="3" name="Content Placeholder 2">
            <a:extLst>
              <a:ext uri="{FF2B5EF4-FFF2-40B4-BE49-F238E27FC236}">
                <a16:creationId xmlns:a16="http://schemas.microsoft.com/office/drawing/2014/main" id="{4FAC5C49-E6D1-624B-A96F-B5A8BA093942}"/>
              </a:ext>
            </a:extLst>
          </p:cNvPr>
          <p:cNvSpPr>
            <a:spLocks noGrp="1"/>
          </p:cNvSpPr>
          <p:nvPr>
            <p:ph idx="1"/>
          </p:nvPr>
        </p:nvSpPr>
        <p:spPr/>
        <p:txBody>
          <a:bodyPr/>
          <a:lstStyle/>
          <a:p>
            <a:pPr marL="514350" indent="-514350">
              <a:buAutoNum type="alphaUcPeriod"/>
            </a:pPr>
            <a:endParaRPr lang="en-US" dirty="0"/>
          </a:p>
          <a:p>
            <a:pPr marL="514350" indent="-514350">
              <a:buAutoNum type="alphaUcPeriod"/>
            </a:pPr>
            <a:r>
              <a:rPr lang="en-US" dirty="0"/>
              <a:t>Other concepts linked to the same mention</a:t>
            </a:r>
          </a:p>
          <a:p>
            <a:pPr marL="514350" indent="-514350">
              <a:buAutoNum type="alphaUcPeriod"/>
            </a:pPr>
            <a:r>
              <a:rPr lang="en-US" dirty="0"/>
              <a:t>Concepts that have in the knowledge graph no outgoing links</a:t>
            </a:r>
          </a:p>
          <a:p>
            <a:pPr marL="514350" indent="-514350">
              <a:buAutoNum type="alphaUcPeriod"/>
            </a:pPr>
            <a:r>
              <a:rPr lang="en-US" dirty="0"/>
              <a:t>Concepts that have in the knowledge graph no incoming links</a:t>
            </a:r>
          </a:p>
          <a:p>
            <a:pPr marL="514350" indent="-514350">
              <a:buAutoNum type="alphaUcPeriod"/>
            </a:pPr>
            <a:r>
              <a:rPr lang="en-US" dirty="0"/>
              <a:t>Concepts with low popularity</a:t>
            </a:r>
          </a:p>
        </p:txBody>
      </p:sp>
      <p:sp>
        <p:nvSpPr>
          <p:cNvPr id="4" name="Footer Placeholder 3">
            <a:extLst>
              <a:ext uri="{FF2B5EF4-FFF2-40B4-BE49-F238E27FC236}">
                <a16:creationId xmlns:a16="http://schemas.microsoft.com/office/drawing/2014/main" id="{FA9F30AD-A084-D243-8613-924247CE25E6}"/>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58227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493F-866B-2543-8E2C-6FA3A10CDF39}"/>
              </a:ext>
            </a:extLst>
          </p:cNvPr>
          <p:cNvSpPr>
            <a:spLocks noGrp="1"/>
          </p:cNvSpPr>
          <p:nvPr>
            <p:ph type="title"/>
          </p:nvPr>
        </p:nvSpPr>
        <p:spPr/>
        <p:txBody>
          <a:bodyPr/>
          <a:lstStyle/>
          <a:p>
            <a:r>
              <a:rPr lang="en-US" sz="4400" dirty="0"/>
              <a:t>Which is true? The score function f(</a:t>
            </a:r>
            <a:r>
              <a:rPr lang="en-US" sz="4400" dirty="0" err="1"/>
              <a:t>h,r,t</a:t>
            </a:r>
            <a:r>
              <a:rPr lang="en-US" sz="4400" dirty="0"/>
              <a:t>) …</a:t>
            </a:r>
          </a:p>
        </p:txBody>
      </p:sp>
      <p:sp>
        <p:nvSpPr>
          <p:cNvPr id="3" name="Content Placeholder 2">
            <a:extLst>
              <a:ext uri="{FF2B5EF4-FFF2-40B4-BE49-F238E27FC236}">
                <a16:creationId xmlns:a16="http://schemas.microsoft.com/office/drawing/2014/main" id="{89091EE4-DAED-4D42-9C0B-38BDF0F4886E}"/>
              </a:ext>
            </a:extLst>
          </p:cNvPr>
          <p:cNvSpPr>
            <a:spLocks noGrp="1"/>
          </p:cNvSpPr>
          <p:nvPr>
            <p:ph idx="1"/>
          </p:nvPr>
        </p:nvSpPr>
        <p:spPr/>
        <p:txBody>
          <a:bodyPr/>
          <a:lstStyle/>
          <a:p>
            <a:pPr marL="514350" indent="-514350">
              <a:buAutoNum type="alphaUcPeriod"/>
            </a:pPr>
            <a:r>
              <a:rPr lang="en-US" dirty="0"/>
              <a:t>has always larger values for triples (</a:t>
            </a:r>
            <a:r>
              <a:rPr lang="en-US" dirty="0" err="1"/>
              <a:t>h,r,t</a:t>
            </a:r>
            <a:r>
              <a:rPr lang="en-US" dirty="0"/>
              <a:t>) that are part of the known knowledge graph than for other triples</a:t>
            </a:r>
          </a:p>
          <a:p>
            <a:pPr marL="514350" indent="-514350">
              <a:buAutoNum type="alphaUcPeriod"/>
            </a:pPr>
            <a:r>
              <a:rPr lang="en-US" dirty="0"/>
              <a:t>maps triples to vectors in the embedding space</a:t>
            </a:r>
          </a:p>
          <a:p>
            <a:pPr marL="514350" indent="-514350">
              <a:buAutoNum type="alphaUcPeriod"/>
            </a:pPr>
            <a:r>
              <a:rPr lang="en-US" dirty="0"/>
              <a:t>is always positive</a:t>
            </a:r>
          </a:p>
          <a:p>
            <a:pPr marL="514350" indent="-514350">
              <a:buAutoNum type="alphaUcPeriod"/>
            </a:pPr>
            <a:r>
              <a:rPr lang="en-US" dirty="0"/>
              <a:t>is optimized by stochastic gradient descent</a:t>
            </a:r>
          </a:p>
          <a:p>
            <a:pPr marL="514350" indent="-514350">
              <a:buAutoNum type="alphaUcPeriod"/>
            </a:pPr>
            <a:endParaRPr lang="en-US" dirty="0"/>
          </a:p>
        </p:txBody>
      </p:sp>
      <p:sp>
        <p:nvSpPr>
          <p:cNvPr id="4" name="Footer Placeholder 3">
            <a:extLst>
              <a:ext uri="{FF2B5EF4-FFF2-40B4-BE49-F238E27FC236}">
                <a16:creationId xmlns:a16="http://schemas.microsoft.com/office/drawing/2014/main" id="{F3F21650-8AE6-D54D-8CB6-1E4A3BE260ED}"/>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16138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1AEA-8994-BD6B-F4A7-76F695D45F38}"/>
              </a:ext>
            </a:extLst>
          </p:cNvPr>
          <p:cNvSpPr>
            <a:spLocks noGrp="1"/>
          </p:cNvSpPr>
          <p:nvPr>
            <p:ph type="title"/>
          </p:nvPr>
        </p:nvSpPr>
        <p:spPr/>
        <p:txBody>
          <a:bodyPr/>
          <a:lstStyle/>
          <a:p>
            <a:r>
              <a:rPr lang="en-CH" dirty="0"/>
              <a:t>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D17D3-2B15-1C18-46E2-1D5B25961B73}"/>
                  </a:ext>
                </a:extLst>
              </p:cNvPr>
              <p:cNvSpPr>
                <a:spLocks noGrp="1"/>
              </p:cNvSpPr>
              <p:nvPr>
                <p:ph idx="1"/>
              </p:nvPr>
            </p:nvSpPr>
            <p:spPr/>
            <p:txBody>
              <a:bodyPr/>
              <a:lstStyle/>
              <a:p>
                <a:r>
                  <a:rPr lang="fr-CH" dirty="0">
                    <a:ea typeface="Cambria Math" panose="02040503050406030204" pitchFamily="18" charset="0"/>
                  </a:rPr>
                  <a:t>If </a:t>
                </a:r>
                <a14:m>
                  <m:oMath xmlns:m="http://schemas.openxmlformats.org/officeDocument/2006/math">
                    <m:r>
                      <m:rPr>
                        <m:sty m:val="p"/>
                      </m:rPr>
                      <a:rPr lang="fr-CH" sz="3600">
                        <a:latin typeface="Cambria Math" panose="02040503050406030204" pitchFamily="18" charset="0"/>
                      </a:rPr>
                      <m:t>f</m:t>
                    </m:r>
                    <m:d>
                      <m:dPr>
                        <m:ctrlPr>
                          <a:rPr lang="fr-CH" sz="3600" i="1">
                            <a:latin typeface="Cambria Math" panose="02040503050406030204" pitchFamily="18" charset="0"/>
                          </a:rPr>
                        </m:ctrlPr>
                      </m:dPr>
                      <m:e>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h</m:t>
                            </m:r>
                          </m:sub>
                        </m:sSub>
                        <m:r>
                          <a:rPr lang="fr-CH" sz="3600" i="1">
                            <a:latin typeface="Cambria Math" panose="02040503050406030204" pitchFamily="18" charset="0"/>
                          </a:rPr>
                          <m:t>, </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𝑟</m:t>
                            </m:r>
                          </m:sub>
                        </m:sSub>
                        <m:r>
                          <a:rPr lang="fr-CH" sz="3600" i="1">
                            <a:latin typeface="Cambria Math" panose="02040503050406030204" pitchFamily="18" charset="0"/>
                          </a:rPr>
                          <m:t>,</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𝑡</m:t>
                            </m:r>
                          </m:sub>
                        </m:sSub>
                      </m:e>
                    </m:d>
                  </m:oMath>
                </a14:m>
                <a:r>
                  <a:rPr lang="fr-CH" b="0" dirty="0">
                    <a:ea typeface="Cambria Math" panose="02040503050406030204" pitchFamily="18" charset="0"/>
                  </a:rPr>
                  <a:t> = 0.1 and </a:t>
                </a:r>
                <a14:m>
                  <m:oMath xmlns:m="http://schemas.openxmlformats.org/officeDocument/2006/math">
                    <m:r>
                      <a:rPr lang="fr-CH" i="1">
                        <a:latin typeface="Cambria Math" panose="02040503050406030204" pitchFamily="18" charset="0"/>
                        <a:ea typeface="Cambria Math" panose="02040503050406030204" pitchFamily="18" charset="0"/>
                      </a:rPr>
                      <m:t>𝛾</m:t>
                    </m:r>
                  </m:oMath>
                </a14:m>
                <a:r>
                  <a:rPr lang="en-CH" dirty="0"/>
                  <a:t> is increased from 2 to 3, optimizing the loss function</a:t>
                </a:r>
              </a:p>
              <a:p>
                <a:pPr marL="514350" indent="-514350">
                  <a:buFont typeface="+mj-lt"/>
                  <a:buAutoNum type="alphaUcPeriod"/>
                </a:pPr>
                <a:r>
                  <a:rPr lang="en-GB" sz="3200" dirty="0"/>
                  <a:t>is primarily achieved by decreasing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fr-CH" sz="2800" dirty="0"/>
              </a:p>
              <a:p>
                <a:pPr marL="514350" indent="-514350">
                  <a:buFont typeface="+mj-lt"/>
                  <a:buAutoNum type="alphaUcPeriod"/>
                </a:pPr>
                <a:r>
                  <a:rPr lang="en-GB" sz="3200" dirty="0"/>
                  <a:t>is primarily achieved by increasing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en-CH" sz="3200" dirty="0"/>
              </a:p>
              <a:p>
                <a:pPr marL="514350" indent="-514350">
                  <a:buFont typeface="+mj-lt"/>
                  <a:buAutoNum type="alphaUcPeriod"/>
                </a:pPr>
                <a:r>
                  <a:rPr lang="en-GB" sz="3200" dirty="0"/>
                  <a:t>is primarily achieved by decreasing the values of </a:t>
                </a:r>
                <a14:m>
                  <m:oMath xmlns:m="http://schemas.openxmlformats.org/officeDocument/2006/math">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fr-CH" sz="2800" dirty="0"/>
              </a:p>
              <a:p>
                <a:pPr marL="514350" indent="-514350">
                  <a:buFont typeface="+mj-lt"/>
                  <a:buAutoNum type="alphaUcPeriod"/>
                </a:pPr>
                <a:r>
                  <a:rPr lang="en-GB" sz="3200" dirty="0"/>
                  <a:t>is primarily achieved by increasing the values of</a:t>
                </a:r>
                <a14:m>
                  <m:oMath xmlns:m="http://schemas.openxmlformats.org/officeDocument/2006/math">
                    <m:r>
                      <a:rPr lang="fr-CH" sz="2800" b="0" i="0" smtClean="0">
                        <a:latin typeface="Cambria Math" panose="02040503050406030204" pitchFamily="18" charset="0"/>
                      </a:rPr>
                      <m:t> </m:t>
                    </m:r>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en-CH" sz="3200" dirty="0"/>
              </a:p>
              <a:p>
                <a:pPr marL="457200" indent="-457200">
                  <a:buFontTx/>
                  <a:buChar char="-"/>
                </a:pPr>
                <a:endParaRPr lang="en-CH" dirty="0"/>
              </a:p>
            </p:txBody>
          </p:sp>
        </mc:Choice>
        <mc:Fallback xmlns="">
          <p:sp>
            <p:nvSpPr>
              <p:cNvPr id="3" name="Content Placeholder 2">
                <a:extLst>
                  <a:ext uri="{FF2B5EF4-FFF2-40B4-BE49-F238E27FC236}">
                    <a16:creationId xmlns:a16="http://schemas.microsoft.com/office/drawing/2014/main" id="{06DD17D3-2B15-1C18-46E2-1D5B25961B73}"/>
                  </a:ext>
                </a:extLst>
              </p:cNvPr>
              <p:cNvSpPr>
                <a:spLocks noGrp="1" noRot="1" noChangeAspect="1" noMove="1" noResize="1" noEditPoints="1" noAdjustHandles="1" noChangeArrowheads="1" noChangeShapeType="1" noTextEdit="1"/>
              </p:cNvSpPr>
              <p:nvPr>
                <p:ph idx="1"/>
              </p:nvPr>
            </p:nvSpPr>
            <p:spPr>
              <a:blipFill>
                <a:blip r:embed="rId3"/>
                <a:stretch>
                  <a:fillRect l="-1412" t="-1307"/>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B8C75B4E-B988-75DF-2488-3966CE52E27D}"/>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8090342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36215</TotalTime>
  <Words>498</Words>
  <Application>Microsoft Macintosh PowerPoint</Application>
  <PresentationFormat>Custom</PresentationFormat>
  <Paragraphs>47</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Cambria Math</vt:lpstr>
      <vt:lpstr>Comic Sans MS</vt:lpstr>
      <vt:lpstr>Tempus Sans ITC</vt:lpstr>
      <vt:lpstr>Verdana</vt:lpstr>
      <vt:lpstr>part1 XML</vt:lpstr>
      <vt:lpstr>Which is false?</vt:lpstr>
      <vt:lpstr>Which nodes cannot contribute to the score of a mention linked to a concept?</vt:lpstr>
      <vt:lpstr>Which is true? The score function f(h,r,t) …</vt:lpstr>
      <vt:lpstr>Question</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688</cp:revision>
  <cp:lastPrinted>2022-12-22T07:31:55Z</cp:lastPrinted>
  <dcterms:created xsi:type="dcterms:W3CDTF">2002-10-01T12:44:42Z</dcterms:created>
  <dcterms:modified xsi:type="dcterms:W3CDTF">2022-12-22T07:56:12Z</dcterms:modified>
</cp:coreProperties>
</file>