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474" r:id="rId2"/>
    <p:sldId id="464" r:id="rId3"/>
    <p:sldId id="473" r:id="rId4"/>
    <p:sldId id="476" r:id="rId5"/>
    <p:sldId id="477" r:id="rId6"/>
    <p:sldId id="480" r:id="rId7"/>
    <p:sldId id="481" r:id="rId8"/>
    <p:sldId id="482" r:id="rId9"/>
    <p:sldId id="555" r:id="rId10"/>
    <p:sldId id="562" r:id="rId11"/>
    <p:sldId id="563" r:id="rId12"/>
    <p:sldId id="488" r:id="rId13"/>
    <p:sldId id="489" r:id="rId14"/>
    <p:sldId id="490" r:id="rId15"/>
    <p:sldId id="491" r:id="rId16"/>
    <p:sldId id="492" r:id="rId17"/>
    <p:sldId id="493" r:id="rId18"/>
    <p:sldId id="494" r:id="rId19"/>
    <p:sldId id="495" r:id="rId20"/>
    <p:sldId id="496" r:id="rId21"/>
    <p:sldId id="497" r:id="rId22"/>
    <p:sldId id="498" r:id="rId23"/>
    <p:sldId id="499" r:id="rId24"/>
    <p:sldId id="502" r:id="rId25"/>
    <p:sldId id="503" r:id="rId26"/>
    <p:sldId id="557" r:id="rId27"/>
    <p:sldId id="558" r:id="rId28"/>
    <p:sldId id="559" r:id="rId29"/>
    <p:sldId id="548" r:id="rId30"/>
    <p:sldId id="549" r:id="rId31"/>
    <p:sldId id="506" r:id="rId32"/>
    <p:sldId id="505" r:id="rId33"/>
    <p:sldId id="550" r:id="rId34"/>
    <p:sldId id="531" r:id="rId35"/>
    <p:sldId id="532" r:id="rId36"/>
    <p:sldId id="533" r:id="rId37"/>
    <p:sldId id="560" r:id="rId38"/>
    <p:sldId id="534" r:id="rId39"/>
    <p:sldId id="540" r:id="rId40"/>
    <p:sldId id="537" r:id="rId41"/>
    <p:sldId id="538" r:id="rId42"/>
    <p:sldId id="536" r:id="rId43"/>
    <p:sldId id="541" r:id="rId44"/>
    <p:sldId id="543" r:id="rId45"/>
    <p:sldId id="544" r:id="rId46"/>
    <p:sldId id="545" r:id="rId47"/>
    <p:sldId id="573" r:id="rId48"/>
    <p:sldId id="542" r:id="rId49"/>
    <p:sldId id="546" r:id="rId50"/>
    <p:sldId id="574" r:id="rId51"/>
    <p:sldId id="566" r:id="rId52"/>
    <p:sldId id="565" r:id="rId53"/>
    <p:sldId id="547" r:id="rId54"/>
    <p:sldId id="507" r:id="rId55"/>
    <p:sldId id="508" r:id="rId56"/>
  </p:sldIdLst>
  <p:sldSz cx="9144000" cy="6858000" type="screen4x3"/>
  <p:notesSz cx="7099300" cy="10234613"/>
  <p:custDataLst>
    <p:tags r:id="rId59"/>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21" autoAdjust="0"/>
    <p:restoredTop sz="74444" autoAdjust="0"/>
  </p:normalViewPr>
  <p:slideViewPr>
    <p:cSldViewPr>
      <p:cViewPr>
        <p:scale>
          <a:sx n="160" d="100"/>
          <a:sy n="160" d="100"/>
        </p:scale>
        <p:origin x="536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221"/>
    </p:cViewPr>
  </p:sorterViewPr>
  <p:notesViewPr>
    <p:cSldViewPr>
      <p:cViewPr varScale="1">
        <p:scale>
          <a:sx n="132" d="100"/>
          <a:sy n="132" d="100"/>
        </p:scale>
        <p:origin x="474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mn-lt"/>
        <a:ea typeface="+mn-ea"/>
        <a:cs typeface="+mn-cs"/>
      </a:defRPr>
    </a:lvl1pPr>
    <a:lvl2pPr marL="457200" algn="l" rtl="0" fontAlgn="base">
      <a:spcBef>
        <a:spcPct val="30000"/>
      </a:spcBef>
      <a:spcAft>
        <a:spcPct val="0"/>
      </a:spcAft>
      <a:defRPr sz="14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latin typeface="+mn-lt"/>
              </a:rPr>
              <a:t>The classical example of a data mining problem is "market basket analysis". Retail stores gather information on what items are purchased by their customers. The expectation is, by finding out what products are frequently purchased together (i.e., are associated with each other), identifying</a:t>
            </a:r>
            <a:r>
              <a:rPr lang="en-US" sz="1400" baseline="0" dirty="0">
                <a:latin typeface="+mn-lt"/>
              </a:rPr>
              <a:t> ways </a:t>
            </a:r>
            <a:r>
              <a:rPr lang="en-US" sz="1400" dirty="0">
                <a:latin typeface="+mn-lt"/>
              </a:rPr>
              <a:t>to optimize the sales of the products by better targeting certain groups of customers  (e.g., by planning the layout of a store or planning advertisements).  A well-known example was the discovery that people who buy diapers also frequently buy beers (probably exhausted fathers of small children). Therefore, nowadays one finds frequently beer close to diapers in supermarkets,</a:t>
            </a:r>
            <a:r>
              <a:rPr lang="en-US" sz="1400" baseline="0" dirty="0">
                <a:latin typeface="+mn-lt"/>
              </a:rPr>
              <a:t> </a:t>
            </a:r>
            <a:r>
              <a:rPr lang="en-US" sz="1400" dirty="0">
                <a:latin typeface="+mn-lt"/>
              </a:rPr>
              <a:t>and of course also chips close to beer. This type of problem was the starting point for one of the best-known data mining techniques: association rule mining.</a:t>
            </a:r>
          </a:p>
          <a:p>
            <a:endParaRPr lang="fr-FR"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359950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baseline="0" dirty="0"/>
              <a:t>We will approach the problem in two steps, by first considering only the problem of finding itemsets that satisfy the condition on having a high support, which is a necessary condition for a rule to be an association rule, and then extracting from those itemsets the rules that have a high confidence. We have already noticed in the confidence value can be computed from support values of itemsets. Thus it is natural to first identify itemsets with high support.</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 necessary condition for finding an association rule of the form A-&gt;B is that</a:t>
            </a:r>
            <a:r>
              <a:rPr lang="en-US" baseline="0" dirty="0"/>
              <a:t> it has a </a:t>
            </a:r>
            <a:r>
              <a:rPr lang="en-US" dirty="0"/>
              <a:t>sufficiently high support. Therefore, for finding such rules, we can first identify itemsets within the transactions that occur sufficiently frequent. These are called </a:t>
            </a:r>
            <a:r>
              <a:rPr lang="en-US" i="1" dirty="0"/>
              <a:t>frequent itemsets</a:t>
            </a:r>
            <a:r>
              <a:rPr lang="en-US" dirty="0"/>
              <a:t>.  Second, we can observe that any subset of a frequent itemset is necessarily also a frequent itemset.</a:t>
            </a:r>
            <a:r>
              <a:rPr lang="en-US" baseline="0" dirty="0"/>
              <a:t> T</a:t>
            </a:r>
            <a:r>
              <a:rPr lang="en-US" dirty="0"/>
              <a:t>his is called the </a:t>
            </a:r>
            <a:r>
              <a:rPr lang="en-US" i="1" dirty="0" err="1"/>
              <a:t>apriori</a:t>
            </a:r>
            <a:r>
              <a:rPr lang="en-US" i="1" dirty="0"/>
              <a:t> property</a:t>
            </a:r>
            <a:r>
              <a:rPr lang="en-US" dirty="0"/>
              <a:t>.  The a priori</a:t>
            </a:r>
            <a:r>
              <a:rPr lang="en-US" baseline="0" dirty="0"/>
              <a:t> property is the central idea in the algorithm we will introduce in the following. It will be used for multiple purposes. A first use of this property is the observation that we can search for frequent itemsets by searching them by increasing cardinality</a:t>
            </a:r>
            <a:r>
              <a:rPr lang="en-US" dirty="0"/>
              <a:t>: once frequent itemsets of lower cardinality are found, only itemsets of larger cardinality need to be considered that contain one of the frequent itemsets already found. This allows us to dramatically reduce the search space.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Assume that we know frequent itemsets of size k-1</a:t>
            </a:r>
            <a:r>
              <a:rPr lang="en-US" baseline="0" dirty="0"/>
              <a:t> and want to construct an itemset of size k (a k-itemset). What properties does such a k-itemset have to satisfy? We can say, that any subset of size k-1 must be frequent. We can also order those subsets by their elements. We can that even say that two ordered subsets that differ only in the last position must be frequent. This gives is now a possibility to construct k-itemsets systematically.</a:t>
            </a:r>
            <a:endParaRPr lang="en-US" dirty="0"/>
          </a:p>
          <a:p>
            <a:endParaRPr lang="en-US"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baseline="0" dirty="0"/>
              <a:t>If two ordered subsets of size k-1 of a frequent itemset of size k that differ only in the last position must be frequent, we can invert the argument. Assume we know all frequent itemsets of size k-1 then, then the itemset of size can only be frequent if it can be constructed from two k-1 itemsets in exactly this way. An itemset of size k constructed this way is then called a candidate frequent k-itemset. We do not know whether it is frequent indeed. The construction is a necessary condition, but not a sufficient one.</a:t>
            </a:r>
            <a:endParaRPr lang="en-US"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Note</a:t>
            </a:r>
            <a:r>
              <a:rPr lang="en-GB" baseline="0" dirty="0"/>
              <a:t> that the candidate </a:t>
            </a:r>
            <a:r>
              <a:rPr lang="en-GB" baseline="0" dirty="0" err="1"/>
              <a:t>itemsets</a:t>
            </a:r>
            <a:r>
              <a:rPr lang="en-GB" baseline="0" dirty="0"/>
              <a:t> generated by the join step are not necessarily frequent </a:t>
            </a:r>
            <a:r>
              <a:rPr lang="en-GB" baseline="0" dirty="0" err="1"/>
              <a:t>itemsets</a:t>
            </a:r>
            <a:r>
              <a:rPr lang="en-GB" baseline="0" dirty="0"/>
              <a:t>, as the example illustrates. </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baseline="0" dirty="0"/>
              <a:t>In order to create candidates efficiently we consider only one specific way of constructing candidates. We only combine itemsets that have the first k-2 elements identical and differ in their last position. If a k-itemset is frequent it necessarily is (also) constructed this specific way.</a:t>
            </a:r>
            <a:endParaRPr lang="en-US" dirty="0"/>
          </a:p>
          <a:p>
            <a:endParaRPr lang="en-GB"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For example, if we have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ABC</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ACD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BCD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If we combine ACD and </a:t>
            </a:r>
            <a:r>
              <a:rPr lang="en-US" dirty="0"/>
              <a:t>BCD (which also differ</a:t>
            </a:r>
            <a:r>
              <a:rPr lang="en-US" baseline="0" dirty="0"/>
              <a:t> by one item) </a:t>
            </a:r>
            <a:r>
              <a:rPr lang="en-US" dirty="0"/>
              <a:t>we would get ABCD. But ABCD have been already generated by combining</a:t>
            </a:r>
            <a:r>
              <a:rPr lang="en-US" baseline="0" dirty="0"/>
              <a:t> </a:t>
            </a:r>
            <a:r>
              <a:rPr lang="en-US" dirty="0"/>
              <a:t>ABC and ABD.</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Here we illustrate the join step for </a:t>
            </a:r>
            <a:r>
              <a:rPr lang="en-GB" dirty="0" err="1"/>
              <a:t>itemsets</a:t>
            </a:r>
            <a:r>
              <a:rPr lang="en-GB" dirty="0"/>
              <a:t> of size 2, to construct </a:t>
            </a:r>
            <a:r>
              <a:rPr lang="en-GB" dirty="0" err="1"/>
              <a:t>itemsets</a:t>
            </a:r>
            <a:r>
              <a:rPr lang="en-GB" dirty="0"/>
              <a:t> of size 3. Only pairs of </a:t>
            </a:r>
            <a:r>
              <a:rPr lang="en-GB" dirty="0" err="1"/>
              <a:t>itemsets</a:t>
            </a:r>
            <a:r>
              <a:rPr lang="en-GB" dirty="0"/>
              <a:t> of size 2 are considered that coincide in their first position.</a:t>
            </a:r>
          </a:p>
        </p:txBody>
      </p:sp>
      <p:sp>
        <p:nvSpPr>
          <p:cNvPr id="5" name="Slide Number Placeholder 4"/>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The k-</a:t>
            </a:r>
            <a:r>
              <a:rPr lang="en-US" dirty="0" err="1"/>
              <a:t>itemsets</a:t>
            </a:r>
            <a:r>
              <a:rPr lang="en-US" dirty="0"/>
              <a:t> constructed in the join step are not necessarily frequent k-</a:t>
            </a:r>
            <a:r>
              <a:rPr lang="en-US" dirty="0" err="1"/>
              <a:t>itemsets</a:t>
            </a:r>
            <a:r>
              <a:rPr lang="en-US" dirty="0"/>
              <a:t>. One possible reason is that they contain some subsets of items which are not a frequent itemset. These can be eliminated in a prune step. By checking if every (k-1)</a:t>
            </a:r>
            <a:r>
              <a:rPr lang="en-US" baseline="0" dirty="0"/>
              <a:t> itemset of a candidate itemset is indeed a frequent (k-1) itemset some of the candidate itemsets can be eliminated.</a:t>
            </a:r>
          </a:p>
          <a:p>
            <a:endParaRPr lang="en-US" baseline="0"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After the prune step</a:t>
            </a:r>
            <a:r>
              <a:rPr lang="en-US" baseline="0" dirty="0"/>
              <a:t> is completed</a:t>
            </a:r>
            <a:r>
              <a:rPr lang="en-US" dirty="0"/>
              <a:t>, still the remaining candidates can be non-frequent. </a:t>
            </a:r>
            <a:r>
              <a:rPr lang="en-US" baseline="0" dirty="0"/>
              <a:t>Therefore, the frequency of these itemsets needs to be determined by accessing the database and counting the number of their occurrences. </a:t>
            </a:r>
            <a:r>
              <a:rPr lang="en-US" dirty="0"/>
              <a:t>An important aspect</a:t>
            </a:r>
            <a:r>
              <a:rPr lang="en-US" baseline="0" dirty="0"/>
              <a:t> of the </a:t>
            </a:r>
            <a:r>
              <a:rPr lang="en-US" baseline="0" dirty="0" err="1"/>
              <a:t>apriori</a:t>
            </a:r>
            <a:r>
              <a:rPr lang="en-US" baseline="0" dirty="0"/>
              <a:t> algorithm </a:t>
            </a:r>
            <a:r>
              <a:rPr lang="en-US" dirty="0"/>
              <a:t>is that this last step is the most expensive one, since</a:t>
            </a:r>
            <a:r>
              <a:rPr lang="en-US" baseline="0" dirty="0"/>
              <a:t> </a:t>
            </a:r>
            <a:r>
              <a:rPr lang="en-US" dirty="0"/>
              <a:t>it requires access to the complete database. By performing the join and prune steps the operation needs to be performed only for a</a:t>
            </a:r>
            <a:r>
              <a:rPr lang="en-US" baseline="0" dirty="0"/>
              <a:t> reduced number </a:t>
            </a:r>
            <a:r>
              <a:rPr lang="en-US" dirty="0"/>
              <a:t>of itemsets.</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This is the summary of the complete </a:t>
            </a:r>
            <a:r>
              <a:rPr lang="en-GB" dirty="0" err="1"/>
              <a:t>apriori</a:t>
            </a:r>
            <a:r>
              <a:rPr lang="en-GB" dirty="0"/>
              <a:t> algorithm.</a:t>
            </a:r>
          </a:p>
        </p:txBody>
      </p:sp>
      <p:sp>
        <p:nvSpPr>
          <p:cNvPr id="5" name="Slide Number Placeholder 4"/>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latin typeface="+mn-lt"/>
              </a:rPr>
              <a:t>Association rule mining is a technique for discovering unsuspected data dependencies and is one of the best-known data mining techniques. An association rule captures dependencies of different properties of an entity, denoted by x. For shopping basket analysis, the entity would be a shopping basket. The properties are expressed as predicates involving some items. The resulting rules state that if the entity has the property stated in the body, then the entity has also the property stated in the head with the probability stated by the confidence. The support expresses additionally how well-founded the rule is. We will introduce later in detail how these measures are defined.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400" dirty="0">
              <a:latin typeface="+mn-l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latin typeface="+mn-lt"/>
              </a:rPr>
              <a:t>In principle, such rules could be easily found by an exhaustive exploration of all possible dependencies, which is however prohibitively expensive. Association rule mining thus solves the problem of how to search efficiently for those dependencies.</a:t>
            </a:r>
          </a:p>
          <a:p>
            <a:endParaRPr lang="en-GB" sz="1400" dirty="0">
              <a:latin typeface="+mn-lt"/>
            </a:endParaRPr>
          </a:p>
        </p:txBody>
      </p:sp>
      <p:sp>
        <p:nvSpPr>
          <p:cNvPr id="5" name="Slide Number Placeholder 4"/>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1050925" y="792163"/>
            <a:ext cx="5056188" cy="3792537"/>
          </a:xfrm>
          <a:ln cap="flat"/>
        </p:spPr>
      </p:sp>
      <p:sp>
        <p:nvSpPr>
          <p:cNvPr id="48132" name="Rectangle 3"/>
          <p:cNvSpPr>
            <a:spLocks noGrp="1" noChangeArrowheads="1"/>
          </p:cNvSpPr>
          <p:nvPr>
            <p:ph type="body" idx="1"/>
          </p:nvPr>
        </p:nvSpPr>
        <p:spPr>
          <a:noFill/>
          <a:ln/>
        </p:spPr>
        <p:txBody>
          <a:bodyPr/>
          <a:lstStyle/>
          <a:p>
            <a:r>
              <a:rPr lang="en-US" dirty="0"/>
              <a:t>Here we give a complete example of the </a:t>
            </a:r>
            <a:r>
              <a:rPr lang="en-US" dirty="0" err="1"/>
              <a:t>exection</a:t>
            </a:r>
            <a:r>
              <a:rPr lang="en-US" dirty="0"/>
              <a:t> the </a:t>
            </a:r>
            <a:r>
              <a:rPr lang="en-US" dirty="0" err="1"/>
              <a:t>apriori</a:t>
            </a:r>
            <a:r>
              <a:rPr lang="en-US" dirty="0"/>
              <a:t> algorithm. Notice, in this example, how the scan steps (when determining the frequency with respect to the database) eliminate certain itemsets. Pruning does not lead to any elimination of itemsets in this example. The algorithm built 9+3 (frequent</a:t>
            </a:r>
            <a:r>
              <a:rPr lang="en-US" baseline="0" dirty="0"/>
              <a:t> + non frequent) = 12 itemsets out of 2</a:t>
            </a:r>
            <a:r>
              <a:rPr lang="en-US" baseline="30000" dirty="0"/>
              <a:t>5</a:t>
            </a:r>
            <a:r>
              <a:rPr lang="en-US" baseline="0" dirty="0"/>
              <a:t> = 32 total possible itemsets </a:t>
            </a:r>
          </a:p>
        </p:txBody>
      </p:sp>
      <p:sp>
        <p:nvSpPr>
          <p:cNvPr id="2" name="Slide Number Placeholder 1"/>
          <p:cNvSpPr>
            <a:spLocks noGrp="1"/>
          </p:cNvSpPr>
          <p:nvPr>
            <p:ph type="sldNum" sz="quarter" idx="10"/>
          </p:nvPr>
        </p:nvSpPr>
        <p:spPr/>
        <p:txBody>
          <a:bodyPr/>
          <a:lstStyle/>
          <a:p>
            <a:fld id="{E6C47E0B-2958-48CC-BA4E-C350203CF107}"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sz="1400" b="0" i="0" u="none" strike="noStrike" kern="1200" baseline="0" dirty="0">
                <a:solidFill>
                  <a:schemeClr val="tx1"/>
                </a:solidFill>
                <a:latin typeface="+mn-lt"/>
                <a:ea typeface="+mn-ea"/>
                <a:cs typeface="+mn-cs"/>
              </a:rPr>
              <a:t>Once the frequent </a:t>
            </a:r>
            <a:r>
              <a:rPr lang="en-GB" sz="1400" b="0" i="0" u="none" strike="noStrike" kern="1200" baseline="0" dirty="0" err="1">
                <a:solidFill>
                  <a:schemeClr val="tx1"/>
                </a:solidFill>
                <a:latin typeface="+mn-lt"/>
                <a:ea typeface="+mn-ea"/>
                <a:cs typeface="+mn-cs"/>
              </a:rPr>
              <a:t>itemsets</a:t>
            </a:r>
            <a:r>
              <a:rPr lang="en-GB" sz="1400" b="0" i="0" u="none" strike="noStrike" kern="1200" baseline="0" dirty="0">
                <a:solidFill>
                  <a:schemeClr val="tx1"/>
                </a:solidFill>
                <a:latin typeface="+mn-lt"/>
                <a:ea typeface="+mn-ea"/>
                <a:cs typeface="+mn-cs"/>
              </a:rPr>
              <a:t> are found with the </a:t>
            </a:r>
            <a:r>
              <a:rPr lang="en-GB" sz="1400" b="0" i="0" u="none" strike="noStrike" kern="1200" baseline="0" dirty="0" err="1">
                <a:solidFill>
                  <a:schemeClr val="tx1"/>
                </a:solidFill>
                <a:latin typeface="+mn-lt"/>
                <a:ea typeface="+mn-ea"/>
                <a:cs typeface="+mn-cs"/>
              </a:rPr>
              <a:t>apriori</a:t>
            </a:r>
            <a:r>
              <a:rPr lang="en-GB" sz="1400" b="0" i="0" u="none" strike="noStrike" kern="1200" baseline="0" dirty="0">
                <a:solidFill>
                  <a:schemeClr val="tx1"/>
                </a:solidFill>
                <a:latin typeface="+mn-lt"/>
                <a:ea typeface="+mn-ea"/>
                <a:cs typeface="+mn-cs"/>
              </a:rPr>
              <a:t> algorithm, the derivation of relevant association rules is straightforward. One checks for every frequent itemset whether there exists a subset A that can occur as the body of a rule. For doing that, the support count, i.e., the frequency of the itemset in the database, which was obtained during the execution of the </a:t>
            </a:r>
            <a:r>
              <a:rPr lang="en-GB" sz="1400" b="0" i="0" u="none" strike="noStrike" kern="1200" baseline="0" dirty="0" err="1">
                <a:solidFill>
                  <a:schemeClr val="tx1"/>
                </a:solidFill>
                <a:latin typeface="+mn-lt"/>
                <a:ea typeface="+mn-ea"/>
                <a:cs typeface="+mn-cs"/>
              </a:rPr>
              <a:t>Apriori</a:t>
            </a:r>
            <a:r>
              <a:rPr lang="en-GB" sz="1400" b="0" i="0" u="none" strike="noStrike" kern="1200" baseline="0" dirty="0">
                <a:solidFill>
                  <a:schemeClr val="tx1"/>
                </a:solidFill>
                <a:latin typeface="+mn-lt"/>
                <a:ea typeface="+mn-ea"/>
                <a:cs typeface="+mn-cs"/>
              </a:rPr>
              <a:t> algorithm, is used to compute the confidence as a conditional probability. Note that also L\A is a frequent itemset, and therefore the support count is available for that set as well from the </a:t>
            </a:r>
            <a:r>
              <a:rPr lang="en-GB" sz="1400" b="0" i="0" u="none" strike="noStrike" kern="1200" baseline="0" dirty="0" err="1">
                <a:solidFill>
                  <a:schemeClr val="tx1"/>
                </a:solidFill>
                <a:latin typeface="+mn-lt"/>
                <a:ea typeface="+mn-ea"/>
                <a:cs typeface="+mn-cs"/>
              </a:rPr>
              <a:t>apriori</a:t>
            </a:r>
            <a:r>
              <a:rPr lang="en-GB" sz="1400" b="0" i="0" u="none" strike="noStrike" kern="1200" baseline="0" dirty="0">
                <a:solidFill>
                  <a:schemeClr val="tx1"/>
                </a:solidFill>
                <a:latin typeface="+mn-lt"/>
                <a:ea typeface="+mn-ea"/>
                <a:cs typeface="+mn-cs"/>
              </a:rPr>
              <a:t> algorithm.</a:t>
            </a:r>
            <a:endParaRPr lang="en-GB" sz="1400" dirty="0">
              <a:latin typeface="+mn-lt"/>
            </a:endParaRPr>
          </a:p>
          <a:p>
            <a:endParaRPr lang="en-GB" sz="1400" b="0" i="0" u="none" strike="noStrike" kern="1200" baseline="0" dirty="0">
              <a:solidFill>
                <a:schemeClr val="tx1"/>
              </a:solidFill>
              <a:latin typeface="+mn-lt"/>
              <a:ea typeface="+mn-ea"/>
              <a:cs typeface="+mn-cs"/>
            </a:endParaRPr>
          </a:p>
          <a:p>
            <a:r>
              <a:rPr lang="en-GB" sz="1400" b="0" i="0" u="none" strike="noStrike" kern="1200" baseline="0" dirty="0">
                <a:solidFill>
                  <a:schemeClr val="tx1"/>
                </a:solidFill>
                <a:latin typeface="+mn-lt"/>
                <a:ea typeface="+mn-ea"/>
                <a:cs typeface="+mn-cs"/>
              </a:rPr>
              <a:t>Note that </a:t>
            </a:r>
            <a:r>
              <a:rPr lang="en-GB" sz="1400" dirty="0">
                <a:latin typeface="+mn-lt"/>
              </a:rPr>
              <a:t>c(A </a:t>
            </a:r>
            <a:r>
              <a:rPr lang="en-GB" sz="1400" dirty="0">
                <a:latin typeface="+mn-lt"/>
                <a:ea typeface="Wingdings"/>
                <a:cs typeface="Wingdings"/>
                <a:sym typeface="Wingdings"/>
              </a:rPr>
              <a:t></a:t>
            </a:r>
            <a:r>
              <a:rPr lang="en-GB" sz="1400" dirty="0">
                <a:latin typeface="+mn-lt"/>
              </a:rPr>
              <a:t> J \ A) = s((J\A) ∪ A)/s(A) = s(J)/s(A) .</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1050925" y="792163"/>
            <a:ext cx="5056188" cy="3792537"/>
          </a:xfrm>
          <a:ln cap="flat"/>
        </p:spPr>
      </p:sp>
      <p:sp>
        <p:nvSpPr>
          <p:cNvPr id="48132" name="Rectangle 3"/>
          <p:cNvSpPr>
            <a:spLocks noGrp="1" noChangeArrowheads="1"/>
          </p:cNvSpPr>
          <p:nvPr>
            <p:ph type="body" idx="1"/>
          </p:nvPr>
        </p:nvSpPr>
        <p:spPr>
          <a:noFill/>
          <a:ln/>
        </p:spPr>
        <p:txBody>
          <a:bodyPr/>
          <a:lstStyle/>
          <a:p>
            <a:r>
              <a:rPr lang="en-US" baseline="0" dirty="0"/>
              <a:t>Here we illustrate the extraction of association rules using the known set of frequent itemsets.</a:t>
            </a:r>
          </a:p>
        </p:txBody>
      </p:sp>
      <p:sp>
        <p:nvSpPr>
          <p:cNvPr id="2" name="Slide Number Placeholder 1"/>
          <p:cNvSpPr>
            <a:spLocks noGrp="1"/>
          </p:cNvSpPr>
          <p:nvPr>
            <p:ph type="sldNum" sz="quarter" idx="10"/>
          </p:nvPr>
        </p:nvSpPr>
        <p:spPr/>
        <p:txBody>
          <a:bodyPr/>
          <a:lstStyle/>
          <a:p>
            <a:fld id="{E6C47E0B-2958-48CC-BA4E-C350203CF107}"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2392068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3210852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confidence</a:t>
            </a:r>
            <a:r>
              <a:rPr lang="en-US" baseline="0" dirty="0"/>
              <a:t> and support do not necessarily imply that a rule is interesting or useful. We illustrate this by the following example. The matrix indicates the number of entities that like or do not like coffee or tea. If we consider the rule {Tea} –&gt; {Coffee} we will find that it has support 0.15 and confidence 0.75, which we may consider as very high. At the first glance this looks like a good rule. Looking more carefully, we will realize that in fact 80% of people drink coffee. In view of this, the rule just holds, because people in general drink a lot of coffee. Even worse, considering that 80% of people drink coffee, among the people drinking tea the propensity to drink coffee is less pronounced, only 75%.  In conclusion, drinking tea has a negative impact on drinking coffee which is the opposite to what the rule suggests. This motivates the need for alternative measures to evaluate whether a rule is interesting.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684698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solidFill>
                  <a:schemeClr val="bg1"/>
                </a:solidFill>
                <a:latin typeface="+mn-lt"/>
                <a:cs typeface="Arial" pitchFamily="34" charset="0"/>
              </a:rPr>
              <a:t>The reason why the rule in the previous example was not interesting, was the high support for the head of the rule. The rule just states that, independent of the body, the itemset in the head is frequent. To account for that the level of support for the head can be incorporated into the confidence measure, resulting in two alternative measures of interest.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solidFill>
                  <a:schemeClr val="bg1"/>
                </a:solidFill>
                <a:latin typeface="+mn-lt"/>
                <a:cs typeface="Arial" pitchFamily="34" charset="0"/>
              </a:rPr>
              <a:t>In the added value approach, the support is subtracted from the confidence, thus lowering the interestingness of a rule if the support for the head is high.</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dirty="0">
                <a:solidFill>
                  <a:schemeClr val="bg1"/>
                </a:solidFill>
                <a:latin typeface="+mn-lt"/>
                <a:cs typeface="Arial" pitchFamily="34" charset="0"/>
              </a:rPr>
              <a:t>In the lift approach, the confidence is divided by the support of the head, also reducing the interestingness of a rule if the support for the head is high.</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400" dirty="0">
              <a:solidFill>
                <a:schemeClr val="bg1"/>
              </a:solidFill>
              <a:latin typeface="+mn-lt"/>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solidFill>
                  <a:schemeClr val="bg1"/>
                </a:solidFill>
                <a:latin typeface="+mn-lt"/>
                <a:cs typeface="Arial" pitchFamily="34" charset="0"/>
              </a:rPr>
              <a:t>Lift is closely related to Added Value: note that lift (A-&gt; B) = P(A,B) / P(A) P(B). That implies that if A and B are independent lift equals</a:t>
            </a:r>
            <a:r>
              <a:rPr lang="en-US" sz="1400" baseline="0" dirty="0">
                <a:solidFill>
                  <a:schemeClr val="bg1"/>
                </a:solidFill>
                <a:latin typeface="+mn-lt"/>
                <a:cs typeface="Arial" pitchFamily="34" charset="0"/>
              </a:rPr>
              <a:t> 1, and in that case added value equals 0. Added value converges to 1 when lift converges to infinity and added value converges to -1 when lift converges to 0.</a:t>
            </a:r>
            <a:endParaRPr lang="en-US" sz="1400" dirty="0">
              <a:solidFill>
                <a:schemeClr val="bg1"/>
              </a:solidFill>
              <a:latin typeface="+mn-lt"/>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bg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705406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noProof="0" dirty="0"/>
              <a:t>Association rules can also be derived for quantitative data. In order to obtain finite itemsets, the quantitative domains are transformed to discrete ones using discretization. Methods of discretization are widely used in machine learning for data preprocessing. Two basic approaches are static discretization, splitting the data in bins of uniform size, and dynamic discretization splitting the data in bins with uniform number of elements. Also, semantic aspects can be taken into consideration when performing discretization, as the example illustrates. A static discretization could create there bins that are semantically less meaningful.</a:t>
            </a:r>
          </a:p>
          <a:p>
            <a:endParaRPr lang="en-US" noProof="0"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2012863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Though the basic </a:t>
            </a:r>
            <a:r>
              <a:rPr lang="en-US" dirty="0" err="1"/>
              <a:t>Apriori</a:t>
            </a:r>
            <a:r>
              <a:rPr lang="en-US" dirty="0"/>
              <a:t> algorithm is designed to work efficiently for large datasets, there exist several possible improvements:</a:t>
            </a:r>
          </a:p>
          <a:p>
            <a:pPr>
              <a:buFontTx/>
              <a:buChar char="•"/>
            </a:pPr>
            <a:r>
              <a:rPr lang="en-US" dirty="0"/>
              <a:t>Transactions in the database that turn out to contain no frequent k-</a:t>
            </a:r>
            <a:r>
              <a:rPr lang="en-US" dirty="0" err="1"/>
              <a:t>itemsets</a:t>
            </a:r>
            <a:r>
              <a:rPr lang="en-US" dirty="0"/>
              <a:t> can be omitted in subsequent database scans.</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US" dirty="0"/>
              <a:t>The sampling method selects samples from the database and searches for frequent itemsets in the sampled database, using a correspondingly lower threshold for the support.</a:t>
            </a:r>
          </a:p>
          <a:p>
            <a:pPr>
              <a:buFontTx/>
              <a:buChar char="•"/>
            </a:pPr>
            <a:r>
              <a:rPr lang="en-US" dirty="0"/>
              <a:t>One identify first frequent itemsets in partitions of the database, that fit in memory. This method exploits the idea that if an itemset is not frequent in any of the partitions (local frequent itemset) then it is also not be frequent in the whole database.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2012863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sampling data before searching association rules must consider two</a:t>
            </a:r>
            <a:r>
              <a:rPr lang="en-US" baseline="0" dirty="0"/>
              <a:t> issues: false positives and false negatives. False positives can be dealt with by verifying the support for the itemsets on the complete transaction set. For false negatives, no such possibility exists. By decreasing the support threshold, the number of false negatives can be reduced, at the cost of testing more candidate itemsets when scanning the complete dataset.</a:t>
            </a:r>
          </a:p>
          <a:p>
            <a:r>
              <a:rPr lang="en-US" baseline="0" dirty="0"/>
              <a:t>A further optimization can be achieved, when we know that the transactions occur in random order. Then sampling can be replaced by simple using the first p*m elements of the database.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56244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In the simplest case association rules use only a single predicate, such as buy. It is not hard to imagine that also other properties of the entities could be used in rules. For example, in the shopping basket example the age of the buyer could be another property of the shopping basket. Then we are talking about multi-dimensional rules.</a:t>
            </a:r>
          </a:p>
        </p:txBody>
      </p:sp>
      <p:sp>
        <p:nvSpPr>
          <p:cNvPr id="5" name="Slide Number Placeholder 4"/>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041476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partitioning</a:t>
            </a:r>
            <a:r>
              <a:rPr lang="en-US" baseline="0" dirty="0"/>
              <a:t> we are not sampling the dataset but processing the complete transaction set partition by partition. If an itemset is frequent in one partition (with a correspondingly adapted threshold), then it becomes a candidate. At this stage it is not sure that it is also frequent for the whole transaction set. Therefore, in a second pass itemsets that are frequent are determined by scanning the whole transaction database.</a:t>
            </a:r>
            <a:endParaRPr lang="en-US" dirty="0"/>
          </a:p>
          <a:p>
            <a:pPr lvl="8"/>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021248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pass is needed, since the condition of being frequent in at least one partition is necessary, but not sufficient.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535131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an embarrassingly</a:t>
            </a:r>
            <a:r>
              <a:rPr lang="en-US" baseline="0" dirty="0"/>
              <a:t> parallel algorithm, and can therefore be naturally executed in a distributed environment, e.g., using Map-Reduce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414001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a:t>
            </a:r>
            <a:r>
              <a:rPr lang="en-US" dirty="0" err="1"/>
              <a:t>Apriori</a:t>
            </a:r>
            <a:r>
              <a:rPr lang="en-US" dirty="0"/>
              <a:t> is as the original</a:t>
            </a:r>
            <a:r>
              <a:rPr lang="en-US" baseline="0" dirty="0"/>
              <a:t> method </a:t>
            </a:r>
            <a:r>
              <a:rPr lang="en-US" dirty="0"/>
              <a:t> the most popular association rule mining algorithm</a:t>
            </a:r>
            <a:r>
              <a:rPr lang="en-US" baseline="0" dirty="0"/>
              <a:t>, other algorithms have been devised that attempt to provide better performance under certain circumstances. FP Growth is one example of such an algorithm that is mainly aiming at main memory implementations (and thus less suitable for distributed implementation). It does not generate candidates for frequent itemsets but constructs them directly using a data structure called FP-Tree. The FP-Tree allows to extract directly the association rules.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741419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structure of an FP-Tree is comparable to that of a </a:t>
            </a:r>
            <a:r>
              <a:rPr lang="en-US" baseline="0" dirty="0" err="1"/>
              <a:t>trie</a:t>
            </a:r>
            <a:r>
              <a:rPr lang="en-US" baseline="0" dirty="0"/>
              <a:t>. In order to construct the FP-Tree, first items in the itemsets are sorted. The nodes in the tree correspond to items, and paths from the root correspond to itemsets. Itemsets sharing the same prefix of items, share the same path prefix in the tree. Counters at the nodes indicate how frequent the </a:t>
            </a:r>
            <a:r>
              <a:rPr lang="en-US" baseline="0" dirty="0" err="1"/>
              <a:t>itemset</a:t>
            </a:r>
            <a:r>
              <a:rPr lang="en-US" baseline="0" dirty="0"/>
              <a:t> corresponding to the path from the root to the node is. If we consider the left most path, we see that item </a:t>
            </a:r>
            <a:r>
              <a:rPr lang="en-US" b="1" baseline="0" dirty="0"/>
              <a:t>a</a:t>
            </a:r>
            <a:r>
              <a:rPr lang="en-US" baseline="0" dirty="0"/>
              <a:t> occurs 8 times, itemset ab 5 times, </a:t>
            </a:r>
            <a:r>
              <a:rPr lang="en-US" b="1" baseline="0" dirty="0" err="1"/>
              <a:t>abc</a:t>
            </a:r>
            <a:r>
              <a:rPr lang="en-US" baseline="0" dirty="0"/>
              <a:t> 3 times, and </a:t>
            </a:r>
            <a:r>
              <a:rPr lang="en-US" b="1" baseline="0" dirty="0" err="1"/>
              <a:t>abcd</a:t>
            </a:r>
            <a:r>
              <a:rPr lang="en-US" baseline="0" dirty="0"/>
              <a:t> once. The same item can occur in the tree in multiple places. The different occurrences are connected as linked list. For itemsets that occur in different paths (e.g., </a:t>
            </a:r>
            <a:r>
              <a:rPr lang="en-US" baseline="0" dirty="0" err="1"/>
              <a:t>bc</a:t>
            </a:r>
            <a:r>
              <a:rPr lang="en-US" baseline="0" dirty="0"/>
              <a:t>, which occurs together with </a:t>
            </a:r>
            <a:r>
              <a:rPr lang="en-US" b="1" baseline="0" dirty="0"/>
              <a:t>a</a:t>
            </a:r>
            <a:r>
              <a:rPr lang="en-US" baseline="0" dirty="0"/>
              <a:t> and without </a:t>
            </a:r>
            <a:r>
              <a:rPr lang="en-US" b="1" baseline="0" dirty="0"/>
              <a:t>a</a:t>
            </a:r>
            <a:r>
              <a:rPr lang="en-US" baseline="0" dirty="0"/>
              <a:t>), the frequencies can be computed by following the linked lists of the last item in the itemset and testing whether the remaining items are present in the path.</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1480139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Sorting items in itemsets by decreasing support is an important heuristics to keep the FP-Tree compact, as more frequent items tend to be on the top of the tree which increases the likelihood that different itemsets share a common prefix. In the example the items were sorted already according to their frequencies. If it is not the case, they need to be reordered according to their frequencies.</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544750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construct the FP-Tree one proceeds in two passes (not to confuse with</a:t>
            </a:r>
            <a:r>
              <a:rPr lang="en-US" baseline="0" dirty="0"/>
              <a:t> the two steps of the overall FP-Growth algorithm mentioned in the beginning). In a first pass the transactions are scanned to compute the support for each single item. The items are then sorted in decreasing order. This order is being used to sort itemsets before the construction of the FP-Tree.  In the second pass the FP-Tree is constructed by adding one itemset at a time.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837421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Constructing the FP-Tree proceeds</a:t>
            </a:r>
            <a:r>
              <a:rPr lang="en-US" baseline="0" dirty="0"/>
              <a:t> in a way analogous to constructing a </a:t>
            </a:r>
            <a:r>
              <a:rPr lang="en-US" baseline="0" dirty="0" err="1"/>
              <a:t>trie</a:t>
            </a:r>
            <a:r>
              <a:rPr lang="en-US" baseline="0" dirty="0"/>
              <a:t> structure. The itemsets in the transaction database are processed sequentially. The items in an itemset are processed one by one. If for the current item there exists already a node in the FP-Tree, no new node is created. If it does not exist, a new branch is created for the item. The number of occurrences is updated by 1 at each node that is visited (since each subset of the itemset is also an itemset). Finally, links are added between nodes with the same labels.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514459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FP-Tree has been constructure in step 1, In the second</a:t>
            </a:r>
            <a:r>
              <a:rPr lang="en-US" baseline="0" dirty="0"/>
              <a:t> step frequent itemsets are extracted from it. For each item, first a subtree is extracted from the full FP-Tree that contains only the paths ending in the item. For extracting those subtrees, the linked lists are helpful. One needs to traverse just the corresponding list and retain the paths from the traversed nodes to the root.  The figures illustrates the resulting subtrees for the 5 items.</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518717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For extracting frequent itemsets, the algorithm starts with the item that has the lowest support. It extracts its corresponding tree, as described before. Next the support of the item can be computed by traversing the leaves of the tree, following the links. In the example, item </a:t>
            </a:r>
            <a:r>
              <a:rPr lang="en-US" b="1" baseline="0" dirty="0"/>
              <a:t>e </a:t>
            </a:r>
            <a:r>
              <a:rPr lang="en-US" baseline="0" dirty="0"/>
              <a:t>would this have support 3. If the support is above threshold, then processing proceeds to find larger itemsets containing the item, otherwise processing can stop since no frequent itemsets containing this item can exist.</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1619761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However, it is straightforward to transform multi-dimensional association rules into single-dimensional rules, by  combining predicate names and values into a new set of items of uniform type, consisting of predicate/value pairs. Therefore, we need to consider in the following only the case of single-dimensional rules. Since for similar rules there is only a single predicate applied to the entities, we can simplify the notation by dropping this predicate at all, and simply list the set of items in the body and head of the rules. This results in the usual notation adopted for association rules that captures dependencies among sets of items, or itemsets as they are usually called.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041476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find that the current item has sufficient support (e.g., item e),</a:t>
            </a:r>
            <a:r>
              <a:rPr lang="en-US" baseline="0" dirty="0"/>
              <a:t> then we check next whether the itemsets consisting of two items and ending in the item have also sufficient support. For doing so we derive a </a:t>
            </a:r>
            <a:r>
              <a:rPr lang="en-US" b="1" baseline="0" dirty="0"/>
              <a:t>conditional FP-Tree </a:t>
            </a:r>
            <a:r>
              <a:rPr lang="en-US" baseline="0" dirty="0"/>
              <a:t>from the tree that we have constructed for the item before. The conditional tree is constructed in three steps:</a:t>
            </a:r>
          </a:p>
          <a:p>
            <a:pPr marL="171450" indent="-171450">
              <a:buFontTx/>
              <a:buChar char="-"/>
            </a:pPr>
            <a:r>
              <a:rPr lang="en-US" baseline="0" dirty="0"/>
              <a:t>First, the support counts in the tree are updated such that only the number of itemsets containing the current item is considered. This can be performed traversing the paths from the bottom to the root.</a:t>
            </a:r>
          </a:p>
          <a:p>
            <a:pPr marL="171450" indent="-171450">
              <a:buFontTx/>
              <a:buChar char="-"/>
            </a:pPr>
            <a:r>
              <a:rPr lang="en-US" baseline="0" dirty="0"/>
              <a:t>Second, the leaf nodes corresponding to the current item are removed</a:t>
            </a:r>
          </a:p>
          <a:p>
            <a:pPr marL="171450" indent="-171450">
              <a:buFontTx/>
              <a:buChar char="-"/>
            </a:pPr>
            <a:r>
              <a:rPr lang="en-US" baseline="0" dirty="0"/>
              <a:t>Finally, all nodes that have an insufficient support count are also removed from the conditional FP Tree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1492577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understand the construction</a:t>
            </a:r>
            <a:r>
              <a:rPr lang="en-US" baseline="0" dirty="0"/>
              <a:t> of the conditional FP Tree is that it is the FP Tree that would be constructed when we only consider the transactions that consider the current item (or itemset) and then remove </a:t>
            </a:r>
            <a:r>
              <a:rPr lang="en-US" b="1" baseline="0" dirty="0"/>
              <a:t>e</a:t>
            </a:r>
            <a:r>
              <a:rPr lang="en-US" baseline="0" dirty="0"/>
              <a:t> and any non-frequent item from those itemsets. In the example this would be item </a:t>
            </a:r>
            <a:r>
              <a:rPr lang="en-US" b="1" baseline="0" dirty="0"/>
              <a:t>e</a:t>
            </a:r>
            <a:r>
              <a:rPr lang="en-US" baseline="0" dirty="0"/>
              <a:t> that we consider, and item </a:t>
            </a:r>
            <a:r>
              <a:rPr lang="en-US" b="1" baseline="0" dirty="0"/>
              <a:t>b</a:t>
            </a:r>
            <a:r>
              <a:rPr lang="en-US" baseline="0" dirty="0"/>
              <a:t> would be eliminated, since not frequent in the remaining transactions.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1580568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H" dirty="0"/>
              <a:t>Here we illustrate the constructing of the conditional FP-Tree for </a:t>
            </a:r>
            <a:r>
              <a:rPr lang="en-CH" b="1" dirty="0"/>
              <a:t>e</a:t>
            </a:r>
            <a:r>
              <a:rPr lang="en-CH" dirty="0"/>
              <a:t>. Note, when we update the support counts, for the node </a:t>
            </a:r>
            <a:r>
              <a:rPr lang="en-CH" b="1" dirty="0"/>
              <a:t>b</a:t>
            </a:r>
            <a:r>
              <a:rPr lang="en-CH" dirty="0"/>
              <a:t>:2, there are are two itemsets t</a:t>
            </a:r>
            <a:r>
              <a:rPr lang="en-GB" dirty="0"/>
              <a:t>ha</a:t>
            </a:r>
            <a:r>
              <a:rPr lang="en-CH" dirty="0"/>
              <a:t>t contribute to the support count of </a:t>
            </a:r>
            <a:r>
              <a:rPr lang="en-CH" b="1" dirty="0"/>
              <a:t>b</a:t>
            </a:r>
            <a:r>
              <a:rPr lang="en-CH" dirty="0"/>
              <a:t>. The itemset {b} and the itemset {b,c,e}. Since only one of them contains the item </a:t>
            </a:r>
            <a:r>
              <a:rPr lang="en-CH" b="1" dirty="0"/>
              <a:t>e</a:t>
            </a:r>
            <a:r>
              <a:rPr lang="en-CH" dirty="0"/>
              <a:t>, the support count for </a:t>
            </a:r>
            <a:r>
              <a:rPr lang="en-CH" b="1" dirty="0"/>
              <a:t>b</a:t>
            </a:r>
            <a:r>
              <a:rPr lang="en-CH" dirty="0"/>
              <a:t> is changed to b. Similarly for </a:t>
            </a:r>
            <a:r>
              <a:rPr lang="en-CH" b="1" dirty="0"/>
              <a:t>a</a:t>
            </a:r>
            <a:r>
              <a:rPr lang="en-CH" dirty="0"/>
              <a:t>:8 and </a:t>
            </a:r>
            <a:r>
              <a:rPr lang="en-CH" b="1" dirty="0"/>
              <a:t>c</a:t>
            </a:r>
            <a:r>
              <a:rPr lang="en-CH" dirty="0"/>
              <a:t>:2. Since the total support for </a:t>
            </a:r>
            <a:r>
              <a:rPr lang="en-CH" b="1" dirty="0"/>
              <a:t>b</a:t>
            </a:r>
            <a:r>
              <a:rPr lang="en-CH" dirty="0"/>
              <a:t> drops below 2, the node is finally removed from the tree.</a:t>
            </a:r>
          </a:p>
          <a:p>
            <a:endParaRPr lang="en-US" dirty="0"/>
          </a:p>
        </p:txBody>
      </p:sp>
      <p:sp>
        <p:nvSpPr>
          <p:cNvPr id="4" name="Slide Number Placeholder 3"/>
          <p:cNvSpPr>
            <a:spLocks noGrp="1"/>
          </p:cNvSpPr>
          <p:nvPr>
            <p:ph type="sldNum" sz="quarter" idx="5"/>
          </p:nvPr>
        </p:nvSpPr>
        <p:spPr/>
        <p:txBody>
          <a:bodyPr/>
          <a:lstStyle/>
          <a:p>
            <a:fld id="{E6C47E0B-2958-48CC-BA4E-C350203CF107}" type="slidenum">
              <a:rPr lang="en-US"/>
              <a:pPr/>
              <a:t>47</a:t>
            </a:fld>
            <a:endParaRPr lang="en-US"/>
          </a:p>
        </p:txBody>
      </p:sp>
    </p:spTree>
    <p:extLst>
      <p:ext uri="{BB962C8B-B14F-4D97-AF65-F5344CB8AC3E}">
        <p14:creationId xmlns:p14="http://schemas.microsoft.com/office/powerpoint/2010/main" val="4051345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all conditional</a:t>
            </a:r>
            <a:r>
              <a:rPr lang="en-US" baseline="0" dirty="0"/>
              <a:t> FP-Trees that would be constructed from 2-itemsets ending in item </a:t>
            </a:r>
            <a:r>
              <a:rPr lang="en-US" b="1" baseline="0" dirty="0"/>
              <a:t>e</a:t>
            </a:r>
            <a:r>
              <a:rPr lang="en-US" baseline="0" dirty="0"/>
              <a:t>. Once the conditional FP Trees have been constructed, we can read off the support for all 2-itemsets, by traversing the lists at the leaf level (as we did first for item </a:t>
            </a:r>
            <a:r>
              <a:rPr lang="en-US" b="1" baseline="0" dirty="0"/>
              <a:t>e</a:t>
            </a:r>
            <a:r>
              <a:rPr lang="en-US" baseline="0" dirty="0"/>
              <a:t> itself). Once this step is finished, the algorithm continues in the same way for the remaining 2-itemsets. For example, for </a:t>
            </a:r>
            <a:r>
              <a:rPr lang="en-US" baseline="0" dirty="0" err="1"/>
              <a:t>itemset</a:t>
            </a:r>
            <a:r>
              <a:rPr lang="en-US" baseline="0" dirty="0"/>
              <a:t> </a:t>
            </a:r>
            <a:r>
              <a:rPr lang="en-US" b="1" baseline="0" dirty="0"/>
              <a:t>de</a:t>
            </a:r>
            <a:r>
              <a:rPr lang="en-US" baseline="0" dirty="0"/>
              <a:t> we would now construct a conditional FP Tree, by first extracting from tree (b) the tree with paths ending in </a:t>
            </a:r>
            <a:r>
              <a:rPr lang="en-US" b="1" baseline="0" dirty="0"/>
              <a:t>de</a:t>
            </a:r>
            <a:r>
              <a:rPr lang="en-US" baseline="0" dirty="0"/>
              <a:t>, resulting in tree (c), and then extracting the conditional FP Tree for </a:t>
            </a:r>
            <a:r>
              <a:rPr lang="en-US" baseline="0" dirty="0" err="1"/>
              <a:t>itemset</a:t>
            </a:r>
            <a:r>
              <a:rPr lang="en-US" baseline="0" dirty="0"/>
              <a:t> </a:t>
            </a:r>
            <a:r>
              <a:rPr lang="en-US" b="1" baseline="0" dirty="0"/>
              <a:t>de</a:t>
            </a:r>
            <a:r>
              <a:rPr lang="en-US" baseline="0" dirty="0"/>
              <a:t> (tree (d)).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48</a:t>
            </a:fld>
            <a:endParaRPr lang="en-US"/>
          </a:p>
        </p:txBody>
      </p:sp>
    </p:spTree>
    <p:extLst>
      <p:ext uri="{BB962C8B-B14F-4D97-AF65-F5344CB8AC3E}">
        <p14:creationId xmlns:p14="http://schemas.microsoft.com/office/powerpoint/2010/main" val="677713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summarizes the frequent itemsets in the order they are detected, i.e.,  starting from</a:t>
            </a:r>
            <a:r>
              <a:rPr lang="en-US" baseline="0" dirty="0"/>
              <a:t> the items with the lowest support. The first row contains exactly the itemsets containing the item </a:t>
            </a:r>
            <a:r>
              <a:rPr lang="en-US" b="1" baseline="0" dirty="0"/>
              <a:t>e</a:t>
            </a:r>
            <a:r>
              <a:rPr lang="en-US" baseline="0" dirty="0"/>
              <a:t>, in the order in which they are detected.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1288288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a:t>
            </a:r>
            <a:r>
              <a:rPr lang="en-GB" dirty="0"/>
              <a:t>is</a:t>
            </a:r>
            <a:r>
              <a:rPr lang="en-CH" dirty="0"/>
              <a:t> performance comparison shows the behavior of FP Growth as compared to apriori. As the support threshold gets smaller, and therefore more rules are detected, the runtime of both algorithms increases. For smaller thresholds, FP Growth exhibtis increasingly better performance as compared to apriori., whereas for larger thresholds the advantage is less pronounced and disappears.</a:t>
            </a:r>
          </a:p>
        </p:txBody>
      </p:sp>
      <p:sp>
        <p:nvSpPr>
          <p:cNvPr id="4" name="Slide Number Placeholder 3"/>
          <p:cNvSpPr>
            <a:spLocks noGrp="1"/>
          </p:cNvSpPr>
          <p:nvPr>
            <p:ph type="sldNum" sz="quarter" idx="5"/>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164706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a:t>FP Growth</a:t>
            </a:r>
            <a:r>
              <a:rPr lang="en-US" baseline="0" dirty="0"/>
              <a:t> </a:t>
            </a:r>
            <a:r>
              <a:rPr lang="en-US" dirty="0"/>
              <a:t>Works less efficiently for high support thresholds,</a:t>
            </a:r>
            <a:r>
              <a:rPr lang="en-US" baseline="0" dirty="0"/>
              <a:t> because it prunes only single items.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19093603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228600" indent="-228600"/>
            <a:r>
              <a:rPr lang="en-US" dirty="0"/>
              <a:t>Our study of association rule mining nicely illustrates the 4 main aspects of every data mining algorithm. The model type and scoring function are common to all machine learning algorithms. When it comes to large datasets also algorithmic optimizations and efficient management of large datasets become important questions.</a:t>
            </a:r>
          </a:p>
        </p:txBody>
      </p:sp>
      <p:sp>
        <p:nvSpPr>
          <p:cNvPr id="5" name="Slide Number Placeholder 4"/>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xfrm>
            <a:off x="1050925" y="792163"/>
            <a:ext cx="5056188" cy="3792537"/>
          </a:xfrm>
          <a:ln cap="flat"/>
        </p:spPr>
      </p:sp>
      <p:sp>
        <p:nvSpPr>
          <p:cNvPr id="55300" name="Rectangle 3"/>
          <p:cNvSpPr>
            <a:spLocks noGrp="1" noChangeArrowheads="1"/>
          </p:cNvSpPr>
          <p:nvPr>
            <p:ph type="body" idx="1"/>
          </p:nvPr>
        </p:nvSpPr>
        <p:spPr>
          <a:noFill/>
          <a:ln/>
        </p:spPr>
        <p:txBody>
          <a:bodyPr/>
          <a:lstStyle/>
          <a:p>
            <a:endParaRPr lang="fr-FR"/>
          </a:p>
        </p:txBody>
      </p:sp>
      <p:sp>
        <p:nvSpPr>
          <p:cNvPr id="2" name="Slide Number Placeholder 1"/>
          <p:cNvSpPr>
            <a:spLocks noGrp="1"/>
          </p:cNvSpPr>
          <p:nvPr>
            <p:ph type="sldNum" sz="quarter" idx="10"/>
          </p:nvPr>
        </p:nvSpPr>
        <p:spPr/>
        <p:txBody>
          <a:bodyPr/>
          <a:lstStyle/>
          <a:p>
            <a:fld id="{E6C47E0B-2958-48CC-BA4E-C350203CF107}"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Association rule mining uses as input a set of transactions that consist of itemsets. We can illustrate the relationships among items using Venn diagrams. Each subset of the diagram represents a set of transactions containing some itemset or item. The measures of support and confidence for a rule body -&gt; head are then defined as follows. The support gives the probability that a transaction contains all the items occurring in the rule, i.e., the probability that both all items of the body and of the head occur in the transaction. In other words, this is the probability that the rule applies to a transaction. The confidence is the probability that if the items of the body of a rule occur in the transaction, then also the items in the head of the rule occur in the transaction. In other words, this is the probability that the rule makes a correct prediction. The support expresses of how many relevant transactions exist for a rule, and therefore how well-founded it is, whereas the confidence expresses how reliable a rule is.</a:t>
            </a:r>
          </a:p>
        </p:txBody>
      </p:sp>
      <p:sp>
        <p:nvSpPr>
          <p:cNvPr id="5" name="Slide Number Placeholder 4"/>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Here we compute support and confidence for two different rules.</a:t>
            </a:r>
          </a:p>
        </p:txBody>
      </p:sp>
      <p:sp>
        <p:nvSpPr>
          <p:cNvPr id="5" name="Slide Number Placeholder 4"/>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Considering two itemsets A and B, we can define one association rule for each direction, A-&gt;B and B-&gt;A. Assuming that the support for the union of items in A and B is high, we can find 4 different combinations for the confidence of the two possible rules. This shows that an association rule is indeed directed, and not necessarily symmetric. A directed association rule, which is in general the interesting case, is related to an approximate subset relationship of the corresponding transaction sets.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155710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400" dirty="0"/>
                  <a:t>Here we summarize the concepts and notations that are used for specifying and characterizing association rules. Association rules are defined for itemsets that are subsets of set of times. They are defined with respect to a set of transactions that are itemsets. The rules are defined such that the body and head of the rule have empty intersection. The support is defined as the probability of the union of the body and head to occur in a transaction. This probability is computed by counting the number of transactions that contain those items. The confidence is the conditional probability of the head of the rule occurring, given the body. This probability can be computed from the support of the rule, and the support of the body.</a:t>
                </a:r>
                <a:endParaRPr lang="en-GB" sz="1400"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600" dirty="0" smtClean="0"/>
                  <a:t>Here we summarize the basic</a:t>
                </a:r>
                <a:r>
                  <a:rPr lang="en-US" sz="1600" baseline="0" dirty="0" smtClean="0"/>
                  <a:t> concepts that constitute the structure of the </a:t>
                </a:r>
                <a:r>
                  <a:rPr lang="en-US" sz="1600" baseline="0" dirty="0" err="1" smtClean="0"/>
                  <a:t>associatino</a:t>
                </a:r>
                <a:r>
                  <a:rPr lang="en-US" sz="1600" baseline="0" dirty="0" smtClean="0"/>
                  <a:t> rule patterns and the measures for their evaluation that are used in association rule mining.</a:t>
                </a:r>
                <a:endParaRPr lang="en-US" sz="1600" dirty="0" smtClean="0"/>
              </a:p>
              <a:p>
                <a:pPr lvl="0" algn="l">
                  <a:spcBef>
                    <a:spcPct val="20000"/>
                  </a:spcBef>
                </a:pPr>
                <a:endParaRPr lang="en-US" sz="1600" dirty="0" smtClean="0">
                  <a:solidFill>
                    <a:schemeClr val="tx1"/>
                  </a:solidFill>
                  <a:latin typeface="Comic Sans MS"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The support is computed as the number of occurrences</a:t>
                </a:r>
                <a:r>
                  <a:rPr lang="en-GB" baseline="0" dirty="0" smtClean="0"/>
                  <a:t> of A and B together in a transaction, divided by the total number of transactions. This corresponds to the </a:t>
                </a:r>
                <a:r>
                  <a:rPr lang="en-US" sz="1200" dirty="0" smtClean="0">
                    <a:solidFill>
                      <a:schemeClr val="tx1"/>
                    </a:solidFill>
                    <a:latin typeface="Comic Sans MS" charset="0"/>
                  </a:rPr>
                  <a:t>probability that a transaction contains </a:t>
                </a:r>
                <a:r>
                  <a:rPr kumimoji="0" lang="en-GB" sz="2400" b="0" i="0" u="none" strike="noStrike" kern="0" cap="none" spc="0" normalizeH="0" baseline="0" noProof="0" dirty="0" smtClean="0">
                    <a:ln>
                      <a:noFill/>
                    </a:ln>
                    <a:solidFill>
                      <a:srgbClr val="000000"/>
                    </a:solidFill>
                    <a:effectLst/>
                    <a:uLnTx/>
                    <a:uFillTx/>
                    <a:latin typeface="Calibri"/>
                    <a:ea typeface="+mn-ea"/>
                    <a:cs typeface="Calibri"/>
                  </a:rPr>
                  <a:t>A </a:t>
                </a:r>
                <a:r>
                  <a:rPr kumimoji="0" lang="en-GB" sz="2400" b="0" i="0" u="none" strike="noStrike" kern="0" cap="none" spc="0" normalizeH="0" baseline="0" noProof="0" smtClean="0">
                    <a:ln>
                      <a:noFill/>
                    </a:ln>
                    <a:solidFill>
                      <a:srgbClr val="000000"/>
                    </a:solidFill>
                    <a:effectLst/>
                    <a:uLnTx/>
                    <a:uFillTx/>
                    <a:latin typeface="Cambria Math" charset="0"/>
                    <a:ea typeface="Cambria Math" charset="0"/>
                    <a:cs typeface="Cambria Math" charset="0"/>
                  </a:rPr>
                  <a:t>∪</a:t>
                </a:r>
                <a:r>
                  <a:rPr kumimoji="0" lang="en-GB" sz="2400" b="0" i="0" u="none" strike="noStrike" kern="0" cap="none" spc="0" normalizeH="0" baseline="0" noProof="0" dirty="0" smtClean="0">
                    <a:ln>
                      <a:noFill/>
                    </a:ln>
                    <a:solidFill>
                      <a:srgbClr val="000000"/>
                    </a:solidFill>
                    <a:effectLst/>
                    <a:uLnTx/>
                    <a:uFillTx/>
                    <a:latin typeface="Calibri"/>
                    <a:ea typeface="+mn-ea"/>
                    <a:cs typeface="Calibri"/>
                  </a:rPr>
                  <a:t> B.</a:t>
                </a:r>
                <a:r>
                  <a:rPr lang="en-US" sz="1200" dirty="0" smtClean="0">
                    <a:solidFill>
                      <a:schemeClr val="tx1"/>
                    </a:solidFill>
                    <a:latin typeface="Comic Sans MS" charset="0"/>
                  </a:rPr>
                  <a:t> </a:t>
                </a:r>
                <a:endParaRPr lang="en-GB" baseline="0" dirty="0" smtClean="0"/>
              </a:p>
              <a:p>
                <a:endParaRPr lang="en-GB" baseline="0" dirty="0" smtClean="0"/>
              </a:p>
              <a:p>
                <a:pPr lvl="0" algn="l">
                  <a:spcBef>
                    <a:spcPct val="20000"/>
                  </a:spcBef>
                </a:pPr>
                <a:r>
                  <a:rPr lang="en-GB" baseline="0" dirty="0" smtClean="0"/>
                  <a:t>The confidence is computed as the support of A U B divided by the support of A, that is, </a:t>
                </a:r>
                <a:r>
                  <a:rPr lang="en-GB" dirty="0" smtClean="0"/>
                  <a:t>the frequency of the elements</a:t>
                </a:r>
                <a:r>
                  <a:rPr lang="en-GB" baseline="0" dirty="0" smtClean="0"/>
                  <a:t> in the union of</a:t>
                </a:r>
                <a:r>
                  <a:rPr lang="en-GB" dirty="0" smtClean="0"/>
                  <a:t> </a:t>
                </a:r>
                <a:r>
                  <a:rPr lang="en-GB" baseline="0" dirty="0" smtClean="0"/>
                  <a:t>A and B in a transaction divided by the frequency of A. This corresponds to the </a:t>
                </a:r>
                <a:r>
                  <a:rPr lang="en-US" sz="1600" dirty="0" smtClean="0">
                    <a:solidFill>
                      <a:schemeClr val="tx1"/>
                    </a:solidFill>
                    <a:latin typeface="Comic Sans MS" charset="0"/>
                  </a:rPr>
                  <a:t>conditional probability that a transaction having A also contains B </a:t>
                </a:r>
              </a:p>
              <a:p>
                <a:endParaRPr lang="en-GB" dirty="0" smtClean="0"/>
              </a:p>
              <a:p>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03473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t>The problem of mining association rules is now defined as follows: Given</a:t>
            </a:r>
            <a:r>
              <a:rPr lang="en-US" sz="1400" baseline="0" dirty="0"/>
              <a:t> a database of transactions, </a:t>
            </a:r>
            <a:r>
              <a:rPr lang="en-US" sz="1400" dirty="0">
                <a:solidFill>
                  <a:srgbClr val="000000"/>
                </a:solidFill>
              </a:rPr>
              <a:t>find all rules that correlate the presence of one itemset with that of another itemset where the support and the confidence are above a given threshold. In other words, find all association rules that have high support and confidence.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327588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©2022,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Association Rule Mining-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28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10.bin"/><Relationship Id="rId18" Type="http://schemas.openxmlformats.org/officeDocument/2006/relationships/image" Target="../media/image21.e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8.emf"/><Relationship Id="rId17" Type="http://schemas.openxmlformats.org/officeDocument/2006/relationships/oleObject" Target="../embeddings/oleObject12.bin"/><Relationship Id="rId2" Type="http://schemas.openxmlformats.org/officeDocument/2006/relationships/notesSlide" Target="../notesSlides/notesSlide20.xml"/><Relationship Id="rId16"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8.bin"/><Relationship Id="rId14" Type="http://schemas.openxmlformats.org/officeDocument/2006/relationships/image" Target="../media/image1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14.bin"/><Relationship Id="rId10" Type="http://schemas.openxmlformats.org/officeDocument/2006/relationships/image" Target="../media/image23.emf"/><Relationship Id="rId4" Type="http://schemas.openxmlformats.org/officeDocument/2006/relationships/image" Target="../media/image14.emf"/><Relationship Id="rId9"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2.5 Association Rule Mining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70230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A </a:t>
            </a:r>
            <a:r>
              <a:rPr lang="en-GB" sz="2800" dirty="0">
                <a:solidFill>
                  <a:srgbClr val="000000"/>
                </a:solidFill>
                <a:latin typeface="Wingdings"/>
                <a:ea typeface="Wingdings"/>
                <a:cs typeface="Wingdings"/>
                <a:sym typeface="Wingdings"/>
              </a:rPr>
              <a:t></a:t>
            </a:r>
            <a:r>
              <a:rPr lang="en-GB" sz="3200" dirty="0"/>
              <a:t> B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cs typeface="Calibri"/>
              </a:rPr>
              <a:t>5% support and 10% confidence</a:t>
            </a:r>
          </a:p>
          <a:p>
            <a:pPr marL="857250" indent="-514350">
              <a:buFont typeface="+mj-lt"/>
              <a:buAutoNum type="alphaUcPeriod"/>
            </a:pPr>
            <a:r>
              <a:rPr lang="en-GB" sz="2800" dirty="0"/>
              <a:t>10% support and 50% confidence</a:t>
            </a:r>
          </a:p>
          <a:p>
            <a:pPr marL="857250" indent="-514350">
              <a:buFont typeface="+mj-lt"/>
              <a:buAutoNum type="alphaUcPeriod"/>
            </a:pPr>
            <a:r>
              <a:rPr lang="en-GB" sz="2800" dirty="0">
                <a:cs typeface="Calibri"/>
              </a:rPr>
              <a:t>5% support and 50% confidence</a:t>
            </a:r>
          </a:p>
          <a:p>
            <a:pPr marL="857250" indent="-514350">
              <a:buFont typeface="+mj-lt"/>
              <a:buAutoNum type="alphaUcPeriod"/>
            </a:pPr>
            <a:r>
              <a:rPr lang="en-GB" sz="2800" dirty="0">
                <a:cs typeface="Calibri"/>
              </a:rPr>
              <a:t>10% support and 10% confidence</a:t>
            </a:r>
          </a:p>
        </p:txBody>
      </p:sp>
      <p:sp>
        <p:nvSpPr>
          <p:cNvPr id="2" name="Footer Placeholder 1">
            <a:extLst>
              <a:ext uri="{FF2B5EF4-FFF2-40B4-BE49-F238E27FC236}">
                <a16:creationId xmlns:a16="http://schemas.microsoft.com/office/drawing/2014/main" id="{792D5470-71F7-B040-BC7E-C965BF6B59D5}"/>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B </a:t>
            </a:r>
            <a:r>
              <a:rPr lang="en-GB" sz="2800" dirty="0">
                <a:solidFill>
                  <a:srgbClr val="000000"/>
                </a:solidFill>
                <a:latin typeface="Wingdings"/>
                <a:ea typeface="Wingdings"/>
                <a:cs typeface="Wingdings"/>
                <a:sym typeface="Wingdings"/>
              </a:rPr>
              <a:t></a:t>
            </a:r>
            <a:r>
              <a:rPr lang="en-GB" sz="3200" dirty="0"/>
              <a:t> A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t>unknown support and 50% confidence</a:t>
            </a:r>
          </a:p>
          <a:p>
            <a:pPr marL="857250" indent="-514350">
              <a:buFont typeface="+mj-lt"/>
              <a:buAutoNum type="alphaUcPeriod"/>
            </a:pPr>
            <a:r>
              <a:rPr lang="en-GB" sz="2800" dirty="0"/>
              <a:t>unknown support and unknown confidence</a:t>
            </a:r>
          </a:p>
          <a:p>
            <a:pPr marL="857250" indent="-514350">
              <a:buFont typeface="+mj-lt"/>
              <a:buAutoNum type="alphaUcPeriod"/>
            </a:pPr>
            <a:r>
              <a:rPr lang="en-GB" sz="2800" dirty="0"/>
              <a:t>5% support and 50% confidence</a:t>
            </a:r>
          </a:p>
          <a:p>
            <a:pPr marL="857250" indent="-514350">
              <a:buFont typeface="+mj-lt"/>
              <a:buAutoNum type="alphaUcPeriod"/>
            </a:pPr>
            <a:r>
              <a:rPr lang="en-GB" sz="2800" dirty="0"/>
              <a:t>5% support and unknown confidence</a:t>
            </a:r>
          </a:p>
        </p:txBody>
      </p:sp>
      <p:sp>
        <p:nvSpPr>
          <p:cNvPr id="2" name="Footer Placeholder 1">
            <a:extLst>
              <a:ext uri="{FF2B5EF4-FFF2-40B4-BE49-F238E27FC236}">
                <a16:creationId xmlns:a16="http://schemas.microsoft.com/office/drawing/2014/main" id="{C269673E-97AF-584D-8373-BC479E57A2A2}"/>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Rule Mining: Problem</a:t>
            </a:r>
          </a:p>
        </p:txBody>
      </p:sp>
      <p:sp>
        <p:nvSpPr>
          <p:cNvPr id="3" name="Content Placeholder 2"/>
          <p:cNvSpPr>
            <a:spLocks noGrp="1"/>
          </p:cNvSpPr>
          <p:nvPr>
            <p:ph idx="1"/>
          </p:nvPr>
        </p:nvSpPr>
        <p:spPr/>
        <p:txBody>
          <a:bodyPr/>
          <a:lstStyle/>
          <a:p>
            <a:r>
              <a:rPr lang="en-GB" dirty="0"/>
              <a:t>Problem</a:t>
            </a:r>
          </a:p>
          <a:p>
            <a:r>
              <a:rPr lang="en-GB" dirty="0"/>
              <a:t>	Given a database D of transactions (</a:t>
            </a:r>
            <a:r>
              <a:rPr lang="en-GB" dirty="0" err="1"/>
              <a:t>tid</a:t>
            </a:r>
            <a:r>
              <a:rPr lang="en-GB" dirty="0"/>
              <a:t>, T)</a:t>
            </a:r>
          </a:p>
          <a:p>
            <a:endParaRPr lang="en-GB" dirty="0"/>
          </a:p>
          <a:p>
            <a:r>
              <a:rPr lang="en-GB" dirty="0"/>
              <a:t>Find</a:t>
            </a:r>
          </a:p>
          <a:p>
            <a:r>
              <a:rPr lang="en-GB" dirty="0"/>
              <a:t>	all rules A </a:t>
            </a:r>
            <a:r>
              <a:rPr lang="en-GB" sz="2800" dirty="0">
                <a:solidFill>
                  <a:srgbClr val="000000"/>
                </a:solidFill>
                <a:latin typeface="Wingdings"/>
                <a:ea typeface="Wingdings"/>
                <a:cs typeface="Wingdings"/>
                <a:sym typeface="Wingdings"/>
              </a:rPr>
              <a:t></a:t>
            </a:r>
            <a:r>
              <a:rPr lang="en-GB" dirty="0"/>
              <a:t> B [s, c] </a:t>
            </a:r>
          </a:p>
          <a:p>
            <a:r>
              <a:rPr lang="en-GB" dirty="0"/>
              <a:t>	such that s &gt; </a:t>
            </a:r>
            <a:r>
              <a:rPr lang="en-GB" dirty="0" err="1"/>
              <a:t>s</a:t>
            </a:r>
            <a:r>
              <a:rPr lang="en-GB" baseline="-25000" dirty="0" err="1"/>
              <a:t>min</a:t>
            </a:r>
            <a:r>
              <a:rPr lang="en-GB" dirty="0"/>
              <a:t> 	(high support)</a:t>
            </a:r>
          </a:p>
          <a:p>
            <a:r>
              <a:rPr lang="en-GB" dirty="0"/>
              <a:t>	and c &gt; </a:t>
            </a:r>
            <a:r>
              <a:rPr lang="en-GB" dirty="0" err="1"/>
              <a:t>c</a:t>
            </a:r>
            <a:r>
              <a:rPr lang="en-GB" baseline="-25000" dirty="0" err="1"/>
              <a:t>min</a:t>
            </a:r>
            <a:r>
              <a:rPr lang="en-GB" dirty="0"/>
              <a:t> 		(high confidence)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96611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2.5.2 </a:t>
            </a:r>
            <a:r>
              <a:rPr lang="en-GB" dirty="0" err="1"/>
              <a:t>Apriori</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t>Two step approach:</a:t>
                </a:r>
              </a:p>
              <a:p>
                <a:r>
                  <a:rPr lang="en-GB" sz="2800" dirty="0"/>
                  <a:t>	</a:t>
                </a:r>
              </a:p>
              <a:p>
                <a:r>
                  <a:rPr lang="en-GB" sz="2800" dirty="0"/>
                  <a:t>	1. Find </a:t>
                </a:r>
                <a:r>
                  <a:rPr lang="en-GB" sz="2800" b="1" dirty="0"/>
                  <a:t>frequent</a:t>
                </a:r>
                <a:r>
                  <a:rPr lang="en-GB" sz="2800" i="1" dirty="0"/>
                  <a:t> </a:t>
                </a:r>
                <a:r>
                  <a:rPr lang="en-GB" sz="2800" dirty="0" err="1"/>
                  <a:t>itemsets</a:t>
                </a:r>
                <a:endParaRPr lang="en-GB" sz="2800" dirty="0"/>
              </a:p>
              <a:p>
                <a:r>
                  <a:rPr lang="en-GB" sz="2800" dirty="0"/>
                  <a:t>		</a:t>
                </a:r>
                <a14:m>
                  <m:oMath xmlns:m="http://schemas.openxmlformats.org/officeDocument/2006/math">
                    <m:r>
                      <a:rPr lang="fr-CH" sz="2800" b="0" i="1" smtClean="0">
                        <a:latin typeface="Cambria Math" charset="0"/>
                      </a:rPr>
                      <m:t>𝐽</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𝐼</m:t>
                    </m:r>
                  </m:oMath>
                </a14:m>
                <a:r>
                  <a:rPr lang="en-GB" sz="2800" dirty="0"/>
                  <a:t> such that </a:t>
                </a: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𝐽</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𝑠</m:t>
                        </m:r>
                      </m:e>
                      <m:sub>
                        <m:r>
                          <a:rPr lang="fr-CH" sz="2800" b="0" i="1" smtClean="0">
                            <a:latin typeface="Cambria Math" charset="0"/>
                          </a:rPr>
                          <m:t>𝑚𝑖𝑛</m:t>
                        </m:r>
                      </m:sub>
                    </m:sSub>
                  </m:oMath>
                </a14:m>
                <a:endParaRPr lang="en-GB" sz="2800" baseline="-25000" dirty="0"/>
              </a:p>
              <a:p>
                <a:r>
                  <a:rPr lang="en-GB" sz="2800" baseline="-25000" dirty="0"/>
                  <a:t>	</a:t>
                </a:r>
              </a:p>
              <a:p>
                <a:r>
                  <a:rPr lang="en-GB" sz="2800" baseline="-25000" dirty="0"/>
                  <a:t>	</a:t>
                </a:r>
                <a:r>
                  <a:rPr lang="en-GB" sz="2800" dirty="0"/>
                  <a:t>2. Select </a:t>
                </a:r>
                <a:r>
                  <a:rPr lang="en-GB" sz="2800" b="1" dirty="0"/>
                  <a:t>pertinent</a:t>
                </a:r>
                <a:r>
                  <a:rPr lang="en-GB" sz="2800" dirty="0"/>
                  <a:t> rules</a:t>
                </a:r>
              </a:p>
              <a:p>
                <a:r>
                  <a:rPr lang="en-GB" sz="2800" dirty="0"/>
                  <a:t>		A </a:t>
                </a:r>
                <a:r>
                  <a:rPr lang="en-GB" sz="2400" dirty="0">
                    <a:solidFill>
                      <a:srgbClr val="000000"/>
                    </a:solidFill>
                    <a:latin typeface="Wingdings"/>
                    <a:ea typeface="Wingdings"/>
                    <a:cs typeface="Wingdings"/>
                    <a:sym typeface="Wingdings"/>
                  </a:rPr>
                  <a:t></a:t>
                </a:r>
                <a:r>
                  <a:rPr lang="en-GB" sz="2800" dirty="0"/>
                  <a:t> B such that </a:t>
                </a:r>
                <a14:m>
                  <m:oMath xmlns:m="http://schemas.openxmlformats.org/officeDocument/2006/math">
                    <m:r>
                      <a:rPr lang="fr-CH" sz="2800" b="0" i="1" smtClean="0">
                        <a:latin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𝐽</m:t>
                    </m:r>
                  </m:oMath>
                </a14:m>
                <a:endParaRPr lang="en-GB" sz="2800" dirty="0"/>
              </a:p>
              <a:p>
                <a:r>
                  <a:rPr lang="en-GB" sz="2800" dirty="0"/>
                  <a:t>		and</a:t>
                </a:r>
              </a:p>
              <a:p>
                <a:r>
                  <a:rPr lang="en-GB" sz="2800" dirty="0"/>
                  <a:t>		</a:t>
                </a: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𝐵</m:t>
                        </m:r>
                      </m:e>
                      <m:e>
                        <m:r>
                          <a:rPr lang="fr-CH" sz="2800" b="0" i="1" smtClean="0">
                            <a:latin typeface="Cambria Math" charset="0"/>
                          </a:rPr>
                          <m:t>𝐴</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𝑐</m:t>
                        </m:r>
                      </m:e>
                      <m:sub>
                        <m:r>
                          <m:rPr>
                            <m:sty m:val="p"/>
                          </m:rPr>
                          <a:rPr lang="fr-CH" sz="2800">
                            <a:latin typeface="Cambria Math" charset="0"/>
                          </a:rPr>
                          <m:t>min</m:t>
                        </m:r>
                      </m:sub>
                    </m:sSub>
                  </m:oMath>
                </a14:m>
                <a:r>
                  <a:rPr lang="en-GB" sz="2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96660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 </a:t>
            </a:r>
            <a:r>
              <a:rPr lang="en-GB" dirty="0" err="1"/>
              <a:t>Itemsets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GB" sz="2800" dirty="0"/>
              </a:p>
              <a:p>
                <a:endParaRPr lang="en-GB" sz="2800" dirty="0"/>
              </a:p>
              <a:p>
                <a:endParaRPr lang="en-GB" sz="2800" dirty="0"/>
              </a:p>
              <a:p>
                <a:pPr marL="514350" indent="-514350">
                  <a:buFont typeface="+mj-lt"/>
                  <a:buAutoNum type="arabicPeriod"/>
                </a:pPr>
                <a:r>
                  <a:rPr lang="en-GB" sz="2800" dirty="0"/>
                  <a:t>A </a:t>
                </a:r>
                <a:r>
                  <a:rPr lang="en-GB" sz="2400" dirty="0">
                    <a:solidFill>
                      <a:srgbClr val="000000"/>
                    </a:solidFill>
                    <a:latin typeface="Wingdings"/>
                    <a:ea typeface="Wingdings"/>
                    <a:cs typeface="Wingdings"/>
                    <a:sym typeface="Wingdings"/>
                  </a:rPr>
                  <a:t></a:t>
                </a:r>
                <a:r>
                  <a:rPr lang="en-GB" sz="2800" dirty="0"/>
                  <a:t> B can be an association rule, only if A </a:t>
                </a:r>
                <a:r>
                  <a:rPr lang="en-US" sz="2000" dirty="0" err="1">
                    <a:latin typeface="Symbol" pitchFamily="18" charset="2"/>
                  </a:rPr>
                  <a:t>È</a:t>
                </a:r>
                <a:r>
                  <a:rPr lang="en-GB" sz="2800" dirty="0"/>
                  <a:t> B is a frequent itemset</a:t>
                </a:r>
              </a:p>
              <a:p>
                <a:pPr marL="514350" indent="-514350">
                  <a:buFont typeface="+mj-lt"/>
                  <a:buAutoNum type="arabicPeriod"/>
                </a:pPr>
                <a:r>
                  <a:rPr lang="en-GB" sz="2800" dirty="0"/>
                  <a:t>Any subset of a frequent itemset is also a frequent itemset (</a:t>
                </a:r>
                <a:r>
                  <a:rPr lang="en-GB" sz="2800" b="1" dirty="0" err="1"/>
                  <a:t>Apriori</a:t>
                </a:r>
                <a:r>
                  <a:rPr lang="en-GB" sz="2800" b="1" dirty="0"/>
                  <a:t> property</a:t>
                </a:r>
                <a:r>
                  <a:rPr lang="en-GB" sz="2800" dirty="0"/>
                  <a:t>)</a:t>
                </a:r>
                <a:br>
                  <a:rPr lang="en-GB" sz="2800" dirty="0"/>
                </a:b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𝐽</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𝑠</m:t>
                        </m:r>
                      </m:e>
                      <m:sub>
                        <m:r>
                          <a:rPr lang="fr-CH" sz="2800" b="0" i="1" smtClean="0">
                            <a:latin typeface="Cambria Math" charset="0"/>
                          </a:rPr>
                          <m:t>𝑚𝑖𝑛</m:t>
                        </m:r>
                      </m:sub>
                    </m:sSub>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𝑝</m:t>
                    </m:r>
                    <m:d>
                      <m:dPr>
                        <m:ctrlPr>
                          <a:rPr lang="fr-CH" sz="2800" b="0" i="1" smtClean="0">
                            <a:latin typeface="Cambria Math" panose="02040503050406030204" pitchFamily="18" charset="0"/>
                            <a:ea typeface="Cambria Math" charset="0"/>
                            <a:cs typeface="Cambria Math" charset="0"/>
                          </a:rPr>
                        </m:ctrlPr>
                      </m:dPr>
                      <m:e>
                        <m:sSup>
                          <m:sSupPr>
                            <m:ctrlPr>
                              <a:rPr lang="fr-CH" sz="2800" b="0" i="1" smtClean="0">
                                <a:latin typeface="Cambria Math" panose="02040503050406030204" pitchFamily="18" charset="0"/>
                                <a:ea typeface="Cambria Math" charset="0"/>
                                <a:cs typeface="Cambria Math" charset="0"/>
                              </a:rPr>
                            </m:ctrlPr>
                          </m:sSupPr>
                          <m:e>
                            <m:r>
                              <a:rPr lang="fr-CH" sz="2800" b="0" i="1" smtClean="0">
                                <a:latin typeface="Cambria Math" charset="0"/>
                                <a:ea typeface="Cambria Math" charset="0"/>
                                <a:cs typeface="Cambria Math" charset="0"/>
                              </a:rPr>
                              <m:t>𝐽</m:t>
                            </m:r>
                          </m:e>
                          <m:sup>
                            <m:r>
                              <a:rPr lang="fr-CH" sz="2800" b="0" i="1" smtClean="0">
                                <a:latin typeface="Cambria Math" charset="0"/>
                                <a:ea typeface="Cambria Math" charset="0"/>
                                <a:cs typeface="Cambria Math" charset="0"/>
                              </a:rPr>
                              <m:t>′</m:t>
                            </m:r>
                          </m:sup>
                        </m:sSup>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𝐽</m:t>
                        </m:r>
                      </m:e>
                    </m:d>
                    <m:r>
                      <a:rPr lang="fr-CH" sz="2800" b="0" i="1" smtClean="0">
                        <a:latin typeface="Cambria Math" charset="0"/>
                        <a:ea typeface="Cambria Math" charset="0"/>
                        <a:cs typeface="Cambria Math" charset="0"/>
                      </a:rPr>
                      <m:t>&gt;</m:t>
                    </m:r>
                    <m:sSub>
                      <m:sSubPr>
                        <m:ctrlPr>
                          <a:rPr lang="fr-CH" sz="2800" i="1">
                            <a:latin typeface="Cambria Math" panose="02040503050406030204" pitchFamily="18" charset="0"/>
                          </a:rPr>
                        </m:ctrlPr>
                      </m:sSubPr>
                      <m:e>
                        <m:r>
                          <a:rPr lang="fr-CH" sz="2800" i="1">
                            <a:latin typeface="Cambria Math" charset="0"/>
                          </a:rPr>
                          <m:t>𝑠</m:t>
                        </m:r>
                      </m:e>
                      <m:sub>
                        <m:r>
                          <a:rPr lang="fr-CH" sz="2800" i="1">
                            <a:latin typeface="Cambria Math" charset="0"/>
                          </a:rPr>
                          <m:t>𝑚𝑖𝑛</m:t>
                        </m:r>
                      </m:sub>
                    </m:sSub>
                  </m:oMath>
                </a14:m>
                <a:endParaRPr lang="en-GB" sz="2800" dirty="0"/>
              </a:p>
              <a:p>
                <a:pPr marL="514350" indent="-514350">
                  <a:buFont typeface="+mj-lt"/>
                  <a:buAutoNum type="arabicPeriod" startAt="3"/>
                </a:pPr>
                <a:r>
                  <a:rPr lang="en-GB" sz="2800" dirty="0"/>
                  <a:t>Find frequent </a:t>
                </a:r>
                <a:r>
                  <a:rPr lang="en-GB" sz="2800" dirty="0" err="1"/>
                  <a:t>itemsets</a:t>
                </a:r>
                <a:r>
                  <a:rPr lang="en-GB" sz="2800" dirty="0"/>
                  <a:t> with increasing cardinality, from 1 to k, to reduce the search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54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5" name="Object 14"/>
          <p:cNvGraphicFramePr>
            <a:graphicFrameLocks/>
          </p:cNvGraphicFramePr>
          <p:nvPr>
            <p:extLst>
              <p:ext uri="{D42A27DB-BD31-4B8C-83A1-F6EECF244321}">
                <p14:modId xmlns:p14="http://schemas.microsoft.com/office/powerpoint/2010/main" val="1514265017"/>
              </p:ext>
            </p:extLst>
          </p:nvPr>
        </p:nvGraphicFramePr>
        <p:xfrm>
          <a:off x="250825" y="1243013"/>
          <a:ext cx="4645025" cy="1296987"/>
        </p:xfrm>
        <a:graphic>
          <a:graphicData uri="http://schemas.openxmlformats.org/presentationml/2006/ole">
            <mc:AlternateContent xmlns:mc="http://schemas.openxmlformats.org/markup-compatibility/2006">
              <mc:Choice xmlns:v="urn:schemas-microsoft-com:vml" Requires="v">
                <p:oleObj name="Worksheet" r:id="rId5" imgW="5765800" imgH="1562100" progId="Excel.Sheet.8">
                  <p:embed/>
                </p:oleObj>
              </mc:Choice>
              <mc:Fallback>
                <p:oleObj name="Worksheet" r:id="rId5" imgW="5765800" imgH="1562100" progId="Excel.Sheet.8">
                  <p:embed/>
                  <p:pic>
                    <p:nvPicPr>
                      <p:cNvPr id="0" name=""/>
                      <p:cNvPicPr>
                        <a:picLocks noChangeArrowheads="1"/>
                      </p:cNvPicPr>
                      <p:nvPr/>
                    </p:nvPicPr>
                    <p:blipFill>
                      <a:blip r:embed="rId6"/>
                      <a:srcRect/>
                      <a:stretch>
                        <a:fillRect/>
                      </a:stretch>
                    </p:blipFill>
                    <p:spPr bwMode="auto">
                      <a:xfrm>
                        <a:off x="250825" y="1243013"/>
                        <a:ext cx="4645025" cy="1296987"/>
                      </a:xfrm>
                      <a:prstGeom prst="rect">
                        <a:avLst/>
                      </a:prstGeom>
                      <a:noFill/>
                      <a:ln>
                        <a:noFill/>
                      </a:ln>
                      <a:effec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3440122"/>
              </p:ext>
            </p:extLst>
          </p:nvPr>
        </p:nvGraphicFramePr>
        <p:xfrm>
          <a:off x="5076056" y="1268760"/>
          <a:ext cx="3128814" cy="1604568"/>
        </p:xfrm>
        <a:graphic>
          <a:graphicData uri="http://schemas.openxmlformats.org/drawingml/2006/table">
            <a:tbl>
              <a:tblPr/>
              <a:tblGrid>
                <a:gridCol w="2026492">
                  <a:extLst>
                    <a:ext uri="{9D8B030D-6E8A-4147-A177-3AD203B41FA5}">
                      <a16:colId xmlns:a16="http://schemas.microsoft.com/office/drawing/2014/main" val="20000"/>
                    </a:ext>
                  </a:extLst>
                </a:gridCol>
                <a:gridCol w="1102322">
                  <a:extLst>
                    <a:ext uri="{9D8B030D-6E8A-4147-A177-3AD203B41FA5}">
                      <a16:colId xmlns:a16="http://schemas.microsoft.com/office/drawing/2014/main" val="20001"/>
                    </a:ext>
                  </a:extLst>
                </a:gridCol>
              </a:tblGrid>
              <a:tr h="229224">
                <a:tc>
                  <a:txBody>
                    <a:bodyPr/>
                    <a:lstStyle/>
                    <a:p>
                      <a:pPr algn="ctr" fontAlgn="b"/>
                      <a:r>
                        <a:rPr lang="en-US" sz="1400" b="1" i="0" u="none" strike="noStrike" dirty="0">
                          <a:effectLst/>
                          <a:latin typeface="Calibri"/>
                        </a:rPr>
                        <a:t>Frequent Itemset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1" i="0" u="none" strike="noStrike" dirty="0">
                          <a:effectLst/>
                          <a:latin typeface="Calibri"/>
                        </a:rPr>
                        <a:t>Support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224">
                <a:tc>
                  <a:txBody>
                    <a:bodyPr/>
                    <a:lstStyle/>
                    <a:p>
                      <a:pPr algn="ctr" fontAlgn="b"/>
                      <a:r>
                        <a:rPr lang="en-US" sz="1400" b="1" i="0" u="none" strike="noStrike" dirty="0">
                          <a:effectLst/>
                          <a:latin typeface="Calibri"/>
                        </a:rPr>
                        <a:t>{beer}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224">
                <a:tc>
                  <a:txBody>
                    <a:bodyPr/>
                    <a:lstStyle/>
                    <a:p>
                      <a:pPr algn="ctr" fontAlgn="b"/>
                      <a:r>
                        <a:rPr lang="en-US" sz="1400" b="1" i="0" u="none" strike="noStrike" dirty="0">
                          <a:effectLst/>
                          <a:latin typeface="Calibri"/>
                        </a:rPr>
                        <a:t>{milk}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29224">
                <a:tc>
                  <a:txBody>
                    <a:bodyPr/>
                    <a:lstStyle/>
                    <a:p>
                      <a:pPr algn="ctr" fontAlgn="b"/>
                      <a:r>
                        <a:rPr lang="en-US" sz="1400" b="1" i="0" u="none" strike="noStrike" dirty="0">
                          <a:effectLst/>
                          <a:latin typeface="Calibri"/>
                        </a:rPr>
                        <a:t>{diaper}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29224">
                <a:tc>
                  <a:txBody>
                    <a:bodyPr/>
                    <a:lstStyle/>
                    <a:p>
                      <a:pPr algn="ctr" fontAlgn="b"/>
                      <a:r>
                        <a:rPr lang="en-US" sz="1400" b="1" i="0" u="none" strike="noStrike">
                          <a:effectLst/>
                          <a:latin typeface="Calibri"/>
                        </a:rPr>
                        <a:t>{beer,milk}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29224">
                <a:tc>
                  <a:txBody>
                    <a:bodyPr/>
                    <a:lstStyle/>
                    <a:p>
                      <a:pPr algn="ctr" fontAlgn="b"/>
                      <a:r>
                        <a:rPr lang="en-US" sz="1400" b="1" i="0" u="none" strike="noStrike" dirty="0">
                          <a:effectLst/>
                          <a:latin typeface="Calibri"/>
                        </a:rPr>
                        <a:t>{beer, 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5"/>
                  </a:ext>
                </a:extLst>
              </a:tr>
              <a:tr h="229224">
                <a:tc>
                  <a:txBody>
                    <a:bodyPr/>
                    <a:lstStyle/>
                    <a:p>
                      <a:pPr algn="ctr" fontAlgn="b"/>
                      <a:r>
                        <a:rPr lang="en-US" sz="1400" b="1" i="0" u="none" strike="noStrike" dirty="0">
                          <a:effectLst/>
                          <a:latin typeface="Calibri"/>
                        </a:rPr>
                        <a:t>{milk,</a:t>
                      </a:r>
                      <a:r>
                        <a:rPr lang="en-US" sz="1400" b="1" i="0" u="none" strike="noStrike" baseline="0" dirty="0">
                          <a:effectLst/>
                          <a:latin typeface="Calibri"/>
                        </a:rPr>
                        <a:t> diaper}</a:t>
                      </a:r>
                      <a:endParaRPr lang="en-US" sz="1400" b="1" i="0" u="none" strike="noStrike" dirty="0">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effectLst/>
                          <a:latin typeface="Calibri"/>
                        </a:rPr>
                        <a:t>0.25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Rounded Rectangle 7"/>
          <p:cNvSpPr/>
          <p:nvPr/>
        </p:nvSpPr>
        <p:spPr bwMode="auto">
          <a:xfrm>
            <a:off x="5580112" y="2204864"/>
            <a:ext cx="2448272" cy="288032"/>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ounded Rectangle 9"/>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1" name="Rounded Rectangle 10"/>
          <p:cNvSpPr/>
          <p:nvPr/>
        </p:nvSpPr>
        <p:spPr bwMode="auto">
          <a:xfrm>
            <a:off x="5580112" y="1556792"/>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257219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Exploiting the </a:t>
            </a:r>
            <a:r>
              <a:rPr lang="en-GB" dirty="0" err="1"/>
              <a:t>Apriori</a:t>
            </a:r>
            <a:r>
              <a:rPr lang="en-GB" dirty="0"/>
              <a:t> Property</a:t>
            </a:r>
          </a:p>
        </p:txBody>
      </p:sp>
      <p:sp>
        <p:nvSpPr>
          <p:cNvPr id="3" name="Content Placeholder 2"/>
          <p:cNvSpPr>
            <a:spLocks noGrp="1"/>
          </p:cNvSpPr>
          <p:nvPr>
            <p:ph idx="1"/>
          </p:nvPr>
        </p:nvSpPr>
        <p:spPr/>
        <p:txBody>
          <a:bodyPr/>
          <a:lstStyle/>
          <a:p>
            <a:r>
              <a:rPr lang="en-GB" sz="2800" dirty="0"/>
              <a:t>If we know all frequent (k-1)-</a:t>
            </a:r>
            <a:r>
              <a:rPr lang="en-GB" sz="2800" dirty="0" err="1"/>
              <a:t>itemsets</a:t>
            </a:r>
            <a:r>
              <a:rPr lang="en-GB" sz="2800" dirty="0"/>
              <a:t>, which are candidate frequent k-itemset </a:t>
            </a:r>
            <a:r>
              <a:rPr lang="en-GB" sz="2800" b="1" dirty="0"/>
              <a:t>X</a:t>
            </a:r>
            <a:r>
              <a:rPr lang="en-GB" sz="2800" dirty="0"/>
              <a:t>?</a:t>
            </a:r>
          </a:p>
          <a:p>
            <a:pPr marL="514350" indent="-514350">
              <a:buFont typeface="+mj-lt"/>
              <a:buAutoNum type="arabicPeriod"/>
            </a:pPr>
            <a:r>
              <a:rPr lang="en-GB" sz="2800" dirty="0"/>
              <a:t>Any (k-1)-itemset that is subset of </a:t>
            </a:r>
            <a:r>
              <a:rPr lang="en-GB" sz="2800" b="1" dirty="0"/>
              <a:t>X</a:t>
            </a:r>
            <a:r>
              <a:rPr lang="en-GB" sz="2800" dirty="0"/>
              <a:t> must be frequent</a:t>
            </a:r>
          </a:p>
          <a:p>
            <a:pPr marL="514350" indent="-514350">
              <a:buFont typeface="+mj-lt"/>
              <a:buAutoNum type="arabicPeriod"/>
            </a:pPr>
            <a:r>
              <a:rPr lang="en-GB" sz="2800" dirty="0"/>
              <a:t>Any ordered (k-1)-itemset that is subset of </a:t>
            </a:r>
            <a:r>
              <a:rPr lang="en-GB" sz="2800" b="1" dirty="0"/>
              <a:t>X</a:t>
            </a:r>
            <a:r>
              <a:rPr lang="en-GB" sz="2800" dirty="0"/>
              <a:t> must be frequent</a:t>
            </a:r>
          </a:p>
          <a:p>
            <a:pPr marL="514350" indent="-514350">
              <a:buFont typeface="+mj-lt"/>
              <a:buAutoNum type="arabicPeriod"/>
            </a:pPr>
            <a:r>
              <a:rPr lang="en-GB" sz="2800" i="1" dirty="0"/>
              <a:t>In particular, two ordered (k-1)-</a:t>
            </a:r>
            <a:r>
              <a:rPr lang="en-GB" sz="2800" i="1" dirty="0" err="1"/>
              <a:t>itemsets</a:t>
            </a:r>
            <a:r>
              <a:rPr lang="en-GB" sz="2800" i="1" dirty="0"/>
              <a:t> that are subsets of </a:t>
            </a:r>
            <a:r>
              <a:rPr lang="en-GB" sz="2800" b="1" i="1" dirty="0"/>
              <a:t>X</a:t>
            </a:r>
            <a:r>
              <a:rPr lang="en-GB" sz="2800" i="1" dirty="0"/>
              <a:t> and differ only in their last position must be frequent  </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7193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03850" y="2391271"/>
            <a:ext cx="2664296" cy="461665"/>
          </a:xfrm>
          <a:prstGeom prst="rect">
            <a:avLst/>
          </a:prstGeom>
          <a:solidFill>
            <a:schemeClr val="bg1"/>
          </a:solidFill>
        </p:spPr>
        <p:txBody>
          <a:bodyPr wrap="square" rtlCol="0">
            <a:spAutoFit/>
          </a:bodyPr>
          <a:lstStyle/>
          <a:p>
            <a:r>
              <a:rPr lang="en-GB" sz="2400" dirty="0">
                <a:latin typeface="Calibri"/>
                <a:cs typeface="Calibri"/>
              </a:rPr>
              <a:t>Frequent k-itemset</a:t>
            </a:r>
          </a:p>
        </p:txBody>
      </p:sp>
      <p:sp>
        <p:nvSpPr>
          <p:cNvPr id="2" name="Title 1"/>
          <p:cNvSpPr>
            <a:spLocks noGrp="1"/>
          </p:cNvSpPr>
          <p:nvPr>
            <p:ph type="title"/>
          </p:nvPr>
        </p:nvSpPr>
        <p:spPr>
          <a:xfrm>
            <a:off x="152400" y="304800"/>
            <a:ext cx="8452048" cy="914400"/>
          </a:xfrm>
        </p:spPr>
        <p:txBody>
          <a:bodyPr/>
          <a:lstStyle/>
          <a:p>
            <a:r>
              <a:rPr lang="en-GB" dirty="0"/>
              <a:t>Exploiting the </a:t>
            </a:r>
            <a:r>
              <a:rPr lang="en-GB" dirty="0" err="1"/>
              <a:t>Apriori</a:t>
            </a:r>
            <a:r>
              <a:rPr lang="en-GB" dirty="0"/>
              <a:t> Property: Candidates</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pSp>
        <p:nvGrpSpPr>
          <p:cNvPr id="12" name="Group 11"/>
          <p:cNvGrpSpPr/>
          <p:nvPr/>
        </p:nvGrpSpPr>
        <p:grpSpPr>
          <a:xfrm>
            <a:off x="3131842" y="1916832"/>
            <a:ext cx="2880320" cy="504056"/>
            <a:chOff x="1043608" y="1916832"/>
            <a:chExt cx="2880320" cy="504056"/>
          </a:xfrm>
          <a:solidFill>
            <a:schemeClr val="bg1"/>
          </a:solidFill>
        </p:grpSpPr>
        <p:sp>
          <p:nvSpPr>
            <p:cNvPr id="6" name="Rounded Rectangle 5"/>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7" name="Rounded Rectangle 6"/>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9" name="Rounded Rectangle 8"/>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C</a:t>
              </a:r>
              <a:endParaRPr kumimoji="0" lang="en-GB" sz="2800" b="0" i="0" u="none" strike="noStrike" cap="none" normalizeH="0" baseline="0" dirty="0">
                <a:ln>
                  <a:noFill/>
                </a:ln>
                <a:solidFill>
                  <a:schemeClr val="tx2"/>
                </a:solidFill>
                <a:effectLst/>
                <a:latin typeface="Calibri"/>
                <a:cs typeface="Calibri"/>
              </a:endParaRPr>
            </a:p>
          </p:txBody>
        </p:sp>
        <p:sp>
          <p:nvSpPr>
            <p:cNvPr id="10" name="Rounded Rectangle 9"/>
            <p:cNvSpPr/>
            <p:nvPr/>
          </p:nvSpPr>
          <p:spPr bwMode="auto">
            <a:xfrm>
              <a:off x="320384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D</a:t>
              </a:r>
              <a:endParaRPr kumimoji="0" lang="en-GB" sz="2800" b="0" i="0" u="none" strike="noStrike" cap="none" normalizeH="0" baseline="0" dirty="0">
                <a:ln>
                  <a:noFill/>
                </a:ln>
                <a:solidFill>
                  <a:schemeClr val="tx2"/>
                </a:solidFill>
                <a:effectLst/>
                <a:latin typeface="Calibri"/>
                <a:cs typeface="Calibri"/>
              </a:endParaRPr>
            </a:p>
          </p:txBody>
        </p:sp>
      </p:grpSp>
      <p:grpSp>
        <p:nvGrpSpPr>
          <p:cNvPr id="33" name="Group 32"/>
          <p:cNvGrpSpPr/>
          <p:nvPr/>
        </p:nvGrpSpPr>
        <p:grpSpPr>
          <a:xfrm>
            <a:off x="827586" y="3687419"/>
            <a:ext cx="7488832" cy="965721"/>
            <a:chOff x="395536" y="3717032"/>
            <a:chExt cx="7488832" cy="965721"/>
          </a:xfrm>
          <a:solidFill>
            <a:schemeClr val="bg1"/>
          </a:solidFill>
        </p:grpSpPr>
        <p:grpSp>
          <p:nvGrpSpPr>
            <p:cNvPr id="26" name="Group 25"/>
            <p:cNvGrpSpPr/>
            <p:nvPr/>
          </p:nvGrpSpPr>
          <p:grpSpPr>
            <a:xfrm>
              <a:off x="4644008" y="3717032"/>
              <a:ext cx="3240360" cy="965721"/>
              <a:chOff x="3131840" y="3645024"/>
              <a:chExt cx="3240360" cy="965721"/>
            </a:xfrm>
            <a:grpFill/>
          </p:grpSpPr>
          <p:sp>
            <p:nvSpPr>
              <p:cNvPr id="24" name="TextBox 23"/>
              <p:cNvSpPr txBox="1"/>
              <p:nvPr/>
            </p:nvSpPr>
            <p:spPr>
              <a:xfrm>
                <a:off x="3131840" y="4149080"/>
                <a:ext cx="3240360" cy="461665"/>
              </a:xfrm>
              <a:prstGeom prst="rect">
                <a:avLst/>
              </a:prstGeom>
              <a:grpFill/>
            </p:spPr>
            <p:txBody>
              <a:bodyPr wrap="square" rtlCol="0">
                <a:spAutoFit/>
              </a:bodyPr>
              <a:lstStyle/>
              <a:p>
                <a:r>
                  <a:rPr lang="en-GB" sz="2400" dirty="0">
                    <a:latin typeface="Calibri"/>
                    <a:cs typeface="Calibri"/>
                  </a:rPr>
                  <a:t>Frequent (k-1)-itemset</a:t>
                </a:r>
              </a:p>
            </p:txBody>
          </p:sp>
          <p:grpSp>
            <p:nvGrpSpPr>
              <p:cNvPr id="18" name="Group 17"/>
              <p:cNvGrpSpPr/>
              <p:nvPr/>
            </p:nvGrpSpPr>
            <p:grpSpPr>
              <a:xfrm>
                <a:off x="3671900" y="3645024"/>
                <a:ext cx="2160240" cy="504056"/>
                <a:chOff x="1043608" y="1916832"/>
                <a:chExt cx="2160240" cy="504056"/>
              </a:xfrm>
              <a:grpFill/>
            </p:grpSpPr>
            <p:sp>
              <p:nvSpPr>
                <p:cNvPr id="19" name="Rounded Rectangle 18"/>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20" name="Rounded Rectangle 19"/>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21" name="Rounded Rectangle 20"/>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D</a:t>
                  </a:r>
                  <a:endParaRPr kumimoji="0" lang="en-GB" sz="2800" b="0" i="0" u="none" strike="noStrike" cap="none" normalizeH="0" baseline="0" dirty="0">
                    <a:ln>
                      <a:noFill/>
                    </a:ln>
                    <a:solidFill>
                      <a:schemeClr val="tx2"/>
                    </a:solidFill>
                    <a:effectLst/>
                    <a:latin typeface="Calibri"/>
                    <a:cs typeface="Calibri"/>
                  </a:endParaRPr>
                </a:p>
              </p:txBody>
            </p:sp>
          </p:grpSp>
        </p:grpSp>
        <p:grpSp>
          <p:nvGrpSpPr>
            <p:cNvPr id="27" name="Group 26"/>
            <p:cNvGrpSpPr/>
            <p:nvPr/>
          </p:nvGrpSpPr>
          <p:grpSpPr>
            <a:xfrm>
              <a:off x="395536" y="3717032"/>
              <a:ext cx="3240360" cy="965721"/>
              <a:chOff x="3131840" y="3645024"/>
              <a:chExt cx="3240360" cy="965721"/>
            </a:xfrm>
            <a:grpFill/>
          </p:grpSpPr>
          <p:sp>
            <p:nvSpPr>
              <p:cNvPr id="29" name="TextBox 28"/>
              <p:cNvSpPr txBox="1"/>
              <p:nvPr/>
            </p:nvSpPr>
            <p:spPr>
              <a:xfrm>
                <a:off x="3131840" y="4149080"/>
                <a:ext cx="3240360" cy="461665"/>
              </a:xfrm>
              <a:prstGeom prst="rect">
                <a:avLst/>
              </a:prstGeom>
              <a:grpFill/>
            </p:spPr>
            <p:txBody>
              <a:bodyPr wrap="square" rtlCol="0">
                <a:spAutoFit/>
              </a:bodyPr>
              <a:lstStyle/>
              <a:p>
                <a:r>
                  <a:rPr lang="en-GB" sz="2400" dirty="0">
                    <a:latin typeface="Calibri"/>
                    <a:cs typeface="Calibri"/>
                  </a:rPr>
                  <a:t>Frequent (k-1)-itemset</a:t>
                </a:r>
              </a:p>
            </p:txBody>
          </p:sp>
          <p:grpSp>
            <p:nvGrpSpPr>
              <p:cNvPr id="28" name="Group 27"/>
              <p:cNvGrpSpPr/>
              <p:nvPr/>
            </p:nvGrpSpPr>
            <p:grpSpPr>
              <a:xfrm>
                <a:off x="3671900" y="3645024"/>
                <a:ext cx="2160240" cy="504056"/>
                <a:chOff x="1043608" y="1916832"/>
                <a:chExt cx="2160240" cy="504056"/>
              </a:xfrm>
              <a:grpFill/>
            </p:grpSpPr>
            <p:sp>
              <p:nvSpPr>
                <p:cNvPr id="30" name="Rounded Rectangle 29"/>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31" name="Rounded Rectangle 30"/>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32" name="Rounded Rectangle 31"/>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C</a:t>
                  </a:r>
                  <a:endParaRPr kumimoji="0" lang="en-GB" sz="2800" b="0" i="0" u="none" strike="noStrike" cap="none" normalizeH="0" baseline="0" dirty="0">
                    <a:ln>
                      <a:noFill/>
                    </a:ln>
                    <a:solidFill>
                      <a:schemeClr val="tx2"/>
                    </a:solidFill>
                    <a:effectLst/>
                    <a:latin typeface="Calibri"/>
                    <a:cs typeface="Calibri"/>
                  </a:endParaRPr>
                </a:p>
              </p:txBody>
            </p:sp>
          </p:grpSp>
        </p:grpSp>
      </p:grpSp>
      <p:cxnSp>
        <p:nvCxnSpPr>
          <p:cNvPr id="35" name="Straight Arrow Connector 34"/>
          <p:cNvCxnSpPr>
            <a:stCxn id="11" idx="2"/>
            <a:endCxn id="31" idx="0"/>
          </p:cNvCxnSpPr>
          <p:nvPr/>
        </p:nvCxnSpPr>
        <p:spPr bwMode="auto">
          <a:xfrm flipH="1">
            <a:off x="2447766" y="2852936"/>
            <a:ext cx="2088232" cy="834483"/>
          </a:xfrm>
          <a:prstGeom prst="straightConnector1">
            <a:avLst/>
          </a:prstGeom>
          <a:solidFill>
            <a:schemeClr val="bg1"/>
          </a:solidFill>
          <a:ln w="9525" cap="flat" cmpd="sng" algn="ctr">
            <a:solidFill>
              <a:schemeClr val="tx1"/>
            </a:solidFill>
            <a:prstDash val="solid"/>
            <a:round/>
            <a:headEnd type="none" w="med" len="med"/>
            <a:tailEnd type="arrow"/>
          </a:ln>
          <a:effectLst/>
        </p:spPr>
      </p:cxnSp>
      <p:cxnSp>
        <p:nvCxnSpPr>
          <p:cNvPr id="37" name="Straight Arrow Connector 36"/>
          <p:cNvCxnSpPr>
            <a:stCxn id="11" idx="2"/>
            <a:endCxn id="20" idx="0"/>
          </p:cNvCxnSpPr>
          <p:nvPr/>
        </p:nvCxnSpPr>
        <p:spPr bwMode="auto">
          <a:xfrm>
            <a:off x="4535998" y="2852936"/>
            <a:ext cx="2160240" cy="834483"/>
          </a:xfrm>
          <a:prstGeom prst="straightConnector1">
            <a:avLst/>
          </a:prstGeom>
          <a:solidFill>
            <a:schemeClr val="bg1"/>
          </a:solidFill>
          <a:ln w="9525" cap="flat" cmpd="sng" algn="ctr">
            <a:solidFill>
              <a:schemeClr val="tx1"/>
            </a:solidFill>
            <a:prstDash val="solid"/>
            <a:round/>
            <a:headEnd type="none" w="med" len="med"/>
            <a:tailEnd type="arrow"/>
          </a:ln>
          <a:effectLst/>
        </p:spPr>
      </p:cxnSp>
      <p:sp>
        <p:nvSpPr>
          <p:cNvPr id="39" name="TextBox 38"/>
          <p:cNvSpPr txBox="1"/>
          <p:nvPr/>
        </p:nvSpPr>
        <p:spPr>
          <a:xfrm>
            <a:off x="755578" y="5301212"/>
            <a:ext cx="7416824" cy="954107"/>
          </a:xfrm>
          <a:prstGeom prst="rect">
            <a:avLst/>
          </a:prstGeom>
          <a:noFill/>
        </p:spPr>
        <p:txBody>
          <a:bodyPr wrap="square" rtlCol="0">
            <a:spAutoFit/>
          </a:bodyPr>
          <a:lstStyle/>
          <a:p>
            <a:r>
              <a:rPr lang="en-GB" sz="2800" dirty="0">
                <a:latin typeface="Calibri"/>
                <a:cs typeface="Calibri"/>
              </a:rPr>
              <a:t>The union of two (k-1)-</a:t>
            </a:r>
            <a:r>
              <a:rPr lang="en-GB" sz="2800" dirty="0" err="1">
                <a:latin typeface="Calibri"/>
                <a:cs typeface="Calibri"/>
              </a:rPr>
              <a:t>itemsets</a:t>
            </a:r>
            <a:r>
              <a:rPr lang="en-GB" sz="2800" dirty="0">
                <a:latin typeface="Calibri"/>
                <a:cs typeface="Calibri"/>
              </a:rPr>
              <a:t> that differs only by one item is a </a:t>
            </a:r>
            <a:r>
              <a:rPr lang="en-GB" sz="2800" b="1" dirty="0">
                <a:latin typeface="Calibri"/>
                <a:cs typeface="Calibri"/>
              </a:rPr>
              <a:t>candidate </a:t>
            </a:r>
            <a:r>
              <a:rPr lang="en-GB" sz="2800" dirty="0">
                <a:latin typeface="Calibri"/>
                <a:cs typeface="Calibri"/>
              </a:rPr>
              <a:t>frequent k-itemset</a:t>
            </a:r>
          </a:p>
        </p:txBody>
      </p:sp>
    </p:spTree>
    <p:extLst>
      <p:ext uri="{BB962C8B-B14F-4D97-AF65-F5344CB8AC3E}">
        <p14:creationId xmlns:p14="http://schemas.microsoft.com/office/powerpoint/2010/main" val="259487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endParaRPr lang="en-GB" sz="2800" dirty="0"/>
          </a:p>
          <a:p>
            <a:endParaRPr lang="en-GB" sz="2800" dirty="0"/>
          </a:p>
          <a:p>
            <a:endParaRPr lang="en-GB" sz="2800" dirty="0"/>
          </a:p>
          <a:p>
            <a:endParaRPr lang="en-GB" sz="2800" dirty="0"/>
          </a:p>
          <a:p>
            <a:r>
              <a:rPr lang="en-GB" sz="2800" dirty="0"/>
              <a:t>{beer} and {milk} differ by one item, thus {</a:t>
            </a:r>
            <a:r>
              <a:rPr lang="en-GB" sz="2800" dirty="0" err="1"/>
              <a:t>beer,milk</a:t>
            </a:r>
            <a:r>
              <a:rPr lang="en-GB" sz="2800" dirty="0"/>
              <a:t>} is a candidate 2-itemset</a:t>
            </a:r>
          </a:p>
          <a:p>
            <a:endParaRPr lang="en-GB" sz="2800" dirty="0"/>
          </a:p>
          <a:p>
            <a:r>
              <a:rPr lang="en-GB" sz="2800" dirty="0"/>
              <a:t>{beer, milk} and {beer, diaper} differ by one item, thus {beer, diaper, milk} is a candidate 3-itemset</a:t>
            </a:r>
          </a:p>
          <a:p>
            <a:endParaRPr lang="en-GB" sz="28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5" name="Object 14"/>
          <p:cNvGraphicFramePr>
            <a:graphicFrameLocks/>
          </p:cNvGraphicFramePr>
          <p:nvPr>
            <p:extLst>
              <p:ext uri="{D42A27DB-BD31-4B8C-83A1-F6EECF244321}">
                <p14:modId xmlns:p14="http://schemas.microsoft.com/office/powerpoint/2010/main" val="340531104"/>
              </p:ext>
            </p:extLst>
          </p:nvPr>
        </p:nvGraphicFramePr>
        <p:xfrm>
          <a:off x="250825" y="1243013"/>
          <a:ext cx="4645025" cy="1296987"/>
        </p:xfrm>
        <a:graphic>
          <a:graphicData uri="http://schemas.openxmlformats.org/presentationml/2006/ole">
            <mc:AlternateContent xmlns:mc="http://schemas.openxmlformats.org/markup-compatibility/2006">
              <mc:Choice xmlns:v="urn:schemas-microsoft-com:vml" Requires="v">
                <p:oleObj name="Worksheet" r:id="rId3" imgW="5765800" imgH="1562100" progId="Excel.Sheet.8">
                  <p:embed/>
                </p:oleObj>
              </mc:Choice>
              <mc:Fallback>
                <p:oleObj name="Worksheet" r:id="rId3" imgW="5765800" imgH="1562100" progId="Excel.Sheet.8">
                  <p:embed/>
                  <p:pic>
                    <p:nvPicPr>
                      <p:cNvPr id="0" name=""/>
                      <p:cNvPicPr>
                        <a:picLocks noChangeArrowheads="1"/>
                      </p:cNvPicPr>
                      <p:nvPr/>
                    </p:nvPicPr>
                    <p:blipFill>
                      <a:blip r:embed="rId4"/>
                      <a:srcRect/>
                      <a:stretch>
                        <a:fillRect/>
                      </a:stretch>
                    </p:blipFill>
                    <p:spPr bwMode="auto">
                      <a:xfrm>
                        <a:off x="250825" y="1243013"/>
                        <a:ext cx="4645025" cy="1296987"/>
                      </a:xfrm>
                      <a:prstGeom prst="rect">
                        <a:avLst/>
                      </a:prstGeom>
                      <a:noFill/>
                      <a:ln>
                        <a:noFill/>
                      </a:ln>
                      <a:effec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2345673"/>
              </p:ext>
            </p:extLst>
          </p:nvPr>
        </p:nvGraphicFramePr>
        <p:xfrm>
          <a:off x="5076056" y="1268760"/>
          <a:ext cx="3128814" cy="1604568"/>
        </p:xfrm>
        <a:graphic>
          <a:graphicData uri="http://schemas.openxmlformats.org/drawingml/2006/table">
            <a:tbl>
              <a:tblPr/>
              <a:tblGrid>
                <a:gridCol w="2026492">
                  <a:extLst>
                    <a:ext uri="{9D8B030D-6E8A-4147-A177-3AD203B41FA5}">
                      <a16:colId xmlns:a16="http://schemas.microsoft.com/office/drawing/2014/main" val="20000"/>
                    </a:ext>
                  </a:extLst>
                </a:gridCol>
                <a:gridCol w="1102322">
                  <a:extLst>
                    <a:ext uri="{9D8B030D-6E8A-4147-A177-3AD203B41FA5}">
                      <a16:colId xmlns:a16="http://schemas.microsoft.com/office/drawing/2014/main" val="20001"/>
                    </a:ext>
                  </a:extLst>
                </a:gridCol>
              </a:tblGrid>
              <a:tr h="229224">
                <a:tc>
                  <a:txBody>
                    <a:bodyPr/>
                    <a:lstStyle/>
                    <a:p>
                      <a:pPr algn="ctr" fontAlgn="b"/>
                      <a:r>
                        <a:rPr lang="en-US" sz="1400" b="1" i="0" u="none" strike="noStrike" dirty="0">
                          <a:effectLst/>
                          <a:latin typeface="Calibri"/>
                        </a:rPr>
                        <a:t>Frequent Itemset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1" i="0" u="none" strike="noStrike" dirty="0">
                          <a:effectLst/>
                          <a:latin typeface="Calibri"/>
                        </a:rPr>
                        <a:t>Support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224">
                <a:tc>
                  <a:txBody>
                    <a:bodyPr/>
                    <a:lstStyle/>
                    <a:p>
                      <a:pPr algn="ctr" fontAlgn="b"/>
                      <a:r>
                        <a:rPr lang="en-US" sz="1400" b="1" i="0" u="none" strike="noStrike" dirty="0">
                          <a:effectLst/>
                          <a:latin typeface="Calibri"/>
                        </a:rPr>
                        <a:t>{beer}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224">
                <a:tc>
                  <a:txBody>
                    <a:bodyPr/>
                    <a:lstStyle/>
                    <a:p>
                      <a:pPr algn="ctr" fontAlgn="b"/>
                      <a:r>
                        <a:rPr lang="en-US" sz="1400" b="1" i="0" u="none" strike="noStrike" dirty="0">
                          <a:effectLst/>
                          <a:latin typeface="Calibri"/>
                        </a:rPr>
                        <a:t>{milk}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29224">
                <a:tc>
                  <a:txBody>
                    <a:bodyPr/>
                    <a:lstStyle/>
                    <a:p>
                      <a:pPr algn="ctr" fontAlgn="b"/>
                      <a:r>
                        <a:rPr lang="en-US" sz="1400" b="1" i="0" u="none" strike="noStrike" dirty="0">
                          <a:effectLst/>
                          <a:latin typeface="Calibri"/>
                        </a:rPr>
                        <a:t>{diaper}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29224">
                <a:tc>
                  <a:txBody>
                    <a:bodyPr/>
                    <a:lstStyle/>
                    <a:p>
                      <a:pPr algn="ctr" fontAlgn="b"/>
                      <a:r>
                        <a:rPr lang="en-US" sz="1400" b="1" i="0" u="none" strike="noStrike">
                          <a:effectLst/>
                          <a:latin typeface="Calibri"/>
                        </a:rPr>
                        <a:t>{beer,milk}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29224">
                <a:tc>
                  <a:txBody>
                    <a:bodyPr/>
                    <a:lstStyle/>
                    <a:p>
                      <a:pPr algn="ctr" fontAlgn="b"/>
                      <a:r>
                        <a:rPr lang="en-US" sz="1400" b="1" i="0" u="none" strike="noStrike" dirty="0">
                          <a:effectLst/>
                          <a:latin typeface="Calibri"/>
                        </a:rPr>
                        <a:t>{beer, 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5"/>
                  </a:ext>
                </a:extLst>
              </a:tr>
              <a:tr h="229224">
                <a:tc>
                  <a:txBody>
                    <a:bodyPr/>
                    <a:lstStyle/>
                    <a:p>
                      <a:pPr algn="ctr" fontAlgn="b"/>
                      <a:r>
                        <a:rPr lang="en-US" sz="1400" b="1" i="0" u="none" strike="noStrike" dirty="0">
                          <a:effectLst/>
                          <a:latin typeface="Calibri"/>
                        </a:rPr>
                        <a:t>{milk,</a:t>
                      </a:r>
                      <a:r>
                        <a:rPr lang="en-US" sz="1400" b="1" i="0" u="none" strike="noStrike" baseline="0" dirty="0">
                          <a:effectLst/>
                          <a:latin typeface="Calibri"/>
                        </a:rPr>
                        <a:t> diaper}</a:t>
                      </a:r>
                      <a:endParaRPr lang="en-US" sz="1400" b="1" i="0" u="none" strike="noStrike" dirty="0">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effectLst/>
                          <a:latin typeface="Calibri"/>
                        </a:rPr>
                        <a:t>0.25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6" name="Group 5"/>
          <p:cNvGrpSpPr/>
          <p:nvPr/>
        </p:nvGrpSpPr>
        <p:grpSpPr>
          <a:xfrm>
            <a:off x="5580112" y="1556792"/>
            <a:ext cx="2448272" cy="936104"/>
            <a:chOff x="5580112" y="1556792"/>
            <a:chExt cx="2448272" cy="936104"/>
          </a:xfrm>
        </p:grpSpPr>
        <p:sp>
          <p:nvSpPr>
            <p:cNvPr id="8" name="Rounded Rectangle 7"/>
            <p:cNvSpPr/>
            <p:nvPr/>
          </p:nvSpPr>
          <p:spPr bwMode="auto">
            <a:xfrm>
              <a:off x="5580112" y="2204864"/>
              <a:ext cx="2448272" cy="288032"/>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ounded Rectangle 9"/>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1" name="Rounded Rectangle 10"/>
            <p:cNvSpPr/>
            <p:nvPr/>
          </p:nvSpPr>
          <p:spPr bwMode="auto">
            <a:xfrm>
              <a:off x="5580112" y="1556792"/>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2" name="Group 11"/>
          <p:cNvGrpSpPr/>
          <p:nvPr/>
        </p:nvGrpSpPr>
        <p:grpSpPr>
          <a:xfrm>
            <a:off x="5580112" y="1772816"/>
            <a:ext cx="2448272" cy="1152128"/>
            <a:chOff x="5580112" y="1772816"/>
            <a:chExt cx="2448272" cy="1152128"/>
          </a:xfrm>
        </p:grpSpPr>
        <p:sp>
          <p:nvSpPr>
            <p:cNvPr id="13" name="Rounded Rectangle 12"/>
            <p:cNvSpPr/>
            <p:nvPr/>
          </p:nvSpPr>
          <p:spPr bwMode="auto">
            <a:xfrm>
              <a:off x="5580112" y="2636912"/>
              <a:ext cx="2448272" cy="28803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4" name="Rounded Rectangle 13"/>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5" name="Rounded Rectangle 14"/>
            <p:cNvSpPr/>
            <p:nvPr/>
          </p:nvSpPr>
          <p:spPr bwMode="auto">
            <a:xfrm>
              <a:off x="5580112" y="1988840"/>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315763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Exploiting the </a:t>
            </a:r>
            <a:r>
              <a:rPr lang="en-GB" dirty="0" err="1"/>
              <a:t>Apriori</a:t>
            </a:r>
            <a:r>
              <a:rPr lang="en-GB" dirty="0"/>
              <a:t> Property: JOIN step</a:t>
            </a:r>
          </a:p>
        </p:txBody>
      </p:sp>
      <p:sp>
        <p:nvSpPr>
          <p:cNvPr id="3" name="Content Placeholder 2"/>
          <p:cNvSpPr>
            <a:spLocks noGrp="1"/>
          </p:cNvSpPr>
          <p:nvPr>
            <p:ph idx="1"/>
          </p:nvPr>
        </p:nvSpPr>
        <p:spPr/>
        <p:txBody>
          <a:bodyPr/>
          <a:lstStyle/>
          <a:p>
            <a:r>
              <a:rPr lang="en-GB" sz="2800" dirty="0"/>
              <a:t>Given the frequent (k-1)-</a:t>
            </a:r>
            <a:r>
              <a:rPr lang="en-GB" sz="2800" dirty="0" err="1"/>
              <a:t>itemsets</a:t>
            </a:r>
            <a:r>
              <a:rPr lang="en-GB" sz="2800" dirty="0"/>
              <a:t>, L</a:t>
            </a:r>
            <a:r>
              <a:rPr lang="en-GB" sz="2800" baseline="-25000" dirty="0"/>
              <a:t>k-1</a:t>
            </a:r>
            <a:r>
              <a:rPr lang="en-GB" sz="2800" dirty="0"/>
              <a:t>, we can construct a candidate set </a:t>
            </a:r>
            <a:r>
              <a:rPr lang="en-GB" sz="2800" dirty="0" err="1"/>
              <a:t>C</a:t>
            </a:r>
            <a:r>
              <a:rPr lang="en-GB" sz="2800" baseline="-25000" dirty="0" err="1"/>
              <a:t>k</a:t>
            </a:r>
            <a:r>
              <a:rPr lang="en-GB" sz="2800" dirty="0"/>
              <a:t> by joining two (k-1)-</a:t>
            </a:r>
            <a:r>
              <a:rPr lang="en-GB" sz="2800" dirty="0" err="1"/>
              <a:t>itemsets</a:t>
            </a:r>
            <a:r>
              <a:rPr lang="en-GB" sz="2800" dirty="0"/>
              <a:t> that differ by exactly 1 item in the last position</a:t>
            </a:r>
          </a:p>
          <a:p>
            <a:endParaRPr lang="en-GB" sz="2800" dirty="0"/>
          </a:p>
          <a:p>
            <a:r>
              <a:rPr lang="en-GB" sz="2800" dirty="0"/>
              <a:t>Algorithm (</a:t>
            </a:r>
            <a:r>
              <a:rPr lang="en-GB" sz="2800" b="1" dirty="0"/>
              <a:t>JOIN</a:t>
            </a:r>
            <a:r>
              <a:rPr lang="en-GB" sz="2800" dirty="0"/>
              <a:t>)</a:t>
            </a:r>
          </a:p>
          <a:p>
            <a:pPr marL="1257300" lvl="1" indent="-514350">
              <a:buFont typeface="+mj-lt"/>
              <a:buAutoNum type="arabicPeriod"/>
            </a:pPr>
            <a:r>
              <a:rPr lang="en-GB" dirty="0"/>
              <a:t>Sort the </a:t>
            </a:r>
            <a:r>
              <a:rPr lang="en-GB" dirty="0" err="1"/>
              <a:t>itemsets</a:t>
            </a:r>
            <a:r>
              <a:rPr lang="en-GB" dirty="0"/>
              <a:t> in L</a:t>
            </a:r>
            <a:r>
              <a:rPr lang="en-GB" baseline="-25000" dirty="0"/>
              <a:t>k-1</a:t>
            </a:r>
            <a:endParaRPr lang="en-GB" dirty="0"/>
          </a:p>
          <a:p>
            <a:pPr marL="1257300" lvl="1" indent="-514350">
              <a:buFont typeface="+mj-lt"/>
              <a:buAutoNum type="arabicPeriod"/>
            </a:pPr>
            <a:r>
              <a:rPr lang="en-GB" dirty="0"/>
              <a:t>Find all pairs with the same first k-2 items, but different k-1</a:t>
            </a:r>
            <a:r>
              <a:rPr lang="en-GB" baseline="30000" dirty="0"/>
              <a:t>th</a:t>
            </a:r>
            <a:r>
              <a:rPr lang="en-GB" dirty="0"/>
              <a:t> item</a:t>
            </a:r>
          </a:p>
          <a:p>
            <a:pPr marL="1257300" lvl="1" indent="-514350">
              <a:buFont typeface="+mj-lt"/>
              <a:buAutoNum type="arabicPeriod"/>
            </a:pPr>
            <a:r>
              <a:rPr lang="en-GB" dirty="0"/>
              <a:t>Join the two </a:t>
            </a:r>
            <a:r>
              <a:rPr lang="en-GB" dirty="0" err="1"/>
              <a:t>itemsets</a:t>
            </a:r>
            <a:r>
              <a:rPr lang="en-GB" dirty="0"/>
              <a:t> in all pairs and add to </a:t>
            </a:r>
            <a:r>
              <a:rPr lang="en-GB" dirty="0" err="1"/>
              <a:t>C</a:t>
            </a:r>
            <a:r>
              <a:rPr lang="en-GB" baseline="-25000" dirty="0" err="1"/>
              <a:t>k</a:t>
            </a:r>
            <a:endParaRPr lang="en-GB" baseline="-250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644511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step: Example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pSp>
        <p:nvGrpSpPr>
          <p:cNvPr id="16" name="Group 15"/>
          <p:cNvGrpSpPr/>
          <p:nvPr/>
        </p:nvGrpSpPr>
        <p:grpSpPr>
          <a:xfrm>
            <a:off x="1867166" y="2230969"/>
            <a:ext cx="5409672" cy="2782361"/>
            <a:chOff x="1619672" y="2230965"/>
            <a:chExt cx="5409672" cy="2782361"/>
          </a:xfrm>
        </p:grpSpPr>
        <p:grpSp>
          <p:nvGrpSpPr>
            <p:cNvPr id="14" name="Group 13"/>
            <p:cNvGrpSpPr/>
            <p:nvPr/>
          </p:nvGrpSpPr>
          <p:grpSpPr>
            <a:xfrm>
              <a:off x="1619672" y="2230965"/>
              <a:ext cx="5409672" cy="2782361"/>
              <a:chOff x="1858382" y="2470181"/>
              <a:chExt cx="5409672" cy="2782361"/>
            </a:xfrm>
          </p:grpSpPr>
          <p:sp>
            <p:nvSpPr>
              <p:cNvPr id="5" name="Rectangle 4"/>
              <p:cNvSpPr>
                <a:spLocks noChangeArrowheads="1"/>
              </p:cNvSpPr>
              <p:nvPr/>
            </p:nvSpPr>
            <p:spPr bwMode="auto">
              <a:xfrm>
                <a:off x="1858382" y="2470181"/>
                <a:ext cx="458233"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L</a:t>
                </a:r>
                <a:r>
                  <a:rPr lang="en-US" sz="28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6" name="Rectangle 5"/>
              <p:cNvSpPr>
                <a:spLocks noChangeArrowheads="1"/>
              </p:cNvSpPr>
              <p:nvPr/>
            </p:nvSpPr>
            <p:spPr bwMode="auto">
              <a:xfrm>
                <a:off x="5418279" y="2470181"/>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grpSp>
            <p:nvGrpSpPr>
              <p:cNvPr id="7" name="Group 20"/>
              <p:cNvGrpSpPr>
                <a:grpSpLocks/>
              </p:cNvGrpSpPr>
              <p:nvPr/>
            </p:nvGrpSpPr>
            <p:grpSpPr bwMode="auto">
              <a:xfrm>
                <a:off x="5868144" y="2564904"/>
                <a:ext cx="1399910" cy="2687638"/>
                <a:chOff x="2641" y="1301"/>
                <a:chExt cx="814" cy="1693"/>
              </a:xfrm>
            </p:grpSpPr>
            <p:sp>
              <p:nvSpPr>
                <p:cNvPr id="8" name="Rectangle 6"/>
                <p:cNvSpPr>
                  <a:spLocks noChangeArrowheads="1"/>
                </p:cNvSpPr>
                <p:nvPr/>
              </p:nvSpPr>
              <p:spPr bwMode="auto">
                <a:xfrm>
                  <a:off x="2641" y="1541"/>
                  <a:ext cx="814"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dirty="0">
                      <a:latin typeface="Calibri"/>
                      <a:cs typeface="Calibri"/>
                    </a:rPr>
                    <a:t>{1 3 5}</a:t>
                  </a:r>
                  <a:br>
                    <a:rPr lang="en-US" sz="2400" b="1" dirty="0">
                      <a:latin typeface="Calibri"/>
                      <a:cs typeface="Calibri"/>
                    </a:rPr>
                  </a:br>
                  <a:r>
                    <a:rPr lang="en-US" sz="2400" b="1" dirty="0">
                      <a:latin typeface="Calibri"/>
                      <a:cs typeface="Calibri"/>
                    </a:rPr>
                    <a:t>{2 3 4}</a:t>
                  </a:r>
                  <a:br>
                    <a:rPr lang="en-US" sz="2400" b="1" dirty="0">
                      <a:latin typeface="Calibri"/>
                      <a:cs typeface="Calibri"/>
                    </a:rPr>
                  </a:br>
                  <a:r>
                    <a:rPr lang="en-US" sz="2400" b="1" dirty="0">
                      <a:latin typeface="Calibri"/>
                      <a:cs typeface="Calibri"/>
                    </a:rPr>
                    <a:t>{2 3 5}</a:t>
                  </a:r>
                  <a:br>
                    <a:rPr lang="en-US" sz="2400" b="1" dirty="0">
                      <a:latin typeface="Calibri"/>
                      <a:cs typeface="Calibri"/>
                    </a:rPr>
                  </a:br>
                  <a:r>
                    <a:rPr lang="en-US" sz="2400" b="1" dirty="0">
                      <a:latin typeface="Calibri"/>
                      <a:cs typeface="Calibri"/>
                    </a:rPr>
                    <a:t>{2 4 5}</a:t>
                  </a:r>
                </a:p>
              </p:txBody>
            </p:sp>
            <p:sp>
              <p:nvSpPr>
                <p:cNvPr id="9" name="Rectangle 7"/>
                <p:cNvSpPr>
                  <a:spLocks noChangeArrowheads="1"/>
                </p:cNvSpPr>
                <p:nvPr/>
              </p:nvSpPr>
              <p:spPr bwMode="auto">
                <a:xfrm>
                  <a:off x="2641" y="1301"/>
                  <a:ext cx="814" cy="238"/>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grpSp>
          <p:grpSp>
            <p:nvGrpSpPr>
              <p:cNvPr id="10" name="Group 19"/>
              <p:cNvGrpSpPr>
                <a:grpSpLocks/>
              </p:cNvGrpSpPr>
              <p:nvPr/>
            </p:nvGrpSpPr>
            <p:grpSpPr bwMode="auto">
              <a:xfrm>
                <a:off x="2318494" y="2564904"/>
                <a:ext cx="1437745" cy="2687638"/>
                <a:chOff x="577" y="1253"/>
                <a:chExt cx="836" cy="1693"/>
              </a:xfrm>
            </p:grpSpPr>
            <p:sp>
              <p:nvSpPr>
                <p:cNvPr id="11" name="Rectangle 8"/>
                <p:cNvSpPr>
                  <a:spLocks noChangeArrowheads="1"/>
                </p:cNvSpPr>
                <p:nvPr/>
              </p:nvSpPr>
              <p:spPr bwMode="auto">
                <a:xfrm>
                  <a:off x="577" y="1493"/>
                  <a:ext cx="836"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a:t>
                  </a:r>
                </a:p>
                <a:p>
                  <a:r>
                    <a:rPr lang="en-US" sz="2400" b="1" dirty="0">
                      <a:latin typeface="Calibri"/>
                      <a:cs typeface="Calibri"/>
                    </a:rPr>
                    <a:t>{1 3}</a:t>
                  </a:r>
                  <a:br>
                    <a:rPr lang="en-US" sz="2400" b="1" dirty="0">
                      <a:latin typeface="Calibri"/>
                      <a:cs typeface="Calibri"/>
                    </a:rPr>
                  </a:br>
                  <a:r>
                    <a:rPr lang="en-US" sz="2400" b="1" dirty="0">
                      <a:latin typeface="Calibri"/>
                      <a:cs typeface="Calibri"/>
                    </a:rPr>
                    <a:t>{1 5}</a:t>
                  </a:r>
                  <a:br>
                    <a:rPr lang="en-US" sz="2400" b="1" dirty="0">
                      <a:latin typeface="Calibri"/>
                      <a:cs typeface="Calibri"/>
                    </a:rPr>
                  </a:br>
                  <a:r>
                    <a:rPr lang="en-US" sz="2400" b="1" dirty="0">
                      <a:latin typeface="Calibri"/>
                      <a:cs typeface="Calibri"/>
                    </a:rPr>
                    <a:t>{2 3}</a:t>
                  </a:r>
                  <a:br>
                    <a:rPr lang="en-US" sz="2400" b="1" dirty="0">
                      <a:latin typeface="Calibri"/>
                      <a:cs typeface="Calibri"/>
                    </a:rPr>
                  </a:br>
                  <a:r>
                    <a:rPr lang="en-US" sz="2400" b="1" dirty="0">
                      <a:latin typeface="Calibri"/>
                      <a:cs typeface="Calibri"/>
                    </a:rPr>
                    <a:t>{2 4}</a:t>
                  </a:r>
                  <a:br>
                    <a:rPr lang="en-US" sz="2400" b="1" dirty="0">
                      <a:latin typeface="Calibri"/>
                      <a:cs typeface="Calibri"/>
                    </a:rPr>
                  </a:br>
                  <a:r>
                    <a:rPr lang="en-US" sz="2400" b="1" dirty="0">
                      <a:latin typeface="Calibri"/>
                      <a:cs typeface="Calibri"/>
                    </a:rPr>
                    <a:t>{2 5}</a:t>
                  </a:r>
                </a:p>
              </p:txBody>
            </p:sp>
            <p:sp>
              <p:nvSpPr>
                <p:cNvPr id="12" name="Rectangle 9"/>
                <p:cNvSpPr>
                  <a:spLocks noChangeArrowheads="1"/>
                </p:cNvSpPr>
                <p:nvPr/>
              </p:nvSpPr>
              <p:spPr bwMode="auto">
                <a:xfrm>
                  <a:off x="577" y="1253"/>
                  <a:ext cx="836" cy="2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itemset</a:t>
                  </a:r>
                </a:p>
              </p:txBody>
            </p:sp>
          </p:grpSp>
        </p:grpSp>
        <p:sp>
          <p:nvSpPr>
            <p:cNvPr id="15" name="Right Arrow 14"/>
            <p:cNvSpPr/>
            <p:nvPr/>
          </p:nvSpPr>
          <p:spPr bwMode="auto">
            <a:xfrm>
              <a:off x="3707904" y="321297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join</a:t>
              </a:r>
            </a:p>
          </p:txBody>
        </p:sp>
      </p:grpSp>
    </p:spTree>
    <p:extLst>
      <p:ext uri="{BB962C8B-B14F-4D97-AF65-F5344CB8AC3E}">
        <p14:creationId xmlns:p14="http://schemas.microsoft.com/office/powerpoint/2010/main" val="73328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Shopping Basket Analysis </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pSp>
        <p:nvGrpSpPr>
          <p:cNvPr id="14" name="Group 13"/>
          <p:cNvGrpSpPr/>
          <p:nvPr/>
        </p:nvGrpSpPr>
        <p:grpSpPr>
          <a:xfrm>
            <a:off x="2628280" y="1702301"/>
            <a:ext cx="3096344" cy="2923449"/>
            <a:chOff x="3887924" y="2276872"/>
            <a:chExt cx="3096344" cy="2923449"/>
          </a:xfrm>
        </p:grpSpPr>
        <p:pic>
          <p:nvPicPr>
            <p:cNvPr id="5" name="Picture 4"/>
            <p:cNvPicPr>
              <a:picLocks noChangeAspect="1"/>
            </p:cNvPicPr>
            <p:nvPr/>
          </p:nvPicPr>
          <p:blipFill>
            <a:blip r:embed="rId3"/>
            <a:stretch>
              <a:fillRect/>
            </a:stretch>
          </p:blipFill>
          <p:spPr>
            <a:xfrm>
              <a:off x="3887924" y="2276872"/>
              <a:ext cx="1296144" cy="1296144"/>
            </a:xfrm>
            <a:prstGeom prst="rect">
              <a:avLst/>
            </a:prstGeom>
          </p:spPr>
        </p:pic>
        <p:sp>
          <p:nvSpPr>
            <p:cNvPr id="6" name="TextBox 5"/>
            <p:cNvSpPr txBox="1"/>
            <p:nvPr/>
          </p:nvSpPr>
          <p:spPr>
            <a:xfrm>
              <a:off x="5184068" y="2464017"/>
              <a:ext cx="1800200" cy="830997"/>
            </a:xfrm>
            <a:prstGeom prst="rect">
              <a:avLst/>
            </a:prstGeom>
            <a:noFill/>
          </p:spPr>
          <p:txBody>
            <a:bodyPr wrap="square" rtlCol="0">
              <a:spAutoFit/>
            </a:bodyPr>
            <a:lstStyle/>
            <a:p>
              <a:r>
                <a:rPr lang="en-GB" sz="2400" dirty="0">
                  <a:latin typeface="Calibri"/>
                  <a:cs typeface="Calibri"/>
                </a:rPr>
                <a:t>Purchase</a:t>
              </a:r>
            </a:p>
            <a:p>
              <a:r>
                <a:rPr lang="en-GB" sz="2400" dirty="0">
                  <a:latin typeface="Calibri"/>
                  <a:cs typeface="Calibri"/>
                </a:rPr>
                <a:t>transactions</a:t>
              </a:r>
            </a:p>
          </p:txBody>
        </p:sp>
        <p:pic>
          <p:nvPicPr>
            <p:cNvPr id="8" name="Picture 7"/>
            <p:cNvPicPr>
              <a:picLocks noChangeAspect="1"/>
            </p:cNvPicPr>
            <p:nvPr/>
          </p:nvPicPr>
          <p:blipFill>
            <a:blip r:embed="rId4"/>
            <a:stretch>
              <a:fillRect/>
            </a:stretch>
          </p:blipFill>
          <p:spPr>
            <a:xfrm>
              <a:off x="3995936" y="4077072"/>
              <a:ext cx="1080120" cy="1123249"/>
            </a:xfrm>
            <a:prstGeom prst="rect">
              <a:avLst/>
            </a:prstGeom>
          </p:spPr>
        </p:pic>
      </p:grpSp>
      <p:cxnSp>
        <p:nvCxnSpPr>
          <p:cNvPr id="13" name="Straight Arrow Connector 12"/>
          <p:cNvCxnSpPr>
            <a:stCxn id="5" idx="2"/>
            <a:endCxn id="8" idx="0"/>
          </p:cNvCxnSpPr>
          <p:nvPr/>
        </p:nvCxnSpPr>
        <p:spPr bwMode="auto">
          <a:xfrm>
            <a:off x="3276350" y="2998442"/>
            <a:ext cx="0" cy="504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1" name="Group 20"/>
          <p:cNvGrpSpPr/>
          <p:nvPr/>
        </p:nvGrpSpPr>
        <p:grpSpPr>
          <a:xfrm>
            <a:off x="540048" y="4985787"/>
            <a:ext cx="2232248" cy="1008112"/>
            <a:chOff x="1259632" y="5301208"/>
            <a:chExt cx="2232248" cy="1008112"/>
          </a:xfrm>
        </p:grpSpPr>
        <p:pic>
          <p:nvPicPr>
            <p:cNvPr id="15" name="Picture 14"/>
            <p:cNvPicPr>
              <a:picLocks noChangeAspect="1"/>
            </p:cNvPicPr>
            <p:nvPr/>
          </p:nvPicPr>
          <p:blipFill>
            <a:blip r:embed="rId5"/>
            <a:stretch>
              <a:fillRect/>
            </a:stretch>
          </p:blipFill>
          <p:spPr>
            <a:xfrm>
              <a:off x="2411760" y="5373216"/>
              <a:ext cx="825500" cy="825500"/>
            </a:xfrm>
            <a:prstGeom prst="rect">
              <a:avLst/>
            </a:prstGeom>
          </p:spPr>
        </p:pic>
        <p:pic>
          <p:nvPicPr>
            <p:cNvPr id="16" name="Picture 15"/>
            <p:cNvPicPr>
              <a:picLocks noChangeAspect="1"/>
            </p:cNvPicPr>
            <p:nvPr/>
          </p:nvPicPr>
          <p:blipFill>
            <a:blip r:embed="rId6"/>
            <a:stretch>
              <a:fillRect/>
            </a:stretch>
          </p:blipFill>
          <p:spPr>
            <a:xfrm>
              <a:off x="1547664" y="5373216"/>
              <a:ext cx="825500" cy="812800"/>
            </a:xfrm>
            <a:prstGeom prst="rect">
              <a:avLst/>
            </a:prstGeom>
          </p:spPr>
        </p:pic>
        <p:sp>
          <p:nvSpPr>
            <p:cNvPr id="19" name="Rounded Rectangle 18"/>
            <p:cNvSpPr/>
            <p:nvPr/>
          </p:nvSpPr>
          <p:spPr bwMode="auto">
            <a:xfrm>
              <a:off x="1259632" y="5301208"/>
              <a:ext cx="2232248" cy="1008112"/>
            </a:xfrm>
            <a:prstGeom prst="roundRect">
              <a:avLst/>
            </a:prstGeom>
            <a:solidFill>
              <a:srgbClr val="FF0000">
                <a:alpha val="1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22" name="Group 21"/>
          <p:cNvGrpSpPr/>
          <p:nvPr/>
        </p:nvGrpSpPr>
        <p:grpSpPr>
          <a:xfrm>
            <a:off x="3780408" y="4985787"/>
            <a:ext cx="2232248" cy="1008112"/>
            <a:chOff x="5220072" y="5301208"/>
            <a:chExt cx="2232248" cy="1008112"/>
          </a:xfrm>
        </p:grpSpPr>
        <p:pic>
          <p:nvPicPr>
            <p:cNvPr id="17" name="Picture 16"/>
            <p:cNvPicPr>
              <a:picLocks noChangeAspect="1"/>
            </p:cNvPicPr>
            <p:nvPr/>
          </p:nvPicPr>
          <p:blipFill>
            <a:blip r:embed="rId7"/>
            <a:stretch>
              <a:fillRect/>
            </a:stretch>
          </p:blipFill>
          <p:spPr>
            <a:xfrm>
              <a:off x="5508104" y="5373216"/>
              <a:ext cx="825500" cy="825500"/>
            </a:xfrm>
            <a:prstGeom prst="rect">
              <a:avLst/>
            </a:prstGeom>
          </p:spPr>
        </p:pic>
        <p:pic>
          <p:nvPicPr>
            <p:cNvPr id="18" name="Picture 17"/>
            <p:cNvPicPr>
              <a:picLocks noChangeAspect="1"/>
            </p:cNvPicPr>
            <p:nvPr/>
          </p:nvPicPr>
          <p:blipFill>
            <a:blip r:embed="rId8"/>
            <a:stretch>
              <a:fillRect/>
            </a:stretch>
          </p:blipFill>
          <p:spPr>
            <a:xfrm>
              <a:off x="6372200" y="5373216"/>
              <a:ext cx="800100" cy="812800"/>
            </a:xfrm>
            <a:prstGeom prst="rect">
              <a:avLst/>
            </a:prstGeom>
          </p:spPr>
        </p:pic>
        <p:sp>
          <p:nvSpPr>
            <p:cNvPr id="20" name="Rounded Rectangle 19"/>
            <p:cNvSpPr/>
            <p:nvPr/>
          </p:nvSpPr>
          <p:spPr bwMode="auto">
            <a:xfrm>
              <a:off x="5220072" y="5301208"/>
              <a:ext cx="2232248" cy="1008112"/>
            </a:xfrm>
            <a:prstGeom prst="roundRect">
              <a:avLst/>
            </a:prstGeom>
            <a:solidFill>
              <a:schemeClr val="accent1">
                <a:alpha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cxnSp>
        <p:nvCxnSpPr>
          <p:cNvPr id="25" name="Straight Arrow Connector 24"/>
          <p:cNvCxnSpPr/>
          <p:nvPr/>
        </p:nvCxnSpPr>
        <p:spPr bwMode="auto">
          <a:xfrm>
            <a:off x="3276350" y="4409723"/>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31" name="Picture 30"/>
          <p:cNvPicPr>
            <a:picLocks noChangeAspect="1"/>
          </p:cNvPicPr>
          <p:nvPr/>
        </p:nvPicPr>
        <p:blipFill>
          <a:blip r:embed="rId9"/>
          <a:stretch>
            <a:fillRect/>
          </a:stretch>
        </p:blipFill>
        <p:spPr>
          <a:xfrm rot="5400000">
            <a:off x="2916310" y="5190973"/>
            <a:ext cx="658912" cy="658912"/>
          </a:xfrm>
          <a:prstGeom prst="rect">
            <a:avLst/>
          </a:prstGeom>
        </p:spPr>
      </p:pic>
      <p:sp>
        <p:nvSpPr>
          <p:cNvPr id="23" name="Content Placeholder 2"/>
          <p:cNvSpPr>
            <a:spLocks noGrp="1"/>
          </p:cNvSpPr>
          <p:nvPr>
            <p:ph idx="1"/>
          </p:nvPr>
        </p:nvSpPr>
        <p:spPr>
          <a:xfrm>
            <a:off x="6051252" y="1341438"/>
            <a:ext cx="2769220" cy="5029200"/>
          </a:xfrm>
        </p:spPr>
        <p:txBody>
          <a:bodyPr/>
          <a:lstStyle/>
          <a:p>
            <a:r>
              <a:rPr lang="en-GB" sz="2000" dirty="0"/>
              <a:t>Wal-Mart</a:t>
            </a:r>
          </a:p>
          <a:p>
            <a:pPr marL="457200" indent="-457200">
              <a:buFont typeface="Lucida Grande"/>
              <a:buChar char="-"/>
            </a:pPr>
            <a:r>
              <a:rPr lang="en-GB" sz="2000" dirty="0"/>
              <a:t>On Fri afternoon 60% of people who buy diapers also buy beer</a:t>
            </a:r>
          </a:p>
          <a:p>
            <a:pPr marL="457200" indent="-457200">
              <a:buFont typeface="Lucida Grande"/>
              <a:buChar char="-"/>
            </a:pPr>
            <a:r>
              <a:rPr lang="en-GB" sz="2000" dirty="0"/>
              <a:t>Move beer close to diapers to sell more beers!</a:t>
            </a:r>
          </a:p>
          <a:p>
            <a:endParaRPr lang="en-GB" sz="2000" dirty="0"/>
          </a:p>
        </p:txBody>
      </p:sp>
    </p:spTree>
    <p:extLst>
      <p:ext uri="{BB962C8B-B14F-4D97-AF65-F5344CB8AC3E}">
        <p14:creationId xmlns:p14="http://schemas.microsoft.com/office/powerpoint/2010/main" val="50938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40080" cy="914400"/>
          </a:xfrm>
        </p:spPr>
        <p:txBody>
          <a:bodyPr/>
          <a:lstStyle/>
          <a:p>
            <a:r>
              <a:rPr lang="en-GB" dirty="0"/>
              <a:t>Exploiting the </a:t>
            </a:r>
            <a:r>
              <a:rPr lang="en-GB" dirty="0" err="1"/>
              <a:t>Apriori</a:t>
            </a:r>
            <a:r>
              <a:rPr lang="en-GB" dirty="0"/>
              <a:t> Property: PRUNE Step</a:t>
            </a:r>
          </a:p>
        </p:txBody>
      </p:sp>
      <p:sp>
        <p:nvSpPr>
          <p:cNvPr id="3" name="Content Placeholder 2"/>
          <p:cNvSpPr>
            <a:spLocks noGrp="1"/>
          </p:cNvSpPr>
          <p:nvPr>
            <p:ph idx="1"/>
          </p:nvPr>
        </p:nvSpPr>
        <p:spPr/>
        <p:txBody>
          <a:bodyPr/>
          <a:lstStyle/>
          <a:p>
            <a:r>
              <a:rPr lang="en-GB" sz="2800" dirty="0"/>
              <a:t>A k-itemset in the candidate set </a:t>
            </a:r>
            <a:r>
              <a:rPr lang="en-GB" sz="2800" dirty="0" err="1"/>
              <a:t>C</a:t>
            </a:r>
            <a:r>
              <a:rPr lang="en-GB" sz="2800" baseline="-25000" dirty="0" err="1"/>
              <a:t>k</a:t>
            </a:r>
            <a:r>
              <a:rPr lang="en-GB" sz="2800" dirty="0"/>
              <a:t> might still contain </a:t>
            </a:r>
            <a:br>
              <a:rPr lang="en-GB" sz="2800" dirty="0"/>
            </a:br>
            <a:r>
              <a:rPr lang="en-GB" sz="2800" dirty="0"/>
              <a:t>(k-1)-</a:t>
            </a:r>
            <a:r>
              <a:rPr lang="en-GB" sz="2800" dirty="0" err="1"/>
              <a:t>itemsets</a:t>
            </a:r>
            <a:r>
              <a:rPr lang="en-GB" sz="2800" dirty="0"/>
              <a:t> that are not frequent (k-1)-</a:t>
            </a:r>
            <a:r>
              <a:rPr lang="en-GB" sz="2800" dirty="0" err="1"/>
              <a:t>itemsets</a:t>
            </a:r>
            <a:endParaRPr lang="en-GB" sz="2800" dirty="0"/>
          </a:p>
          <a:p>
            <a:r>
              <a:rPr lang="en-GB" sz="2800" dirty="0"/>
              <a:t>Eliminate them (</a:t>
            </a:r>
            <a:r>
              <a:rPr lang="en-GB" sz="2800" b="1" dirty="0"/>
              <a:t>PRUNE</a:t>
            </a:r>
            <a:r>
              <a:rPr lang="en-GB" sz="2800" dirty="0"/>
              <a:t>)</a:t>
            </a:r>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pSp>
        <p:nvGrpSpPr>
          <p:cNvPr id="20" name="Group 19"/>
          <p:cNvGrpSpPr/>
          <p:nvPr/>
        </p:nvGrpSpPr>
        <p:grpSpPr>
          <a:xfrm>
            <a:off x="107506" y="3310939"/>
            <a:ext cx="8928992" cy="2782361"/>
            <a:chOff x="35496" y="3310935"/>
            <a:chExt cx="8928992" cy="2782361"/>
          </a:xfrm>
        </p:grpSpPr>
        <p:grpSp>
          <p:nvGrpSpPr>
            <p:cNvPr id="5" name="Group 4"/>
            <p:cNvGrpSpPr/>
            <p:nvPr/>
          </p:nvGrpSpPr>
          <p:grpSpPr>
            <a:xfrm>
              <a:off x="35496" y="3310935"/>
              <a:ext cx="5409672" cy="2782361"/>
              <a:chOff x="1619672" y="2230965"/>
              <a:chExt cx="5409672" cy="2782361"/>
            </a:xfrm>
          </p:grpSpPr>
          <p:grpSp>
            <p:nvGrpSpPr>
              <p:cNvPr id="6" name="Group 5"/>
              <p:cNvGrpSpPr/>
              <p:nvPr/>
            </p:nvGrpSpPr>
            <p:grpSpPr>
              <a:xfrm>
                <a:off x="1619672" y="2230965"/>
                <a:ext cx="5409672" cy="2782361"/>
                <a:chOff x="1858382" y="2470181"/>
                <a:chExt cx="5409672" cy="2782361"/>
              </a:xfrm>
            </p:grpSpPr>
            <p:sp>
              <p:nvSpPr>
                <p:cNvPr id="8" name="Rectangle 7"/>
                <p:cNvSpPr>
                  <a:spLocks noChangeArrowheads="1"/>
                </p:cNvSpPr>
                <p:nvPr/>
              </p:nvSpPr>
              <p:spPr bwMode="auto">
                <a:xfrm>
                  <a:off x="1858382" y="2470181"/>
                  <a:ext cx="458233"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L</a:t>
                  </a:r>
                  <a:r>
                    <a:rPr lang="en-US" sz="28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9" name="Rectangle 8"/>
                <p:cNvSpPr>
                  <a:spLocks noChangeArrowheads="1"/>
                </p:cNvSpPr>
                <p:nvPr/>
              </p:nvSpPr>
              <p:spPr bwMode="auto">
                <a:xfrm>
                  <a:off x="5418279" y="2470181"/>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grpSp>
              <p:nvGrpSpPr>
                <p:cNvPr id="10" name="Group 20"/>
                <p:cNvGrpSpPr>
                  <a:grpSpLocks/>
                </p:cNvGrpSpPr>
                <p:nvPr/>
              </p:nvGrpSpPr>
              <p:grpSpPr bwMode="auto">
                <a:xfrm>
                  <a:off x="5868144" y="2564904"/>
                  <a:ext cx="1399910" cy="2687638"/>
                  <a:chOff x="2641" y="1301"/>
                  <a:chExt cx="814" cy="1693"/>
                </a:xfrm>
              </p:grpSpPr>
              <p:sp>
                <p:nvSpPr>
                  <p:cNvPr id="14" name="Rectangle 6"/>
                  <p:cNvSpPr>
                    <a:spLocks noChangeArrowheads="1"/>
                  </p:cNvSpPr>
                  <p:nvPr/>
                </p:nvSpPr>
                <p:spPr bwMode="auto">
                  <a:xfrm>
                    <a:off x="2641" y="1541"/>
                    <a:ext cx="814"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dirty="0">
                        <a:latin typeface="Calibri"/>
                        <a:cs typeface="Calibri"/>
                      </a:rPr>
                      <a:t>{1 3 5}</a:t>
                    </a:r>
                    <a:br>
                      <a:rPr lang="en-US" sz="2400" b="1" dirty="0">
                        <a:latin typeface="Calibri"/>
                        <a:cs typeface="Calibri"/>
                      </a:rPr>
                    </a:br>
                    <a:r>
                      <a:rPr lang="en-US" sz="2400" b="1" dirty="0">
                        <a:latin typeface="Calibri"/>
                        <a:cs typeface="Calibri"/>
                      </a:rPr>
                      <a:t>{2 3 4}</a:t>
                    </a:r>
                    <a:br>
                      <a:rPr lang="en-US" sz="2400" b="1" dirty="0">
                        <a:latin typeface="Calibri"/>
                        <a:cs typeface="Calibri"/>
                      </a:rPr>
                    </a:br>
                    <a:r>
                      <a:rPr lang="en-US" sz="2400" b="1" dirty="0">
                        <a:latin typeface="Calibri"/>
                        <a:cs typeface="Calibri"/>
                      </a:rPr>
                      <a:t>{2 3 5}</a:t>
                    </a:r>
                    <a:br>
                      <a:rPr lang="en-US" sz="2400" b="1" dirty="0">
                        <a:latin typeface="Calibri"/>
                        <a:cs typeface="Calibri"/>
                      </a:rPr>
                    </a:br>
                    <a:r>
                      <a:rPr lang="en-US" sz="2400" b="1" dirty="0">
                        <a:latin typeface="Calibri"/>
                        <a:cs typeface="Calibri"/>
                      </a:rPr>
                      <a:t>{2 4 5}</a:t>
                    </a:r>
                  </a:p>
                </p:txBody>
              </p:sp>
              <p:sp>
                <p:nvSpPr>
                  <p:cNvPr id="15" name="Rectangle 7"/>
                  <p:cNvSpPr>
                    <a:spLocks noChangeArrowheads="1"/>
                  </p:cNvSpPr>
                  <p:nvPr/>
                </p:nvSpPr>
                <p:spPr bwMode="auto">
                  <a:xfrm>
                    <a:off x="2641" y="1301"/>
                    <a:ext cx="814" cy="238"/>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grpSp>
            <p:grpSp>
              <p:nvGrpSpPr>
                <p:cNvPr id="11" name="Group 19"/>
                <p:cNvGrpSpPr>
                  <a:grpSpLocks/>
                </p:cNvGrpSpPr>
                <p:nvPr/>
              </p:nvGrpSpPr>
              <p:grpSpPr bwMode="auto">
                <a:xfrm>
                  <a:off x="2318494" y="2564904"/>
                  <a:ext cx="1437745" cy="2687638"/>
                  <a:chOff x="577" y="1253"/>
                  <a:chExt cx="836" cy="1693"/>
                </a:xfrm>
              </p:grpSpPr>
              <p:sp>
                <p:nvSpPr>
                  <p:cNvPr id="12" name="Rectangle 8"/>
                  <p:cNvSpPr>
                    <a:spLocks noChangeArrowheads="1"/>
                  </p:cNvSpPr>
                  <p:nvPr/>
                </p:nvSpPr>
                <p:spPr bwMode="auto">
                  <a:xfrm>
                    <a:off x="577" y="1493"/>
                    <a:ext cx="836"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a:t>
                    </a:r>
                  </a:p>
                  <a:p>
                    <a:r>
                      <a:rPr lang="en-US" sz="2400" b="1" dirty="0">
                        <a:latin typeface="Calibri"/>
                        <a:cs typeface="Calibri"/>
                      </a:rPr>
                      <a:t>{1 3}</a:t>
                    </a:r>
                    <a:br>
                      <a:rPr lang="en-US" sz="2400" b="1" dirty="0">
                        <a:latin typeface="Calibri"/>
                        <a:cs typeface="Calibri"/>
                      </a:rPr>
                    </a:br>
                    <a:r>
                      <a:rPr lang="en-US" sz="2400" b="1" dirty="0">
                        <a:latin typeface="Calibri"/>
                        <a:cs typeface="Calibri"/>
                      </a:rPr>
                      <a:t>{1 5}</a:t>
                    </a:r>
                    <a:br>
                      <a:rPr lang="en-US" sz="2400" b="1" dirty="0">
                        <a:latin typeface="Calibri"/>
                        <a:cs typeface="Calibri"/>
                      </a:rPr>
                    </a:br>
                    <a:r>
                      <a:rPr lang="en-US" sz="2400" b="1" dirty="0">
                        <a:latin typeface="Calibri"/>
                        <a:cs typeface="Calibri"/>
                      </a:rPr>
                      <a:t>{2 3}</a:t>
                    </a:r>
                    <a:br>
                      <a:rPr lang="en-US" sz="2400" b="1" dirty="0">
                        <a:latin typeface="Calibri"/>
                        <a:cs typeface="Calibri"/>
                      </a:rPr>
                    </a:br>
                    <a:r>
                      <a:rPr lang="en-US" sz="2400" b="1" dirty="0">
                        <a:latin typeface="Calibri"/>
                        <a:cs typeface="Calibri"/>
                      </a:rPr>
                      <a:t>{2 4}</a:t>
                    </a:r>
                    <a:br>
                      <a:rPr lang="en-US" sz="2400" b="1" dirty="0">
                        <a:latin typeface="Calibri"/>
                        <a:cs typeface="Calibri"/>
                      </a:rPr>
                    </a:br>
                    <a:r>
                      <a:rPr lang="en-US" sz="2400" b="1" dirty="0">
                        <a:latin typeface="Calibri"/>
                        <a:cs typeface="Calibri"/>
                      </a:rPr>
                      <a:t>{2 5}</a:t>
                    </a:r>
                  </a:p>
                </p:txBody>
              </p:sp>
              <p:sp>
                <p:nvSpPr>
                  <p:cNvPr id="13" name="Rectangle 9"/>
                  <p:cNvSpPr>
                    <a:spLocks noChangeArrowheads="1"/>
                  </p:cNvSpPr>
                  <p:nvPr/>
                </p:nvSpPr>
                <p:spPr bwMode="auto">
                  <a:xfrm>
                    <a:off x="577" y="1253"/>
                    <a:ext cx="836" cy="2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itemset</a:t>
                    </a:r>
                  </a:p>
                </p:txBody>
              </p:sp>
            </p:grpSp>
          </p:grpSp>
          <p:sp>
            <p:nvSpPr>
              <p:cNvPr id="7" name="Right Arrow 6"/>
              <p:cNvSpPr/>
              <p:nvPr/>
            </p:nvSpPr>
            <p:spPr bwMode="auto">
              <a:xfrm>
                <a:off x="3707904" y="321297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join</a:t>
                </a:r>
              </a:p>
            </p:txBody>
          </p:sp>
        </p:grpSp>
        <p:sp>
          <p:nvSpPr>
            <p:cNvPr id="16" name="Rectangle 15"/>
            <p:cNvSpPr>
              <a:spLocks noChangeArrowheads="1"/>
            </p:cNvSpPr>
            <p:nvPr/>
          </p:nvSpPr>
          <p:spPr bwMode="auto">
            <a:xfrm>
              <a:off x="7114713" y="3310935"/>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sp>
          <p:nvSpPr>
            <p:cNvPr id="17" name="Rectangle 6"/>
            <p:cNvSpPr>
              <a:spLocks noChangeArrowheads="1"/>
            </p:cNvSpPr>
            <p:nvPr/>
          </p:nvSpPr>
          <p:spPr bwMode="auto">
            <a:xfrm>
              <a:off x="7564578" y="3786658"/>
              <a:ext cx="1399910" cy="23066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strike="sngStrike" dirty="0">
                  <a:latin typeface="Calibri"/>
                  <a:cs typeface="Calibri"/>
                </a:rPr>
                <a:t>{1 3 5}</a:t>
              </a:r>
              <a:br>
                <a:rPr lang="en-US" sz="2400" b="1" dirty="0">
                  <a:latin typeface="Calibri"/>
                  <a:cs typeface="Calibri"/>
                </a:rPr>
              </a:br>
              <a:r>
                <a:rPr lang="en-US" sz="2400" b="1" strike="sngStrike" dirty="0">
                  <a:latin typeface="Calibri"/>
                  <a:cs typeface="Calibri"/>
                </a:rPr>
                <a:t>{2 3 4}</a:t>
              </a:r>
              <a:br>
                <a:rPr lang="en-US" sz="2400" b="1" dirty="0">
                  <a:latin typeface="Calibri"/>
                  <a:cs typeface="Calibri"/>
                </a:rPr>
              </a:br>
              <a:r>
                <a:rPr lang="en-US" sz="2400" b="1" strike="sngStrike" dirty="0">
                  <a:latin typeface="Calibri"/>
                  <a:cs typeface="Calibri"/>
                </a:rPr>
                <a:t>{2 3 5}</a:t>
              </a:r>
              <a:br>
                <a:rPr lang="en-US" sz="2400" b="1" strike="sngStrike" dirty="0">
                  <a:latin typeface="Calibri"/>
                  <a:cs typeface="Calibri"/>
                </a:rPr>
              </a:br>
              <a:r>
                <a:rPr lang="en-US" sz="2400" b="1" strike="sngStrike" dirty="0">
                  <a:latin typeface="Calibri"/>
                  <a:cs typeface="Calibri"/>
                </a:rPr>
                <a:t>{2 4 5}</a:t>
              </a:r>
            </a:p>
          </p:txBody>
        </p:sp>
        <p:sp>
          <p:nvSpPr>
            <p:cNvPr id="18" name="Rectangle 7"/>
            <p:cNvSpPr>
              <a:spLocks noChangeArrowheads="1"/>
            </p:cNvSpPr>
            <p:nvPr/>
          </p:nvSpPr>
          <p:spPr bwMode="auto">
            <a:xfrm>
              <a:off x="7564578" y="3405658"/>
              <a:ext cx="1399910" cy="377825"/>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sp>
          <p:nvSpPr>
            <p:cNvPr id="19" name="Right Arrow 18"/>
            <p:cNvSpPr/>
            <p:nvPr/>
          </p:nvSpPr>
          <p:spPr bwMode="auto">
            <a:xfrm>
              <a:off x="5652120" y="429309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prune</a:t>
              </a:r>
            </a:p>
          </p:txBody>
        </p:sp>
      </p:grpSp>
      <p:grpSp>
        <p:nvGrpSpPr>
          <p:cNvPr id="25" name="Group 24"/>
          <p:cNvGrpSpPr/>
          <p:nvPr/>
        </p:nvGrpSpPr>
        <p:grpSpPr>
          <a:xfrm>
            <a:off x="6300194" y="3573016"/>
            <a:ext cx="1800200" cy="3168352"/>
            <a:chOff x="6300192" y="3573016"/>
            <a:chExt cx="1800200" cy="3168352"/>
          </a:xfrm>
        </p:grpSpPr>
        <p:sp>
          <p:nvSpPr>
            <p:cNvPr id="21" name="Oval Callout 20"/>
            <p:cNvSpPr/>
            <p:nvPr/>
          </p:nvSpPr>
          <p:spPr bwMode="auto">
            <a:xfrm>
              <a:off x="6300192" y="3573016"/>
              <a:ext cx="864096" cy="576064"/>
            </a:xfrm>
            <a:prstGeom prst="wedgeEllipseCallout">
              <a:avLst>
                <a:gd name="adj1" fmla="val 137899"/>
                <a:gd name="adj2" fmla="val 157298"/>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5}</a:t>
              </a:r>
              <a:endParaRPr kumimoji="0" lang="en-GB" sz="1600" b="0" i="0" u="none" cap="none" normalizeH="0" baseline="0" dirty="0">
                <a:ln>
                  <a:noFill/>
                </a:ln>
                <a:solidFill>
                  <a:schemeClr val="tx2"/>
                </a:solidFill>
                <a:effectLst/>
                <a:latin typeface="Tempus Sans ITC" pitchFamily="82" charset="0"/>
              </a:endParaRPr>
            </a:p>
          </p:txBody>
        </p:sp>
        <p:sp>
          <p:nvSpPr>
            <p:cNvPr id="22" name="Oval Callout 21"/>
            <p:cNvSpPr/>
            <p:nvPr/>
          </p:nvSpPr>
          <p:spPr bwMode="auto">
            <a:xfrm>
              <a:off x="6300192" y="5085184"/>
              <a:ext cx="864096" cy="576064"/>
            </a:xfrm>
            <a:prstGeom prst="wedgeEllipseCallout">
              <a:avLst>
                <a:gd name="adj1" fmla="val 133490"/>
                <a:gd name="adj2" fmla="val -41117"/>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4}</a:t>
              </a:r>
              <a:endParaRPr kumimoji="0" lang="en-GB" sz="1600" b="0" i="0" u="none" cap="none" normalizeH="0" baseline="0" dirty="0">
                <a:ln>
                  <a:noFill/>
                </a:ln>
                <a:solidFill>
                  <a:schemeClr val="tx2"/>
                </a:solidFill>
                <a:effectLst/>
                <a:latin typeface="Tempus Sans ITC" pitchFamily="82" charset="0"/>
              </a:endParaRPr>
            </a:p>
          </p:txBody>
        </p:sp>
        <p:sp>
          <p:nvSpPr>
            <p:cNvPr id="23" name="Oval Callout 22"/>
            <p:cNvSpPr/>
            <p:nvPr/>
          </p:nvSpPr>
          <p:spPr bwMode="auto">
            <a:xfrm>
              <a:off x="6300192" y="5805264"/>
              <a:ext cx="864096" cy="576064"/>
            </a:xfrm>
            <a:prstGeom prst="wedgeEllipseCallout">
              <a:avLst>
                <a:gd name="adj1" fmla="val 137899"/>
                <a:gd name="adj2" fmla="val -96232"/>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5}</a:t>
              </a:r>
              <a:endParaRPr kumimoji="0" lang="en-GB" sz="1600" b="0" i="0" u="none" cap="none" normalizeH="0" baseline="0" dirty="0">
                <a:ln>
                  <a:noFill/>
                </a:ln>
                <a:solidFill>
                  <a:schemeClr val="tx2"/>
                </a:solidFill>
                <a:effectLst/>
                <a:latin typeface="Tempus Sans ITC" pitchFamily="82" charset="0"/>
              </a:endParaRPr>
            </a:p>
          </p:txBody>
        </p:sp>
        <p:sp>
          <p:nvSpPr>
            <p:cNvPr id="24" name="Oval Callout 23"/>
            <p:cNvSpPr/>
            <p:nvPr/>
          </p:nvSpPr>
          <p:spPr bwMode="auto">
            <a:xfrm>
              <a:off x="7236296" y="6165304"/>
              <a:ext cx="864096" cy="576064"/>
            </a:xfrm>
            <a:prstGeom prst="wedgeEllipseCallout">
              <a:avLst>
                <a:gd name="adj1" fmla="val 67351"/>
                <a:gd name="adj2" fmla="val -71981"/>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{4 5}</a:t>
              </a:r>
              <a:endParaRPr kumimoji="0" lang="en-GB" sz="1600" b="0" i="0" u="none" cap="none" normalizeH="0" baseline="0" dirty="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123822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Step</a:t>
            </a:r>
          </a:p>
        </p:txBody>
      </p:sp>
      <p:sp>
        <p:nvSpPr>
          <p:cNvPr id="3" name="Content Placeholder 2"/>
          <p:cNvSpPr>
            <a:spLocks noGrp="1"/>
          </p:cNvSpPr>
          <p:nvPr>
            <p:ph idx="1"/>
          </p:nvPr>
        </p:nvSpPr>
        <p:spPr>
          <a:xfrm>
            <a:off x="179388" y="1341438"/>
            <a:ext cx="8569076" cy="5029200"/>
          </a:xfrm>
        </p:spPr>
        <p:txBody>
          <a:bodyPr/>
          <a:lstStyle/>
          <a:p>
            <a:r>
              <a:rPr lang="en-GB" dirty="0"/>
              <a:t>For the remaining k-itemset in the candidate set </a:t>
            </a:r>
            <a:r>
              <a:rPr lang="en-GB" dirty="0" err="1"/>
              <a:t>C</a:t>
            </a:r>
            <a:r>
              <a:rPr lang="en-GB" baseline="-25000" dirty="0" err="1"/>
              <a:t>k</a:t>
            </a:r>
            <a:r>
              <a:rPr lang="en-GB" dirty="0"/>
              <a:t> eliminate those that are not frequent by counting how often they occur in the database</a:t>
            </a:r>
          </a:p>
          <a:p>
            <a:pPr lvl="1"/>
            <a:r>
              <a:rPr lang="en-GB" dirty="0"/>
              <a:t>The final step is the most expensive (full access to database D)</a:t>
            </a:r>
          </a:p>
          <a:p>
            <a:pPr lvl="1"/>
            <a:r>
              <a:rPr lang="en-GB" dirty="0"/>
              <a:t>Advantage: Performed only for a smaller number of candidate </a:t>
            </a:r>
            <a:r>
              <a:rPr lang="en-GB" dirty="0" err="1"/>
              <a:t>itemsets</a:t>
            </a:r>
            <a:r>
              <a:rPr lang="en-GB" dirty="0"/>
              <a:t>, reduced by </a:t>
            </a:r>
            <a:r>
              <a:rPr lang="en-GB" b="1" dirty="0"/>
              <a:t>JOIN</a:t>
            </a:r>
            <a:r>
              <a:rPr lang="en-GB" dirty="0"/>
              <a:t> and </a:t>
            </a:r>
            <a:r>
              <a:rPr lang="en-GB" b="1" dirty="0"/>
              <a:t>PRUNE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3933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Apriori</a:t>
            </a:r>
            <a:r>
              <a:rPr lang="en-GB" dirty="0"/>
              <a:t> Algorithm</a:t>
            </a:r>
          </a:p>
        </p:txBody>
      </p:sp>
      <p:sp>
        <p:nvSpPr>
          <p:cNvPr id="3" name="Content Placeholder 2"/>
          <p:cNvSpPr>
            <a:spLocks noGrp="1"/>
          </p:cNvSpPr>
          <p:nvPr>
            <p:ph idx="1"/>
          </p:nvPr>
        </p:nvSpPr>
        <p:spPr>
          <a:xfrm>
            <a:off x="179388" y="1341438"/>
            <a:ext cx="8964612" cy="5029200"/>
          </a:xfrm>
        </p:spPr>
        <p:txBody>
          <a:bodyPr/>
          <a:lstStyle/>
          <a:p>
            <a:r>
              <a:rPr lang="en-GB" sz="2000" dirty="0"/>
              <a:t>k := 1, </a:t>
            </a:r>
            <a:r>
              <a:rPr lang="en-GB" sz="2000" dirty="0" err="1"/>
              <a:t>L</a:t>
            </a:r>
            <a:r>
              <a:rPr lang="en-GB" sz="2000" baseline="-25000" dirty="0" err="1"/>
              <a:t>k</a:t>
            </a:r>
            <a:r>
              <a:rPr lang="en-GB" sz="2000" baseline="-25000" dirty="0"/>
              <a:t> </a:t>
            </a:r>
            <a:r>
              <a:rPr lang="en-GB" sz="2000" dirty="0"/>
              <a:t>:= { J </a:t>
            </a:r>
            <a:r>
              <a:rPr lang="en-US" sz="1600" dirty="0" err="1">
                <a:latin typeface="Symbol" pitchFamily="18" charset="2"/>
              </a:rPr>
              <a:t>Í</a:t>
            </a:r>
            <a:r>
              <a:rPr lang="en-GB" sz="2000" dirty="0"/>
              <a:t> </a:t>
            </a:r>
            <a:r>
              <a:rPr lang="en-GB" sz="1800" dirty="0">
                <a:latin typeface="Letter Gothic Std"/>
                <a:cs typeface="Letter Gothic Std"/>
              </a:rPr>
              <a:t>I</a:t>
            </a:r>
            <a:r>
              <a:rPr lang="en-GB" sz="2000" dirty="0"/>
              <a:t> : |J|=1 </a:t>
            </a:r>
            <a:r>
              <a:rPr lang="en-US" altLang="zh-CN" sz="1800" dirty="0"/>
              <a:t>∧</a:t>
            </a:r>
            <a:r>
              <a:rPr lang="en-US" sz="2000" dirty="0"/>
              <a:t> </a:t>
            </a:r>
            <a:r>
              <a:rPr lang="en-GB" sz="2000" dirty="0"/>
              <a:t>p(J) &gt; </a:t>
            </a:r>
            <a:r>
              <a:rPr lang="en-GB" sz="2000" dirty="0" err="1"/>
              <a:t>s</a:t>
            </a:r>
            <a:r>
              <a:rPr lang="en-GB" sz="2000" baseline="-25000" dirty="0" err="1"/>
              <a:t>min</a:t>
            </a:r>
            <a:r>
              <a:rPr lang="en-GB" sz="2000" baseline="-25000" dirty="0"/>
              <a:t> </a:t>
            </a:r>
            <a:r>
              <a:rPr lang="en-GB" sz="2000" dirty="0"/>
              <a:t>}	//frequent items</a:t>
            </a:r>
          </a:p>
          <a:p>
            <a:pPr marL="0" lvl="1" indent="0">
              <a:buNone/>
            </a:pPr>
            <a:r>
              <a:rPr lang="en-GB" sz="2000" b="1" dirty="0"/>
              <a:t>while</a:t>
            </a:r>
            <a:r>
              <a:rPr lang="en-GB" sz="2000" dirty="0"/>
              <a:t> </a:t>
            </a:r>
            <a:r>
              <a:rPr lang="en-GB" sz="2000" dirty="0" err="1"/>
              <a:t>L</a:t>
            </a:r>
            <a:r>
              <a:rPr lang="en-GB" sz="2000" baseline="-25000" dirty="0" err="1"/>
              <a:t>k</a:t>
            </a:r>
            <a:r>
              <a:rPr lang="en-GB" sz="2000" dirty="0"/>
              <a:t> != </a:t>
            </a:r>
            <a:r>
              <a:rPr lang="en-US" sz="1800" dirty="0" err="1">
                <a:latin typeface="Symbol" pitchFamily="18" charset="2"/>
              </a:rPr>
              <a:t>Æ</a:t>
            </a:r>
            <a:r>
              <a:rPr lang="en-US" sz="1800" dirty="0">
                <a:latin typeface="Symbol" pitchFamily="18" charset="2"/>
              </a:rPr>
              <a:t> </a:t>
            </a:r>
            <a:endParaRPr lang="en-GB" sz="2000" dirty="0"/>
          </a:p>
          <a:p>
            <a:pPr marL="0" lvl="1" indent="0">
              <a:buNone/>
            </a:pPr>
            <a:r>
              <a:rPr lang="en-GB" sz="2000" dirty="0"/>
              <a:t>	C’</a:t>
            </a:r>
            <a:r>
              <a:rPr lang="en-GB" sz="2000" baseline="-25000" dirty="0"/>
              <a:t>k+1</a:t>
            </a:r>
            <a:r>
              <a:rPr lang="en-GB" sz="2000" dirty="0"/>
              <a:t> := JOIN(L</a:t>
            </a:r>
            <a:r>
              <a:rPr lang="en-GB" sz="2000" baseline="-25000" dirty="0"/>
              <a:t>k</a:t>
            </a:r>
            <a:r>
              <a:rPr lang="en-GB" sz="2000" dirty="0"/>
              <a:t>)               	// join </a:t>
            </a:r>
            <a:r>
              <a:rPr lang="en-GB" sz="2000" dirty="0" err="1"/>
              <a:t>itemsets</a:t>
            </a:r>
            <a:r>
              <a:rPr lang="en-GB" sz="2000" dirty="0"/>
              <a:t> in L</a:t>
            </a:r>
            <a:r>
              <a:rPr lang="en-GB" sz="2000" baseline="-25000" dirty="0"/>
              <a:t>k </a:t>
            </a:r>
            <a:r>
              <a:rPr lang="en-GB" sz="2000" dirty="0"/>
              <a:t>that differ by one element</a:t>
            </a:r>
            <a:endParaRPr lang="en-GB" sz="2000" baseline="-25000" dirty="0"/>
          </a:p>
          <a:p>
            <a:pPr marL="0" lvl="1" indent="0">
              <a:buNone/>
            </a:pPr>
            <a:r>
              <a:rPr lang="en-GB" sz="2000" dirty="0"/>
              <a:t>	C</a:t>
            </a:r>
            <a:r>
              <a:rPr lang="en-GB" sz="2000" baseline="-25000" dirty="0"/>
              <a:t>k+1</a:t>
            </a:r>
            <a:r>
              <a:rPr lang="en-GB" sz="2000" dirty="0"/>
              <a:t> := PRUNE(C’</a:t>
            </a:r>
            <a:r>
              <a:rPr lang="en-GB" sz="2000" baseline="-25000" dirty="0"/>
              <a:t>k+1</a:t>
            </a:r>
            <a:r>
              <a:rPr lang="en-GB" sz="2000" dirty="0"/>
              <a:t>)       		// remove non-frequent </a:t>
            </a:r>
            <a:r>
              <a:rPr lang="en-GB" sz="2000" dirty="0" err="1"/>
              <a:t>itemsets</a:t>
            </a:r>
            <a:endParaRPr lang="en-GB" sz="2000" dirty="0"/>
          </a:p>
          <a:p>
            <a:pPr marL="0" lvl="1" indent="0">
              <a:buNone/>
            </a:pPr>
            <a:r>
              <a:rPr lang="en-GB" sz="2000" dirty="0"/>
              <a:t>	</a:t>
            </a:r>
            <a:r>
              <a:rPr lang="en-GB" sz="2000" b="1" dirty="0"/>
              <a:t>for</a:t>
            </a:r>
            <a:r>
              <a:rPr lang="en-GB" sz="2000" dirty="0"/>
              <a:t> all (</a:t>
            </a:r>
            <a:r>
              <a:rPr lang="en-GB" sz="2000" dirty="0" err="1"/>
              <a:t>id,T</a:t>
            </a:r>
            <a:r>
              <a:rPr lang="en-GB" sz="2000" dirty="0"/>
              <a:t>) ∈ D             		// compute the frequency of candidate</a:t>
            </a:r>
          </a:p>
          <a:p>
            <a:pPr marL="0" lvl="1" indent="0">
              <a:buNone/>
            </a:pPr>
            <a:r>
              <a:rPr lang="en-GB" sz="2000" dirty="0"/>
              <a:t>		</a:t>
            </a:r>
            <a:r>
              <a:rPr lang="en-GB" sz="2000" b="1" dirty="0"/>
              <a:t>for</a:t>
            </a:r>
            <a:r>
              <a:rPr lang="en-GB" sz="2000" dirty="0"/>
              <a:t> all J ∈ C</a:t>
            </a:r>
            <a:r>
              <a:rPr lang="en-GB" sz="2000" baseline="-25000" dirty="0"/>
              <a:t>k+1</a:t>
            </a:r>
            <a:r>
              <a:rPr lang="en-GB" sz="2000" dirty="0"/>
              <a:t> , J </a:t>
            </a:r>
            <a:r>
              <a:rPr lang="en-US" sz="1600" dirty="0" err="1">
                <a:solidFill>
                  <a:srgbClr val="000000"/>
                </a:solidFill>
                <a:latin typeface="Symbol" pitchFamily="18" charset="2"/>
                <a:ea typeface="+mn-ea"/>
              </a:rPr>
              <a:t>Í</a:t>
            </a:r>
            <a:r>
              <a:rPr lang="en-GB" sz="2000" dirty="0">
                <a:ea typeface="+mn-ea"/>
              </a:rPr>
              <a:t> </a:t>
            </a:r>
            <a:r>
              <a:rPr lang="en-GB" sz="2000" dirty="0"/>
              <a:t>T</a:t>
            </a:r>
          </a:p>
          <a:p>
            <a:pPr marL="0" lvl="1" indent="0">
              <a:buNone/>
            </a:pPr>
            <a:r>
              <a:rPr lang="en-GB" sz="2000" dirty="0"/>
              <a:t>			count(J)++</a:t>
            </a:r>
          </a:p>
          <a:p>
            <a:pPr marL="0" lvl="1" indent="0">
              <a:buNone/>
            </a:pPr>
            <a:r>
              <a:rPr lang="en-GB" sz="2000" dirty="0"/>
              <a:t>		</a:t>
            </a:r>
            <a:r>
              <a:rPr lang="en-GB" sz="2000" b="1" dirty="0"/>
              <a:t>end for</a:t>
            </a:r>
          </a:p>
          <a:p>
            <a:pPr marL="0" lvl="1" indent="0">
              <a:buNone/>
            </a:pPr>
            <a:r>
              <a:rPr lang="en-GB" sz="2000" b="1" dirty="0"/>
              <a:t>	end for</a:t>
            </a:r>
          </a:p>
          <a:p>
            <a:pPr marL="0" lvl="1" indent="0">
              <a:buNone/>
            </a:pPr>
            <a:r>
              <a:rPr lang="en-GB" sz="2000" b="1" dirty="0"/>
              <a:t>	</a:t>
            </a:r>
            <a:r>
              <a:rPr lang="en-GB" sz="2000" dirty="0"/>
              <a:t>L</a:t>
            </a:r>
            <a:r>
              <a:rPr lang="en-GB" sz="2000" baseline="-25000" dirty="0"/>
              <a:t>k+1 </a:t>
            </a:r>
            <a:r>
              <a:rPr lang="en-GB" sz="2000" dirty="0"/>
              <a:t>:= { J </a:t>
            </a:r>
            <a:r>
              <a:rPr lang="en-US" sz="1600" dirty="0" err="1">
                <a:latin typeface="Symbol" pitchFamily="18" charset="2"/>
              </a:rPr>
              <a:t>Í</a:t>
            </a:r>
            <a:r>
              <a:rPr lang="en-GB" sz="2000" dirty="0"/>
              <a:t> C</a:t>
            </a:r>
            <a:r>
              <a:rPr lang="en-GB" sz="2000" baseline="-25000" dirty="0"/>
              <a:t>k+1</a:t>
            </a:r>
            <a:r>
              <a:rPr lang="en-GB" sz="2000" dirty="0"/>
              <a:t> : p(J) &gt; </a:t>
            </a:r>
            <a:r>
              <a:rPr lang="en-GB" sz="2000" dirty="0" err="1"/>
              <a:t>s</a:t>
            </a:r>
            <a:r>
              <a:rPr lang="en-GB" sz="2000" baseline="-25000" dirty="0" err="1"/>
              <a:t>min</a:t>
            </a:r>
            <a:r>
              <a:rPr lang="en-GB" sz="2000" baseline="-25000" dirty="0"/>
              <a:t> </a:t>
            </a:r>
            <a:r>
              <a:rPr lang="en-GB" sz="2000" dirty="0"/>
              <a:t>}     	// add candidate frequent </a:t>
            </a:r>
            <a:r>
              <a:rPr lang="en-GB" sz="2000" dirty="0" err="1"/>
              <a:t>itemsets</a:t>
            </a:r>
            <a:endParaRPr lang="en-GB" sz="2000" dirty="0"/>
          </a:p>
          <a:p>
            <a:pPr marL="0" lvl="1" indent="0">
              <a:buNone/>
            </a:pPr>
            <a:r>
              <a:rPr lang="en-GB" sz="2000" dirty="0"/>
              <a:t>	k := k+1</a:t>
            </a:r>
          </a:p>
          <a:p>
            <a:pPr marL="0" lvl="1" indent="0">
              <a:buNone/>
            </a:pPr>
            <a:r>
              <a:rPr lang="en-GB" sz="2000" b="1" dirty="0"/>
              <a:t>end while</a:t>
            </a:r>
          </a:p>
          <a:p>
            <a:pPr marL="0" lvl="1" indent="0">
              <a:buNone/>
            </a:pPr>
            <a:r>
              <a:rPr lang="en-GB" sz="2000" b="1" dirty="0"/>
              <a:t>return </a:t>
            </a:r>
            <a:r>
              <a:rPr lang="en-GB" sz="2000" dirty="0"/>
              <a:t>∪</a:t>
            </a:r>
            <a:r>
              <a:rPr lang="en-GB" sz="2000" baseline="-25000" dirty="0"/>
              <a:t>k</a:t>
            </a:r>
            <a:r>
              <a:rPr lang="en-GB" sz="2000" dirty="0"/>
              <a:t> </a:t>
            </a:r>
            <a:r>
              <a:rPr lang="en-GB" sz="2000" dirty="0" err="1"/>
              <a:t>L</a:t>
            </a:r>
            <a:r>
              <a:rPr lang="en-GB" sz="2000" baseline="-25000" dirty="0" err="1"/>
              <a:t>k</a:t>
            </a:r>
            <a:endParaRPr lang="en-GB" b="1" baseline="-250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40775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p:cNvGraphicFramePr>
          <p:nvPr>
            <p:extLst>
              <p:ext uri="{D42A27DB-BD31-4B8C-83A1-F6EECF244321}">
                <p14:modId xmlns:p14="http://schemas.microsoft.com/office/powerpoint/2010/main" val="2025123494"/>
              </p:ext>
            </p:extLst>
          </p:nvPr>
        </p:nvGraphicFramePr>
        <p:xfrm>
          <a:off x="323529" y="366040"/>
          <a:ext cx="2082800" cy="1614488"/>
        </p:xfrm>
        <a:graphic>
          <a:graphicData uri="http://schemas.openxmlformats.org/presentationml/2006/ole">
            <mc:AlternateContent xmlns:mc="http://schemas.openxmlformats.org/markup-compatibility/2006">
              <mc:Choice xmlns:v="urn:schemas-microsoft-com:vml" Requires="v">
                <p:oleObj name="Worksheet" r:id="rId3" imgW="1930400" imgH="1498600" progId="Excel.Sheet.8">
                  <p:embed/>
                </p:oleObj>
              </mc:Choice>
              <mc:Fallback>
                <p:oleObj name="Worksheet" r:id="rId3" imgW="1930400" imgH="1498600" progId="Excel.Sheet.8">
                  <p:embed/>
                  <p:pic>
                    <p:nvPicPr>
                      <p:cNvPr id="0" name=""/>
                      <p:cNvPicPr>
                        <a:picLocks noChangeArrowheads="1"/>
                      </p:cNvPicPr>
                      <p:nvPr/>
                    </p:nvPicPr>
                    <p:blipFill>
                      <a:blip r:embed="rId4"/>
                      <a:srcRect/>
                      <a:stretch>
                        <a:fillRect/>
                      </a:stretch>
                    </p:blipFill>
                    <p:spPr bwMode="auto">
                      <a:xfrm>
                        <a:off x="323529" y="366040"/>
                        <a:ext cx="2082800" cy="161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8" name="Rectangle 4"/>
          <p:cNvSpPr>
            <a:spLocks noChangeArrowheads="1"/>
          </p:cNvSpPr>
          <p:nvPr/>
        </p:nvSpPr>
        <p:spPr bwMode="auto">
          <a:xfrm>
            <a:off x="308266" y="-99392"/>
            <a:ext cx="375303"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D</a:t>
            </a:r>
            <a:endParaRPr lang="en-US" sz="2000" dirty="0">
              <a:solidFill>
                <a:schemeClr val="tx1"/>
              </a:solidFill>
              <a:latin typeface="Calibri"/>
              <a:cs typeface="Calibri"/>
            </a:endParaRPr>
          </a:p>
        </p:txBody>
      </p:sp>
      <p:graphicFrame>
        <p:nvGraphicFramePr>
          <p:cNvPr id="4099" name="Object 5"/>
          <p:cNvGraphicFramePr>
            <a:graphicFrameLocks/>
          </p:cNvGraphicFramePr>
          <p:nvPr>
            <p:extLst>
              <p:ext uri="{D42A27DB-BD31-4B8C-83A1-F6EECF244321}">
                <p14:modId xmlns:p14="http://schemas.microsoft.com/office/powerpoint/2010/main" val="3900271121"/>
              </p:ext>
            </p:extLst>
          </p:nvPr>
        </p:nvGraphicFramePr>
        <p:xfrm>
          <a:off x="3419873" y="366042"/>
          <a:ext cx="1846263" cy="1830387"/>
        </p:xfrm>
        <a:graphic>
          <a:graphicData uri="http://schemas.openxmlformats.org/presentationml/2006/ole">
            <mc:AlternateContent xmlns:mc="http://schemas.openxmlformats.org/markup-compatibility/2006">
              <mc:Choice xmlns:v="urn:schemas-microsoft-com:vml" Requires="v">
                <p:oleObj name="Worksheet" r:id="rId5" imgW="1854200" imgH="1828800" progId="Excel.Sheet.8">
                  <p:embed/>
                </p:oleObj>
              </mc:Choice>
              <mc:Fallback>
                <p:oleObj name="Worksheet" r:id="rId5" imgW="1854200" imgH="1828800" progId="Excel.Sheet.8">
                  <p:embed/>
                  <p:pic>
                    <p:nvPicPr>
                      <p:cNvPr id="0" name=""/>
                      <p:cNvPicPr>
                        <a:picLocks noChangeArrowheads="1"/>
                      </p:cNvPicPr>
                      <p:nvPr/>
                    </p:nvPicPr>
                    <p:blipFill>
                      <a:blip r:embed="rId6"/>
                      <a:srcRect/>
                      <a:stretch>
                        <a:fillRect/>
                      </a:stretch>
                    </p:blipFill>
                    <p:spPr bwMode="auto">
                      <a:xfrm>
                        <a:off x="3419873" y="366042"/>
                        <a:ext cx="1846263" cy="1830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6"/>
          <p:cNvGraphicFramePr>
            <a:graphicFrameLocks/>
          </p:cNvGraphicFramePr>
          <p:nvPr>
            <p:extLst>
              <p:ext uri="{D42A27DB-BD31-4B8C-83A1-F6EECF244321}">
                <p14:modId xmlns:p14="http://schemas.microsoft.com/office/powerpoint/2010/main" val="2928877768"/>
              </p:ext>
            </p:extLst>
          </p:nvPr>
        </p:nvGraphicFramePr>
        <p:xfrm>
          <a:off x="6228185" y="366040"/>
          <a:ext cx="2011363" cy="1587500"/>
        </p:xfrm>
        <a:graphic>
          <a:graphicData uri="http://schemas.openxmlformats.org/presentationml/2006/ole">
            <mc:AlternateContent xmlns:mc="http://schemas.openxmlformats.org/markup-compatibility/2006">
              <mc:Choice xmlns:v="urn:schemas-microsoft-com:vml" Requires="v">
                <p:oleObj name="Worksheet" r:id="rId7" imgW="1854200" imgH="1536700" progId="Excel.Sheet.8">
                  <p:embed/>
                </p:oleObj>
              </mc:Choice>
              <mc:Fallback>
                <p:oleObj name="Worksheet" r:id="rId7" imgW="1854200" imgH="1536700" progId="Excel.Sheet.8">
                  <p:embed/>
                  <p:pic>
                    <p:nvPicPr>
                      <p:cNvPr id="0" name=""/>
                      <p:cNvPicPr>
                        <a:picLocks noChangeArrowheads="1"/>
                      </p:cNvPicPr>
                      <p:nvPr/>
                    </p:nvPicPr>
                    <p:blipFill>
                      <a:blip r:embed="rId8"/>
                      <a:srcRect/>
                      <a:stretch>
                        <a:fillRect/>
                      </a:stretch>
                    </p:blipFill>
                    <p:spPr bwMode="auto">
                      <a:xfrm>
                        <a:off x="6228185" y="366040"/>
                        <a:ext cx="2011363" cy="158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10" name="Rectangle 9"/>
          <p:cNvSpPr>
            <a:spLocks noChangeArrowheads="1"/>
          </p:cNvSpPr>
          <p:nvPr/>
        </p:nvSpPr>
        <p:spPr bwMode="auto">
          <a:xfrm>
            <a:off x="3613933" y="-99392"/>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1</a:t>
            </a:r>
          </a:p>
        </p:txBody>
      </p:sp>
      <p:sp>
        <p:nvSpPr>
          <p:cNvPr id="4111" name="Rectangle 10"/>
          <p:cNvSpPr>
            <a:spLocks noChangeArrowheads="1"/>
          </p:cNvSpPr>
          <p:nvPr/>
        </p:nvSpPr>
        <p:spPr bwMode="auto">
          <a:xfrm>
            <a:off x="6506251" y="-99392"/>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1</a:t>
            </a:r>
          </a:p>
        </p:txBody>
      </p:sp>
      <p:graphicFrame>
        <p:nvGraphicFramePr>
          <p:cNvPr id="4101" name="Object 11"/>
          <p:cNvGraphicFramePr>
            <a:graphicFrameLocks/>
          </p:cNvGraphicFramePr>
          <p:nvPr>
            <p:extLst>
              <p:ext uri="{D42A27DB-BD31-4B8C-83A1-F6EECF244321}">
                <p14:modId xmlns:p14="http://schemas.microsoft.com/office/powerpoint/2010/main" val="1033286772"/>
              </p:ext>
            </p:extLst>
          </p:nvPr>
        </p:nvGraphicFramePr>
        <p:xfrm>
          <a:off x="7164288" y="3068962"/>
          <a:ext cx="1149350" cy="2135187"/>
        </p:xfrm>
        <a:graphic>
          <a:graphicData uri="http://schemas.openxmlformats.org/presentationml/2006/ole">
            <mc:AlternateContent xmlns:mc="http://schemas.openxmlformats.org/markup-compatibility/2006">
              <mc:Choice xmlns:v="urn:schemas-microsoft-com:vml" Requires="v">
                <p:oleObj name="Worksheet" r:id="rId9" imgW="1130300" imgH="2120900" progId="Excel.Sheet.8">
                  <p:embed/>
                </p:oleObj>
              </mc:Choice>
              <mc:Fallback>
                <p:oleObj name="Worksheet" r:id="rId9" imgW="1130300" imgH="2120900" progId="Excel.Sheet.8">
                  <p:embed/>
                  <p:pic>
                    <p:nvPicPr>
                      <p:cNvPr id="0" name=""/>
                      <p:cNvPicPr>
                        <a:picLocks noChangeArrowheads="1"/>
                      </p:cNvPicPr>
                      <p:nvPr/>
                    </p:nvPicPr>
                    <p:blipFill>
                      <a:blip r:embed="rId10"/>
                      <a:srcRect/>
                      <a:stretch>
                        <a:fillRect/>
                      </a:stretch>
                    </p:blipFill>
                    <p:spPr bwMode="auto">
                      <a:xfrm>
                        <a:off x="7164288" y="3068962"/>
                        <a:ext cx="1149350" cy="213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2" name="Object 12"/>
          <p:cNvGraphicFramePr>
            <a:graphicFrameLocks/>
          </p:cNvGraphicFramePr>
          <p:nvPr>
            <p:extLst>
              <p:ext uri="{D42A27DB-BD31-4B8C-83A1-F6EECF244321}">
                <p14:modId xmlns:p14="http://schemas.microsoft.com/office/powerpoint/2010/main" val="3822503530"/>
              </p:ext>
            </p:extLst>
          </p:nvPr>
        </p:nvGraphicFramePr>
        <p:xfrm>
          <a:off x="4355977" y="3068962"/>
          <a:ext cx="1751013" cy="2049463"/>
        </p:xfrm>
        <a:graphic>
          <a:graphicData uri="http://schemas.openxmlformats.org/presentationml/2006/ole">
            <mc:AlternateContent xmlns:mc="http://schemas.openxmlformats.org/markup-compatibility/2006">
              <mc:Choice xmlns:v="urn:schemas-microsoft-com:vml" Requires="v">
                <p:oleObj name="Worksheet" r:id="rId11" imgW="1803400" imgH="2120900" progId="Excel.Sheet.8">
                  <p:embed/>
                </p:oleObj>
              </mc:Choice>
              <mc:Fallback>
                <p:oleObj name="Worksheet" r:id="rId11" imgW="1803400" imgH="2120900" progId="Excel.Sheet.8">
                  <p:embed/>
                  <p:pic>
                    <p:nvPicPr>
                      <p:cNvPr id="0" name=""/>
                      <p:cNvPicPr>
                        <a:picLocks noChangeArrowheads="1"/>
                      </p:cNvPicPr>
                      <p:nvPr/>
                    </p:nvPicPr>
                    <p:blipFill>
                      <a:blip r:embed="rId12"/>
                      <a:srcRect/>
                      <a:stretch>
                        <a:fillRect/>
                      </a:stretch>
                    </p:blipFill>
                    <p:spPr bwMode="auto">
                      <a:xfrm>
                        <a:off x="4355977" y="3068962"/>
                        <a:ext cx="1751013" cy="2049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3"/>
          <p:cNvGraphicFramePr>
            <a:graphicFrameLocks/>
          </p:cNvGraphicFramePr>
          <p:nvPr>
            <p:extLst>
              <p:ext uri="{D42A27DB-BD31-4B8C-83A1-F6EECF244321}">
                <p14:modId xmlns:p14="http://schemas.microsoft.com/office/powerpoint/2010/main" val="266085142"/>
              </p:ext>
            </p:extLst>
          </p:nvPr>
        </p:nvGraphicFramePr>
        <p:xfrm>
          <a:off x="1403649" y="3068960"/>
          <a:ext cx="1909762" cy="1625600"/>
        </p:xfrm>
        <a:graphic>
          <a:graphicData uri="http://schemas.openxmlformats.org/presentationml/2006/ole">
            <mc:AlternateContent xmlns:mc="http://schemas.openxmlformats.org/markup-compatibility/2006">
              <mc:Choice xmlns:v="urn:schemas-microsoft-com:vml" Requires="v">
                <p:oleObj name="Worksheet" r:id="rId13" imgW="1803400" imgH="1536700" progId="Excel.Sheet.8">
                  <p:embed/>
                </p:oleObj>
              </mc:Choice>
              <mc:Fallback>
                <p:oleObj name="Worksheet" r:id="rId13" imgW="1803400" imgH="1536700" progId="Excel.Sheet.8">
                  <p:embed/>
                  <p:pic>
                    <p:nvPicPr>
                      <p:cNvPr id="0" name=""/>
                      <p:cNvPicPr>
                        <a:picLocks noChangeArrowheads="1"/>
                      </p:cNvPicPr>
                      <p:nvPr/>
                    </p:nvPicPr>
                    <p:blipFill>
                      <a:blip r:embed="rId14"/>
                      <a:srcRect/>
                      <a:stretch>
                        <a:fillRect/>
                      </a:stretch>
                    </p:blipFill>
                    <p:spPr bwMode="auto">
                      <a:xfrm>
                        <a:off x="1403649" y="3068960"/>
                        <a:ext cx="1909762" cy="162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12" name="Rectangle 14"/>
          <p:cNvSpPr>
            <a:spLocks noChangeArrowheads="1"/>
          </p:cNvSpPr>
          <p:nvPr/>
        </p:nvSpPr>
        <p:spPr bwMode="auto">
          <a:xfrm>
            <a:off x="912304" y="3038185"/>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2</a:t>
            </a:r>
          </a:p>
        </p:txBody>
      </p:sp>
      <p:sp>
        <p:nvSpPr>
          <p:cNvPr id="4113" name="Rectangle 15"/>
          <p:cNvSpPr>
            <a:spLocks noChangeArrowheads="1"/>
          </p:cNvSpPr>
          <p:nvPr/>
        </p:nvSpPr>
        <p:spPr bwMode="auto">
          <a:xfrm>
            <a:off x="6156177" y="3038185"/>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4114" name="Rectangle 16"/>
          <p:cNvSpPr>
            <a:spLocks noChangeArrowheads="1"/>
          </p:cNvSpPr>
          <p:nvPr/>
        </p:nvSpPr>
        <p:spPr bwMode="auto">
          <a:xfrm>
            <a:off x="8388426" y="3068962"/>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4117" name="Rectangle 21"/>
          <p:cNvSpPr>
            <a:spLocks noChangeArrowheads="1"/>
          </p:cNvSpPr>
          <p:nvPr/>
        </p:nvSpPr>
        <p:spPr bwMode="auto">
          <a:xfrm>
            <a:off x="855045" y="5702481"/>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3</a:t>
            </a:r>
          </a:p>
        </p:txBody>
      </p:sp>
      <p:sp>
        <p:nvSpPr>
          <p:cNvPr id="4118" name="Rectangle 22"/>
          <p:cNvSpPr>
            <a:spLocks noChangeArrowheads="1"/>
          </p:cNvSpPr>
          <p:nvPr/>
        </p:nvSpPr>
        <p:spPr bwMode="auto">
          <a:xfrm>
            <a:off x="5796136" y="5877274"/>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3</a:t>
            </a:r>
            <a:endParaRPr lang="en-US" sz="2000" baseline="-25000" dirty="0">
              <a:solidFill>
                <a:schemeClr val="tx1"/>
              </a:solidFill>
              <a:latin typeface="Calibri"/>
              <a:cs typeface="Calibri"/>
            </a:endParaRPr>
          </a:p>
        </p:txBody>
      </p:sp>
      <p:graphicFrame>
        <p:nvGraphicFramePr>
          <p:cNvPr id="4104" name="Object 23"/>
          <p:cNvGraphicFramePr>
            <a:graphicFrameLocks/>
          </p:cNvGraphicFramePr>
          <p:nvPr>
            <p:extLst>
              <p:ext uri="{D42A27DB-BD31-4B8C-83A1-F6EECF244321}">
                <p14:modId xmlns:p14="http://schemas.microsoft.com/office/powerpoint/2010/main" val="3376267533"/>
              </p:ext>
            </p:extLst>
          </p:nvPr>
        </p:nvGraphicFramePr>
        <p:xfrm>
          <a:off x="1322390" y="5843591"/>
          <a:ext cx="1161379" cy="641953"/>
        </p:xfrm>
        <a:graphic>
          <a:graphicData uri="http://schemas.openxmlformats.org/presentationml/2006/ole">
            <mc:AlternateContent xmlns:mc="http://schemas.openxmlformats.org/markup-compatibility/2006">
              <mc:Choice xmlns:v="urn:schemas-microsoft-com:vml" Requires="v">
                <p:oleObj name="Worksheet" r:id="rId15" imgW="1130300" imgH="622300" progId="Excel.Sheet.8">
                  <p:embed/>
                </p:oleObj>
              </mc:Choice>
              <mc:Fallback>
                <p:oleObj name="Worksheet" r:id="rId15" imgW="1130300" imgH="622300" progId="Excel.Sheet.8">
                  <p:embed/>
                  <p:pic>
                    <p:nvPicPr>
                      <p:cNvPr id="0" name=""/>
                      <p:cNvPicPr>
                        <a:picLocks noChangeArrowheads="1"/>
                      </p:cNvPicPr>
                      <p:nvPr/>
                    </p:nvPicPr>
                    <p:blipFill>
                      <a:blip r:embed="rId16"/>
                      <a:srcRect/>
                      <a:stretch>
                        <a:fillRect/>
                      </a:stretch>
                    </p:blipFill>
                    <p:spPr bwMode="auto">
                      <a:xfrm>
                        <a:off x="1322390" y="5843591"/>
                        <a:ext cx="1161379" cy="641953"/>
                      </a:xfrm>
                      <a:prstGeom prst="rect">
                        <a:avLst/>
                      </a:prstGeom>
                      <a:noFill/>
                      <a:ln>
                        <a:noFill/>
                      </a:ln>
                      <a:effectLst/>
                    </p:spPr>
                  </p:pic>
                </p:oleObj>
              </mc:Fallback>
            </mc:AlternateContent>
          </a:graphicData>
        </a:graphic>
      </p:graphicFrame>
      <p:graphicFrame>
        <p:nvGraphicFramePr>
          <p:cNvPr id="4105" name="Object 25"/>
          <p:cNvGraphicFramePr>
            <a:graphicFrameLocks/>
          </p:cNvGraphicFramePr>
          <p:nvPr>
            <p:extLst>
              <p:ext uri="{D42A27DB-BD31-4B8C-83A1-F6EECF244321}">
                <p14:modId xmlns:p14="http://schemas.microsoft.com/office/powerpoint/2010/main" val="3608033510"/>
              </p:ext>
            </p:extLst>
          </p:nvPr>
        </p:nvGraphicFramePr>
        <p:xfrm>
          <a:off x="3923929" y="5877272"/>
          <a:ext cx="1800200" cy="614120"/>
        </p:xfrm>
        <a:graphic>
          <a:graphicData uri="http://schemas.openxmlformats.org/presentationml/2006/ole">
            <mc:AlternateContent xmlns:mc="http://schemas.openxmlformats.org/markup-compatibility/2006">
              <mc:Choice xmlns:v="urn:schemas-microsoft-com:vml" Requires="v">
                <p:oleObj name="Worksheet" r:id="rId17" imgW="1803400" imgH="609600" progId="Excel.Sheet.8">
                  <p:embed/>
                </p:oleObj>
              </mc:Choice>
              <mc:Fallback>
                <p:oleObj name="Worksheet" r:id="rId17" imgW="1803400" imgH="609600" progId="Excel.Sheet.8">
                  <p:embed/>
                  <p:pic>
                    <p:nvPicPr>
                      <p:cNvPr id="0" name=""/>
                      <p:cNvPicPr>
                        <a:picLocks noChangeArrowheads="1"/>
                      </p:cNvPicPr>
                      <p:nvPr/>
                    </p:nvPicPr>
                    <p:blipFill>
                      <a:blip r:embed="rId18"/>
                      <a:srcRect/>
                      <a:stretch>
                        <a:fillRect/>
                      </a:stretch>
                    </p:blipFill>
                    <p:spPr bwMode="auto">
                      <a:xfrm>
                        <a:off x="3923929" y="5877272"/>
                        <a:ext cx="1800200" cy="614120"/>
                      </a:xfrm>
                      <a:prstGeom prst="rect">
                        <a:avLst/>
                      </a:prstGeom>
                      <a:noFill/>
                      <a:ln>
                        <a:noFill/>
                      </a:ln>
                      <a:effectLst/>
                    </p:spPr>
                  </p:pic>
                </p:oleObj>
              </mc:Fallback>
            </mc:AlternateContent>
          </a:graphicData>
        </a:graphic>
      </p:graphicFrame>
      <p:grpSp>
        <p:nvGrpSpPr>
          <p:cNvPr id="2" name="Group 1"/>
          <p:cNvGrpSpPr/>
          <p:nvPr/>
        </p:nvGrpSpPr>
        <p:grpSpPr>
          <a:xfrm>
            <a:off x="2455845" y="691132"/>
            <a:ext cx="885634" cy="649637"/>
            <a:chOff x="2403571" y="2203101"/>
            <a:chExt cx="885634" cy="649637"/>
          </a:xfrm>
        </p:grpSpPr>
        <p:sp>
          <p:nvSpPr>
            <p:cNvPr id="4109" name="Rectangle 7"/>
            <p:cNvSpPr>
              <a:spLocks noChangeArrowheads="1"/>
            </p:cNvSpPr>
            <p:nvPr/>
          </p:nvSpPr>
          <p:spPr bwMode="auto">
            <a:xfrm>
              <a:off x="2403571" y="2203101"/>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120"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grpSp>
        <p:nvGrpSpPr>
          <p:cNvPr id="4" name="Group 3"/>
          <p:cNvGrpSpPr/>
          <p:nvPr/>
        </p:nvGrpSpPr>
        <p:grpSpPr>
          <a:xfrm>
            <a:off x="6215160" y="3787477"/>
            <a:ext cx="885634" cy="649637"/>
            <a:chOff x="6215158" y="4363688"/>
            <a:chExt cx="885634" cy="649637"/>
          </a:xfrm>
        </p:grpSpPr>
        <p:sp>
          <p:nvSpPr>
            <p:cNvPr id="4115" name="Rectangle 18"/>
            <p:cNvSpPr>
              <a:spLocks noChangeArrowheads="1"/>
            </p:cNvSpPr>
            <p:nvPr/>
          </p:nvSpPr>
          <p:spPr bwMode="auto">
            <a:xfrm>
              <a:off x="6215158" y="4363688"/>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122" name="AutoShape 31"/>
            <p:cNvSpPr>
              <a:spLocks noChangeArrowheads="1"/>
            </p:cNvSpPr>
            <p:nvPr/>
          </p:nvSpPr>
          <p:spPr bwMode="auto">
            <a:xfrm flipH="1">
              <a:off x="6223001" y="4797425"/>
              <a:ext cx="792163"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sp>
        <p:nvSpPr>
          <p:cNvPr id="4123" name="AutoShape 32"/>
          <p:cNvSpPr>
            <a:spLocks noChangeArrowheads="1"/>
          </p:cNvSpPr>
          <p:nvPr/>
        </p:nvSpPr>
        <p:spPr bwMode="auto">
          <a:xfrm flipH="1">
            <a:off x="3419872" y="422108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4126" name="Rectangle 35"/>
          <p:cNvSpPr>
            <a:spLocks noChangeArrowheads="1"/>
          </p:cNvSpPr>
          <p:nvPr/>
        </p:nvSpPr>
        <p:spPr bwMode="auto">
          <a:xfrm>
            <a:off x="8028384" y="-99392"/>
            <a:ext cx="867642"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err="1">
                <a:solidFill>
                  <a:schemeClr val="tx1"/>
                </a:solidFill>
                <a:latin typeface="Calibri"/>
                <a:cs typeface="Calibri"/>
              </a:rPr>
              <a:t>s</a:t>
            </a:r>
            <a:r>
              <a:rPr lang="en-US" sz="2000" baseline="-25000" dirty="0" err="1">
                <a:solidFill>
                  <a:schemeClr val="tx1"/>
                </a:solidFill>
                <a:latin typeface="Calibri"/>
                <a:cs typeface="Calibri"/>
              </a:rPr>
              <a:t>min</a:t>
            </a:r>
            <a:r>
              <a:rPr lang="en-US" sz="2000" dirty="0">
                <a:solidFill>
                  <a:schemeClr val="tx1"/>
                </a:solidFill>
                <a:latin typeface="Calibri"/>
                <a:cs typeface="Calibri"/>
              </a:rPr>
              <a:t>= 2</a:t>
            </a:r>
          </a:p>
        </p:txBody>
      </p:sp>
      <p:grpSp>
        <p:nvGrpSpPr>
          <p:cNvPr id="33" name="Group 32"/>
          <p:cNvGrpSpPr/>
          <p:nvPr/>
        </p:nvGrpSpPr>
        <p:grpSpPr>
          <a:xfrm>
            <a:off x="5364088" y="689568"/>
            <a:ext cx="792162" cy="649637"/>
            <a:chOff x="2484438" y="2203101"/>
            <a:chExt cx="792162" cy="649637"/>
          </a:xfrm>
        </p:grpSpPr>
        <p:sp>
          <p:nvSpPr>
            <p:cNvPr id="34" name="Rectangle 7"/>
            <p:cNvSpPr>
              <a:spLocks noChangeArrowheads="1"/>
            </p:cNvSpPr>
            <p:nvPr/>
          </p:nvSpPr>
          <p:spPr bwMode="auto">
            <a:xfrm>
              <a:off x="2753414" y="2203101"/>
              <a:ext cx="185948" cy="400752"/>
            </a:xfrm>
            <a:prstGeom prst="rect">
              <a:avLst/>
            </a:prstGeom>
            <a:noFill/>
            <a:ln w="9525">
              <a:noFill/>
              <a:miter lim="800000"/>
              <a:headEnd/>
              <a:tailEnd/>
            </a:ln>
          </p:spPr>
          <p:txBody>
            <a:bodyPr wrap="none" lIns="92075" tIns="46038" rIns="92075" bIns="46038" anchor="ctr">
              <a:spAutoFit/>
            </a:bodyPr>
            <a:lstStyle/>
            <a:p>
              <a:pPr eaLnBrk="0" hangingPunct="0"/>
              <a:endParaRPr lang="en-US" sz="2000" b="1" dirty="0">
                <a:solidFill>
                  <a:schemeClr val="tx1"/>
                </a:solidFill>
                <a:latin typeface="Calibri"/>
                <a:cs typeface="Calibri"/>
              </a:endParaRPr>
            </a:p>
          </p:txBody>
        </p:sp>
        <p:sp>
          <p:nvSpPr>
            <p:cNvPr id="35"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grpSp>
        <p:nvGrpSpPr>
          <p:cNvPr id="5" name="Group 4"/>
          <p:cNvGrpSpPr/>
          <p:nvPr/>
        </p:nvGrpSpPr>
        <p:grpSpPr>
          <a:xfrm>
            <a:off x="6281020" y="2132856"/>
            <a:ext cx="1603226" cy="792162"/>
            <a:chOff x="6281018" y="2348880"/>
            <a:chExt cx="1603226" cy="792162"/>
          </a:xfrm>
        </p:grpSpPr>
        <p:sp>
          <p:nvSpPr>
            <p:cNvPr id="36" name="AutoShape 29"/>
            <p:cNvSpPr>
              <a:spLocks noChangeArrowheads="1"/>
            </p:cNvSpPr>
            <p:nvPr/>
          </p:nvSpPr>
          <p:spPr bwMode="auto">
            <a:xfrm rot="5400000">
              <a:off x="7380213" y="2637011"/>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38" name="Rectangle 7"/>
            <p:cNvSpPr>
              <a:spLocks noChangeArrowheads="1"/>
            </p:cNvSpPr>
            <p:nvPr/>
          </p:nvSpPr>
          <p:spPr bwMode="auto">
            <a:xfrm>
              <a:off x="6281018" y="2452184"/>
              <a:ext cx="14593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Join + Prune</a:t>
              </a:r>
            </a:p>
          </p:txBody>
        </p:sp>
      </p:grpSp>
      <p:grpSp>
        <p:nvGrpSpPr>
          <p:cNvPr id="41" name="Group 40"/>
          <p:cNvGrpSpPr/>
          <p:nvPr/>
        </p:nvGrpSpPr>
        <p:grpSpPr>
          <a:xfrm>
            <a:off x="1547666" y="4869160"/>
            <a:ext cx="1728192" cy="792162"/>
            <a:chOff x="6281018" y="2348880"/>
            <a:chExt cx="1728192" cy="792162"/>
          </a:xfrm>
        </p:grpSpPr>
        <p:sp>
          <p:nvSpPr>
            <p:cNvPr id="42" name="AutoShape 29"/>
            <p:cNvSpPr>
              <a:spLocks noChangeArrowheads="1"/>
            </p:cNvSpPr>
            <p:nvPr/>
          </p:nvSpPr>
          <p:spPr bwMode="auto">
            <a:xfrm rot="5400000">
              <a:off x="5992887" y="2637011"/>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43" name="Rectangle 7"/>
            <p:cNvSpPr>
              <a:spLocks noChangeArrowheads="1"/>
            </p:cNvSpPr>
            <p:nvPr/>
          </p:nvSpPr>
          <p:spPr bwMode="auto">
            <a:xfrm>
              <a:off x="6549876" y="2452184"/>
              <a:ext cx="14593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Join + Prune</a:t>
              </a:r>
            </a:p>
          </p:txBody>
        </p:sp>
      </p:grpSp>
      <p:grpSp>
        <p:nvGrpSpPr>
          <p:cNvPr id="45" name="Group 44"/>
          <p:cNvGrpSpPr/>
          <p:nvPr/>
        </p:nvGrpSpPr>
        <p:grpSpPr>
          <a:xfrm>
            <a:off x="2706181" y="5661250"/>
            <a:ext cx="885634" cy="649637"/>
            <a:chOff x="2403571" y="2203101"/>
            <a:chExt cx="885634" cy="649637"/>
          </a:xfrm>
        </p:grpSpPr>
        <p:sp>
          <p:nvSpPr>
            <p:cNvPr id="46" name="Rectangle 7"/>
            <p:cNvSpPr>
              <a:spLocks noChangeArrowheads="1"/>
            </p:cNvSpPr>
            <p:nvPr/>
          </p:nvSpPr>
          <p:spPr bwMode="auto">
            <a:xfrm>
              <a:off x="2403571" y="2203101"/>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7"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47036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pertinent rules</a:t>
            </a:r>
          </a:p>
        </p:txBody>
      </p:sp>
      <p:sp>
        <p:nvSpPr>
          <p:cNvPr id="3" name="Content Placeholder 2"/>
          <p:cNvSpPr>
            <a:spLocks noGrp="1"/>
          </p:cNvSpPr>
          <p:nvPr>
            <p:ph idx="1"/>
          </p:nvPr>
        </p:nvSpPr>
        <p:spPr/>
        <p:txBody>
          <a:bodyPr/>
          <a:lstStyle/>
          <a:p>
            <a:r>
              <a:rPr lang="en-GB" sz="2000" dirty="0"/>
              <a:t>R := </a:t>
            </a:r>
            <a:r>
              <a:rPr lang="en-US" sz="1800" dirty="0" err="1">
                <a:latin typeface="Symbol" pitchFamily="18" charset="2"/>
              </a:rPr>
              <a:t>Æ</a:t>
            </a:r>
            <a:r>
              <a:rPr lang="en-US" sz="2000" dirty="0">
                <a:latin typeface="Symbol" pitchFamily="18" charset="2"/>
              </a:rPr>
              <a:t>					</a:t>
            </a:r>
            <a:r>
              <a:rPr lang="en-GB" sz="2000" dirty="0"/>
              <a:t>// initial set of rules</a:t>
            </a:r>
            <a:endParaRPr lang="en-US" sz="2000" dirty="0">
              <a:latin typeface="Symbol" pitchFamily="18" charset="2"/>
            </a:endParaRPr>
          </a:p>
          <a:p>
            <a:r>
              <a:rPr lang="en-GB" sz="2000" dirty="0"/>
              <a:t>L :=</a:t>
            </a:r>
            <a:r>
              <a:rPr lang="en-GB" sz="2000" b="1" dirty="0"/>
              <a:t> </a:t>
            </a:r>
            <a:r>
              <a:rPr lang="en-GB" sz="2000" dirty="0" err="1"/>
              <a:t>Apriori</a:t>
            </a:r>
            <a:r>
              <a:rPr lang="en-GB" sz="2000" dirty="0"/>
              <a:t>(D)				// set of frequent </a:t>
            </a:r>
            <a:r>
              <a:rPr lang="en-GB" sz="2000" dirty="0" err="1"/>
              <a:t>itemsets</a:t>
            </a:r>
            <a:endParaRPr lang="en-GB" sz="2000" baseline="-25000" dirty="0"/>
          </a:p>
          <a:p>
            <a:r>
              <a:rPr lang="en-GB" sz="2000" b="1" dirty="0"/>
              <a:t>for</a:t>
            </a:r>
            <a:r>
              <a:rPr lang="en-GB" sz="2000" dirty="0"/>
              <a:t> all J </a:t>
            </a:r>
            <a:r>
              <a:rPr lang="en-GB" sz="2000" dirty="0">
                <a:latin typeface="Symbol" charset="2"/>
                <a:cs typeface="Symbol" charset="2"/>
              </a:rPr>
              <a:t>∈</a:t>
            </a:r>
            <a:r>
              <a:rPr lang="en-GB" sz="2000" dirty="0"/>
              <a:t> L</a:t>
            </a:r>
          </a:p>
          <a:p>
            <a:r>
              <a:rPr lang="en-GB" sz="2000" dirty="0"/>
              <a:t>	</a:t>
            </a:r>
            <a:r>
              <a:rPr lang="en-GB" sz="2000" b="1" dirty="0"/>
              <a:t>for</a:t>
            </a:r>
            <a:r>
              <a:rPr lang="en-GB" sz="2000" dirty="0"/>
              <a:t> all A </a:t>
            </a:r>
            <a:r>
              <a:rPr lang="en-US" sz="1600" dirty="0" err="1">
                <a:solidFill>
                  <a:srgbClr val="000000"/>
                </a:solidFill>
                <a:latin typeface="Symbol" pitchFamily="18" charset="2"/>
              </a:rPr>
              <a:t>Í</a:t>
            </a:r>
            <a:r>
              <a:rPr lang="en-GB" sz="2000" dirty="0"/>
              <a:t> J, A != </a:t>
            </a:r>
            <a:r>
              <a:rPr lang="en-US" sz="1800" dirty="0" err="1">
                <a:latin typeface="Symbol" pitchFamily="18" charset="2"/>
              </a:rPr>
              <a:t>Æ</a:t>
            </a:r>
            <a:r>
              <a:rPr lang="en-GB" sz="2000" dirty="0"/>
              <a:t> </a:t>
            </a:r>
            <a:endParaRPr lang="en-GB" sz="2000" baseline="-25000" dirty="0"/>
          </a:p>
          <a:p>
            <a:pPr marL="0" lvl="1" indent="0">
              <a:buNone/>
            </a:pPr>
            <a:r>
              <a:rPr lang="en-GB" sz="2000" dirty="0"/>
              <a:t>		r := A </a:t>
            </a:r>
            <a:r>
              <a:rPr lang="en-GB" sz="1600" dirty="0">
                <a:latin typeface="Wingdings"/>
                <a:ea typeface="Wingdings"/>
                <a:cs typeface="Wingdings"/>
                <a:sym typeface="Wingdings"/>
              </a:rPr>
              <a:t></a:t>
            </a:r>
            <a:r>
              <a:rPr lang="en-GB" sz="2000" dirty="0"/>
              <a:t> J \ A		// create candidate rule</a:t>
            </a:r>
          </a:p>
          <a:p>
            <a:pPr marL="0" lvl="1" indent="0">
              <a:buNone/>
            </a:pPr>
            <a:r>
              <a:rPr lang="en-GB" sz="2000" dirty="0"/>
              <a:t>		</a:t>
            </a:r>
            <a:r>
              <a:rPr lang="en-GB" sz="2000" b="1" dirty="0"/>
              <a:t>if</a:t>
            </a:r>
            <a:r>
              <a:rPr lang="en-GB" sz="2000" dirty="0"/>
              <a:t> c(A </a:t>
            </a:r>
            <a:r>
              <a:rPr lang="en-GB" sz="1600" dirty="0">
                <a:latin typeface="Wingdings"/>
                <a:ea typeface="Wingdings"/>
                <a:cs typeface="Wingdings"/>
                <a:sym typeface="Wingdings"/>
              </a:rPr>
              <a:t></a:t>
            </a:r>
            <a:r>
              <a:rPr lang="en-GB" sz="2000" dirty="0"/>
              <a:t> J \ A) = s(J)/s(A)&gt; </a:t>
            </a:r>
            <a:r>
              <a:rPr lang="en-GB" sz="2000" dirty="0" err="1"/>
              <a:t>c</a:t>
            </a:r>
            <a:r>
              <a:rPr lang="en-GB" sz="2000" baseline="-25000" dirty="0" err="1"/>
              <a:t>min</a:t>
            </a:r>
            <a:endParaRPr lang="en-GB" sz="2000" baseline="-25000" dirty="0"/>
          </a:p>
          <a:p>
            <a:pPr marL="0" lvl="1" indent="0">
              <a:buNone/>
            </a:pPr>
            <a:r>
              <a:rPr lang="en-GB" sz="2000" dirty="0"/>
              <a:t>			R := R ∪ r</a:t>
            </a:r>
          </a:p>
          <a:p>
            <a:pPr marL="0" lvl="1" indent="0">
              <a:buNone/>
            </a:pPr>
            <a:r>
              <a:rPr lang="en-GB" sz="2000" b="1" dirty="0"/>
              <a:t>		end if</a:t>
            </a:r>
          </a:p>
          <a:p>
            <a:pPr marL="0" lvl="1" indent="0">
              <a:buNone/>
            </a:pPr>
            <a:r>
              <a:rPr lang="en-GB" sz="2000" b="1" dirty="0"/>
              <a:t>	end for</a:t>
            </a:r>
          </a:p>
          <a:p>
            <a:pPr marL="0" lvl="1" indent="0">
              <a:buNone/>
            </a:pPr>
            <a:r>
              <a:rPr lang="en-GB" sz="2000" b="1" dirty="0"/>
              <a:t>end for</a:t>
            </a:r>
            <a:endParaRPr lang="en-GB" b="1" baseline="-250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13026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p:cNvGraphicFramePr>
          <p:nvPr>
            <p:extLst>
              <p:ext uri="{D42A27DB-BD31-4B8C-83A1-F6EECF244321}">
                <p14:modId xmlns:p14="http://schemas.microsoft.com/office/powerpoint/2010/main" val="4216611161"/>
              </p:ext>
            </p:extLst>
          </p:nvPr>
        </p:nvGraphicFramePr>
        <p:xfrm>
          <a:off x="323529" y="366040"/>
          <a:ext cx="2082800" cy="1614488"/>
        </p:xfrm>
        <a:graphic>
          <a:graphicData uri="http://schemas.openxmlformats.org/presentationml/2006/ole">
            <mc:AlternateContent xmlns:mc="http://schemas.openxmlformats.org/markup-compatibility/2006">
              <mc:Choice xmlns:v="urn:schemas-microsoft-com:vml" Requires="v">
                <p:oleObj name="Worksheet" r:id="rId3" imgW="1930400" imgH="1498600" progId="Excel.Sheet.8">
                  <p:embed/>
                </p:oleObj>
              </mc:Choice>
              <mc:Fallback>
                <p:oleObj name="Worksheet" r:id="rId3" imgW="1930400" imgH="1498600" progId="Excel.Sheet.8">
                  <p:embed/>
                  <p:pic>
                    <p:nvPicPr>
                      <p:cNvPr id="0" name=""/>
                      <p:cNvPicPr>
                        <a:picLocks noChangeArrowheads="1"/>
                      </p:cNvPicPr>
                      <p:nvPr/>
                    </p:nvPicPr>
                    <p:blipFill>
                      <a:blip r:embed="rId4"/>
                      <a:srcRect/>
                      <a:stretch>
                        <a:fillRect/>
                      </a:stretch>
                    </p:blipFill>
                    <p:spPr bwMode="auto">
                      <a:xfrm>
                        <a:off x="323529" y="366040"/>
                        <a:ext cx="2082800" cy="161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2"/>
          <p:cNvGrpSpPr/>
          <p:nvPr/>
        </p:nvGrpSpPr>
        <p:grpSpPr>
          <a:xfrm>
            <a:off x="2771776" y="404664"/>
            <a:ext cx="2016125" cy="3281387"/>
            <a:chOff x="2771775" y="404664"/>
            <a:chExt cx="2016125" cy="3281387"/>
          </a:xfrm>
        </p:grpSpPr>
        <p:graphicFrame>
          <p:nvGraphicFramePr>
            <p:cNvPr id="4100" name="Object 6"/>
            <p:cNvGraphicFramePr>
              <a:graphicFrameLocks/>
            </p:cNvGraphicFramePr>
            <p:nvPr>
              <p:extLst>
                <p:ext uri="{D42A27DB-BD31-4B8C-83A1-F6EECF244321}">
                  <p14:modId xmlns:p14="http://schemas.microsoft.com/office/powerpoint/2010/main" val="3437465838"/>
                </p:ext>
              </p:extLst>
            </p:nvPr>
          </p:nvGraphicFramePr>
          <p:xfrm>
            <a:off x="2771800" y="404664"/>
            <a:ext cx="2011363" cy="1587500"/>
          </p:xfrm>
          <a:graphic>
            <a:graphicData uri="http://schemas.openxmlformats.org/presentationml/2006/ole">
              <mc:AlternateContent xmlns:mc="http://schemas.openxmlformats.org/markup-compatibility/2006">
                <mc:Choice xmlns:v="urn:schemas-microsoft-com:vml" Requires="v">
                  <p:oleObj name="Worksheet" r:id="rId5" imgW="1854200" imgH="1536700" progId="Excel.Sheet.8">
                    <p:embed/>
                  </p:oleObj>
                </mc:Choice>
                <mc:Fallback>
                  <p:oleObj name="Worksheet" r:id="rId5" imgW="1854200" imgH="1536700" progId="Excel.Sheet.8">
                    <p:embed/>
                    <p:pic>
                      <p:nvPicPr>
                        <p:cNvPr id="0" name=""/>
                        <p:cNvPicPr>
                          <a:picLocks noChangeArrowheads="1"/>
                        </p:cNvPicPr>
                        <p:nvPr/>
                      </p:nvPicPr>
                      <p:blipFill>
                        <a:blip r:embed="rId6"/>
                        <a:srcRect/>
                        <a:stretch>
                          <a:fillRect/>
                        </a:stretch>
                      </p:blipFill>
                      <p:spPr bwMode="auto">
                        <a:xfrm>
                          <a:off x="2771800" y="404664"/>
                          <a:ext cx="2011363" cy="158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3"/>
            <p:cNvGraphicFramePr>
              <a:graphicFrameLocks/>
            </p:cNvGraphicFramePr>
            <p:nvPr>
              <p:extLst>
                <p:ext uri="{D42A27DB-BD31-4B8C-83A1-F6EECF244321}">
                  <p14:modId xmlns:p14="http://schemas.microsoft.com/office/powerpoint/2010/main" val="2690810775"/>
                </p:ext>
              </p:extLst>
            </p:nvPr>
          </p:nvGraphicFramePr>
          <p:xfrm>
            <a:off x="2771775" y="1988840"/>
            <a:ext cx="2016125" cy="1463675"/>
          </p:xfrm>
          <a:graphic>
            <a:graphicData uri="http://schemas.openxmlformats.org/presentationml/2006/ole">
              <mc:AlternateContent xmlns:mc="http://schemas.openxmlformats.org/markup-compatibility/2006">
                <mc:Choice xmlns:v="urn:schemas-microsoft-com:vml" Requires="v">
                  <p:oleObj name="Worksheet" r:id="rId7" imgW="1803400" imgH="1384300" progId="Excel.Sheet.8">
                    <p:embed/>
                  </p:oleObj>
                </mc:Choice>
                <mc:Fallback>
                  <p:oleObj name="Worksheet" r:id="rId7" imgW="1803400" imgH="1384300" progId="Excel.Sheet.8">
                    <p:embed/>
                    <p:pic>
                      <p:nvPicPr>
                        <p:cNvPr id="0" name=""/>
                        <p:cNvPicPr>
                          <a:picLocks noChangeArrowheads="1"/>
                        </p:cNvPicPr>
                        <p:nvPr/>
                      </p:nvPicPr>
                      <p:blipFill>
                        <a:blip r:embed="rId8"/>
                        <a:srcRect/>
                        <a:stretch>
                          <a:fillRect/>
                        </a:stretch>
                      </p:blipFill>
                      <p:spPr bwMode="auto">
                        <a:xfrm>
                          <a:off x="2771775" y="1988840"/>
                          <a:ext cx="2016125" cy="1463675"/>
                        </a:xfrm>
                        <a:prstGeom prst="rect">
                          <a:avLst/>
                        </a:prstGeom>
                        <a:noFill/>
                        <a:ln>
                          <a:noFill/>
                        </a:ln>
                        <a:effectLst/>
                      </p:spPr>
                    </p:pic>
                  </p:oleObj>
                </mc:Fallback>
              </mc:AlternateContent>
            </a:graphicData>
          </a:graphic>
        </p:graphicFrame>
        <p:graphicFrame>
          <p:nvGraphicFramePr>
            <p:cNvPr id="4105" name="Object 25"/>
            <p:cNvGraphicFramePr>
              <a:graphicFrameLocks/>
            </p:cNvGraphicFramePr>
            <p:nvPr>
              <p:extLst>
                <p:ext uri="{D42A27DB-BD31-4B8C-83A1-F6EECF244321}">
                  <p14:modId xmlns:p14="http://schemas.microsoft.com/office/powerpoint/2010/main" val="3229755354"/>
                </p:ext>
              </p:extLst>
            </p:nvPr>
          </p:nvGraphicFramePr>
          <p:xfrm>
            <a:off x="2771775" y="3212976"/>
            <a:ext cx="2016125" cy="473075"/>
          </p:xfrm>
          <a:graphic>
            <a:graphicData uri="http://schemas.openxmlformats.org/presentationml/2006/ole">
              <mc:AlternateContent xmlns:mc="http://schemas.openxmlformats.org/markup-compatibility/2006">
                <mc:Choice xmlns:v="urn:schemas-microsoft-com:vml" Requires="v">
                  <p:oleObj name="Worksheet" r:id="rId9" imgW="1803400" imgH="469900" progId="Excel.Sheet.8">
                    <p:embed/>
                  </p:oleObj>
                </mc:Choice>
                <mc:Fallback>
                  <p:oleObj name="Worksheet" r:id="rId9" imgW="1803400" imgH="469900" progId="Excel.Sheet.8">
                    <p:embed/>
                    <p:pic>
                      <p:nvPicPr>
                        <p:cNvPr id="0" name=""/>
                        <p:cNvPicPr>
                          <a:picLocks noChangeArrowheads="1"/>
                        </p:cNvPicPr>
                        <p:nvPr/>
                      </p:nvPicPr>
                      <p:blipFill>
                        <a:blip r:embed="rId10"/>
                        <a:srcRect/>
                        <a:stretch>
                          <a:fillRect/>
                        </a:stretch>
                      </p:blipFill>
                      <p:spPr bwMode="auto">
                        <a:xfrm>
                          <a:off x="2771775" y="3212976"/>
                          <a:ext cx="2016125" cy="473075"/>
                        </a:xfrm>
                        <a:prstGeom prst="rect">
                          <a:avLst/>
                        </a:prstGeom>
                        <a:noFill/>
                        <a:ln>
                          <a:noFill/>
                        </a:ln>
                        <a:effectLst/>
                      </p:spPr>
                    </p:pic>
                  </p:oleObj>
                </mc:Fallback>
              </mc:AlternateContent>
            </a:graphicData>
          </a:graphic>
        </p:graphicFrame>
      </p:grpSp>
      <p:sp>
        <p:nvSpPr>
          <p:cNvPr id="39" name="Rectangle 35"/>
          <p:cNvSpPr>
            <a:spLocks noChangeArrowheads="1"/>
          </p:cNvSpPr>
          <p:nvPr/>
        </p:nvSpPr>
        <p:spPr bwMode="auto">
          <a:xfrm>
            <a:off x="323529" y="3172264"/>
            <a:ext cx="1200515"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err="1">
                <a:solidFill>
                  <a:schemeClr val="tx1"/>
                </a:solidFill>
                <a:latin typeface="Calibri"/>
                <a:cs typeface="Calibri"/>
              </a:rPr>
              <a:t>c</a:t>
            </a:r>
            <a:r>
              <a:rPr lang="en-US" sz="2000" baseline="-25000" dirty="0" err="1">
                <a:solidFill>
                  <a:schemeClr val="tx1"/>
                </a:solidFill>
                <a:latin typeface="Calibri"/>
                <a:cs typeface="Calibri"/>
              </a:rPr>
              <a:t>min</a:t>
            </a:r>
            <a:r>
              <a:rPr lang="en-US" sz="2000" dirty="0">
                <a:solidFill>
                  <a:schemeClr val="tx1"/>
                </a:solidFill>
                <a:latin typeface="Calibri"/>
                <a:cs typeface="Calibri"/>
              </a:rPr>
              <a:t>= 0.75</a:t>
            </a:r>
          </a:p>
        </p:txBody>
      </p:sp>
      <p:sp>
        <p:nvSpPr>
          <p:cNvPr id="40" name="Content Placeholder 2"/>
          <p:cNvSpPr>
            <a:spLocks noGrp="1"/>
          </p:cNvSpPr>
          <p:nvPr>
            <p:ph idx="1"/>
          </p:nvPr>
        </p:nvSpPr>
        <p:spPr>
          <a:xfrm>
            <a:off x="419100" y="3861048"/>
            <a:ext cx="8305800" cy="2808312"/>
          </a:xfrm>
        </p:spPr>
        <p:txBody>
          <a:bodyPr/>
          <a:lstStyle/>
          <a:p>
            <a:r>
              <a:rPr lang="en-GB" sz="2000" dirty="0"/>
              <a:t>J={1,3}</a:t>
            </a:r>
          </a:p>
          <a:p>
            <a:r>
              <a:rPr lang="en-GB" sz="2000" dirty="0"/>
              <a:t>A={1},  J\A={3}	{1} </a:t>
            </a:r>
            <a:r>
              <a:rPr lang="en-GB" sz="1600" dirty="0">
                <a:latin typeface="Wingdings"/>
                <a:ea typeface="Wingdings"/>
                <a:cs typeface="Wingdings"/>
                <a:sym typeface="Wingdings"/>
              </a:rPr>
              <a:t></a:t>
            </a:r>
            <a:r>
              <a:rPr lang="en-GB" sz="2000" dirty="0"/>
              <a:t> {3}		c = sup({1,3})/sup({1}) = 1          </a:t>
            </a:r>
            <a:r>
              <a:rPr lang="en-GB" sz="2000" dirty="0">
                <a:solidFill>
                  <a:srgbClr val="008040"/>
                </a:solidFill>
              </a:rPr>
              <a:t>OK</a:t>
            </a:r>
          </a:p>
          <a:p>
            <a:r>
              <a:rPr lang="en-GB" sz="2000" dirty="0"/>
              <a:t>A={3},  J\A={1}	{3} </a:t>
            </a:r>
            <a:r>
              <a:rPr lang="en-GB" sz="1600" dirty="0">
                <a:latin typeface="Wingdings"/>
                <a:ea typeface="Wingdings"/>
                <a:cs typeface="Wingdings"/>
                <a:sym typeface="Wingdings"/>
              </a:rPr>
              <a:t></a:t>
            </a:r>
            <a:r>
              <a:rPr lang="en-GB" sz="2000" dirty="0"/>
              <a:t> {1}		c = sup({1,3})/sup({3}) = 0.66     </a:t>
            </a:r>
            <a:r>
              <a:rPr lang="en-GB" sz="2000" dirty="0">
                <a:solidFill>
                  <a:srgbClr val="FF0000"/>
                </a:solidFill>
              </a:rPr>
              <a:t>KO</a:t>
            </a:r>
          </a:p>
          <a:p>
            <a:endParaRPr lang="en-GB" sz="2000" dirty="0">
              <a:solidFill>
                <a:srgbClr val="FF0000"/>
              </a:solidFill>
            </a:endParaRPr>
          </a:p>
          <a:p>
            <a:r>
              <a:rPr lang="en-GB" sz="2000" dirty="0"/>
              <a:t>J={2,3,5}</a:t>
            </a:r>
          </a:p>
          <a:p>
            <a:r>
              <a:rPr lang="en-GB" sz="2000" dirty="0"/>
              <a:t>A={3,5},  J\A={2}	{3,5} </a:t>
            </a:r>
            <a:r>
              <a:rPr lang="en-GB" sz="1600" dirty="0">
                <a:latin typeface="Wingdings"/>
                <a:ea typeface="Wingdings"/>
                <a:cs typeface="Wingdings"/>
                <a:sym typeface="Wingdings"/>
              </a:rPr>
              <a:t></a:t>
            </a:r>
            <a:r>
              <a:rPr lang="en-GB" sz="2000" dirty="0"/>
              <a:t> {2}	c = sup({2,3,5})/sup({3,5}) = 1     </a:t>
            </a:r>
            <a:r>
              <a:rPr lang="en-GB" sz="2000" dirty="0">
                <a:solidFill>
                  <a:srgbClr val="008040"/>
                </a:solidFill>
              </a:rPr>
              <a:t>OK</a:t>
            </a:r>
          </a:p>
          <a:p>
            <a:r>
              <a:rPr lang="en-GB" sz="2000" dirty="0"/>
              <a:t>A={2},  J\A={3,5}	{2} </a:t>
            </a:r>
            <a:r>
              <a:rPr lang="en-GB" sz="1600" dirty="0">
                <a:latin typeface="Wingdings"/>
                <a:ea typeface="Wingdings"/>
                <a:cs typeface="Wingdings"/>
                <a:sym typeface="Wingdings"/>
              </a:rPr>
              <a:t></a:t>
            </a:r>
            <a:r>
              <a:rPr lang="en-GB" sz="2000" dirty="0"/>
              <a:t> {3, 5}	c = sup({2,3,5})/sup({2}) = 0.66   </a:t>
            </a:r>
            <a:r>
              <a:rPr lang="en-GB" sz="2000" dirty="0">
                <a:solidFill>
                  <a:srgbClr val="FF0000"/>
                </a:solidFill>
              </a:rPr>
              <a:t>KO</a:t>
            </a:r>
          </a:p>
          <a:p>
            <a:endParaRPr lang="en-GB" sz="2000" dirty="0">
              <a:solidFill>
                <a:srgbClr val="FF0000"/>
              </a:solidFill>
            </a:endParaRP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59065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a:t>Given the frequent 2-itemsets {1,2}, {1,4}, {2,3} and {3,4}, how many 3-itemsets are generated and how many are pruned?</a:t>
            </a:r>
            <a:endParaRPr lang="en-GB" sz="2800" dirty="0"/>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endParaRPr lang="en-GB" sz="4000" dirty="0">
              <a:cs typeface="Calibri"/>
            </a:endParaRPr>
          </a:p>
          <a:p>
            <a:pPr marL="857250" indent="-514350">
              <a:buFont typeface="+mj-lt"/>
              <a:buAutoNum type="alphaUcPeriod"/>
            </a:pPr>
            <a:r>
              <a:rPr lang="en-GB" sz="4000" dirty="0">
                <a:cs typeface="Calibri"/>
              </a:rPr>
              <a:t>2, 2</a:t>
            </a:r>
          </a:p>
          <a:p>
            <a:pPr marL="857250" indent="-514350">
              <a:buFont typeface="+mj-lt"/>
              <a:buAutoNum type="alphaUcPeriod"/>
            </a:pPr>
            <a:r>
              <a:rPr lang="en-GB" sz="4000" dirty="0">
                <a:cs typeface="Calibri"/>
              </a:rPr>
              <a:t>1, 0</a:t>
            </a:r>
          </a:p>
          <a:p>
            <a:pPr marL="857250" indent="-514350">
              <a:buFont typeface="+mj-lt"/>
              <a:buAutoNum type="alphaUcPeriod"/>
            </a:pPr>
            <a:r>
              <a:rPr lang="en-GB" sz="4000" dirty="0">
                <a:cs typeface="Calibri"/>
              </a:rPr>
              <a:t>1, 1</a:t>
            </a:r>
          </a:p>
          <a:p>
            <a:pPr marL="857250" indent="-514350">
              <a:buFont typeface="+mj-lt"/>
              <a:buAutoNum type="alphaUcPeriod"/>
            </a:pPr>
            <a:r>
              <a:rPr lang="en-GB" sz="4000" dirty="0">
                <a:cs typeface="Calibri"/>
              </a:rPr>
              <a:t>2, 1</a:t>
            </a:r>
          </a:p>
        </p:txBody>
      </p:sp>
      <p:sp>
        <p:nvSpPr>
          <p:cNvPr id="2" name="Footer Placeholder 1">
            <a:extLst>
              <a:ext uri="{FF2B5EF4-FFF2-40B4-BE49-F238E27FC236}">
                <a16:creationId xmlns:a16="http://schemas.microsoft.com/office/drawing/2014/main" id="{47DE75CC-1932-B641-967F-1A0758E4444A}"/>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a:t>After the join step, the number of k+1-itemsets ...</a:t>
            </a:r>
            <a:endParaRPr lang="en-GB" sz="3600" dirty="0"/>
          </a:p>
        </p:txBody>
      </p:sp>
      <p:sp>
        <p:nvSpPr>
          <p:cNvPr id="13314" name="TPAnswers"/>
          <p:cNvSpPr>
            <a:spLocks noGrp="1"/>
          </p:cNvSpPr>
          <p:nvPr>
            <p:ph idx="1"/>
            <p:custDataLst>
              <p:tags r:id="rId2"/>
            </p:custDataLst>
          </p:nvPr>
        </p:nvSpPr>
        <p:spPr>
          <a:xfrm>
            <a:off x="179388" y="1341438"/>
            <a:ext cx="5184700" cy="5029200"/>
          </a:xfrm>
        </p:spPr>
        <p:txBody>
          <a:bodyPr>
            <a:normAutofit/>
          </a:bodyPr>
          <a:lstStyle/>
          <a:p>
            <a:pPr marL="857250" indent="-514350">
              <a:buFont typeface="+mj-lt"/>
              <a:buAutoNum type="alphaUcPeriod"/>
            </a:pPr>
            <a:r>
              <a:rPr lang="en-GB" sz="2400" dirty="0">
                <a:cs typeface="Calibri"/>
              </a:rPr>
              <a:t>is equal to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can be equal, lower or higher than the number of frequent k-</a:t>
            </a:r>
            <a:r>
              <a:rPr lang="en-GB" sz="2400" dirty="0" err="1"/>
              <a:t>itemsets</a:t>
            </a:r>
            <a:endParaRPr lang="en-GB" sz="2400" dirty="0"/>
          </a:p>
          <a:p>
            <a:pPr marL="857250" indent="-514350">
              <a:buFont typeface="+mj-lt"/>
              <a:buAutoNum type="alphaUcPeriod"/>
            </a:pPr>
            <a:r>
              <a:rPr lang="en-GB" sz="2400" dirty="0">
                <a:cs typeface="Calibri"/>
              </a:rPr>
              <a:t>is always higher than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is always lower than the number of frequent k-itemsets</a:t>
            </a:r>
          </a:p>
        </p:txBody>
      </p:sp>
      <p:sp>
        <p:nvSpPr>
          <p:cNvPr id="2" name="Footer Placeholder 1">
            <a:extLst>
              <a:ext uri="{FF2B5EF4-FFF2-40B4-BE49-F238E27FC236}">
                <a16:creationId xmlns:a16="http://schemas.microsoft.com/office/drawing/2014/main" id="{34F4A4DC-9CE8-3E42-AC9B-02160D9FC9DA}"/>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a:t>If rule {A,B} </a:t>
            </a:r>
            <a:r>
              <a:rPr lang="en-GB" sz="3200">
                <a:latin typeface="Wingdings"/>
                <a:ea typeface="Wingdings"/>
                <a:cs typeface="Wingdings"/>
                <a:sym typeface="Wingdings"/>
              </a:rPr>
              <a:t></a:t>
            </a:r>
            <a:r>
              <a:rPr lang="en-GB" sz="3600"/>
              <a:t> {C} has confidence c</a:t>
            </a:r>
            <a:r>
              <a:rPr lang="en-GB" sz="3600" baseline="-25000"/>
              <a:t>1</a:t>
            </a:r>
            <a:r>
              <a:rPr lang="en-GB" sz="3600"/>
              <a:t> and rule {A} </a:t>
            </a:r>
            <a:r>
              <a:rPr lang="en-GB" sz="3200">
                <a:latin typeface="Wingdings"/>
                <a:ea typeface="Wingdings"/>
                <a:cs typeface="Wingdings"/>
                <a:sym typeface="Wingdings"/>
              </a:rPr>
              <a:t></a:t>
            </a:r>
            <a:r>
              <a:rPr lang="en-GB" sz="3600"/>
              <a:t> {C} has confidence c</a:t>
            </a:r>
            <a:r>
              <a:rPr lang="en-GB" sz="3600" baseline="-25000"/>
              <a:t>2</a:t>
            </a:r>
            <a:r>
              <a:rPr lang="en-GB" sz="3600"/>
              <a:t>, then ...</a:t>
            </a:r>
            <a:endParaRPr lang="en-GB" sz="3600" dirty="0"/>
          </a:p>
        </p:txBody>
      </p:sp>
      <p:sp>
        <p:nvSpPr>
          <p:cNvPr id="13314" name="TPAnswers"/>
          <p:cNvSpPr>
            <a:spLocks noGrp="1"/>
          </p:cNvSpPr>
          <p:nvPr>
            <p:ph idx="1"/>
            <p:custDataLst>
              <p:tags r:id="rId2"/>
            </p:custDataLst>
          </p:nvPr>
        </p:nvSpPr>
        <p:spPr>
          <a:xfrm>
            <a:off x="179388" y="1341438"/>
            <a:ext cx="5040684" cy="5029200"/>
          </a:xfrm>
        </p:spPr>
        <p:txBody>
          <a:bodyPr>
            <a:normAutofit/>
          </a:bodyPr>
          <a:lstStyle/>
          <a:p>
            <a:pPr marL="857250" indent="-514350">
              <a:buFont typeface="+mj-lt"/>
              <a:buAutoNum type="alphaUcPeriod"/>
            </a:pPr>
            <a:endParaRPr lang="en-GB" dirty="0"/>
          </a:p>
          <a:p>
            <a:pPr marL="857250" indent="-514350">
              <a:buFont typeface="+mj-lt"/>
              <a:buAutoNum type="alphaUcPeriod"/>
            </a:pPr>
            <a:r>
              <a:rPr lang="en-GB" dirty="0"/>
              <a:t>c</a:t>
            </a:r>
            <a:r>
              <a:rPr lang="en-GB" baseline="-25000" dirty="0"/>
              <a:t>2</a:t>
            </a:r>
            <a:r>
              <a:rPr lang="en-GB" dirty="0"/>
              <a:t> &gt;= c</a:t>
            </a:r>
            <a:r>
              <a:rPr lang="en-GB" baseline="-25000" dirty="0"/>
              <a:t>1</a:t>
            </a:r>
          </a:p>
          <a:p>
            <a:pPr marL="857250" indent="-514350">
              <a:buFont typeface="+mj-lt"/>
              <a:buAutoNum type="alphaUcPeriod"/>
            </a:pPr>
            <a:r>
              <a:rPr lang="en-GB" dirty="0"/>
              <a:t>c</a:t>
            </a:r>
            <a:r>
              <a:rPr lang="en-GB" baseline="-25000" dirty="0"/>
              <a:t>1</a:t>
            </a:r>
            <a:r>
              <a:rPr lang="en-GB" dirty="0"/>
              <a:t> &gt; c</a:t>
            </a:r>
            <a:r>
              <a:rPr lang="en-GB" baseline="-25000" dirty="0"/>
              <a:t>2</a:t>
            </a:r>
            <a:r>
              <a:rPr lang="en-GB" dirty="0"/>
              <a:t> and c</a:t>
            </a:r>
            <a:r>
              <a:rPr lang="en-GB" baseline="-25000" dirty="0"/>
              <a:t>2</a:t>
            </a:r>
            <a:r>
              <a:rPr lang="en-GB" dirty="0"/>
              <a:t> &gt; c</a:t>
            </a:r>
            <a:r>
              <a:rPr lang="en-GB" baseline="-25000" dirty="0"/>
              <a:t>1</a:t>
            </a:r>
            <a:r>
              <a:rPr lang="en-GB" dirty="0"/>
              <a:t> are both possible</a:t>
            </a:r>
            <a:endParaRPr lang="en-GB" baseline="-25000" dirty="0"/>
          </a:p>
          <a:p>
            <a:pPr marL="857250" indent="-514350">
              <a:buFont typeface="+mj-lt"/>
              <a:buAutoNum type="alphaUcPeriod"/>
            </a:pPr>
            <a:r>
              <a:rPr lang="en-GB" dirty="0"/>
              <a:t>c</a:t>
            </a:r>
            <a:r>
              <a:rPr lang="en-GB" baseline="-25000" dirty="0"/>
              <a:t>1</a:t>
            </a:r>
            <a:r>
              <a:rPr lang="en-GB" dirty="0"/>
              <a:t> &gt;= c</a:t>
            </a:r>
            <a:r>
              <a:rPr lang="en-GB" baseline="-25000" dirty="0"/>
              <a:t>2</a:t>
            </a:r>
          </a:p>
        </p:txBody>
      </p:sp>
      <p:sp>
        <p:nvSpPr>
          <p:cNvPr id="2" name="Footer Placeholder 1">
            <a:extLst>
              <a:ext uri="{FF2B5EF4-FFF2-40B4-BE49-F238E27FC236}">
                <a16:creationId xmlns:a16="http://schemas.microsoft.com/office/drawing/2014/main" id="{6EB1F232-7F3B-A741-A1E0-AE3BEC6CBC2D}"/>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Association Rules</a:t>
            </a:r>
          </a:p>
        </p:txBody>
      </p:sp>
      <p:sp>
        <p:nvSpPr>
          <p:cNvPr id="3" name="Content Placeholder 2"/>
          <p:cNvSpPr>
            <a:spLocks noGrp="1"/>
          </p:cNvSpPr>
          <p:nvPr>
            <p:ph idx="1"/>
          </p:nvPr>
        </p:nvSpPr>
        <p:spPr/>
        <p:txBody>
          <a:bodyPr/>
          <a:lstStyle/>
          <a:p>
            <a:r>
              <a:rPr lang="en-US" sz="2800" dirty="0"/>
              <a:t>Not all high-confidence rules are interesting</a:t>
            </a:r>
          </a:p>
          <a:p>
            <a:endParaRPr lang="en-US" sz="2800" dirty="0"/>
          </a:p>
          <a:p>
            <a:endParaRPr lang="en-US" sz="2800" dirty="0"/>
          </a:p>
          <a:p>
            <a:endParaRPr lang="en-US" sz="2800" dirty="0"/>
          </a:p>
          <a:p>
            <a:endParaRPr lang="en-US" sz="2800" dirty="0"/>
          </a:p>
          <a:p>
            <a:endParaRPr lang="en-US" sz="2800" dirty="0"/>
          </a:p>
          <a:p>
            <a:r>
              <a:rPr lang="en-US" sz="2800" dirty="0"/>
              <a:t>{Tea} </a:t>
            </a:r>
            <a:r>
              <a:rPr lang="en-GB" sz="2800" dirty="0">
                <a:latin typeface="Wingdings"/>
                <a:ea typeface="Wingdings"/>
                <a:cs typeface="Wingdings"/>
                <a:sym typeface="Wingdings"/>
              </a:rPr>
              <a:t></a:t>
            </a:r>
            <a:r>
              <a:rPr lang="en-US" sz="2800" dirty="0"/>
              <a:t> {Coffee} has support 0.15 and confidence 0.75</a:t>
            </a:r>
          </a:p>
          <a:p>
            <a:pPr lvl="1"/>
            <a:r>
              <a:rPr lang="en-US" sz="2400" dirty="0"/>
              <a:t>But 80% of people drink coffee anyway</a:t>
            </a:r>
          </a:p>
          <a:p>
            <a:pPr lvl="1"/>
            <a:r>
              <a:rPr lang="en-US" sz="2400" dirty="0"/>
              <a:t>Drinking tea decreases the probability to drink coffee!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844824"/>
            <a:ext cx="4991100" cy="2438400"/>
          </a:xfrm>
          <a:prstGeom prst="rect">
            <a:avLst/>
          </a:prstGeom>
        </p:spPr>
      </p:pic>
    </p:spTree>
    <p:extLst>
      <p:ext uri="{BB962C8B-B14F-4D97-AF65-F5344CB8AC3E}">
        <p14:creationId xmlns:p14="http://schemas.microsoft.com/office/powerpoint/2010/main" val="91603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2.2.5.1 Association Rules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9388" y="1341438"/>
                <a:ext cx="8785100" cy="5029200"/>
              </a:xfrm>
            </p:spPr>
            <p:txBody>
              <a:bodyPr/>
              <a:lstStyle/>
              <a:p>
                <a:r>
                  <a:rPr lang="en-GB" dirty="0"/>
                  <a:t>We search association rules of the form</a:t>
                </a:r>
              </a:p>
              <a:p>
                <a:pPr algn="ctr"/>
                <a:r>
                  <a:rPr lang="en-GB" dirty="0"/>
                  <a:t>Body </a:t>
                </a:r>
                <a:r>
                  <a:rPr lang="en-GB" sz="2400" dirty="0">
                    <a:latin typeface="Wingdings"/>
                    <a:ea typeface="Wingdings"/>
                    <a:cs typeface="Wingdings"/>
                    <a:sym typeface="Wingdings"/>
                  </a:rPr>
                  <a:t></a:t>
                </a:r>
                <a:r>
                  <a:rPr lang="en-GB" dirty="0"/>
                  <a:t> Head [support, confidence]</a:t>
                </a:r>
                <a:br>
                  <a:rPr lang="en-GB" dirty="0"/>
                </a:br>
                <a:endParaRPr lang="en-GB" dirty="0"/>
              </a:p>
              <a:p>
                <a:pPr marL="514350" indent="-514350">
                  <a:buFont typeface="+mj-lt"/>
                  <a:buAutoNum type="arabicPeriod"/>
                </a:pPr>
                <a:r>
                  <a:rPr lang="en-GB" sz="2400" dirty="0"/>
                  <a:t>Body: predicate(</a:t>
                </a:r>
                <a:r>
                  <a:rPr lang="en-GB" sz="2400" i="1" dirty="0"/>
                  <a:t>x, </a:t>
                </a:r>
                <a:r>
                  <a:rPr lang="en-GB" sz="2400" dirty="0"/>
                  <a:t>item)	a property of </a:t>
                </a:r>
                <a:r>
                  <a:rPr lang="en-GB" sz="2400" i="1" dirty="0"/>
                  <a:t>x</a:t>
                </a:r>
              </a:p>
              <a:p>
                <a:pPr marL="514350" indent="-514350">
                  <a:buFont typeface="+mj-lt"/>
                  <a:buAutoNum type="arabicPeriod"/>
                </a:pPr>
                <a:r>
                  <a:rPr lang="en-GB" sz="2400" dirty="0"/>
                  <a:t>Head: predicate(</a:t>
                </a:r>
                <a:r>
                  <a:rPr lang="en-GB" sz="2400" i="1" dirty="0"/>
                  <a:t>x,</a:t>
                </a:r>
                <a14:m>
                  <m:oMath xmlns:m="http://schemas.openxmlformats.org/officeDocument/2006/math">
                    <m:r>
                      <a:rPr lang="en-GB" sz="2400" i="1" smtClean="0">
                        <a:latin typeface="Cambria Math" panose="02040503050406030204" pitchFamily="18" charset="0"/>
                      </a:rPr>
                      <m:t> </m:t>
                    </m:r>
                  </m:oMath>
                </a14:m>
                <a:r>
                  <a:rPr lang="en-GB" sz="2400" dirty="0"/>
                  <a:t>item)	a property likely to be</a:t>
                </a:r>
                <a:br>
                  <a:rPr lang="en-GB" sz="2400" dirty="0"/>
                </a:br>
                <a:r>
                  <a:rPr lang="en-GB" sz="2400" dirty="0"/>
                  <a:t>					implied by the Body</a:t>
                </a:r>
              </a:p>
              <a:p>
                <a:pPr marL="514350" indent="-514350">
                  <a:buFont typeface="+mj-lt"/>
                  <a:buAutoNum type="arabicPeriod" startAt="3"/>
                </a:pPr>
                <a:r>
                  <a:rPr lang="en-GB" sz="2400" dirty="0"/>
                  <a:t>Support, confidence: measures of the validity of the rule</a:t>
                </a:r>
                <a:br>
                  <a:rPr lang="en-GB" sz="2400" dirty="0"/>
                </a:br>
                <a:endParaRPr lang="en-GB" sz="2400" dirty="0"/>
              </a:p>
              <a:p>
                <a:r>
                  <a:rPr lang="en-GB" dirty="0"/>
                  <a:t>Example: </a:t>
                </a:r>
                <a:r>
                  <a:rPr lang="en-GB" sz="2800" dirty="0"/>
                  <a:t>buy(x, diapers) </a:t>
                </a:r>
                <a:r>
                  <a:rPr lang="en-GB" sz="2800" dirty="0">
                    <a:sym typeface="Wingdings"/>
                  </a:rPr>
                  <a:t></a:t>
                </a:r>
                <a:r>
                  <a:rPr lang="en-GB" sz="2800" dirty="0"/>
                  <a:t> buy(x, beer) [0.5%, 60%]</a:t>
                </a:r>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9388" y="1341438"/>
                <a:ext cx="8785100" cy="5029200"/>
              </a:xfrm>
              <a:blipFill>
                <a:blip r:embed="rId3"/>
                <a:stretch>
                  <a:fillRect l="-1729" t="-1511"/>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717240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Measures of Interest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Added Value (A, B itemsets)</a:t>
                </a:r>
              </a:p>
              <a:p>
                <a:pPr>
                  <a:lnSpc>
                    <a:spcPct val="150000"/>
                  </a:lnSpc>
                </a:pPr>
                <a14:m>
                  <m:oMathPara xmlns:m="http://schemas.openxmlformats.org/officeDocument/2006/math">
                    <m:oMathParaPr>
                      <m:jc m:val="centerGroup"/>
                    </m:oMathParaPr>
                    <m:oMath xmlns:m="http://schemas.openxmlformats.org/officeDocument/2006/math">
                      <m:r>
                        <a:rPr lang="fr-CH" sz="2800" b="0" i="1" smtClean="0">
                          <a:latin typeface="Cambria Math" charset="0"/>
                        </a:rPr>
                        <m:t>𝐴𝑉</m:t>
                      </m:r>
                      <m:d>
                        <m:dPr>
                          <m:ctrlPr>
                            <a:rPr lang="fr-CH" sz="2800" b="0" i="1" smtClean="0">
                              <a:latin typeface="Cambria Math" panose="02040503050406030204" pitchFamily="18" charset="0"/>
                            </a:rPr>
                          </m:ctrlPr>
                        </m:dPr>
                        <m:e>
                          <m:r>
                            <a:rPr lang="fr-CH" sz="2800" b="0" i="1" smtClean="0">
                              <a:latin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e>
                      </m:d>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𝑐𝑜𝑛𝑓𝑖𝑑𝑒𝑛𝑐𝑒</m:t>
                      </m:r>
                      <m:d>
                        <m:dPr>
                          <m:ctrlPr>
                            <a:rPr lang="fr-CH" sz="2800" b="0" i="1" smtClean="0">
                              <a:latin typeface="Cambria Math" panose="02040503050406030204" pitchFamily="18" charset="0"/>
                              <a:ea typeface="Cambria Math" charset="0"/>
                              <a:cs typeface="Cambria Math" charset="0"/>
                            </a:rPr>
                          </m:ctrlPr>
                        </m:dPr>
                        <m:e>
                          <m:r>
                            <a:rPr lang="fr-CH" sz="2800" b="0" i="1" smtClean="0">
                              <a:latin typeface="Cambria Math" charset="0"/>
                              <a:ea typeface="Cambria Math" charset="0"/>
                              <a:cs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e>
                      </m:d>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𝑠𝑢𝑝𝑝𝑜𝑟𝑡</m:t>
                      </m:r>
                      <m:d>
                        <m:dPr>
                          <m:ctrlPr>
                            <a:rPr lang="fr-CH" sz="2800" b="0" i="1" smtClean="0">
                              <a:latin typeface="Cambria Math" panose="02040503050406030204" pitchFamily="18" charset="0"/>
                              <a:ea typeface="Cambria Math" charset="0"/>
                              <a:cs typeface="Cambria Math" charset="0"/>
                            </a:rPr>
                          </m:ctrlPr>
                        </m:dPr>
                        <m:e>
                          <m:r>
                            <a:rPr lang="fr-CH" sz="2800" b="0" i="1" smtClean="0">
                              <a:latin typeface="Cambria Math" charset="0"/>
                              <a:ea typeface="Cambria Math" charset="0"/>
                              <a:cs typeface="Cambria Math" charset="0"/>
                            </a:rPr>
                            <m:t>𝐵</m:t>
                          </m:r>
                        </m:e>
                      </m:d>
                    </m:oMath>
                  </m:oMathPara>
                </a14:m>
                <a:br>
                  <a:rPr lang="fr-CH" b="0" dirty="0">
                    <a:ea typeface="Cambria Math" charset="0"/>
                    <a:cs typeface="Cambria Math" charset="0"/>
                  </a:rPr>
                </a:br>
                <a:endParaRPr lang="en-US" dirty="0"/>
              </a:p>
              <a:p>
                <a:pPr marL="0" lvl="1" indent="0">
                  <a:buNone/>
                </a:pPr>
                <a:r>
                  <a:rPr lang="en-US" dirty="0"/>
                  <a:t>Interesting rules are those with high positive or negative interest values (usually above 0.5)</a:t>
                </a:r>
              </a:p>
              <a:p>
                <a:pPr marL="0" lvl="1" indent="0">
                  <a:buNone/>
                </a:pPr>
                <a:r>
                  <a:rPr lang="en-US" dirty="0"/>
                  <a:t>Alternative:  </a:t>
                </a:r>
                <a14:m>
                  <m:oMath xmlns:m="http://schemas.openxmlformats.org/officeDocument/2006/math">
                    <m:r>
                      <a:rPr lang="fr-CH" b="0" i="1" smtClean="0">
                        <a:latin typeface="Cambria Math" charset="0"/>
                      </a:rPr>
                      <m:t>𝐿𝑖𝑓𝑡</m:t>
                    </m:r>
                    <m:d>
                      <m:dPr>
                        <m:ctrlPr>
                          <a:rPr lang="fr-CH" b="0" i="1" smtClean="0">
                            <a:latin typeface="Cambria Math" panose="02040503050406030204" pitchFamily="18" charset="0"/>
                          </a:rPr>
                        </m:ctrlPr>
                      </m:dPr>
                      <m:e>
                        <m:r>
                          <a:rPr lang="fr-CH" b="0" i="1" smtClean="0">
                            <a:latin typeface="Cambria Math" charset="0"/>
                          </a:rPr>
                          <m:t>𝐴</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𝐵</m:t>
                        </m:r>
                      </m:e>
                    </m:d>
                    <m:r>
                      <a:rPr lang="fr-CH" b="0" i="1" smtClean="0">
                        <a:latin typeface="Cambria Math" charset="0"/>
                        <a:ea typeface="Cambria Math" charset="0"/>
                        <a:cs typeface="Cambria Math" charset="0"/>
                      </a:rPr>
                      <m:t>=</m:t>
                    </m:r>
                    <m:f>
                      <m:fPr>
                        <m:ctrlPr>
                          <a:rPr lang="fr-CH" b="0" i="1" smtClean="0">
                            <a:latin typeface="Cambria Math" panose="02040503050406030204" pitchFamily="18" charset="0"/>
                            <a:ea typeface="Cambria Math" charset="0"/>
                            <a:cs typeface="Cambria Math" charset="0"/>
                          </a:rPr>
                        </m:ctrlPr>
                      </m:fPr>
                      <m:num>
                        <m:r>
                          <a:rPr lang="fr-CH" b="0" i="1" smtClean="0">
                            <a:latin typeface="Cambria Math" charset="0"/>
                            <a:ea typeface="Cambria Math" charset="0"/>
                            <a:cs typeface="Cambria Math" charset="0"/>
                          </a:rPr>
                          <m:t>𝑐𝑜𝑛𝑓𝑖𝑑𝑒𝑛𝑐𝑒</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𝐴</m:t>
                        </m:r>
                        <m:r>
                          <a:rPr lang="fr-CH" i="1">
                            <a:latin typeface="Cambria Math" charset="0"/>
                            <a:ea typeface="Cambria Math" charset="0"/>
                            <a:cs typeface="Cambria Math" charset="0"/>
                          </a:rPr>
                          <m:t>→</m:t>
                        </m:r>
                        <m:r>
                          <a:rPr lang="fr-CH" i="1">
                            <a:latin typeface="Cambria Math" charset="0"/>
                            <a:ea typeface="Cambria Math" charset="0"/>
                            <a:cs typeface="Cambria Math" charset="0"/>
                          </a:rPr>
                          <m:t>𝐵</m:t>
                        </m:r>
                        <m:r>
                          <a:rPr lang="fr-CH" b="0" i="1" smtClean="0">
                            <a:latin typeface="Cambria Math" charset="0"/>
                            <a:ea typeface="Cambria Math" charset="0"/>
                            <a:cs typeface="Cambria Math" charset="0"/>
                          </a:rPr>
                          <m:t>)</m:t>
                        </m:r>
                      </m:num>
                      <m:den>
                        <m:r>
                          <a:rPr lang="fr-CH" b="0" i="1" smtClean="0">
                            <a:latin typeface="Cambria Math" charset="0"/>
                            <a:ea typeface="Cambria Math" charset="0"/>
                            <a:cs typeface="Cambria Math" charset="0"/>
                          </a:rPr>
                          <m:t>𝑠𝑢𝑝𝑝𝑜𝑟𝑡</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𝐵</m:t>
                        </m:r>
                        <m:r>
                          <a:rPr lang="fr-CH" b="0" i="1" smtClean="0">
                            <a:latin typeface="Cambria Math" charset="0"/>
                            <a:ea typeface="Cambria Math" charset="0"/>
                            <a:cs typeface="Cambria Math" charset="0"/>
                          </a:rPr>
                          <m:t>)</m:t>
                        </m:r>
                      </m:den>
                    </m:f>
                  </m:oMath>
                </a14:m>
                <a:endParaRPr lang="fr-CH" b="0" dirty="0">
                  <a:ea typeface="Cambria Math" charset="0"/>
                  <a:cs typeface="Cambria Math" charset="0"/>
                </a:endParaRPr>
              </a:p>
              <a:p>
                <a:pPr marL="0" lvl="1" indent="0">
                  <a:buNone/>
                </a:pPr>
                <a:r>
                  <a:rPr lang="en-US" dirty="0"/>
                  <a:t>Example: </a:t>
                </a:r>
              </a:p>
              <a:p>
                <a:pPr marL="457200" lvl="1" indent="-457200"/>
                <a:r>
                  <a:rPr lang="en-US" dirty="0"/>
                  <a:t>AV({Tea} </a:t>
                </a:r>
                <a:r>
                  <a:rPr lang="en-GB" dirty="0">
                    <a:solidFill>
                      <a:srgbClr val="000000"/>
                    </a:solidFill>
                    <a:latin typeface="Wingdings"/>
                    <a:ea typeface="Wingdings"/>
                    <a:cs typeface="Wingdings"/>
                    <a:sym typeface="Wingdings"/>
                  </a:rPr>
                  <a:t></a:t>
                </a:r>
                <a:r>
                  <a:rPr lang="en-US" dirty="0"/>
                  <a:t> {Coffee}) = 0.75 – 0.8 = -0.05</a:t>
                </a:r>
              </a:p>
              <a:p>
                <a:pPr marL="457200" lvl="1" indent="-457200"/>
                <a:r>
                  <a:rPr lang="en-US" dirty="0"/>
                  <a:t>Lift({Tea} </a:t>
                </a:r>
                <a:r>
                  <a:rPr lang="en-GB" dirty="0">
                    <a:solidFill>
                      <a:srgbClr val="000000"/>
                    </a:solidFill>
                    <a:latin typeface="Wingdings"/>
                    <a:ea typeface="Wingdings"/>
                    <a:cs typeface="Wingdings"/>
                    <a:sym typeface="Wingdings"/>
                  </a:rPr>
                  <a:t></a:t>
                </a:r>
                <a:r>
                  <a:rPr lang="en-US" dirty="0"/>
                  <a:t> {Coffee}) = 0.75 / 0.8 = 0.9375</a:t>
                </a:r>
              </a:p>
              <a:p>
                <a:pPr marL="457200" lvl="1" indent="-457200"/>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76274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Quantitative Attributes</a:t>
            </a:r>
          </a:p>
        </p:txBody>
      </p:sp>
      <p:sp>
        <p:nvSpPr>
          <p:cNvPr id="3" name="Content Placeholder 2"/>
          <p:cNvSpPr>
            <a:spLocks noGrp="1"/>
          </p:cNvSpPr>
          <p:nvPr>
            <p:ph idx="1"/>
          </p:nvPr>
        </p:nvSpPr>
        <p:spPr/>
        <p:txBody>
          <a:bodyPr/>
          <a:lstStyle/>
          <a:p>
            <a:r>
              <a:rPr lang="en-GB" sz="2800" dirty="0"/>
              <a:t>Transforming quantitative (numeric ordered values) into categorical ones</a:t>
            </a:r>
          </a:p>
          <a:p>
            <a:pPr marL="1200150" lvl="1" indent="-457200">
              <a:buFont typeface="Lucida Grande"/>
              <a:buChar char="-"/>
            </a:pPr>
            <a:r>
              <a:rPr lang="en-GB" i="1" dirty="0"/>
              <a:t>Static discretisation </a:t>
            </a:r>
            <a:r>
              <a:rPr lang="en-GB" dirty="0"/>
              <a:t>into predefined bins</a:t>
            </a:r>
          </a:p>
          <a:p>
            <a:pPr marL="1200150" lvl="1" indent="-457200">
              <a:buFont typeface="Lucida Grande"/>
              <a:buChar char="-"/>
            </a:pPr>
            <a:r>
              <a:rPr lang="en-GB" i="1" dirty="0"/>
              <a:t>Dynamic discretisation </a:t>
            </a:r>
            <a:r>
              <a:rPr lang="en-GB" dirty="0"/>
              <a:t>based on the distribution of the data </a:t>
            </a:r>
          </a:p>
          <a:p>
            <a:r>
              <a:rPr lang="en-GB" sz="2800" dirty="0"/>
              <a:t>The rules depend on the chosen discretisation!!</a:t>
            </a:r>
          </a:p>
          <a:p>
            <a:pPr lvl="1" indent="0">
              <a:buNone/>
            </a:pPr>
            <a:r>
              <a:rPr lang="en-GB" sz="2400" dirty="0"/>
              <a:t>(1) age{</a:t>
            </a:r>
            <a:r>
              <a:rPr lang="en-GB" sz="2400" i="1" dirty="0"/>
              <a:t>x</a:t>
            </a:r>
            <a:r>
              <a:rPr lang="en-GB" sz="2400" dirty="0"/>
              <a:t>, [18,19]}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r>
              <a:rPr lang="en-GB" sz="2400" dirty="0"/>
              <a:t>(2) age{</a:t>
            </a:r>
            <a:r>
              <a:rPr lang="en-GB" sz="2400" i="1" dirty="0"/>
              <a:t>x</a:t>
            </a:r>
            <a:r>
              <a:rPr lang="en-GB" sz="2400" dirty="0"/>
              <a:t>, [20,21]}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r>
              <a:rPr lang="en-GB" sz="2400" dirty="0"/>
              <a:t>				vs.</a:t>
            </a:r>
          </a:p>
          <a:p>
            <a:pPr lvl="1" indent="0">
              <a:buNone/>
            </a:pPr>
            <a:r>
              <a:rPr lang="en-GB" sz="2400" dirty="0"/>
              <a:t>(1) age{</a:t>
            </a:r>
            <a:r>
              <a:rPr lang="en-GB" sz="2400" i="1" dirty="0"/>
              <a:t>x</a:t>
            </a:r>
            <a:r>
              <a:rPr lang="en-GB" sz="2400" dirty="0"/>
              <a:t>, [18,21]}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endParaRPr lang="en-GB" sz="24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7653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Improving </a:t>
            </a:r>
            <a:r>
              <a:rPr lang="en-GB" dirty="0" err="1"/>
              <a:t>Apriori</a:t>
            </a:r>
            <a:r>
              <a:rPr lang="en-GB" dirty="0"/>
              <a:t> for Large Datasets</a:t>
            </a:r>
          </a:p>
        </p:txBody>
      </p:sp>
      <p:sp>
        <p:nvSpPr>
          <p:cNvPr id="3" name="Content Placeholder 2"/>
          <p:cNvSpPr>
            <a:spLocks noGrp="1"/>
          </p:cNvSpPr>
          <p:nvPr>
            <p:ph idx="1"/>
          </p:nvPr>
        </p:nvSpPr>
        <p:spPr/>
        <p:txBody>
          <a:bodyPr/>
          <a:lstStyle/>
          <a:p>
            <a:pPr marL="514350" indent="-514350">
              <a:buFont typeface="+mj-lt"/>
              <a:buAutoNum type="arabicPeriod"/>
            </a:pPr>
            <a:r>
              <a:rPr lang="en-GB" sz="2800" dirty="0"/>
              <a:t>Transaction reduction</a:t>
            </a:r>
          </a:p>
          <a:p>
            <a:pPr marL="1257300" lvl="1" indent="-514350"/>
            <a:r>
              <a:rPr lang="en-GB" sz="2400" dirty="0"/>
              <a:t>A transaction that does not contain any frequent k-itemset is useless in subsequent scans</a:t>
            </a:r>
          </a:p>
          <a:p>
            <a:pPr marL="514350" indent="-514350">
              <a:buFont typeface="+mj-lt"/>
              <a:buAutoNum type="arabicPeriod"/>
            </a:pPr>
            <a:r>
              <a:rPr lang="en-GB" sz="2800" dirty="0"/>
              <a:t>Sampling</a:t>
            </a:r>
          </a:p>
          <a:p>
            <a:pPr marL="1257300" lvl="1" indent="-514350"/>
            <a:r>
              <a:rPr lang="en-GB" sz="2400" dirty="0"/>
              <a:t>Mining on a sampled subset of DB, with a lower support</a:t>
            </a:r>
            <a:endParaRPr lang="en-GB" dirty="0"/>
          </a:p>
          <a:p>
            <a:pPr marL="514350" indent="-514350">
              <a:buFont typeface="+mj-lt"/>
              <a:buAutoNum type="arabicPeriod"/>
            </a:pPr>
            <a:r>
              <a:rPr lang="en-GB" sz="2800" dirty="0"/>
              <a:t>Partitioning (SON algorithm)</a:t>
            </a:r>
          </a:p>
          <a:p>
            <a:pPr marL="1257300" lvl="1" indent="-514350"/>
            <a:r>
              <a:rPr lang="en-GB" sz="2400" dirty="0"/>
              <a:t>Any itemset that is potentially frequent in a DB must be frequent in at least one of the partitions of the DB</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42562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a:t>
            </a:r>
          </a:p>
        </p:txBody>
      </p:sp>
      <p:sp>
        <p:nvSpPr>
          <p:cNvPr id="3" name="Content Placeholder 2"/>
          <p:cNvSpPr>
            <a:spLocks noGrp="1"/>
          </p:cNvSpPr>
          <p:nvPr>
            <p:ph idx="1"/>
          </p:nvPr>
        </p:nvSpPr>
        <p:spPr/>
        <p:txBody>
          <a:bodyPr/>
          <a:lstStyle/>
          <a:p>
            <a:r>
              <a:rPr lang="en-US" dirty="0"/>
              <a:t>Approach</a:t>
            </a:r>
          </a:p>
          <a:p>
            <a:pPr marL="971550" lvl="1" indent="-514350">
              <a:buFont typeface="+mj-lt"/>
              <a:buAutoNum type="arabicPeriod"/>
            </a:pPr>
            <a:r>
              <a:rPr lang="en-US" dirty="0"/>
              <a:t>Randomly sample transactions with probability p</a:t>
            </a:r>
          </a:p>
          <a:p>
            <a:pPr marL="971550" lvl="1" indent="-514350">
              <a:buFont typeface="+mj-lt"/>
              <a:buAutoNum type="arabicPeriod"/>
            </a:pPr>
            <a:r>
              <a:rPr lang="en-US" dirty="0"/>
              <a:t>Detect frequent itemsets with support p*s</a:t>
            </a:r>
          </a:p>
          <a:p>
            <a:pPr marL="971550" lvl="1" indent="-514350">
              <a:buFont typeface="+mj-lt"/>
              <a:buAutoNum type="arabicPeriod"/>
            </a:pPr>
            <a:r>
              <a:rPr lang="en-US" dirty="0"/>
              <a:t>Eliminate </a:t>
            </a:r>
            <a:r>
              <a:rPr lang="en-US" b="1" dirty="0"/>
              <a:t>false positives </a:t>
            </a:r>
            <a:r>
              <a:rPr lang="en-US" dirty="0"/>
              <a:t>by counting frequent itemsets on complete data after discovery</a:t>
            </a:r>
          </a:p>
          <a:p>
            <a:r>
              <a:rPr lang="en-US" dirty="0"/>
              <a:t>Refinements</a:t>
            </a:r>
          </a:p>
          <a:p>
            <a:pPr lvl="1"/>
            <a:r>
              <a:rPr lang="en-US" dirty="0"/>
              <a:t>If we assume that the m transactions are randomly sorted, we can just choose the first p*m ones</a:t>
            </a:r>
          </a:p>
          <a:p>
            <a:pPr lvl="1"/>
            <a:r>
              <a:rPr lang="en-US" b="1" dirty="0"/>
              <a:t>False negatives </a:t>
            </a:r>
            <a:r>
              <a:rPr lang="en-US" dirty="0"/>
              <a:t>can be reduced by choosing a lower threshold, e.g., 0.9 p*s</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60733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Partitioning</a:t>
            </a:r>
          </a:p>
        </p:txBody>
      </p:sp>
      <p:sp>
        <p:nvSpPr>
          <p:cNvPr id="19459" name="Rectangle 3"/>
          <p:cNvSpPr>
            <a:spLocks noGrp="1" noChangeArrowheads="1"/>
          </p:cNvSpPr>
          <p:nvPr>
            <p:ph type="body" idx="1"/>
          </p:nvPr>
        </p:nvSpPr>
        <p:spPr/>
        <p:txBody>
          <a:bodyPr/>
          <a:lstStyle/>
          <a:p>
            <a:r>
              <a:rPr lang="en-US" dirty="0"/>
              <a:t>Approach</a:t>
            </a:r>
          </a:p>
          <a:p>
            <a:pPr marL="1257300" lvl="1" indent="-514350">
              <a:buFont typeface="+mj-lt"/>
              <a:buAutoNum type="arabicPeriod"/>
            </a:pPr>
            <a:r>
              <a:rPr lang="en-US" dirty="0"/>
              <a:t>Divide transactions in 1/p partitions and repeatedly read partitions into main memory </a:t>
            </a:r>
          </a:p>
          <a:p>
            <a:pPr marL="1257300" lvl="1" indent="-514350">
              <a:buFont typeface="+mj-lt"/>
              <a:buAutoNum type="arabicPeriod"/>
            </a:pPr>
            <a:r>
              <a:rPr lang="en-US" dirty="0"/>
              <a:t>Detect in-memory algorithm to find all frequent itemsets with support threshold p*s</a:t>
            </a:r>
          </a:p>
          <a:p>
            <a:pPr marL="1257300" lvl="1" indent="-514350">
              <a:buFont typeface="+mj-lt"/>
              <a:buAutoNum type="arabicPeriod"/>
            </a:pPr>
            <a:r>
              <a:rPr lang="en-US" dirty="0"/>
              <a:t>An </a:t>
            </a:r>
            <a:r>
              <a:rPr lang="en-US" dirty="0" err="1"/>
              <a:t>itemset</a:t>
            </a:r>
            <a:r>
              <a:rPr lang="en-US" dirty="0"/>
              <a:t> becomes a candidate if it is found to be frequent in </a:t>
            </a:r>
            <a:r>
              <a:rPr lang="en-US" b="1" dirty="0"/>
              <a:t>at least </a:t>
            </a:r>
            <a:r>
              <a:rPr lang="en-US" dirty="0"/>
              <a:t>one partition</a:t>
            </a:r>
          </a:p>
          <a:p>
            <a:pPr marL="1257300" lvl="1" indent="-514350">
              <a:buFont typeface="+mj-lt"/>
              <a:buAutoNum type="arabicPeriod"/>
            </a:pPr>
            <a:r>
              <a:rPr lang="en-US" dirty="0"/>
              <a:t>On a </a:t>
            </a:r>
            <a:r>
              <a:rPr lang="en-US" b="1" dirty="0"/>
              <a:t>second pass</a:t>
            </a:r>
            <a:r>
              <a:rPr lang="en-US" dirty="0"/>
              <a:t>, count all the candidate itemsets and determine which are frequent in the entire set of transactions</a:t>
            </a:r>
          </a:p>
          <a:p>
            <a:pPr marL="1257300" lvl="1" indent="-514350">
              <a:buFont typeface="+mj-lt"/>
              <a:buAutoNum type="arabicPeriod"/>
            </a:pPr>
            <a:endParaRPr lang="en-US" dirty="0"/>
          </a:p>
          <a:p>
            <a:pPr marL="1257300" lvl="1" indent="-514350">
              <a:buFont typeface="+mj-lt"/>
              <a:buAutoNum type="arabicPeriod"/>
            </a:pPr>
            <a:endParaRPr lang="en-US" dirty="0"/>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965097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Partitioning – Why it works</a:t>
            </a:r>
          </a:p>
        </p:txBody>
      </p:sp>
      <p:sp>
        <p:nvSpPr>
          <p:cNvPr id="20483" name="Rectangle 3"/>
          <p:cNvSpPr>
            <a:spLocks noGrp="1" noChangeArrowheads="1"/>
          </p:cNvSpPr>
          <p:nvPr>
            <p:ph type="body" idx="1"/>
          </p:nvPr>
        </p:nvSpPr>
        <p:spPr/>
        <p:txBody>
          <a:bodyPr/>
          <a:lstStyle/>
          <a:p>
            <a:pPr lvl="8"/>
            <a:endParaRPr lang="en-US" dirty="0">
              <a:solidFill>
                <a:srgbClr val="FF0000"/>
              </a:solidFill>
            </a:endParaRPr>
          </a:p>
          <a:p>
            <a:r>
              <a:rPr lang="en-US" b="1" dirty="0"/>
              <a:t>Key “monotonicity” idea</a:t>
            </a:r>
          </a:p>
          <a:p>
            <a:pPr lvl="1"/>
            <a:r>
              <a:rPr lang="en-US" dirty="0"/>
              <a:t>an itemset cannot be frequent in the entire set of transactions unless it is frequent in at least one subset</a:t>
            </a:r>
          </a:p>
          <a:p>
            <a:pPr lvl="1"/>
            <a:r>
              <a:rPr lang="en-US" dirty="0"/>
              <a:t>Proof: If for all partitions support is below p*s, the total support is less than (1/p) p*s = s!</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872123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Partitioning – Distributed Version</a:t>
            </a:r>
          </a:p>
        </p:txBody>
      </p:sp>
      <p:sp>
        <p:nvSpPr>
          <p:cNvPr id="45059" name="Rectangle 3"/>
          <p:cNvSpPr>
            <a:spLocks noGrp="1" noChangeArrowheads="1"/>
          </p:cNvSpPr>
          <p:nvPr>
            <p:ph idx="1"/>
          </p:nvPr>
        </p:nvSpPr>
        <p:spPr/>
        <p:txBody>
          <a:bodyPr/>
          <a:lstStyle/>
          <a:p>
            <a:r>
              <a:rPr lang="en-US" dirty="0"/>
              <a:t>Partitioning lends itself to distributed data mining </a:t>
            </a:r>
          </a:p>
          <a:p>
            <a:pPr lvl="8"/>
            <a:endParaRPr lang="en-US" dirty="0"/>
          </a:p>
          <a:p>
            <a:r>
              <a:rPr lang="en-US" dirty="0"/>
              <a:t>Transactions distributed among many nodes </a:t>
            </a:r>
          </a:p>
          <a:p>
            <a:pPr lvl="1"/>
            <a:r>
              <a:rPr lang="en-US" dirty="0"/>
              <a:t>Compute frequent itemsets at each node</a:t>
            </a:r>
          </a:p>
          <a:p>
            <a:pPr lvl="1"/>
            <a:r>
              <a:rPr lang="en-US" dirty="0"/>
              <a:t>Distribute candidates to all nodes</a:t>
            </a:r>
          </a:p>
          <a:p>
            <a:pPr lvl="1"/>
            <a:r>
              <a:rPr lang="en-US" dirty="0"/>
              <a:t>Accumulate the counts of all candidates</a:t>
            </a:r>
          </a:p>
          <a:p>
            <a:pPr marL="457200" lvl="1" indent="0">
              <a:buNone/>
            </a:pPr>
            <a:r>
              <a:rPr lang="en-US" dirty="0"/>
              <a:t>		</a:t>
            </a:r>
          </a:p>
          <a:p>
            <a:pPr marL="457200" lvl="1" indent="0">
              <a:buNone/>
            </a:pPr>
            <a:r>
              <a:rPr lang="en-US" dirty="0"/>
              <a:t>		</a:t>
            </a:r>
            <a:r>
              <a:rPr lang="en-US" b="1" dirty="0" err="1"/>
              <a:t>MapReduce</a:t>
            </a:r>
            <a:r>
              <a:rPr lang="en-US" dirty="0"/>
              <a:t> implementation!</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66302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ea typeface="MS PGothic" charset="-128"/>
              </a:rPr>
              <a:t>A false negative in sampling can only occur for itemsets with support smaller than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the threshold s</a:t>
            </a:r>
          </a:p>
          <a:p>
            <a:pPr marL="514350" indent="-514350">
              <a:buFont typeface="Arial" charset="0"/>
              <a:buAutoNum type="alphaUcPeriod"/>
            </a:pPr>
            <a:r>
              <a:rPr lang="en-US" altLang="en-US" dirty="0">
                <a:ea typeface="MS PGothic" charset="-128"/>
              </a:rPr>
              <a:t>p*s</a:t>
            </a:r>
          </a:p>
          <a:p>
            <a:pPr marL="514350" indent="-514350">
              <a:buFont typeface="Arial" charset="0"/>
              <a:buAutoNum type="alphaUcPeriod"/>
            </a:pPr>
            <a:r>
              <a:rPr lang="en-US" altLang="en-US" dirty="0">
                <a:ea typeface="MS PGothic" charset="-128"/>
              </a:rPr>
              <a:t>p*m</a:t>
            </a:r>
          </a:p>
          <a:p>
            <a:pPr marL="514350" indent="-514350">
              <a:buFont typeface="Arial" charset="0"/>
              <a:buAutoNum type="alphaUcPeriod"/>
            </a:pPr>
            <a:r>
              <a:rPr lang="en-US" altLang="en-US" dirty="0">
                <a:ea typeface="MS PGothic" charset="-128"/>
              </a:rPr>
              <a:t>None of the above</a:t>
            </a:r>
          </a:p>
        </p:txBody>
      </p:sp>
      <p:sp>
        <p:nvSpPr>
          <p:cNvPr id="2" name="Footer Placeholder 1">
            <a:extLst>
              <a:ext uri="{FF2B5EF4-FFF2-40B4-BE49-F238E27FC236}">
                <a16:creationId xmlns:a16="http://schemas.microsoft.com/office/drawing/2014/main" id="{55D16581-A9FF-0849-97DD-A59520AA10A1}"/>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2.5.3 FP Growth</a:t>
            </a:r>
          </a:p>
        </p:txBody>
      </p:sp>
      <p:sp>
        <p:nvSpPr>
          <p:cNvPr id="3" name="Content Placeholder 2"/>
          <p:cNvSpPr>
            <a:spLocks noGrp="1"/>
          </p:cNvSpPr>
          <p:nvPr>
            <p:ph idx="1"/>
          </p:nvPr>
        </p:nvSpPr>
        <p:spPr/>
        <p:txBody>
          <a:bodyPr/>
          <a:lstStyle/>
          <a:p>
            <a:r>
              <a:rPr lang="en-US" dirty="0"/>
              <a:t>Frequent </a:t>
            </a:r>
            <a:r>
              <a:rPr lang="en-US" dirty="0" err="1"/>
              <a:t>itemset</a:t>
            </a:r>
            <a:r>
              <a:rPr lang="en-US" dirty="0"/>
              <a:t> discovery </a:t>
            </a:r>
            <a:r>
              <a:rPr lang="en-US" u="sng" dirty="0"/>
              <a:t>without</a:t>
            </a:r>
            <a:r>
              <a:rPr lang="en-US" dirty="0"/>
              <a:t> candidate </a:t>
            </a:r>
            <a:r>
              <a:rPr lang="en-US" dirty="0" err="1"/>
              <a:t>itemset</a:t>
            </a:r>
            <a:r>
              <a:rPr lang="en-US" dirty="0"/>
              <a:t> generation</a:t>
            </a:r>
          </a:p>
          <a:p>
            <a:endParaRPr lang="en-US" dirty="0"/>
          </a:p>
          <a:p>
            <a:r>
              <a:rPr lang="en-US" dirty="0"/>
              <a:t>Proceeds in 2 steps:</a:t>
            </a:r>
          </a:p>
          <a:p>
            <a:pPr marL="514350" indent="-514350">
              <a:buFont typeface="+mj-lt"/>
              <a:buAutoNum type="arabicPeriod"/>
            </a:pPr>
            <a:r>
              <a:rPr lang="en-US" dirty="0"/>
              <a:t>Build a data structure, called the FP-tree</a:t>
            </a:r>
          </a:p>
          <a:p>
            <a:pPr lvl="1"/>
            <a:r>
              <a:rPr lang="en-US" dirty="0"/>
              <a:t>Requires 2 passes over the dataset</a:t>
            </a:r>
          </a:p>
          <a:p>
            <a:pPr marL="514350" indent="-514350">
              <a:buFont typeface="+mj-lt"/>
              <a:buAutoNum type="arabicPeriod"/>
            </a:pPr>
            <a:r>
              <a:rPr lang="en-US" dirty="0"/>
              <a:t>Extract frequent itemsets directly from the FP-tree</a:t>
            </a:r>
          </a:p>
          <a:p>
            <a:endParaRPr lang="en-US" dirty="0"/>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1583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FP-Tree Data Structure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54579"/>
            <a:ext cx="2159000" cy="3365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667" y="1465659"/>
            <a:ext cx="5874521" cy="2897352"/>
          </a:xfrm>
          <a:prstGeom prst="rect">
            <a:avLst/>
          </a:prstGeom>
        </p:spPr>
      </p:pic>
      <p:sp>
        <p:nvSpPr>
          <p:cNvPr id="3" name="Content Placeholder 2"/>
          <p:cNvSpPr>
            <a:spLocks noGrp="1"/>
          </p:cNvSpPr>
          <p:nvPr>
            <p:ph idx="1"/>
          </p:nvPr>
        </p:nvSpPr>
        <p:spPr>
          <a:xfrm>
            <a:off x="179388" y="4420079"/>
            <a:ext cx="8857108" cy="1720372"/>
          </a:xfrm>
        </p:spPr>
        <p:txBody>
          <a:bodyPr/>
          <a:lstStyle/>
          <a:p>
            <a:pPr marL="457200" indent="-457200">
              <a:buFont typeface="Arial" charset="0"/>
              <a:buChar char="•"/>
            </a:pPr>
            <a:r>
              <a:rPr lang="en-US" sz="2400" dirty="0"/>
              <a:t>Items are sorted by decreasing support</a:t>
            </a:r>
          </a:p>
          <a:p>
            <a:pPr marL="457200" indent="-457200">
              <a:buFont typeface="Arial" charset="0"/>
              <a:buChar char="•"/>
            </a:pPr>
            <a:r>
              <a:rPr lang="en-US" sz="2400" dirty="0"/>
              <a:t>Nodes correspond to single items</a:t>
            </a:r>
          </a:p>
          <a:p>
            <a:pPr marL="457200" indent="-457200">
              <a:buFont typeface="Arial" charset="0"/>
              <a:buChar char="•"/>
            </a:pPr>
            <a:r>
              <a:rPr lang="en-US" sz="2400" dirty="0"/>
              <a:t>Counters indicate frequency of </a:t>
            </a:r>
            <a:r>
              <a:rPr lang="en-US" sz="2400" dirty="0" err="1"/>
              <a:t>itemset</a:t>
            </a:r>
            <a:r>
              <a:rPr lang="en-US" sz="2400" dirty="0"/>
              <a:t> from root to node</a:t>
            </a:r>
          </a:p>
          <a:p>
            <a:pPr marL="457200" indent="-457200">
              <a:buFont typeface="Arial" charset="0"/>
              <a:buChar char="•"/>
            </a:pPr>
            <a:r>
              <a:rPr lang="en-US" sz="2400" dirty="0"/>
              <a:t>Different nodes for the same item are connected by a linked list</a:t>
            </a:r>
          </a:p>
          <a:p>
            <a:pPr marL="457200" indent="-457200">
              <a:buFont typeface="Arial" charset="0"/>
              <a:buChar char="•"/>
            </a:pPr>
            <a:endParaRPr lang="en-US" sz="2400" dirty="0"/>
          </a:p>
          <a:p>
            <a:endParaRPr lang="en-US" sz="2400" dirty="0"/>
          </a:p>
          <a:p>
            <a:endParaRPr lang="en-US" sz="2400" dirty="0"/>
          </a:p>
        </p:txBody>
      </p:sp>
      <p:cxnSp>
        <p:nvCxnSpPr>
          <p:cNvPr id="8" name="Straight Arrow Connector 7">
            <a:extLst>
              <a:ext uri="{FF2B5EF4-FFF2-40B4-BE49-F238E27FC236}">
                <a16:creationId xmlns:a16="http://schemas.microsoft.com/office/drawing/2014/main" id="{29458BC5-0CAC-0A45-9C7C-0CC6964DF476}"/>
              </a:ext>
            </a:extLst>
          </p:cNvPr>
          <p:cNvCxnSpPr>
            <a:cxnSpLocks/>
          </p:cNvCxnSpPr>
          <p:nvPr/>
        </p:nvCxnSpPr>
        <p:spPr bwMode="auto">
          <a:xfrm>
            <a:off x="3419872" y="1617767"/>
            <a:ext cx="457205" cy="10337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27AC606F-9481-1044-80DA-AE5136DCA994}"/>
              </a:ext>
            </a:extLst>
          </p:cNvPr>
          <p:cNvSpPr txBox="1"/>
          <p:nvPr/>
        </p:nvSpPr>
        <p:spPr>
          <a:xfrm>
            <a:off x="2412021" y="1340768"/>
            <a:ext cx="1922001" cy="276999"/>
          </a:xfrm>
          <a:prstGeom prst="rect">
            <a:avLst/>
          </a:prstGeom>
          <a:noFill/>
        </p:spPr>
        <p:txBody>
          <a:bodyPr wrap="none" rtlCol="0">
            <a:spAutoFit/>
          </a:bodyPr>
          <a:lstStyle/>
          <a:p>
            <a:r>
              <a:rPr lang="en-US" dirty="0" err="1">
                <a:latin typeface="Calibri" panose="020F0502020204030204" pitchFamily="34" charset="0"/>
                <a:cs typeface="Calibri" panose="020F0502020204030204" pitchFamily="34" charset="0"/>
              </a:rPr>
              <a:t>Itemset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a,b</a:t>
            </a:r>
            <a:r>
              <a:rPr lang="en-US" dirty="0">
                <a:latin typeface="Calibri" panose="020F0502020204030204" pitchFamily="34" charset="0"/>
                <a:cs typeface="Calibri" panose="020F0502020204030204" pitchFamily="34" charset="0"/>
              </a:rPr>
              <a:t>} occurs 5 times</a:t>
            </a:r>
          </a:p>
        </p:txBody>
      </p:sp>
      <p:cxnSp>
        <p:nvCxnSpPr>
          <p:cNvPr id="11" name="Straight Arrow Connector 10">
            <a:extLst>
              <a:ext uri="{FF2B5EF4-FFF2-40B4-BE49-F238E27FC236}">
                <a16:creationId xmlns:a16="http://schemas.microsoft.com/office/drawing/2014/main" id="{DFD8C0BF-F86E-0B47-B56D-EF1B211DFF71}"/>
              </a:ext>
            </a:extLst>
          </p:cNvPr>
          <p:cNvCxnSpPr>
            <a:cxnSpLocks/>
          </p:cNvCxnSpPr>
          <p:nvPr/>
        </p:nvCxnSpPr>
        <p:spPr bwMode="auto">
          <a:xfrm flipH="1">
            <a:off x="7164288" y="1844824"/>
            <a:ext cx="720082" cy="8066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C0060261-475B-CB4A-9EAD-55CB6833419B}"/>
              </a:ext>
            </a:extLst>
          </p:cNvPr>
          <p:cNvSpPr txBox="1"/>
          <p:nvPr/>
        </p:nvSpPr>
        <p:spPr>
          <a:xfrm>
            <a:off x="7028768" y="1156101"/>
            <a:ext cx="1955665" cy="646331"/>
          </a:xfrm>
          <a:prstGeom prst="rect">
            <a:avLst/>
          </a:prstGeom>
          <a:noFill/>
        </p:spPr>
        <p:txBody>
          <a:bodyPr wrap="none" rtlCol="0">
            <a:spAutoFit/>
          </a:bodyPr>
          <a:lstStyle/>
          <a:p>
            <a:r>
              <a:rPr lang="en-US" dirty="0" err="1">
                <a:latin typeface="Calibri" panose="020F0502020204030204" pitchFamily="34" charset="0"/>
                <a:cs typeface="Calibri" panose="020F0502020204030204" pitchFamily="34" charset="0"/>
              </a:rPr>
              <a:t>Itemset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b,c</a:t>
            </a:r>
            <a:r>
              <a:rPr lang="en-US" dirty="0">
                <a:latin typeface="Calibri" panose="020F0502020204030204" pitchFamily="34" charset="0"/>
                <a:cs typeface="Calibri" panose="020F0502020204030204" pitchFamily="34" charset="0"/>
              </a:rPr>
              <a:t>} occurs 5 times:</a:t>
            </a:r>
          </a:p>
          <a:p>
            <a:pPr marL="171450" indent="-171450" algn="l">
              <a:buFontTx/>
              <a:buChar char="-"/>
            </a:pPr>
            <a:r>
              <a:rPr lang="en-US" dirty="0">
                <a:latin typeface="Calibri" panose="020F0502020204030204" pitchFamily="34" charset="0"/>
                <a:cs typeface="Calibri" panose="020F0502020204030204" pitchFamily="34" charset="0"/>
              </a:rPr>
              <a:t>3 times with a</a:t>
            </a:r>
          </a:p>
          <a:p>
            <a:pPr marL="171450" indent="-171450" algn="l">
              <a:buFontTx/>
              <a:buChar char="-"/>
            </a:pPr>
            <a:r>
              <a:rPr lang="en-US" dirty="0">
                <a:latin typeface="Calibri" panose="020F0502020204030204" pitchFamily="34" charset="0"/>
                <a:cs typeface="Calibri" panose="020F0502020204030204" pitchFamily="34" charset="0"/>
              </a:rPr>
              <a:t>2 times without a</a:t>
            </a:r>
          </a:p>
        </p:txBody>
      </p:sp>
      <p:cxnSp>
        <p:nvCxnSpPr>
          <p:cNvPr id="16" name="Straight Arrow Connector 15">
            <a:extLst>
              <a:ext uri="{FF2B5EF4-FFF2-40B4-BE49-F238E27FC236}">
                <a16:creationId xmlns:a16="http://schemas.microsoft.com/office/drawing/2014/main" id="{A7C8ED83-B765-AB4E-BFD2-C2EB6A7FD87C}"/>
              </a:ext>
            </a:extLst>
          </p:cNvPr>
          <p:cNvCxnSpPr>
            <a:cxnSpLocks/>
          </p:cNvCxnSpPr>
          <p:nvPr/>
        </p:nvCxnSpPr>
        <p:spPr bwMode="auto">
          <a:xfrm flipH="1" flipV="1">
            <a:off x="6228184" y="3212976"/>
            <a:ext cx="648072"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0313F9A1-0AE2-1049-A499-77C518947B10}"/>
              </a:ext>
            </a:extLst>
          </p:cNvPr>
          <p:cNvSpPr txBox="1"/>
          <p:nvPr/>
        </p:nvSpPr>
        <p:spPr>
          <a:xfrm>
            <a:off x="6203287" y="4244794"/>
            <a:ext cx="1922001" cy="276999"/>
          </a:xfrm>
          <a:prstGeom prst="rect">
            <a:avLst/>
          </a:prstGeom>
          <a:noFill/>
        </p:spPr>
        <p:txBody>
          <a:bodyPr wrap="none" rtlCol="0">
            <a:spAutoFit/>
          </a:bodyPr>
          <a:lstStyle/>
          <a:p>
            <a:r>
              <a:rPr lang="en-US" dirty="0" err="1">
                <a:latin typeface="Calibri" panose="020F0502020204030204" pitchFamily="34" charset="0"/>
                <a:cs typeface="Calibri" panose="020F0502020204030204" pitchFamily="34" charset="0"/>
              </a:rPr>
              <a:t>Itemset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a,d</a:t>
            </a:r>
            <a:r>
              <a:rPr lang="en-US" dirty="0">
                <a:latin typeface="Calibri" panose="020F0502020204030204" pitchFamily="34" charset="0"/>
                <a:cs typeface="Calibri" panose="020F0502020204030204" pitchFamily="34" charset="0"/>
              </a:rPr>
              <a:t>} occurs 4 times</a:t>
            </a:r>
          </a:p>
        </p:txBody>
      </p:sp>
    </p:spTree>
    <p:extLst>
      <p:ext uri="{BB962C8B-B14F-4D97-AF65-F5344CB8AC3E}">
        <p14:creationId xmlns:p14="http://schemas.microsoft.com/office/powerpoint/2010/main" val="145846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 and Multi-dimensional Rules</a:t>
            </a:r>
          </a:p>
        </p:txBody>
      </p:sp>
      <p:sp>
        <p:nvSpPr>
          <p:cNvPr id="3" name="Content Placeholder 2"/>
          <p:cNvSpPr>
            <a:spLocks noGrp="1"/>
          </p:cNvSpPr>
          <p:nvPr>
            <p:ph idx="1"/>
          </p:nvPr>
        </p:nvSpPr>
        <p:spPr/>
        <p:txBody>
          <a:bodyPr/>
          <a:lstStyle/>
          <a:p>
            <a:endParaRPr lang="en-GB" dirty="0"/>
          </a:p>
          <a:p>
            <a:endParaRPr lang="en-GB" dirty="0"/>
          </a:p>
          <a:p>
            <a:r>
              <a:rPr lang="en-GB" dirty="0"/>
              <a:t>Single-dimensional rules</a:t>
            </a:r>
          </a:p>
          <a:p>
            <a:pPr algn="ctr"/>
            <a:r>
              <a:rPr lang="en-GB" sz="2400" dirty="0"/>
              <a:t>buy(</a:t>
            </a:r>
            <a:r>
              <a:rPr lang="en-GB" sz="2400" i="1" dirty="0"/>
              <a:t>x</a:t>
            </a:r>
            <a:r>
              <a:rPr lang="en-GB" sz="2400" dirty="0"/>
              <a:t>, diapers) </a:t>
            </a:r>
            <a:r>
              <a:rPr lang="en-GB" sz="2400" dirty="0">
                <a:latin typeface="Wingdings"/>
                <a:ea typeface="Wingdings"/>
                <a:cs typeface="Wingdings"/>
                <a:sym typeface="Wingdings"/>
              </a:rPr>
              <a:t></a:t>
            </a:r>
            <a:r>
              <a:rPr lang="en-GB" sz="2400" dirty="0"/>
              <a:t> buy(</a:t>
            </a:r>
            <a:r>
              <a:rPr lang="en-GB" sz="2400" i="1" dirty="0"/>
              <a:t>x</a:t>
            </a:r>
            <a:r>
              <a:rPr lang="en-GB" sz="2400" dirty="0"/>
              <a:t>, beer) [0.5%, 60%]</a:t>
            </a:r>
            <a:endParaRPr lang="en-GB" dirty="0"/>
          </a:p>
          <a:p>
            <a:br>
              <a:rPr lang="en-GB" dirty="0"/>
            </a:br>
            <a:r>
              <a:rPr lang="en-GB" dirty="0"/>
              <a:t>Multi-dimensional rules</a:t>
            </a:r>
            <a:endParaRPr lang="en-GB" sz="2400" dirty="0"/>
          </a:p>
          <a:p>
            <a:pPr algn="ctr"/>
            <a:r>
              <a:rPr lang="en-GB" sz="2400" dirty="0"/>
              <a:t>age(</a:t>
            </a:r>
            <a:r>
              <a:rPr lang="en-GB" sz="2400" i="1" dirty="0"/>
              <a:t>x</a:t>
            </a:r>
            <a:r>
              <a:rPr lang="en-GB" sz="2400" dirty="0"/>
              <a:t>, 19-25) </a:t>
            </a:r>
            <a:r>
              <a:rPr lang="en-GB" sz="2400" dirty="0">
                <a:latin typeface="ＭＳ ゴシック"/>
                <a:ea typeface="ＭＳ ゴシック"/>
                <a:cs typeface="ＭＳ ゴシック"/>
              </a:rPr>
              <a:t>∧</a:t>
            </a:r>
            <a:r>
              <a:rPr lang="en-GB" sz="2400" dirty="0"/>
              <a:t> buy(</a:t>
            </a:r>
            <a:r>
              <a:rPr lang="en-GB" sz="2400" i="1" dirty="0"/>
              <a:t>x</a:t>
            </a:r>
            <a:r>
              <a:rPr lang="en-GB" sz="2400" dirty="0"/>
              <a:t>, chips) </a:t>
            </a:r>
            <a:r>
              <a:rPr lang="en-GB" sz="2400" dirty="0">
                <a:latin typeface="Wingdings"/>
                <a:ea typeface="Wingdings"/>
                <a:cs typeface="Wingdings"/>
                <a:sym typeface="Wingdings"/>
              </a:rPr>
              <a:t></a:t>
            </a:r>
            <a:r>
              <a:rPr lang="en-GB" sz="2400" dirty="0"/>
              <a:t> buy(</a:t>
            </a:r>
            <a:r>
              <a:rPr lang="en-GB" sz="2400" i="1" dirty="0"/>
              <a:t>x</a:t>
            </a:r>
            <a:r>
              <a:rPr lang="en-GB" sz="2400" dirty="0"/>
              <a:t>, coke) [10%, 75%]</a:t>
            </a:r>
          </a:p>
          <a:p>
            <a:pPr algn="ctr"/>
            <a:endParaRPr lang="en-GB" sz="2400" dirty="0"/>
          </a:p>
          <a:p>
            <a:pPr algn="ctr"/>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243414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008528"/>
            <a:ext cx="4248472" cy="2095374"/>
          </a:xfrm>
          <a:prstGeom prst="rect">
            <a:avLst/>
          </a:prstGeom>
        </p:spPr>
      </p:pic>
      <p:sp>
        <p:nvSpPr>
          <p:cNvPr id="2" name="Title 1"/>
          <p:cNvSpPr>
            <a:spLocks noGrp="1"/>
          </p:cNvSpPr>
          <p:nvPr>
            <p:ph type="title"/>
          </p:nvPr>
        </p:nvSpPr>
        <p:spPr/>
        <p:txBody>
          <a:bodyPr/>
          <a:lstStyle/>
          <a:p>
            <a:r>
              <a:rPr lang="en-US" dirty="0"/>
              <a:t>FP-Tree: Item Sorting</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235472"/>
            <a:ext cx="2159000" cy="3365500"/>
          </a:xfrm>
          <a:prstGeom prst="rect">
            <a:avLst/>
          </a:prstGeom>
        </p:spPr>
      </p:pic>
      <p:sp>
        <p:nvSpPr>
          <p:cNvPr id="8" name="Content Placeholder 2"/>
          <p:cNvSpPr>
            <a:spLocks noGrp="1"/>
          </p:cNvSpPr>
          <p:nvPr>
            <p:ph idx="1"/>
          </p:nvPr>
        </p:nvSpPr>
        <p:spPr>
          <a:xfrm>
            <a:off x="611560" y="4647828"/>
            <a:ext cx="8017644" cy="1285246"/>
          </a:xfrm>
        </p:spPr>
        <p:txBody>
          <a:bodyPr/>
          <a:lstStyle/>
          <a:p>
            <a:r>
              <a:rPr lang="en-US" sz="2800" dirty="0"/>
              <a:t>FP-Tree Size: The FP-Tree is more compact the more common prefixes the itemsets share</a:t>
            </a:r>
          </a:p>
          <a:p>
            <a:pPr marL="457200" indent="-457200">
              <a:buFont typeface="Arial" charset="0"/>
              <a:buChar char="•"/>
            </a:pPr>
            <a:r>
              <a:rPr lang="en-US" sz="2800" dirty="0"/>
              <a:t>Sorting items by decreasing support increases this probability</a:t>
            </a:r>
          </a:p>
          <a:p>
            <a:endParaRPr lang="en-US" sz="2800" dirty="0"/>
          </a:p>
          <a:p>
            <a:endParaRPr lang="en-US" sz="2800" dirty="0"/>
          </a:p>
        </p:txBody>
      </p:sp>
      <p:sp>
        <p:nvSpPr>
          <p:cNvPr id="3" name="TextBox 2">
            <a:extLst>
              <a:ext uri="{FF2B5EF4-FFF2-40B4-BE49-F238E27FC236}">
                <a16:creationId xmlns:a16="http://schemas.microsoft.com/office/drawing/2014/main" id="{5013BB2C-81CA-BF4B-A055-F04B378FE3B1}"/>
              </a:ext>
            </a:extLst>
          </p:cNvPr>
          <p:cNvSpPr txBox="1"/>
          <p:nvPr/>
        </p:nvSpPr>
        <p:spPr>
          <a:xfrm>
            <a:off x="6353953" y="2008528"/>
            <a:ext cx="1769331" cy="2031325"/>
          </a:xfrm>
          <a:prstGeom prst="rect">
            <a:avLst/>
          </a:prstGeom>
          <a:noFill/>
        </p:spPr>
        <p:txBody>
          <a:bodyPr wrap="none" rtlCol="0">
            <a:spAutoFit/>
          </a:bodyPr>
          <a:lstStyle/>
          <a:p>
            <a:pPr algn="l"/>
            <a:r>
              <a:rPr lang="en-US" sz="1800" dirty="0">
                <a:latin typeface="Calibri" panose="020F0502020204030204" pitchFamily="34" charset="0"/>
                <a:cs typeface="Calibri" panose="020F0502020204030204" pitchFamily="34" charset="0"/>
              </a:rPr>
              <a:t>Item frequencies</a:t>
            </a:r>
          </a:p>
          <a:p>
            <a:pPr algn="l"/>
            <a:r>
              <a:rPr lang="en-US" sz="1800" dirty="0">
                <a:latin typeface="Calibri" panose="020F0502020204030204" pitchFamily="34" charset="0"/>
                <a:cs typeface="Calibri" panose="020F0502020204030204" pitchFamily="34" charset="0"/>
              </a:rPr>
              <a:t>a: 8</a:t>
            </a:r>
          </a:p>
          <a:p>
            <a:pPr algn="l"/>
            <a:r>
              <a:rPr lang="en-US" sz="1800" dirty="0">
                <a:latin typeface="Calibri" panose="020F0502020204030204" pitchFamily="34" charset="0"/>
                <a:cs typeface="Calibri" panose="020F0502020204030204" pitchFamily="34" charset="0"/>
              </a:rPr>
              <a:t>b: 7</a:t>
            </a:r>
          </a:p>
          <a:p>
            <a:pPr algn="l"/>
            <a:r>
              <a:rPr lang="en-US" sz="1800" dirty="0">
                <a:latin typeface="Calibri" panose="020F0502020204030204" pitchFamily="34" charset="0"/>
                <a:cs typeface="Calibri" panose="020F0502020204030204" pitchFamily="34" charset="0"/>
              </a:rPr>
              <a:t>c: 6</a:t>
            </a:r>
          </a:p>
          <a:p>
            <a:pPr algn="l"/>
            <a:r>
              <a:rPr lang="en-US" sz="1800" dirty="0">
                <a:latin typeface="Calibri" panose="020F0502020204030204" pitchFamily="34" charset="0"/>
                <a:cs typeface="Calibri" panose="020F0502020204030204" pitchFamily="34" charset="0"/>
              </a:rPr>
              <a:t>d: 5</a:t>
            </a:r>
          </a:p>
          <a:p>
            <a:pPr algn="l"/>
            <a:r>
              <a:rPr lang="en-US" sz="1800" dirty="0">
                <a:latin typeface="Calibri" panose="020F0502020204030204" pitchFamily="34" charset="0"/>
                <a:cs typeface="Calibri" panose="020F0502020204030204" pitchFamily="34" charset="0"/>
              </a:rPr>
              <a:t>e: 3</a:t>
            </a:r>
          </a:p>
          <a:p>
            <a:pPr algn="l"/>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7316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FP-Tree Construction</a:t>
            </a:r>
          </a:p>
        </p:txBody>
      </p:sp>
      <p:sp>
        <p:nvSpPr>
          <p:cNvPr id="3" name="Content Placeholder 2"/>
          <p:cNvSpPr>
            <a:spLocks noGrp="1"/>
          </p:cNvSpPr>
          <p:nvPr>
            <p:ph idx="1"/>
          </p:nvPr>
        </p:nvSpPr>
        <p:spPr/>
        <p:txBody>
          <a:bodyPr/>
          <a:lstStyle/>
          <a:p>
            <a:r>
              <a:rPr lang="en-US" dirty="0"/>
              <a:t>Requires 2 passes over the dataset</a:t>
            </a:r>
          </a:p>
          <a:p>
            <a:pPr marL="0" lvl="1" indent="0">
              <a:buNone/>
            </a:pPr>
            <a:r>
              <a:rPr lang="en-US" dirty="0"/>
              <a:t>Pass 1: Compute support for each item</a:t>
            </a:r>
          </a:p>
          <a:p>
            <a:pPr lvl="1"/>
            <a:r>
              <a:rPr lang="en-US" dirty="0"/>
              <a:t>Pass over the transaction set</a:t>
            </a:r>
          </a:p>
          <a:p>
            <a:pPr lvl="1"/>
            <a:r>
              <a:rPr lang="en-US" dirty="0"/>
              <a:t>Sort items in order of decreasing support</a:t>
            </a:r>
          </a:p>
          <a:p>
            <a:pPr marL="0" lvl="1" indent="0">
              <a:buNone/>
            </a:pPr>
            <a:r>
              <a:rPr lang="en-US" dirty="0"/>
              <a:t>Pass 2: Construct the FP-Tree data structure</a:t>
            </a:r>
          </a:p>
          <a:p>
            <a:pPr lvl="1"/>
            <a:r>
              <a:rPr lang="en-US" dirty="0"/>
              <a:t>Tree is expanded one </a:t>
            </a:r>
            <a:r>
              <a:rPr lang="en-US" dirty="0" err="1"/>
              <a:t>itemset</a:t>
            </a:r>
            <a:r>
              <a:rPr lang="en-US" dirty="0"/>
              <a:t> at a time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287690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FP-Tree Construction</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35472"/>
            <a:ext cx="2159000" cy="3365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100" y="2880122"/>
            <a:ext cx="2425700" cy="1524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2950" y="4364633"/>
            <a:ext cx="3048000" cy="19177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912" y="1235472"/>
            <a:ext cx="1333500" cy="1308100"/>
          </a:xfrm>
          <a:prstGeom prst="rect">
            <a:avLst/>
          </a:prstGeom>
        </p:spPr>
      </p:pic>
      <p:sp>
        <p:nvSpPr>
          <p:cNvPr id="11" name="TextBox 10"/>
          <p:cNvSpPr txBox="1"/>
          <p:nvPr/>
        </p:nvSpPr>
        <p:spPr>
          <a:xfrm>
            <a:off x="6320234" y="1658689"/>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1</a:t>
            </a:r>
          </a:p>
        </p:txBody>
      </p:sp>
      <p:sp>
        <p:nvSpPr>
          <p:cNvPr id="12" name="TextBox 11"/>
          <p:cNvSpPr txBox="1"/>
          <p:nvPr/>
        </p:nvSpPr>
        <p:spPr>
          <a:xfrm>
            <a:off x="6337126" y="3411289"/>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2</a:t>
            </a:r>
          </a:p>
        </p:txBody>
      </p:sp>
      <p:sp>
        <p:nvSpPr>
          <p:cNvPr id="13" name="TextBox 12"/>
          <p:cNvSpPr txBox="1"/>
          <p:nvPr/>
        </p:nvSpPr>
        <p:spPr>
          <a:xfrm>
            <a:off x="6337126" y="5189661"/>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3</a:t>
            </a:r>
          </a:p>
        </p:txBody>
      </p:sp>
    </p:spTree>
    <p:extLst>
      <p:ext uri="{BB962C8B-B14F-4D97-AF65-F5344CB8AC3E}">
        <p14:creationId xmlns:p14="http://schemas.microsoft.com/office/powerpoint/2010/main" val="526297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Frequent </a:t>
            </a:r>
            <a:r>
              <a:rPr lang="en-US" dirty="0" err="1"/>
              <a:t>Itemset</a:t>
            </a:r>
            <a:r>
              <a:rPr lang="en-US" dirty="0"/>
              <a:t> Extraction</a:t>
            </a:r>
          </a:p>
        </p:txBody>
      </p:sp>
      <p:sp>
        <p:nvSpPr>
          <p:cNvPr id="3" name="Content Placeholder 2"/>
          <p:cNvSpPr>
            <a:spLocks noGrp="1"/>
          </p:cNvSpPr>
          <p:nvPr>
            <p:ph idx="1"/>
          </p:nvPr>
        </p:nvSpPr>
        <p:spPr/>
        <p:txBody>
          <a:bodyPr/>
          <a:lstStyle/>
          <a:p>
            <a:pPr indent="-285750"/>
            <a:r>
              <a:rPr lang="en-US" sz="2800" dirty="0"/>
              <a:t>For each item extract the tree with paths ending in the item</a:t>
            </a:r>
          </a:p>
          <a:p>
            <a:pPr indent="-285750"/>
            <a:r>
              <a:rPr lang="en-US" sz="2800" dirty="0"/>
              <a:t>- Used to find frequent itemsets containing the item</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811" y="2808352"/>
            <a:ext cx="5315189" cy="3026998"/>
          </a:xfrm>
          <a:prstGeom prst="rect">
            <a:avLst/>
          </a:prstGeom>
        </p:spPr>
      </p:pic>
      <p:pic>
        <p:nvPicPr>
          <p:cNvPr id="7" name="Picture 6">
            <a:extLst>
              <a:ext uri="{FF2B5EF4-FFF2-40B4-BE49-F238E27FC236}">
                <a16:creationId xmlns:a16="http://schemas.microsoft.com/office/drawing/2014/main" id="{2C21D014-E6B8-234E-B248-A918B2722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 y="3140968"/>
            <a:ext cx="4248472" cy="2095374"/>
          </a:xfrm>
          <a:prstGeom prst="rect">
            <a:avLst/>
          </a:prstGeom>
        </p:spPr>
      </p:pic>
      <p:sp>
        <p:nvSpPr>
          <p:cNvPr id="5" name="TextBox 4">
            <a:extLst>
              <a:ext uri="{FF2B5EF4-FFF2-40B4-BE49-F238E27FC236}">
                <a16:creationId xmlns:a16="http://schemas.microsoft.com/office/drawing/2014/main" id="{C9637E18-E65D-1145-B2EE-40C46AAB9FC0}"/>
              </a:ext>
            </a:extLst>
          </p:cNvPr>
          <p:cNvSpPr txBox="1"/>
          <p:nvPr/>
        </p:nvSpPr>
        <p:spPr>
          <a:xfrm>
            <a:off x="3082395" y="4279443"/>
            <a:ext cx="303288" cy="400110"/>
          </a:xfrm>
          <a:prstGeom prst="rect">
            <a:avLst/>
          </a:prstGeom>
          <a:noFill/>
        </p:spPr>
        <p:txBody>
          <a:bodyPr wrap="none" rtlCol="0">
            <a:spAutoFit/>
          </a:bodyPr>
          <a:lstStyle/>
          <a:p>
            <a:r>
              <a:rPr lang="en-US" sz="2000" b="1"/>
              <a:t>x</a:t>
            </a:r>
          </a:p>
        </p:txBody>
      </p:sp>
      <p:sp>
        <p:nvSpPr>
          <p:cNvPr id="8" name="TextBox 7">
            <a:extLst>
              <a:ext uri="{FF2B5EF4-FFF2-40B4-BE49-F238E27FC236}">
                <a16:creationId xmlns:a16="http://schemas.microsoft.com/office/drawing/2014/main" id="{DDB083FC-8B19-0A49-91C4-27D60CA70700}"/>
              </a:ext>
            </a:extLst>
          </p:cNvPr>
          <p:cNvSpPr txBox="1"/>
          <p:nvPr/>
        </p:nvSpPr>
        <p:spPr>
          <a:xfrm>
            <a:off x="1329456" y="4321851"/>
            <a:ext cx="303288" cy="400110"/>
          </a:xfrm>
          <a:prstGeom prst="rect">
            <a:avLst/>
          </a:prstGeom>
          <a:noFill/>
        </p:spPr>
        <p:txBody>
          <a:bodyPr wrap="none" rtlCol="0">
            <a:spAutoFit/>
          </a:bodyPr>
          <a:lstStyle/>
          <a:p>
            <a:r>
              <a:rPr lang="en-US" sz="2000" b="1"/>
              <a:t>x</a:t>
            </a:r>
          </a:p>
        </p:txBody>
      </p:sp>
      <p:sp>
        <p:nvSpPr>
          <p:cNvPr id="9" name="TextBox 8">
            <a:extLst>
              <a:ext uri="{FF2B5EF4-FFF2-40B4-BE49-F238E27FC236}">
                <a16:creationId xmlns:a16="http://schemas.microsoft.com/office/drawing/2014/main" id="{CAA2FA75-B0B7-D144-82E2-E8418053F2DC}"/>
              </a:ext>
            </a:extLst>
          </p:cNvPr>
          <p:cNvSpPr txBox="1"/>
          <p:nvPr/>
        </p:nvSpPr>
        <p:spPr>
          <a:xfrm>
            <a:off x="644186" y="4745397"/>
            <a:ext cx="303288" cy="400110"/>
          </a:xfrm>
          <a:prstGeom prst="rect">
            <a:avLst/>
          </a:prstGeom>
          <a:noFill/>
        </p:spPr>
        <p:txBody>
          <a:bodyPr wrap="none" rtlCol="0">
            <a:spAutoFit/>
          </a:bodyPr>
          <a:lstStyle/>
          <a:p>
            <a:r>
              <a:rPr lang="en-US" sz="2000" b="1"/>
              <a:t>x</a:t>
            </a:r>
          </a:p>
        </p:txBody>
      </p:sp>
      <p:sp>
        <p:nvSpPr>
          <p:cNvPr id="10" name="TextBox 9">
            <a:extLst>
              <a:ext uri="{FF2B5EF4-FFF2-40B4-BE49-F238E27FC236}">
                <a16:creationId xmlns:a16="http://schemas.microsoft.com/office/drawing/2014/main" id="{32ED100C-0815-7C4B-8790-25C4A81AD120}"/>
              </a:ext>
            </a:extLst>
          </p:cNvPr>
          <p:cNvSpPr txBox="1"/>
          <p:nvPr/>
        </p:nvSpPr>
        <p:spPr>
          <a:xfrm>
            <a:off x="795830" y="4325123"/>
            <a:ext cx="303288" cy="400110"/>
          </a:xfrm>
          <a:prstGeom prst="rect">
            <a:avLst/>
          </a:prstGeom>
          <a:noFill/>
        </p:spPr>
        <p:txBody>
          <a:bodyPr wrap="none" rtlCol="0">
            <a:spAutoFit/>
          </a:bodyPr>
          <a:lstStyle/>
          <a:p>
            <a:r>
              <a:rPr lang="en-US" sz="2000" b="1"/>
              <a:t>x</a:t>
            </a:r>
          </a:p>
        </p:txBody>
      </p:sp>
      <p:sp>
        <p:nvSpPr>
          <p:cNvPr id="11" name="TextBox 10">
            <a:extLst>
              <a:ext uri="{FF2B5EF4-FFF2-40B4-BE49-F238E27FC236}">
                <a16:creationId xmlns:a16="http://schemas.microsoft.com/office/drawing/2014/main" id="{F61D4297-AECC-C545-81D7-17B27C6883E1}"/>
              </a:ext>
            </a:extLst>
          </p:cNvPr>
          <p:cNvSpPr txBox="1"/>
          <p:nvPr/>
        </p:nvSpPr>
        <p:spPr>
          <a:xfrm>
            <a:off x="1050982" y="3921741"/>
            <a:ext cx="303288" cy="400110"/>
          </a:xfrm>
          <a:prstGeom prst="rect">
            <a:avLst/>
          </a:prstGeom>
          <a:noFill/>
        </p:spPr>
        <p:txBody>
          <a:bodyPr wrap="none" rtlCol="0">
            <a:spAutoFit/>
          </a:bodyPr>
          <a:lstStyle/>
          <a:p>
            <a:r>
              <a:rPr lang="en-US" sz="2000" b="1"/>
              <a:t>x</a:t>
            </a:r>
          </a:p>
        </p:txBody>
      </p:sp>
      <p:sp>
        <p:nvSpPr>
          <p:cNvPr id="12" name="TextBox 11">
            <a:extLst>
              <a:ext uri="{FF2B5EF4-FFF2-40B4-BE49-F238E27FC236}">
                <a16:creationId xmlns:a16="http://schemas.microsoft.com/office/drawing/2014/main" id="{15BB0CC8-1835-7141-9D52-78AFDDB7F651}"/>
              </a:ext>
            </a:extLst>
          </p:cNvPr>
          <p:cNvSpPr txBox="1"/>
          <p:nvPr/>
        </p:nvSpPr>
        <p:spPr>
          <a:xfrm>
            <a:off x="795830" y="5342704"/>
            <a:ext cx="2905091" cy="276999"/>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Removing all nodes not on a path to node e</a:t>
            </a:r>
          </a:p>
        </p:txBody>
      </p:sp>
      <p:sp>
        <p:nvSpPr>
          <p:cNvPr id="13" name="Right Arrow 12">
            <a:extLst>
              <a:ext uri="{FF2B5EF4-FFF2-40B4-BE49-F238E27FC236}">
                <a16:creationId xmlns:a16="http://schemas.microsoft.com/office/drawing/2014/main" id="{8B56DC34-2964-B043-9891-3DC1371379CE}"/>
              </a:ext>
            </a:extLst>
          </p:cNvPr>
          <p:cNvSpPr/>
          <p:nvPr/>
        </p:nvSpPr>
        <p:spPr bwMode="auto">
          <a:xfrm>
            <a:off x="3491880" y="3407360"/>
            <a:ext cx="813420" cy="183914"/>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5152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Divide and Conquer Strategy</a:t>
            </a:r>
          </a:p>
        </p:txBody>
      </p:sp>
      <p:sp>
        <p:nvSpPr>
          <p:cNvPr id="3" name="Content Placeholder 2"/>
          <p:cNvSpPr>
            <a:spLocks noGrp="1"/>
          </p:cNvSpPr>
          <p:nvPr>
            <p:ph idx="1"/>
          </p:nvPr>
        </p:nvSpPr>
        <p:spPr/>
        <p:txBody>
          <a:bodyPr/>
          <a:lstStyle/>
          <a:p>
            <a:pPr marL="0" lvl="1" indent="0">
              <a:buNone/>
            </a:pPr>
            <a:r>
              <a:rPr lang="en-US" dirty="0"/>
              <a:t>Start with item with lowest support (e.g., item </a:t>
            </a:r>
            <a:r>
              <a:rPr lang="en-US" i="1" dirty="0"/>
              <a:t>e</a:t>
            </a:r>
            <a:r>
              <a:rPr lang="en-US" dirty="0"/>
              <a:t>) and extract its tree</a:t>
            </a:r>
          </a:p>
          <a:p>
            <a:r>
              <a:rPr lang="en-US" sz="2800" dirty="0"/>
              <a:t>Check whether the item has sufficient support (e.g., 2)</a:t>
            </a:r>
          </a:p>
          <a:p>
            <a:pPr marL="457200" indent="-457200">
              <a:buFont typeface="Arial" charset="0"/>
              <a:buChar char="•"/>
            </a:pPr>
            <a:r>
              <a:rPr lang="en-US" sz="2800" dirty="0"/>
              <a:t>Add up counts along the list of the item</a:t>
            </a:r>
          </a:p>
          <a:p>
            <a:pPr marL="457200" indent="-457200">
              <a:buFont typeface="Arial" charset="0"/>
              <a:buChar char="•"/>
            </a:pPr>
            <a:r>
              <a:rPr lang="en-US" sz="2800" dirty="0"/>
              <a:t>e.g., item </a:t>
            </a:r>
            <a:r>
              <a:rPr lang="en-US" sz="2800" i="1" dirty="0"/>
              <a:t>e</a:t>
            </a:r>
            <a:r>
              <a:rPr lang="en-US" sz="2800" dirty="0"/>
              <a:t> has support 3</a:t>
            </a:r>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3789040"/>
            <a:ext cx="3963594" cy="2490882"/>
          </a:xfrm>
          <a:prstGeom prst="rect">
            <a:avLst/>
          </a:prstGeom>
        </p:spPr>
      </p:pic>
    </p:spTree>
    <p:extLst>
      <p:ext uri="{BB962C8B-B14F-4D97-AF65-F5344CB8AC3E}">
        <p14:creationId xmlns:p14="http://schemas.microsoft.com/office/powerpoint/2010/main" val="1660685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Divide and Conquer Strategy </a:t>
            </a:r>
          </a:p>
        </p:txBody>
      </p:sp>
      <p:sp>
        <p:nvSpPr>
          <p:cNvPr id="3" name="Content Placeholder 2"/>
          <p:cNvSpPr>
            <a:spLocks noGrp="1"/>
          </p:cNvSpPr>
          <p:nvPr>
            <p:ph idx="1"/>
          </p:nvPr>
        </p:nvSpPr>
        <p:spPr>
          <a:xfrm>
            <a:off x="179388" y="1341438"/>
            <a:ext cx="8569076" cy="5029200"/>
          </a:xfrm>
        </p:spPr>
        <p:txBody>
          <a:bodyPr/>
          <a:lstStyle/>
          <a:p>
            <a:r>
              <a:rPr lang="en-US" dirty="0"/>
              <a:t>If item has sufficient support, check for itemsets ending in the item</a:t>
            </a:r>
          </a:p>
          <a:p>
            <a:pPr marL="1200150" lvl="1" indent="-457200">
              <a:buFont typeface="Arial" charset="0"/>
              <a:buChar char="•"/>
            </a:pPr>
            <a:r>
              <a:rPr lang="en-US" dirty="0"/>
              <a:t>Example: if item </a:t>
            </a:r>
            <a:r>
              <a:rPr lang="en-US" i="1" dirty="0"/>
              <a:t>e</a:t>
            </a:r>
            <a:r>
              <a:rPr lang="en-US" dirty="0"/>
              <a:t> is frequent check whether itemsets </a:t>
            </a:r>
            <a:r>
              <a:rPr lang="en-US" i="1" dirty="0"/>
              <a:t>de, </a:t>
            </a:r>
            <a:r>
              <a:rPr lang="en-US" i="1" dirty="0" err="1"/>
              <a:t>ce</a:t>
            </a:r>
            <a:r>
              <a:rPr lang="en-US" i="1" dirty="0"/>
              <a:t>, be, ae </a:t>
            </a:r>
            <a:r>
              <a:rPr lang="en-US" dirty="0"/>
              <a:t>are</a:t>
            </a:r>
            <a:r>
              <a:rPr lang="en-US" i="1" dirty="0"/>
              <a:t> </a:t>
            </a:r>
            <a:r>
              <a:rPr lang="en-US" dirty="0"/>
              <a:t>frequent</a:t>
            </a:r>
          </a:p>
          <a:p>
            <a:pPr marL="1200150" lvl="1" indent="-457200">
              <a:buFont typeface="Arial" charset="0"/>
              <a:buChar char="•"/>
            </a:pPr>
            <a:r>
              <a:rPr lang="en-US" dirty="0"/>
              <a:t>again, in order of lowest support</a:t>
            </a:r>
          </a:p>
          <a:p>
            <a:pPr marL="1200150" lvl="1" indent="-457200">
              <a:buFont typeface="Arial" charset="0"/>
              <a:buChar char="•"/>
            </a:pPr>
            <a:endParaRPr lang="en-US" dirty="0"/>
          </a:p>
          <a:p>
            <a:r>
              <a:rPr lang="en-US" dirty="0"/>
              <a:t>In order to check whether these itemsets are frequent compute a </a:t>
            </a:r>
            <a:r>
              <a:rPr lang="en-US" b="1" dirty="0"/>
              <a:t>conditional FP-Tree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580013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FP-Tree</a:t>
            </a:r>
          </a:p>
        </p:txBody>
      </p:sp>
      <p:sp>
        <p:nvSpPr>
          <p:cNvPr id="3" name="Content Placeholder 2"/>
          <p:cNvSpPr>
            <a:spLocks noGrp="1"/>
          </p:cNvSpPr>
          <p:nvPr>
            <p:ph idx="1"/>
          </p:nvPr>
        </p:nvSpPr>
        <p:spPr/>
        <p:txBody>
          <a:bodyPr/>
          <a:lstStyle/>
          <a:p>
            <a:r>
              <a:rPr lang="en-US" sz="2800" dirty="0"/>
              <a:t>Corresponds to the FP-Tree that would be built if </a:t>
            </a:r>
          </a:p>
          <a:p>
            <a:pPr marL="457200" indent="-457200">
              <a:buFont typeface="Arial" panose="020B0604020202020204" pitchFamily="34" charset="0"/>
              <a:buChar char="•"/>
            </a:pPr>
            <a:r>
              <a:rPr lang="en-US" sz="2400" dirty="0"/>
              <a:t>we only consider transactions containing a particular itemset</a:t>
            </a:r>
          </a:p>
          <a:p>
            <a:pPr marL="457200" indent="-457200">
              <a:buFont typeface="Arial" panose="020B0604020202020204" pitchFamily="34" charset="0"/>
              <a:buChar char="•"/>
            </a:pPr>
            <a:r>
              <a:rPr lang="en-US" sz="2400" dirty="0"/>
              <a:t>then omit this itemset (e.g., {e}) </a:t>
            </a:r>
          </a:p>
          <a:p>
            <a:pPr marL="457200" indent="-457200">
              <a:buFont typeface="Arial" charset="0"/>
              <a:buChar char="•"/>
            </a:pPr>
            <a:r>
              <a:rPr lang="en-US" sz="2400" dirty="0"/>
              <a:t>drop items that are not frequent in the subset of the transaction set  (e.g., {b})</a:t>
            </a:r>
          </a:p>
          <a:p>
            <a:endParaRPr lang="en-US" sz="28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4178347"/>
            <a:ext cx="2440438" cy="16900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6987" y="3556623"/>
            <a:ext cx="1881837" cy="2933452"/>
          </a:xfrm>
          <a:prstGeom prst="rect">
            <a:avLst/>
          </a:prstGeom>
        </p:spPr>
      </p:pic>
      <p:cxnSp>
        <p:nvCxnSpPr>
          <p:cNvPr id="9" name="Straight Connector 8"/>
          <p:cNvCxnSpPr>
            <a:cxnSpLocks/>
          </p:cNvCxnSpPr>
          <p:nvPr/>
        </p:nvCxnSpPr>
        <p:spPr bwMode="auto">
          <a:xfrm>
            <a:off x="2519035" y="4348711"/>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Straight Connector 9"/>
          <p:cNvCxnSpPr>
            <a:cxnSpLocks/>
          </p:cNvCxnSpPr>
          <p:nvPr/>
        </p:nvCxnSpPr>
        <p:spPr bwMode="auto">
          <a:xfrm>
            <a:off x="2519035" y="4564735"/>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Straight Connector 10"/>
          <p:cNvCxnSpPr>
            <a:cxnSpLocks/>
          </p:cNvCxnSpPr>
          <p:nvPr/>
        </p:nvCxnSpPr>
        <p:spPr bwMode="auto">
          <a:xfrm>
            <a:off x="2519035" y="5140799"/>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Straight Connector 11"/>
          <p:cNvCxnSpPr>
            <a:cxnSpLocks/>
          </p:cNvCxnSpPr>
          <p:nvPr/>
        </p:nvCxnSpPr>
        <p:spPr bwMode="auto">
          <a:xfrm>
            <a:off x="2519035" y="5356823"/>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12"/>
          <p:cNvCxnSpPr>
            <a:cxnSpLocks/>
          </p:cNvCxnSpPr>
          <p:nvPr/>
        </p:nvCxnSpPr>
        <p:spPr bwMode="auto">
          <a:xfrm>
            <a:off x="2519035" y="5572847"/>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 name="Straight Connector 13"/>
          <p:cNvCxnSpPr>
            <a:cxnSpLocks/>
          </p:cNvCxnSpPr>
          <p:nvPr/>
        </p:nvCxnSpPr>
        <p:spPr bwMode="auto">
          <a:xfrm>
            <a:off x="2519035" y="5788871"/>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Straight Connector 14"/>
          <p:cNvCxnSpPr>
            <a:cxnSpLocks/>
          </p:cNvCxnSpPr>
          <p:nvPr/>
        </p:nvCxnSpPr>
        <p:spPr bwMode="auto">
          <a:xfrm>
            <a:off x="2519035" y="6004895"/>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4E6FA06-43B6-FC22-2D22-FBE683DD07E1}"/>
              </a:ext>
            </a:extLst>
          </p:cNvPr>
          <p:cNvCxnSpPr/>
          <p:nvPr/>
        </p:nvCxnSpPr>
        <p:spPr bwMode="auto">
          <a:xfrm flipH="1">
            <a:off x="3599155" y="4662019"/>
            <a:ext cx="144016" cy="2160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B8BE6E7-0276-E168-EC26-55E0BF962572}"/>
              </a:ext>
            </a:extLst>
          </p:cNvPr>
          <p:cNvCxnSpPr/>
          <p:nvPr/>
        </p:nvCxnSpPr>
        <p:spPr bwMode="auto">
          <a:xfrm flipH="1">
            <a:off x="3527147" y="4868595"/>
            <a:ext cx="144016" cy="2160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73CF029D-2E49-9FD7-FD90-58077E416286}"/>
              </a:ext>
            </a:extLst>
          </p:cNvPr>
          <p:cNvCxnSpPr/>
          <p:nvPr/>
        </p:nvCxnSpPr>
        <p:spPr bwMode="auto">
          <a:xfrm flipH="1">
            <a:off x="3527147" y="6066225"/>
            <a:ext cx="144016" cy="21602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40927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1F5E-B346-9A47-A6AD-AC802A605D94}"/>
              </a:ext>
            </a:extLst>
          </p:cNvPr>
          <p:cNvSpPr>
            <a:spLocks noGrp="1"/>
          </p:cNvSpPr>
          <p:nvPr>
            <p:ph type="title"/>
          </p:nvPr>
        </p:nvSpPr>
        <p:spPr/>
        <p:txBody>
          <a:bodyPr/>
          <a:lstStyle/>
          <a:p>
            <a:r>
              <a:rPr lang="en-US" dirty="0"/>
              <a:t>Deriving Conditional FP-Tree</a:t>
            </a:r>
            <a:endParaRPr lang="en-US"/>
          </a:p>
        </p:txBody>
      </p:sp>
      <p:sp>
        <p:nvSpPr>
          <p:cNvPr id="3" name="Content Placeholder 2">
            <a:extLst>
              <a:ext uri="{FF2B5EF4-FFF2-40B4-BE49-F238E27FC236}">
                <a16:creationId xmlns:a16="http://schemas.microsoft.com/office/drawing/2014/main" id="{F1D757FA-944B-6F42-90BD-D92FDE473E76}"/>
              </a:ext>
            </a:extLst>
          </p:cNvPr>
          <p:cNvSpPr>
            <a:spLocks noGrp="1"/>
          </p:cNvSpPr>
          <p:nvPr>
            <p:ph idx="1"/>
          </p:nvPr>
        </p:nvSpPr>
        <p:spPr>
          <a:xfrm>
            <a:off x="179388" y="1341438"/>
            <a:ext cx="8305800" cy="5029200"/>
          </a:xfrm>
        </p:spPr>
        <p:txBody>
          <a:bodyPr/>
          <a:lstStyle/>
          <a:p>
            <a:r>
              <a:rPr lang="en-US" dirty="0"/>
              <a:t>The conditional FP-Tree can be derived from extracted tree</a:t>
            </a:r>
          </a:p>
          <a:p>
            <a:pPr marL="1257300" lvl="1" indent="-514350">
              <a:buFont typeface="+mj-lt"/>
              <a:buAutoNum type="arabicPeriod"/>
            </a:pPr>
            <a:r>
              <a:rPr lang="en-US" dirty="0"/>
              <a:t>Update support counts to itemsets containing the item</a:t>
            </a:r>
          </a:p>
          <a:p>
            <a:pPr marL="1257300" lvl="1" indent="-514350">
              <a:buFont typeface="+mj-lt"/>
              <a:buAutoNum type="arabicPeriod"/>
            </a:pPr>
            <a:r>
              <a:rPr lang="en-US" dirty="0"/>
              <a:t>Remove the nodes of the item</a:t>
            </a:r>
          </a:p>
          <a:p>
            <a:pPr marL="1257300" lvl="1" indent="-514350">
              <a:buFont typeface="+mj-lt"/>
              <a:buAutoNum type="arabicPeriod"/>
            </a:pPr>
            <a:r>
              <a:rPr lang="en-US" dirty="0"/>
              <a:t>Remove nodes with insufficient support count</a:t>
            </a:r>
          </a:p>
          <a:p>
            <a:endParaRPr lang="en-US" dirty="0"/>
          </a:p>
        </p:txBody>
      </p:sp>
      <p:sp>
        <p:nvSpPr>
          <p:cNvPr id="4" name="Footer Placeholder 3">
            <a:extLst>
              <a:ext uri="{FF2B5EF4-FFF2-40B4-BE49-F238E27FC236}">
                <a16:creationId xmlns:a16="http://schemas.microsoft.com/office/drawing/2014/main" id="{3D659864-1303-B945-AE05-D20DD5B2D3F8}"/>
              </a:ext>
            </a:extLst>
          </p:cNvPr>
          <p:cNvSpPr>
            <a:spLocks noGrp="1"/>
          </p:cNvSpPr>
          <p:nvPr>
            <p:ph type="ftr" sz="quarter" idx="10"/>
          </p:nvPr>
        </p:nvSpPr>
        <p:spPr>
          <a:xfrm>
            <a:off x="152400" y="6477000"/>
            <a:ext cx="5867400" cy="228600"/>
          </a:xfrm>
        </p:spPr>
        <p:txBody>
          <a:bodyPr/>
          <a:lstStyle/>
          <a:p>
            <a:r>
              <a:rPr lang="fr-CH"/>
              <a:t>©2022, Karl Aberer, EPFL-IC, Laboratoire de systèmes d'informations répartis </a:t>
            </a:r>
            <a:endParaRPr lang="en-GB" dirty="0"/>
          </a:p>
        </p:txBody>
      </p:sp>
      <p:pic>
        <p:nvPicPr>
          <p:cNvPr id="5" name="Picture 4">
            <a:extLst>
              <a:ext uri="{FF2B5EF4-FFF2-40B4-BE49-F238E27FC236}">
                <a16:creationId xmlns:a16="http://schemas.microsoft.com/office/drawing/2014/main" id="{ED5DEBB3-F01F-0542-949F-7D9888D75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5144"/>
            <a:ext cx="2177060" cy="1368152"/>
          </a:xfrm>
          <a:prstGeom prst="rect">
            <a:avLst/>
          </a:prstGeom>
        </p:spPr>
      </p:pic>
      <p:pic>
        <p:nvPicPr>
          <p:cNvPr id="6" name="Picture 5">
            <a:extLst>
              <a:ext uri="{FF2B5EF4-FFF2-40B4-BE49-F238E27FC236}">
                <a16:creationId xmlns:a16="http://schemas.microsoft.com/office/drawing/2014/main" id="{CC4D646B-1ECF-6D48-8099-9ADCB4FB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4748928"/>
            <a:ext cx="2177060" cy="1368152"/>
          </a:xfrm>
          <a:prstGeom prst="rect">
            <a:avLst/>
          </a:prstGeom>
        </p:spPr>
      </p:pic>
      <p:sp>
        <p:nvSpPr>
          <p:cNvPr id="7" name="TextBox 6">
            <a:extLst>
              <a:ext uri="{FF2B5EF4-FFF2-40B4-BE49-F238E27FC236}">
                <a16:creationId xmlns:a16="http://schemas.microsoft.com/office/drawing/2014/main" id="{C7BD216E-23A6-6B47-89EE-B49A55E71653}"/>
              </a:ext>
            </a:extLst>
          </p:cNvPr>
          <p:cNvSpPr txBox="1"/>
          <p:nvPr/>
        </p:nvSpPr>
        <p:spPr>
          <a:xfrm>
            <a:off x="2977660" y="4939450"/>
            <a:ext cx="378716" cy="276999"/>
          </a:xfrm>
          <a:prstGeom prst="rect">
            <a:avLst/>
          </a:prstGeom>
          <a:solidFill>
            <a:schemeClr val="bg1"/>
          </a:solidFill>
        </p:spPr>
        <p:txBody>
          <a:bodyPr wrap="square" rtlCol="0">
            <a:spAutoFit/>
          </a:bodyPr>
          <a:lstStyle/>
          <a:p>
            <a:r>
              <a:rPr lang="en-US" dirty="0">
                <a:latin typeface="Calibri" panose="020F0502020204030204" pitchFamily="34" charset="0"/>
                <a:cs typeface="Calibri" panose="020F0502020204030204" pitchFamily="34" charset="0"/>
              </a:rPr>
              <a:t>a:2</a:t>
            </a:r>
          </a:p>
        </p:txBody>
      </p:sp>
      <p:sp>
        <p:nvSpPr>
          <p:cNvPr id="8" name="TextBox 7">
            <a:extLst>
              <a:ext uri="{FF2B5EF4-FFF2-40B4-BE49-F238E27FC236}">
                <a16:creationId xmlns:a16="http://schemas.microsoft.com/office/drawing/2014/main" id="{7B90FA76-D796-634E-8E8D-6D22612F0635}"/>
              </a:ext>
            </a:extLst>
          </p:cNvPr>
          <p:cNvSpPr txBox="1"/>
          <p:nvPr/>
        </p:nvSpPr>
        <p:spPr>
          <a:xfrm>
            <a:off x="2800121" y="5211807"/>
            <a:ext cx="378717" cy="276999"/>
          </a:xfrm>
          <a:prstGeom prst="rect">
            <a:avLst/>
          </a:prstGeom>
          <a:solidFill>
            <a:schemeClr val="bg1"/>
          </a:solidFill>
        </p:spPr>
        <p:txBody>
          <a:bodyPr wrap="square" rtlCol="0">
            <a:spAutoFit/>
          </a:bodyPr>
          <a:lstStyle/>
          <a:p>
            <a:r>
              <a:rPr lang="en-US" dirty="0">
                <a:latin typeface="Calibri" panose="020F0502020204030204" pitchFamily="34" charset="0"/>
                <a:cs typeface="Calibri" panose="020F0502020204030204" pitchFamily="34" charset="0"/>
              </a:rPr>
              <a:t>c:1</a:t>
            </a:r>
          </a:p>
        </p:txBody>
      </p:sp>
      <p:sp>
        <p:nvSpPr>
          <p:cNvPr id="10" name="TextBox 9">
            <a:extLst>
              <a:ext uri="{FF2B5EF4-FFF2-40B4-BE49-F238E27FC236}">
                <a16:creationId xmlns:a16="http://schemas.microsoft.com/office/drawing/2014/main" id="{BD8AC6EF-6F02-1649-8D04-2A81879B64EC}"/>
              </a:ext>
            </a:extLst>
          </p:cNvPr>
          <p:cNvSpPr txBox="1"/>
          <p:nvPr/>
        </p:nvSpPr>
        <p:spPr>
          <a:xfrm>
            <a:off x="2987824" y="5528265"/>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12" name="TextBox 11">
            <a:extLst>
              <a:ext uri="{FF2B5EF4-FFF2-40B4-BE49-F238E27FC236}">
                <a16:creationId xmlns:a16="http://schemas.microsoft.com/office/drawing/2014/main" id="{A1A31E20-A488-6F40-A33F-DFC954FBE26A}"/>
              </a:ext>
            </a:extLst>
          </p:cNvPr>
          <p:cNvSpPr txBox="1"/>
          <p:nvPr/>
        </p:nvSpPr>
        <p:spPr>
          <a:xfrm>
            <a:off x="4499992" y="5240915"/>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13" name="TextBox 12">
            <a:extLst>
              <a:ext uri="{FF2B5EF4-FFF2-40B4-BE49-F238E27FC236}">
                <a16:creationId xmlns:a16="http://schemas.microsoft.com/office/drawing/2014/main" id="{02CC82D3-5EAB-414D-96B6-F705A4C80476}"/>
              </a:ext>
            </a:extLst>
          </p:cNvPr>
          <p:cNvSpPr txBox="1"/>
          <p:nvPr/>
        </p:nvSpPr>
        <p:spPr>
          <a:xfrm>
            <a:off x="4409432" y="4963916"/>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22" name="TextBox 21">
            <a:extLst>
              <a:ext uri="{FF2B5EF4-FFF2-40B4-BE49-F238E27FC236}">
                <a16:creationId xmlns:a16="http://schemas.microsoft.com/office/drawing/2014/main" id="{80263E72-6453-634D-A56E-816D37066B00}"/>
              </a:ext>
            </a:extLst>
          </p:cNvPr>
          <p:cNvSpPr txBox="1"/>
          <p:nvPr/>
        </p:nvSpPr>
        <p:spPr>
          <a:xfrm>
            <a:off x="5148064" y="5815933"/>
            <a:ext cx="720080" cy="276999"/>
          </a:xfrm>
          <a:prstGeom prst="rect">
            <a:avLst/>
          </a:prstGeom>
          <a:solidFill>
            <a:schemeClr val="bg1"/>
          </a:solidFill>
        </p:spPr>
        <p:txBody>
          <a:bodyPr wrap="square" rtlCol="0">
            <a:spAutoFit/>
          </a:bodyPr>
          <a:lstStyle/>
          <a:p>
            <a:endParaRPr lang="en-US">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BA3503DC-007D-EB40-A6B7-B74F8FB2F7EF}"/>
              </a:ext>
            </a:extLst>
          </p:cNvPr>
          <p:cNvSpPr txBox="1"/>
          <p:nvPr/>
        </p:nvSpPr>
        <p:spPr>
          <a:xfrm>
            <a:off x="5838739" y="5815933"/>
            <a:ext cx="720080" cy="276999"/>
          </a:xfrm>
          <a:prstGeom prst="rect">
            <a:avLst/>
          </a:prstGeom>
          <a:solidFill>
            <a:schemeClr val="bg1"/>
          </a:solidFill>
        </p:spPr>
        <p:txBody>
          <a:bodyPr wrap="square" rtlCol="0">
            <a:spAutoFit/>
          </a:bodyPr>
          <a:lstStyle/>
          <a:p>
            <a:endParaRPr lang="en-US">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D8209324-69E7-9540-B525-E8C2005DC430}"/>
              </a:ext>
            </a:extLst>
          </p:cNvPr>
          <p:cNvSpPr txBox="1"/>
          <p:nvPr/>
        </p:nvSpPr>
        <p:spPr>
          <a:xfrm>
            <a:off x="6274397" y="5725741"/>
            <a:ext cx="720080" cy="276999"/>
          </a:xfrm>
          <a:prstGeom prst="rect">
            <a:avLst/>
          </a:prstGeom>
          <a:solidFill>
            <a:schemeClr val="bg1"/>
          </a:solidFill>
        </p:spPr>
        <p:txBody>
          <a:bodyPr wrap="square" rtlCol="0">
            <a:spAutoFit/>
          </a:bodyPr>
          <a:lstStyle/>
          <a:p>
            <a:endParaRPr lang="en-US">
              <a:latin typeface="Calibri" panose="020F0502020204030204" pitchFamily="34" charset="0"/>
              <a:cs typeface="Calibri" panose="020F0502020204030204" pitchFamily="34" charset="0"/>
            </a:endParaRPr>
          </a:p>
        </p:txBody>
      </p:sp>
      <p:pic>
        <p:nvPicPr>
          <p:cNvPr id="34" name="Picture 33">
            <a:extLst>
              <a:ext uri="{FF2B5EF4-FFF2-40B4-BE49-F238E27FC236}">
                <a16:creationId xmlns:a16="http://schemas.microsoft.com/office/drawing/2014/main" id="{0F781665-18FB-B64D-8D8E-BF228DEB2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224" y="4757835"/>
            <a:ext cx="2177060" cy="1368152"/>
          </a:xfrm>
          <a:prstGeom prst="rect">
            <a:avLst/>
          </a:prstGeom>
        </p:spPr>
      </p:pic>
      <p:sp>
        <p:nvSpPr>
          <p:cNvPr id="35" name="TextBox 34">
            <a:extLst>
              <a:ext uri="{FF2B5EF4-FFF2-40B4-BE49-F238E27FC236}">
                <a16:creationId xmlns:a16="http://schemas.microsoft.com/office/drawing/2014/main" id="{6634C943-568B-7D4C-ABFA-A6C47F989BEB}"/>
              </a:ext>
            </a:extLst>
          </p:cNvPr>
          <p:cNvSpPr txBox="1"/>
          <p:nvPr/>
        </p:nvSpPr>
        <p:spPr>
          <a:xfrm>
            <a:off x="5632304" y="4950075"/>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2</a:t>
            </a:r>
          </a:p>
        </p:txBody>
      </p:sp>
      <p:sp>
        <p:nvSpPr>
          <p:cNvPr id="36" name="TextBox 35">
            <a:extLst>
              <a:ext uri="{FF2B5EF4-FFF2-40B4-BE49-F238E27FC236}">
                <a16:creationId xmlns:a16="http://schemas.microsoft.com/office/drawing/2014/main" id="{577FB66C-31C0-1846-9353-0B61EA8E486F}"/>
              </a:ext>
            </a:extLst>
          </p:cNvPr>
          <p:cNvSpPr txBox="1"/>
          <p:nvPr/>
        </p:nvSpPr>
        <p:spPr>
          <a:xfrm>
            <a:off x="5442548" y="5238107"/>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37" name="TextBox 36">
            <a:extLst>
              <a:ext uri="{FF2B5EF4-FFF2-40B4-BE49-F238E27FC236}">
                <a16:creationId xmlns:a16="http://schemas.microsoft.com/office/drawing/2014/main" id="{BFA63CA4-F484-0446-873A-4F4C63725888}"/>
              </a:ext>
            </a:extLst>
          </p:cNvPr>
          <p:cNvSpPr txBox="1"/>
          <p:nvPr/>
        </p:nvSpPr>
        <p:spPr>
          <a:xfrm>
            <a:off x="5594948" y="5395441"/>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0</a:t>
            </a:r>
          </a:p>
        </p:txBody>
      </p:sp>
      <p:sp>
        <p:nvSpPr>
          <p:cNvPr id="38" name="TextBox 37">
            <a:extLst>
              <a:ext uri="{FF2B5EF4-FFF2-40B4-BE49-F238E27FC236}">
                <a16:creationId xmlns:a16="http://schemas.microsoft.com/office/drawing/2014/main" id="{AA6F0C6E-3318-1D47-9FDF-6713B31D8D0C}"/>
              </a:ext>
            </a:extLst>
          </p:cNvPr>
          <p:cNvSpPr txBox="1"/>
          <p:nvPr/>
        </p:nvSpPr>
        <p:spPr>
          <a:xfrm>
            <a:off x="5344272" y="5537172"/>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39" name="TextBox 38">
            <a:extLst>
              <a:ext uri="{FF2B5EF4-FFF2-40B4-BE49-F238E27FC236}">
                <a16:creationId xmlns:a16="http://schemas.microsoft.com/office/drawing/2014/main" id="{090D8DF3-768B-2B49-BD71-DF3AE90AF5B7}"/>
              </a:ext>
            </a:extLst>
          </p:cNvPr>
          <p:cNvSpPr txBox="1"/>
          <p:nvPr/>
        </p:nvSpPr>
        <p:spPr>
          <a:xfrm>
            <a:off x="5747348" y="5547841"/>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40" name="TextBox 39">
            <a:extLst>
              <a:ext uri="{FF2B5EF4-FFF2-40B4-BE49-F238E27FC236}">
                <a16:creationId xmlns:a16="http://schemas.microsoft.com/office/drawing/2014/main" id="{62D2B5E1-18DC-404F-8EDC-E76F28CBD11E}"/>
              </a:ext>
            </a:extLst>
          </p:cNvPr>
          <p:cNvSpPr txBox="1"/>
          <p:nvPr/>
        </p:nvSpPr>
        <p:spPr>
          <a:xfrm>
            <a:off x="6856440" y="5249822"/>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41" name="TextBox 40">
            <a:extLst>
              <a:ext uri="{FF2B5EF4-FFF2-40B4-BE49-F238E27FC236}">
                <a16:creationId xmlns:a16="http://schemas.microsoft.com/office/drawing/2014/main" id="{46BBA396-209B-F24B-839C-9697D4A72593}"/>
              </a:ext>
            </a:extLst>
          </p:cNvPr>
          <p:cNvSpPr txBox="1"/>
          <p:nvPr/>
        </p:nvSpPr>
        <p:spPr>
          <a:xfrm>
            <a:off x="6765880" y="4972823"/>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1</a:t>
            </a:r>
          </a:p>
        </p:txBody>
      </p:sp>
      <p:sp>
        <p:nvSpPr>
          <p:cNvPr id="42" name="TextBox 41">
            <a:extLst>
              <a:ext uri="{FF2B5EF4-FFF2-40B4-BE49-F238E27FC236}">
                <a16:creationId xmlns:a16="http://schemas.microsoft.com/office/drawing/2014/main" id="{F94FCC25-C4E6-3C4A-82A1-43140CB6121B}"/>
              </a:ext>
            </a:extLst>
          </p:cNvPr>
          <p:cNvSpPr txBox="1"/>
          <p:nvPr/>
        </p:nvSpPr>
        <p:spPr>
          <a:xfrm>
            <a:off x="5201936" y="5871898"/>
            <a:ext cx="321502"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x</a:t>
            </a:r>
          </a:p>
        </p:txBody>
      </p:sp>
      <p:sp>
        <p:nvSpPr>
          <p:cNvPr id="43" name="TextBox 42">
            <a:extLst>
              <a:ext uri="{FF2B5EF4-FFF2-40B4-BE49-F238E27FC236}">
                <a16:creationId xmlns:a16="http://schemas.microsoft.com/office/drawing/2014/main" id="{F1240921-CCAC-2840-9DBC-426C815A8D76}"/>
              </a:ext>
            </a:extLst>
          </p:cNvPr>
          <p:cNvSpPr txBox="1"/>
          <p:nvPr/>
        </p:nvSpPr>
        <p:spPr>
          <a:xfrm>
            <a:off x="5996577" y="5745003"/>
            <a:ext cx="254600" cy="461665"/>
          </a:xfrm>
          <a:prstGeom prst="rect">
            <a:avLst/>
          </a:prstGeom>
          <a:solidFill>
            <a:schemeClr val="bg1"/>
          </a:solidFill>
        </p:spPr>
        <p:txBody>
          <a:bodyPr wrap="square" rtlCol="0">
            <a:spAutoFit/>
          </a:bodyPr>
          <a:lstStyle/>
          <a:p>
            <a:r>
              <a:rPr lang="en-US" dirty="0">
                <a:latin typeface="Calibri" panose="020F0502020204030204" pitchFamily="34" charset="0"/>
                <a:cs typeface="Calibri" panose="020F0502020204030204" pitchFamily="34" charset="0"/>
              </a:rPr>
              <a:t>x</a:t>
            </a:r>
          </a:p>
          <a:p>
            <a:endParaRPr lang="en-US"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5C74F311-C9EF-604A-892B-304A7BB62ADE}"/>
              </a:ext>
            </a:extLst>
          </p:cNvPr>
          <p:cNvSpPr txBox="1"/>
          <p:nvPr/>
        </p:nvSpPr>
        <p:spPr>
          <a:xfrm>
            <a:off x="6616059" y="5745003"/>
            <a:ext cx="183841" cy="461665"/>
          </a:xfrm>
          <a:prstGeom prst="rect">
            <a:avLst/>
          </a:prstGeom>
          <a:solidFill>
            <a:schemeClr val="bg1"/>
          </a:solidFill>
        </p:spPr>
        <p:txBody>
          <a:bodyPr wrap="square" rtlCol="0">
            <a:spAutoFit/>
          </a:bodyPr>
          <a:lstStyle/>
          <a:p>
            <a:r>
              <a:rPr lang="en-US" dirty="0">
                <a:latin typeface="Calibri" panose="020F0502020204030204" pitchFamily="34" charset="0"/>
                <a:cs typeface="Calibri" panose="020F0502020204030204" pitchFamily="34" charset="0"/>
              </a:rPr>
              <a:t>x</a:t>
            </a:r>
          </a:p>
          <a:p>
            <a:endParaRPr lang="en-US"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55ACA978-751B-784F-9F85-2BC84C80B902}"/>
              </a:ext>
            </a:extLst>
          </p:cNvPr>
          <p:cNvSpPr txBox="1"/>
          <p:nvPr/>
        </p:nvSpPr>
        <p:spPr>
          <a:xfrm>
            <a:off x="6486621" y="4961108"/>
            <a:ext cx="144016" cy="276999"/>
          </a:xfrm>
          <a:prstGeom prst="rect">
            <a:avLst/>
          </a:prstGeom>
          <a:solidFill>
            <a:schemeClr val="bg1"/>
          </a:solidFill>
        </p:spPr>
        <p:txBody>
          <a:bodyPr wrap="square" rtlCol="0">
            <a:spAutoFit/>
          </a:bodyPr>
          <a:lstStyle/>
          <a:p>
            <a:r>
              <a:rPr lang="en-US">
                <a:latin typeface="Calibri" panose="020F0502020204030204" pitchFamily="34" charset="0"/>
                <a:cs typeface="Calibri" panose="020F0502020204030204" pitchFamily="34" charset="0"/>
              </a:rPr>
              <a:t>x</a:t>
            </a:r>
          </a:p>
        </p:txBody>
      </p:sp>
      <p:pic>
        <p:nvPicPr>
          <p:cNvPr id="46" name="Picture 45">
            <a:extLst>
              <a:ext uri="{FF2B5EF4-FFF2-40B4-BE49-F238E27FC236}">
                <a16:creationId xmlns:a16="http://schemas.microsoft.com/office/drawing/2014/main" id="{4A666B2C-E4F5-8046-8C09-E30BE70F1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510" y="4877859"/>
            <a:ext cx="1755144" cy="1215437"/>
          </a:xfrm>
          <a:prstGeom prst="rect">
            <a:avLst/>
          </a:prstGeom>
        </p:spPr>
      </p:pic>
      <p:sp>
        <p:nvSpPr>
          <p:cNvPr id="47" name="Right Arrow 46">
            <a:extLst>
              <a:ext uri="{FF2B5EF4-FFF2-40B4-BE49-F238E27FC236}">
                <a16:creationId xmlns:a16="http://schemas.microsoft.com/office/drawing/2014/main" id="{4679AFA4-5889-F548-A0F9-20165D25A1F8}"/>
              </a:ext>
            </a:extLst>
          </p:cNvPr>
          <p:cNvSpPr/>
          <p:nvPr/>
        </p:nvSpPr>
        <p:spPr bwMode="auto">
          <a:xfrm>
            <a:off x="1998950" y="5414127"/>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panose="020F0502020204030204" pitchFamily="34" charset="0"/>
                <a:cs typeface="Calibri" panose="020F0502020204030204" pitchFamily="34" charset="0"/>
              </a:rPr>
              <a:t>1</a:t>
            </a:r>
          </a:p>
        </p:txBody>
      </p:sp>
      <p:sp>
        <p:nvSpPr>
          <p:cNvPr id="48" name="Right Arrow 47">
            <a:extLst>
              <a:ext uri="{FF2B5EF4-FFF2-40B4-BE49-F238E27FC236}">
                <a16:creationId xmlns:a16="http://schemas.microsoft.com/office/drawing/2014/main" id="{5450B9CA-B34F-2246-B4C3-B1EECD9338F3}"/>
              </a:ext>
            </a:extLst>
          </p:cNvPr>
          <p:cNvSpPr/>
          <p:nvPr/>
        </p:nvSpPr>
        <p:spPr bwMode="auto">
          <a:xfrm>
            <a:off x="4519534" y="5421539"/>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solidFill>
                  <a:schemeClr val="bg1"/>
                </a:solidFill>
                <a:latin typeface="Calibri" panose="020F0502020204030204" pitchFamily="34" charset="0"/>
                <a:cs typeface="Calibri" panose="020F0502020204030204" pitchFamily="34" charset="0"/>
              </a:rPr>
              <a:t>2,3</a:t>
            </a:r>
            <a:endParaRPr kumimoji="0" lang="en-US" sz="1200" b="0" i="0" u="none" strike="noStrike" cap="none" normalizeH="0" baseline="0">
              <a:ln>
                <a:noFill/>
              </a:ln>
              <a:solidFill>
                <a:schemeClr val="bg1"/>
              </a:solidFill>
              <a:effectLst/>
              <a:latin typeface="Calibri" panose="020F0502020204030204" pitchFamily="34" charset="0"/>
              <a:cs typeface="Calibri" panose="020F0502020204030204" pitchFamily="34" charset="0"/>
            </a:endParaRPr>
          </a:p>
        </p:txBody>
      </p:sp>
      <p:sp>
        <p:nvSpPr>
          <p:cNvPr id="49" name="Right Arrow 48">
            <a:extLst>
              <a:ext uri="{FF2B5EF4-FFF2-40B4-BE49-F238E27FC236}">
                <a16:creationId xmlns:a16="http://schemas.microsoft.com/office/drawing/2014/main" id="{B86598D4-B481-3C40-B70E-8B4485343863}"/>
              </a:ext>
            </a:extLst>
          </p:cNvPr>
          <p:cNvSpPr/>
          <p:nvPr/>
        </p:nvSpPr>
        <p:spPr bwMode="auto">
          <a:xfrm>
            <a:off x="6799900" y="5435986"/>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solidFill>
                  <a:schemeClr val="bg1"/>
                </a:solidFill>
                <a:latin typeface="Calibri" panose="020F0502020204030204" pitchFamily="34" charset="0"/>
                <a:cs typeface="Calibri" panose="020F0502020204030204" pitchFamily="34" charset="0"/>
              </a:rPr>
              <a:t>2,3</a:t>
            </a:r>
            <a:endParaRPr kumimoji="0" lang="en-US" sz="1200" b="0" i="0" u="none" strike="noStrike" cap="none" normalizeH="0" baseline="0">
              <a:ln>
                <a:noFill/>
              </a:ln>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9170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FP-Tree </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746" y="1188864"/>
            <a:ext cx="5771108" cy="5076381"/>
          </a:xfrm>
          <a:prstGeom prst="rect">
            <a:avLst/>
          </a:prstGeom>
        </p:spPr>
      </p:pic>
      <p:sp>
        <p:nvSpPr>
          <p:cNvPr id="7" name="Oval 6"/>
          <p:cNvSpPr/>
          <p:nvPr/>
        </p:nvSpPr>
        <p:spPr bwMode="auto">
          <a:xfrm>
            <a:off x="5148064" y="1484784"/>
            <a:ext cx="576064" cy="504056"/>
          </a:xfrm>
          <a:prstGeom prst="ellipse">
            <a:avLst/>
          </a:prstGeom>
          <a:solidFill>
            <a:schemeClr val="bg1">
              <a:lumMod val="95000"/>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8" name="TextBox 7"/>
          <p:cNvSpPr txBox="1"/>
          <p:nvPr/>
        </p:nvSpPr>
        <p:spPr>
          <a:xfrm>
            <a:off x="4386629" y="813074"/>
            <a:ext cx="1775744" cy="584775"/>
          </a:xfrm>
          <a:prstGeom prst="rect">
            <a:avLst/>
          </a:prstGeom>
          <a:noFill/>
        </p:spPr>
        <p:txBody>
          <a:bodyPr wrap="none" rtlCol="0">
            <a:spAutoFit/>
          </a:bodyPr>
          <a:lstStyle/>
          <a:p>
            <a:r>
              <a:rPr lang="en-US" sz="1600" dirty="0">
                <a:latin typeface="Calibri" charset="0"/>
                <a:ea typeface="Calibri" charset="0"/>
                <a:cs typeface="Calibri" charset="0"/>
              </a:rPr>
              <a:t>2 paths ending in </a:t>
            </a:r>
            <a:r>
              <a:rPr lang="en-US" sz="1600" b="1" dirty="0">
                <a:latin typeface="Calibri" charset="0"/>
                <a:ea typeface="Calibri" charset="0"/>
                <a:cs typeface="Calibri" charset="0"/>
              </a:rPr>
              <a:t>e</a:t>
            </a:r>
          </a:p>
          <a:p>
            <a:r>
              <a:rPr lang="en-US" sz="1600" dirty="0">
                <a:latin typeface="Calibri" charset="0"/>
                <a:ea typeface="Calibri" charset="0"/>
                <a:cs typeface="Calibri" charset="0"/>
              </a:rPr>
              <a:t>(sufficient support)</a:t>
            </a:r>
          </a:p>
        </p:txBody>
      </p:sp>
      <p:sp>
        <p:nvSpPr>
          <p:cNvPr id="9" name="TextBox 8"/>
          <p:cNvSpPr txBox="1"/>
          <p:nvPr/>
        </p:nvSpPr>
        <p:spPr>
          <a:xfrm>
            <a:off x="6893560" y="1404065"/>
            <a:ext cx="1509901" cy="830997"/>
          </a:xfrm>
          <a:prstGeom prst="rect">
            <a:avLst/>
          </a:prstGeom>
          <a:noFill/>
        </p:spPr>
        <p:txBody>
          <a:bodyPr wrap="none" rtlCol="0">
            <a:spAutoFit/>
          </a:bodyPr>
          <a:lstStyle/>
          <a:p>
            <a:r>
              <a:rPr lang="en-US" sz="1600" dirty="0">
                <a:latin typeface="Calibri" charset="0"/>
                <a:ea typeface="Calibri" charset="0"/>
                <a:cs typeface="Calibri" charset="0"/>
              </a:rPr>
              <a:t>Item b has only </a:t>
            </a:r>
          </a:p>
          <a:p>
            <a:r>
              <a:rPr lang="en-US" sz="1600" dirty="0">
                <a:latin typeface="Calibri" charset="0"/>
                <a:ea typeface="Calibri" charset="0"/>
                <a:cs typeface="Calibri" charset="0"/>
              </a:rPr>
              <a:t>support count 1</a:t>
            </a:r>
          </a:p>
          <a:p>
            <a:r>
              <a:rPr lang="en-US" sz="1600" dirty="0">
                <a:latin typeface="Calibri" charset="0"/>
                <a:ea typeface="Calibri" charset="0"/>
                <a:cs typeface="Calibri" charset="0"/>
              </a:rPr>
              <a:t>(thus removed)</a:t>
            </a:r>
          </a:p>
        </p:txBody>
      </p:sp>
      <p:sp>
        <p:nvSpPr>
          <p:cNvPr id="10" name="TextBox 9"/>
          <p:cNvSpPr txBox="1"/>
          <p:nvPr/>
        </p:nvSpPr>
        <p:spPr>
          <a:xfrm>
            <a:off x="29383" y="3729059"/>
            <a:ext cx="2098331" cy="338554"/>
          </a:xfrm>
          <a:prstGeom prst="rect">
            <a:avLst/>
          </a:prstGeom>
          <a:noFill/>
        </p:spPr>
        <p:txBody>
          <a:bodyPr wrap="none" rtlCol="0">
            <a:spAutoFit/>
          </a:bodyPr>
          <a:lstStyle/>
          <a:p>
            <a:r>
              <a:rPr lang="en-US" sz="1600" b="1" dirty="0">
                <a:latin typeface="Calibri" charset="0"/>
                <a:ea typeface="Calibri" charset="0"/>
                <a:cs typeface="Calibri" charset="0"/>
              </a:rPr>
              <a:t>de</a:t>
            </a:r>
            <a:r>
              <a:rPr lang="en-US" sz="1600" dirty="0">
                <a:latin typeface="Calibri" charset="0"/>
                <a:ea typeface="Calibri" charset="0"/>
                <a:cs typeface="Calibri" charset="0"/>
              </a:rPr>
              <a:t> has support count 2</a:t>
            </a:r>
          </a:p>
        </p:txBody>
      </p:sp>
      <p:sp>
        <p:nvSpPr>
          <p:cNvPr id="11" name="TextBox 10"/>
          <p:cNvSpPr txBox="1"/>
          <p:nvPr/>
        </p:nvSpPr>
        <p:spPr>
          <a:xfrm>
            <a:off x="6749229" y="3724661"/>
            <a:ext cx="2196114" cy="338554"/>
          </a:xfrm>
          <a:prstGeom prst="rect">
            <a:avLst/>
          </a:prstGeom>
          <a:noFill/>
        </p:spPr>
        <p:txBody>
          <a:bodyPr wrap="none" rtlCol="0">
            <a:spAutoFit/>
          </a:bodyPr>
          <a:lstStyle/>
          <a:p>
            <a:r>
              <a:rPr lang="en-US" sz="1600" b="1" dirty="0" err="1">
                <a:latin typeface="Calibri" charset="0"/>
                <a:ea typeface="Calibri" charset="0"/>
                <a:cs typeface="Calibri" charset="0"/>
              </a:rPr>
              <a:t>ade</a:t>
            </a:r>
            <a:r>
              <a:rPr lang="en-US" sz="1600" dirty="0">
                <a:latin typeface="Calibri" charset="0"/>
                <a:ea typeface="Calibri" charset="0"/>
                <a:cs typeface="Calibri" charset="0"/>
              </a:rPr>
              <a:t> has support count 2</a:t>
            </a:r>
          </a:p>
        </p:txBody>
      </p:sp>
      <p:sp>
        <p:nvSpPr>
          <p:cNvPr id="12" name="TextBox 11"/>
          <p:cNvSpPr txBox="1"/>
          <p:nvPr/>
        </p:nvSpPr>
        <p:spPr>
          <a:xfrm>
            <a:off x="39802" y="5373216"/>
            <a:ext cx="2077493" cy="338554"/>
          </a:xfrm>
          <a:prstGeom prst="rect">
            <a:avLst/>
          </a:prstGeom>
          <a:noFill/>
        </p:spPr>
        <p:txBody>
          <a:bodyPr wrap="none" rtlCol="0">
            <a:spAutoFit/>
          </a:bodyPr>
          <a:lstStyle/>
          <a:p>
            <a:r>
              <a:rPr lang="en-US" sz="1600" b="1" dirty="0" err="1">
                <a:latin typeface="Calibri" charset="0"/>
                <a:ea typeface="Calibri" charset="0"/>
                <a:cs typeface="Calibri" charset="0"/>
              </a:rPr>
              <a:t>ce</a:t>
            </a:r>
            <a:r>
              <a:rPr lang="en-US" sz="1600" dirty="0">
                <a:latin typeface="Calibri" charset="0"/>
                <a:ea typeface="Calibri" charset="0"/>
                <a:cs typeface="Calibri" charset="0"/>
              </a:rPr>
              <a:t> has support count 2</a:t>
            </a:r>
          </a:p>
        </p:txBody>
      </p:sp>
      <p:sp>
        <p:nvSpPr>
          <p:cNvPr id="13" name="TextBox 12">
            <a:extLst>
              <a:ext uri="{FF2B5EF4-FFF2-40B4-BE49-F238E27FC236}">
                <a16:creationId xmlns:a16="http://schemas.microsoft.com/office/drawing/2014/main" id="{D9D3FEF0-268F-C648-903A-FB19C2C67D67}"/>
              </a:ext>
            </a:extLst>
          </p:cNvPr>
          <p:cNvSpPr txBox="1"/>
          <p:nvPr/>
        </p:nvSpPr>
        <p:spPr>
          <a:xfrm>
            <a:off x="6828599" y="5372243"/>
            <a:ext cx="2088584" cy="338554"/>
          </a:xfrm>
          <a:prstGeom prst="rect">
            <a:avLst/>
          </a:prstGeom>
          <a:noFill/>
        </p:spPr>
        <p:txBody>
          <a:bodyPr wrap="none" rtlCol="0">
            <a:spAutoFit/>
          </a:bodyPr>
          <a:lstStyle/>
          <a:p>
            <a:r>
              <a:rPr lang="en-US" sz="1600" b="1" dirty="0">
                <a:latin typeface="Calibri" charset="0"/>
                <a:ea typeface="Calibri" charset="0"/>
                <a:cs typeface="Calibri" charset="0"/>
              </a:rPr>
              <a:t>ae</a:t>
            </a:r>
            <a:r>
              <a:rPr lang="en-US" sz="1600" dirty="0">
                <a:latin typeface="Calibri" charset="0"/>
                <a:ea typeface="Calibri" charset="0"/>
                <a:cs typeface="Calibri" charset="0"/>
              </a:rPr>
              <a:t> has support count 2</a:t>
            </a:r>
          </a:p>
        </p:txBody>
      </p:sp>
    </p:spTree>
    <p:extLst>
      <p:ext uri="{BB962C8B-B14F-4D97-AF65-F5344CB8AC3E}">
        <p14:creationId xmlns:p14="http://schemas.microsoft.com/office/powerpoint/2010/main" val="1573311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Frequent itemsets detected in this order</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812856"/>
            <a:ext cx="6804248" cy="2139295"/>
          </a:xfrm>
          <a:prstGeom prst="rect">
            <a:avLst/>
          </a:prstGeom>
        </p:spPr>
      </p:pic>
    </p:spTree>
    <p:extLst>
      <p:ext uri="{BB962C8B-B14F-4D97-AF65-F5344CB8AC3E}">
        <p14:creationId xmlns:p14="http://schemas.microsoft.com/office/powerpoint/2010/main" val="91896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Multi- to Single-dimensional Rules</a:t>
            </a:r>
          </a:p>
        </p:txBody>
      </p:sp>
      <p:sp>
        <p:nvSpPr>
          <p:cNvPr id="3" name="Content Placeholder 2"/>
          <p:cNvSpPr>
            <a:spLocks noGrp="1"/>
          </p:cNvSpPr>
          <p:nvPr>
            <p:ph idx="1"/>
          </p:nvPr>
        </p:nvSpPr>
        <p:spPr/>
        <p:txBody>
          <a:bodyPr/>
          <a:lstStyle/>
          <a:p>
            <a:r>
              <a:rPr lang="en-GB" dirty="0"/>
              <a:t>Use predicate/value pairs as items</a:t>
            </a:r>
            <a:br>
              <a:rPr lang="en-GB" dirty="0"/>
            </a:br>
            <a:endParaRPr lang="en-GB" dirty="0"/>
          </a:p>
          <a:p>
            <a:pPr algn="ctr"/>
            <a:r>
              <a:rPr lang="en-GB" sz="2400" dirty="0"/>
              <a:t>age(</a:t>
            </a:r>
            <a:r>
              <a:rPr lang="en-GB" sz="2400" i="1" dirty="0"/>
              <a:t>x</a:t>
            </a:r>
            <a:r>
              <a:rPr lang="en-GB" sz="2400" dirty="0"/>
              <a:t>, 19-25) </a:t>
            </a:r>
            <a:r>
              <a:rPr lang="en-GB" sz="2400" dirty="0">
                <a:latin typeface="ＭＳ ゴシック"/>
                <a:ea typeface="ＭＳ ゴシック"/>
                <a:cs typeface="ＭＳ ゴシック"/>
              </a:rPr>
              <a:t>∧</a:t>
            </a:r>
            <a:r>
              <a:rPr lang="en-GB" sz="2400" dirty="0"/>
              <a:t> buy(</a:t>
            </a:r>
            <a:r>
              <a:rPr lang="en-GB" sz="2400" i="1" dirty="0"/>
              <a:t>x</a:t>
            </a:r>
            <a:r>
              <a:rPr lang="en-GB" sz="2400" dirty="0"/>
              <a:t>, chips) </a:t>
            </a:r>
            <a:r>
              <a:rPr lang="en-GB" sz="2400" dirty="0">
                <a:latin typeface="Wingdings"/>
                <a:ea typeface="Wingdings"/>
                <a:cs typeface="Wingdings"/>
                <a:sym typeface="Wingdings"/>
              </a:rPr>
              <a:t></a:t>
            </a:r>
            <a:r>
              <a:rPr lang="en-GB" sz="2400" dirty="0"/>
              <a:t> buy(</a:t>
            </a:r>
            <a:r>
              <a:rPr lang="en-GB" sz="2400" i="1" dirty="0"/>
              <a:t>x</a:t>
            </a:r>
            <a:r>
              <a:rPr lang="en-GB" sz="2400" dirty="0"/>
              <a:t>, coke)</a:t>
            </a:r>
          </a:p>
          <a:p>
            <a:pPr algn="ctr"/>
            <a:endParaRPr lang="en-GB" dirty="0"/>
          </a:p>
          <a:p>
            <a:pPr lvl="0" algn="ctr"/>
            <a:r>
              <a:rPr lang="en-GB" sz="2400" dirty="0">
                <a:solidFill>
                  <a:srgbClr val="000000"/>
                </a:solidFill>
              </a:rPr>
              <a:t>customer(</a:t>
            </a:r>
            <a:r>
              <a:rPr lang="en-GB" sz="2400" i="1" dirty="0">
                <a:solidFill>
                  <a:srgbClr val="000000"/>
                </a:solidFill>
              </a:rPr>
              <a:t>x</a:t>
            </a:r>
            <a:r>
              <a:rPr lang="en-GB" sz="2400" dirty="0">
                <a:solidFill>
                  <a:srgbClr val="000000"/>
                </a:solidFill>
              </a:rPr>
              <a:t>, age=19-25) </a:t>
            </a:r>
            <a:r>
              <a:rPr lang="en-GB" sz="2400" dirty="0">
                <a:solidFill>
                  <a:srgbClr val="000000"/>
                </a:solidFill>
                <a:latin typeface="ＭＳ ゴシック"/>
                <a:ea typeface="ＭＳ ゴシック"/>
                <a:cs typeface="ＭＳ ゴシック"/>
              </a:rPr>
              <a:t>∧</a:t>
            </a:r>
            <a:r>
              <a:rPr lang="en-GB" sz="2400" dirty="0">
                <a:solidFill>
                  <a:srgbClr val="000000"/>
                </a:solidFill>
              </a:rPr>
              <a:t> customer(</a:t>
            </a:r>
            <a:r>
              <a:rPr lang="en-GB" sz="2400" i="1" dirty="0">
                <a:solidFill>
                  <a:srgbClr val="000000"/>
                </a:solidFill>
              </a:rPr>
              <a:t>x</a:t>
            </a:r>
            <a:r>
              <a:rPr lang="en-GB" sz="2400" dirty="0">
                <a:solidFill>
                  <a:srgbClr val="000000"/>
                </a:solidFill>
              </a:rPr>
              <a:t>, buy=chips) </a:t>
            </a:r>
            <a:r>
              <a:rPr lang="en-GB" sz="2400" dirty="0">
                <a:solidFill>
                  <a:srgbClr val="000000"/>
                </a:solidFill>
                <a:latin typeface="Wingdings"/>
                <a:ea typeface="Wingdings"/>
                <a:cs typeface="Wingdings"/>
                <a:sym typeface="Wingdings"/>
              </a:rPr>
              <a:t></a:t>
            </a:r>
            <a:r>
              <a:rPr lang="en-GB" sz="2400" dirty="0">
                <a:solidFill>
                  <a:srgbClr val="000000"/>
                </a:solidFill>
              </a:rPr>
              <a:t> customer(</a:t>
            </a:r>
            <a:r>
              <a:rPr lang="en-GB" sz="2400" i="1" dirty="0">
                <a:solidFill>
                  <a:srgbClr val="000000"/>
                </a:solidFill>
              </a:rPr>
              <a:t>x</a:t>
            </a:r>
            <a:r>
              <a:rPr lang="en-GB" sz="2400" dirty="0">
                <a:solidFill>
                  <a:srgbClr val="000000"/>
                </a:solidFill>
              </a:rPr>
              <a:t>, buy=coke)</a:t>
            </a:r>
          </a:p>
          <a:p>
            <a:pPr lvl="0" algn="ctr"/>
            <a:endParaRPr lang="en-GB" sz="2400" dirty="0">
              <a:solidFill>
                <a:srgbClr val="000000"/>
              </a:solidFill>
            </a:endParaRPr>
          </a:p>
          <a:p>
            <a:pPr lvl="0"/>
            <a:r>
              <a:rPr lang="en-GB" dirty="0">
                <a:solidFill>
                  <a:srgbClr val="000000"/>
                </a:solidFill>
              </a:rPr>
              <a:t>Simplified notation of single-dimensional rules</a:t>
            </a:r>
          </a:p>
          <a:p>
            <a:pPr algn="ctr"/>
            <a:r>
              <a:rPr lang="en-GB" sz="2400" dirty="0"/>
              <a:t>{diapers} </a:t>
            </a:r>
            <a:r>
              <a:rPr lang="en-GB" sz="2400" dirty="0">
                <a:sym typeface="Wingdings"/>
              </a:rPr>
              <a:t></a:t>
            </a:r>
            <a:r>
              <a:rPr lang="en-GB" sz="2400" dirty="0"/>
              <a:t> {coke}</a:t>
            </a:r>
          </a:p>
          <a:p>
            <a:pPr lvl="0" algn="ctr"/>
            <a:r>
              <a:rPr lang="en-GB" sz="2400" dirty="0"/>
              <a:t>{age=19-25, buy=chips} </a:t>
            </a:r>
            <a:r>
              <a:rPr lang="en-GB" sz="2400" dirty="0">
                <a:sym typeface="Wingdings"/>
              </a:rPr>
              <a:t></a:t>
            </a:r>
            <a:r>
              <a:rPr lang="en-GB" sz="2400" dirty="0"/>
              <a:t> {buy=coke}</a:t>
            </a:r>
          </a:p>
          <a:p>
            <a:pPr lvl="0"/>
            <a:endParaRPr lang="en-GB" dirty="0">
              <a:solidFill>
                <a:srgbClr val="000000"/>
              </a:solidFill>
            </a:endParaRPr>
          </a:p>
          <a:p>
            <a:pPr lvl="0" algn="ctr"/>
            <a:endParaRPr lang="en-GB" sz="2400" dirty="0">
              <a:solidFill>
                <a:srgbClr val="000000"/>
              </a:solidFill>
            </a:endParaRPr>
          </a:p>
          <a:p>
            <a:pPr algn="ctr"/>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Down Arrow 4"/>
          <p:cNvSpPr/>
          <p:nvPr/>
        </p:nvSpPr>
        <p:spPr bwMode="auto">
          <a:xfrm>
            <a:off x="4125280" y="2924944"/>
            <a:ext cx="360040" cy="4320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902510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06D9-24E2-BB4F-A973-CEC1FE1F22C6}"/>
              </a:ext>
            </a:extLst>
          </p:cNvPr>
          <p:cNvSpPr>
            <a:spLocks noGrp="1"/>
          </p:cNvSpPr>
          <p:nvPr>
            <p:ph type="title"/>
          </p:nvPr>
        </p:nvSpPr>
        <p:spPr/>
        <p:txBody>
          <a:bodyPr/>
          <a:lstStyle/>
          <a:p>
            <a:r>
              <a:rPr lang="en-US"/>
              <a:t>In the first pass over the database of the FP Growth algorithm</a:t>
            </a:r>
          </a:p>
        </p:txBody>
      </p:sp>
      <p:sp>
        <p:nvSpPr>
          <p:cNvPr id="3" name="Content Placeholder 2">
            <a:extLst>
              <a:ext uri="{FF2B5EF4-FFF2-40B4-BE49-F238E27FC236}">
                <a16:creationId xmlns:a16="http://schemas.microsoft.com/office/drawing/2014/main" id="{F45970C6-3DF0-2448-B17D-E4E549CAD826}"/>
              </a:ext>
            </a:extLst>
          </p:cNvPr>
          <p:cNvSpPr>
            <a:spLocks noGrp="1"/>
          </p:cNvSpPr>
          <p:nvPr>
            <p:ph idx="1"/>
          </p:nvPr>
        </p:nvSpPr>
        <p:spPr/>
        <p:txBody>
          <a:bodyPr/>
          <a:lstStyle/>
          <a:p>
            <a:pPr marL="514350" indent="-514350">
              <a:buFont typeface="+mj-lt"/>
              <a:buAutoNum type="alphaUcPeriod"/>
            </a:pPr>
            <a:r>
              <a:rPr lang="en-US" dirty="0"/>
              <a:t>Frequent itemsets are extracted</a:t>
            </a:r>
          </a:p>
          <a:p>
            <a:pPr marL="514350" indent="-514350">
              <a:buFont typeface="+mj-lt"/>
              <a:buAutoNum type="alphaUcPeriod"/>
            </a:pPr>
            <a:r>
              <a:rPr lang="en-US" dirty="0"/>
              <a:t>A tree structure is constructed</a:t>
            </a:r>
          </a:p>
          <a:p>
            <a:pPr marL="514350" indent="-514350">
              <a:buFont typeface="+mj-lt"/>
              <a:buAutoNum type="alphaUcPeriod"/>
            </a:pPr>
            <a:r>
              <a:rPr lang="en-US" dirty="0"/>
              <a:t>The frequency of items is computed</a:t>
            </a:r>
          </a:p>
          <a:p>
            <a:pPr marL="514350" indent="-514350">
              <a:buFont typeface="+mj-lt"/>
              <a:buAutoNum type="alphaUcPeriod"/>
            </a:pPr>
            <a:r>
              <a:rPr lang="en-US" dirty="0"/>
              <a:t>Prefixes among itemsets are determined</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BB41A942-13B6-1D47-A779-EE41308385F5}"/>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831269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The FP tree below is …</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not valid, b is missing</a:t>
            </a:r>
          </a:p>
          <a:p>
            <a:pPr marL="514350" indent="-514350">
              <a:buFont typeface="Arial" charset="0"/>
              <a:buAutoNum type="alphaUcPeriod"/>
            </a:pPr>
            <a:r>
              <a:rPr lang="en-US" altLang="en-US" sz="2400" dirty="0">
                <a:ea typeface="MS PGothic" charset="-128"/>
              </a:rPr>
              <a:t>not valid, since count at leaf level larger than 1</a:t>
            </a:r>
          </a:p>
          <a:p>
            <a:pPr marL="514350" indent="-514350">
              <a:buFont typeface="Arial" charset="0"/>
              <a:buAutoNum type="alphaUcPeriod"/>
            </a:pPr>
            <a:r>
              <a:rPr lang="en-US" altLang="en-US" sz="2400" dirty="0">
                <a:ea typeface="MS PGothic" charset="-128"/>
              </a:rPr>
              <a:t>possible, with 2 transactions {a}</a:t>
            </a:r>
          </a:p>
          <a:p>
            <a:pPr marL="514350" indent="-514350">
              <a:buFont typeface="Arial" charset="0"/>
              <a:buAutoNum type="alphaUcPeriod"/>
            </a:pPr>
            <a:r>
              <a:rPr lang="en-US" altLang="en-US" sz="2400" dirty="0">
                <a:ea typeface="MS PGothic" charset="-128"/>
              </a:rPr>
              <a:t>possible, with 2 transactions {</a:t>
            </a:r>
            <a:r>
              <a:rPr lang="en-US" altLang="en-US" sz="2400" dirty="0" err="1">
                <a:ea typeface="MS PGothic" charset="-128"/>
              </a:rPr>
              <a:t>a,c</a:t>
            </a:r>
            <a:r>
              <a:rPr lang="en-US" altLang="en-US" sz="2400" dirty="0">
                <a:ea typeface="MS PGothic" charset="-128"/>
              </a:rPr>
              <a:t>}</a:t>
            </a:r>
          </a:p>
        </p:txBody>
      </p:sp>
      <p:sp>
        <p:nvSpPr>
          <p:cNvPr id="2" name="Footer Placeholder 1">
            <a:extLst>
              <a:ext uri="{FF2B5EF4-FFF2-40B4-BE49-F238E27FC236}">
                <a16:creationId xmlns:a16="http://schemas.microsoft.com/office/drawing/2014/main" id="{E051BD4C-E06F-1947-AE04-48E89BCD8E14}"/>
              </a:ext>
            </a:extLst>
          </p:cNvPr>
          <p:cNvSpPr>
            <a:spLocks noGrp="1"/>
          </p:cNvSpPr>
          <p:nvPr>
            <p:ph type="ftr" sz="quarter" idx="10"/>
          </p:nvPr>
        </p:nvSpPr>
        <p:spPr/>
        <p:txBody>
          <a:bodyPr/>
          <a:lstStyle/>
          <a:p>
            <a:pPr>
              <a:defRPr/>
            </a:pPr>
            <a:r>
              <a:rPr lang="en-US"/>
              <a:t>©2022, Karl Aberer, EPFL-IC, Laboratoire de systèmes d'informations répartis </a:t>
            </a:r>
          </a:p>
        </p:txBody>
      </p:sp>
      <p:sp>
        <p:nvSpPr>
          <p:cNvPr id="5" name="Oval 4"/>
          <p:cNvSpPr/>
          <p:nvPr/>
        </p:nvSpPr>
        <p:spPr>
          <a:xfrm>
            <a:off x="1879246" y="3643737"/>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6" name="Oval 5"/>
          <p:cNvSpPr/>
          <p:nvPr/>
        </p:nvSpPr>
        <p:spPr>
          <a:xfrm>
            <a:off x="1879246" y="4236234"/>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7" name="Oval 6"/>
          <p:cNvSpPr/>
          <p:nvPr/>
        </p:nvSpPr>
        <p:spPr>
          <a:xfrm>
            <a:off x="1879246" y="4828732"/>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cxnSp>
        <p:nvCxnSpPr>
          <p:cNvPr id="8" name="Straight Connector 7"/>
          <p:cNvCxnSpPr>
            <a:stCxn id="6" idx="4"/>
            <a:endCxn id="9" idx="0"/>
          </p:cNvCxnSpPr>
          <p:nvPr/>
        </p:nvCxnSpPr>
        <p:spPr>
          <a:xfrm>
            <a:off x="2059266" y="4003777"/>
            <a:ext cx="0" cy="23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9" idx="4"/>
            <a:endCxn id="10" idx="0"/>
          </p:cNvCxnSpPr>
          <p:nvPr/>
        </p:nvCxnSpPr>
        <p:spPr>
          <a:xfrm>
            <a:off x="2059266" y="4596274"/>
            <a:ext cx="0" cy="232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55776" y="3573016"/>
            <a:ext cx="649537" cy="461665"/>
          </a:xfrm>
          <a:prstGeom prst="rect">
            <a:avLst/>
          </a:prstGeom>
          <a:noFill/>
        </p:spPr>
        <p:txBody>
          <a:bodyPr wrap="none" rtlCol="0">
            <a:spAutoFit/>
          </a:bodyPr>
          <a:lstStyle/>
          <a:p>
            <a:r>
              <a:rPr lang="en-US" sz="2400">
                <a:latin typeface="Calibri" panose="020F0502020204030204" pitchFamily="34" charset="0"/>
                <a:cs typeface="Calibri" panose="020F0502020204030204" pitchFamily="34" charset="0"/>
              </a:rPr>
              <a:t>null</a:t>
            </a:r>
          </a:p>
        </p:txBody>
      </p:sp>
      <p:sp>
        <p:nvSpPr>
          <p:cNvPr id="11" name="TextBox 10"/>
          <p:cNvSpPr txBox="1"/>
          <p:nvPr/>
        </p:nvSpPr>
        <p:spPr>
          <a:xfrm>
            <a:off x="2595852" y="4204237"/>
            <a:ext cx="569387"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a:3</a:t>
            </a:r>
          </a:p>
        </p:txBody>
      </p:sp>
      <p:sp>
        <p:nvSpPr>
          <p:cNvPr id="12" name="TextBox 11"/>
          <p:cNvSpPr txBox="1"/>
          <p:nvPr/>
        </p:nvSpPr>
        <p:spPr>
          <a:xfrm>
            <a:off x="2593025" y="4838256"/>
            <a:ext cx="551754"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c</a:t>
            </a:r>
            <a:r>
              <a:rPr lang="en-US" sz="2400">
                <a:latin typeface="Calibri" panose="020F0502020204030204" pitchFamily="34" charset="0"/>
                <a:cs typeface="Calibri" panose="020F0502020204030204" pitchFamily="34" charset="0"/>
              </a:rPr>
              <a:t>:2</a:t>
            </a:r>
            <a:endParaRPr lang="en-US" sz="2400"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339" y="1341438"/>
            <a:ext cx="7341897" cy="5029200"/>
          </a:xfrm>
        </p:spPr>
      </p:pic>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998076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FP Growth</a:t>
            </a:r>
          </a:p>
        </p:txBody>
      </p:sp>
      <p:sp>
        <p:nvSpPr>
          <p:cNvPr id="3" name="Content Placeholder 2"/>
          <p:cNvSpPr>
            <a:spLocks noGrp="1"/>
          </p:cNvSpPr>
          <p:nvPr>
            <p:ph idx="1"/>
          </p:nvPr>
        </p:nvSpPr>
        <p:spPr/>
        <p:txBody>
          <a:bodyPr/>
          <a:lstStyle/>
          <a:p>
            <a:r>
              <a:rPr lang="en-US" dirty="0"/>
              <a:t>Advantages</a:t>
            </a:r>
          </a:p>
          <a:p>
            <a:pPr lvl="1"/>
            <a:r>
              <a:rPr lang="en-US" dirty="0"/>
              <a:t>Only 2 passes over the dataset</a:t>
            </a:r>
          </a:p>
          <a:p>
            <a:pPr lvl="1"/>
            <a:r>
              <a:rPr lang="en-US" dirty="0"/>
              <a:t>Compresses dataset</a:t>
            </a:r>
          </a:p>
          <a:p>
            <a:pPr lvl="1"/>
            <a:r>
              <a:rPr lang="en-US" dirty="0"/>
              <a:t>(Generally) much faster than </a:t>
            </a:r>
            <a:r>
              <a:rPr lang="en-US" dirty="0" err="1"/>
              <a:t>Apriori</a:t>
            </a:r>
            <a:endParaRPr lang="en-US" dirty="0"/>
          </a:p>
          <a:p>
            <a:r>
              <a:rPr lang="en-US" dirty="0"/>
              <a:t>Disadvantages</a:t>
            </a:r>
          </a:p>
          <a:p>
            <a:pPr lvl="1"/>
            <a:r>
              <a:rPr lang="en-US" dirty="0"/>
              <a:t>Works less efficiently for high support thresholds</a:t>
            </a:r>
          </a:p>
          <a:p>
            <a:pPr lvl="1"/>
            <a:r>
              <a:rPr lang="en-US" dirty="0"/>
              <a:t>Must run in main memory</a:t>
            </a:r>
          </a:p>
          <a:p>
            <a:pPr lvl="1"/>
            <a:r>
              <a:rPr lang="en-US" dirty="0"/>
              <a:t>Difficult to find distributed implementation</a:t>
            </a:r>
          </a:p>
          <a:p>
            <a:pPr lvl="1"/>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63272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of Data Mining Algorithms</a:t>
            </a:r>
          </a:p>
        </p:txBody>
      </p:sp>
      <p:sp>
        <p:nvSpPr>
          <p:cNvPr id="3" name="Content Placeholder 2"/>
          <p:cNvSpPr>
            <a:spLocks noGrp="1"/>
          </p:cNvSpPr>
          <p:nvPr>
            <p:ph idx="1"/>
          </p:nvPr>
        </p:nvSpPr>
        <p:spPr/>
        <p:txBody>
          <a:bodyPr/>
          <a:lstStyle/>
          <a:p>
            <a:pPr marL="514350" indent="-514350">
              <a:buFont typeface="+mj-lt"/>
              <a:buAutoNum type="arabicPeriod"/>
            </a:pPr>
            <a:r>
              <a:rPr lang="en-GB" dirty="0"/>
              <a:t>Pattern structure/model representation</a:t>
            </a:r>
          </a:p>
          <a:p>
            <a:pPr marL="1257300" lvl="1" indent="-514350">
              <a:buFont typeface="Lucida Grande"/>
              <a:buChar char="-"/>
            </a:pPr>
            <a:r>
              <a:rPr lang="en-GB" b="1" dirty="0"/>
              <a:t>a</a:t>
            </a:r>
            <a:r>
              <a:rPr lang="en-GB" sz="2800" b="1" dirty="0"/>
              <a:t>ssociation rules</a:t>
            </a:r>
            <a:endParaRPr lang="en-GB" dirty="0"/>
          </a:p>
          <a:p>
            <a:pPr marL="514350" indent="-514350">
              <a:buFont typeface="+mj-lt"/>
              <a:buAutoNum type="arabicPeriod"/>
            </a:pPr>
            <a:r>
              <a:rPr lang="en-GB" dirty="0"/>
              <a:t>Scoring function</a:t>
            </a:r>
          </a:p>
          <a:p>
            <a:pPr marL="1257300" lvl="1" indent="-514350">
              <a:buFont typeface="Lucida Grande"/>
              <a:buChar char="-"/>
            </a:pPr>
            <a:r>
              <a:rPr lang="en-GB" b="1" dirty="0"/>
              <a:t>support, confidence</a:t>
            </a:r>
          </a:p>
          <a:p>
            <a:pPr marL="514350" indent="-514350">
              <a:buFont typeface="+mj-lt"/>
              <a:buAutoNum type="arabicPeriod"/>
            </a:pPr>
            <a:r>
              <a:rPr lang="en-GB" dirty="0"/>
              <a:t>Optimisation and search</a:t>
            </a:r>
          </a:p>
          <a:p>
            <a:pPr marL="1257300" lvl="1" indent="-514350"/>
            <a:r>
              <a:rPr lang="en-GB" b="1" dirty="0"/>
              <a:t>JOIN, PRUNE</a:t>
            </a:r>
          </a:p>
          <a:p>
            <a:pPr marL="1257300" lvl="1" indent="-514350"/>
            <a:r>
              <a:rPr lang="en-GB" b="1" dirty="0"/>
              <a:t>FP-Tree, ordering of items</a:t>
            </a:r>
          </a:p>
          <a:p>
            <a:pPr marL="514350" indent="-514350">
              <a:buFont typeface="+mj-lt"/>
              <a:buAutoNum type="arabicPeriod"/>
            </a:pPr>
            <a:r>
              <a:rPr lang="en-GB" dirty="0"/>
              <a:t>Data management</a:t>
            </a:r>
          </a:p>
          <a:p>
            <a:pPr marL="1257300" lvl="1" indent="-514350"/>
            <a:r>
              <a:rPr lang="en-GB" b="1" dirty="0"/>
              <a:t>transaction reduction, partitioning, sampling</a:t>
            </a:r>
          </a:p>
          <a:p>
            <a:pPr marL="1257300" lvl="1" indent="-514350"/>
            <a:endParaRPr lang="en-GB" b="1" dirty="0"/>
          </a:p>
          <a:p>
            <a:pPr marL="514350" indent="-514350">
              <a:buFont typeface="Lucida Grande"/>
              <a:buChar char="-"/>
            </a:pPr>
            <a:endParaRPr lang="en-GB" b="1" dirty="0">
              <a:solidFill>
                <a:srgbClr val="FF0000"/>
              </a:solidFill>
            </a:endParaRP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791433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7651" name="Rectangle 2"/>
          <p:cNvSpPr>
            <a:spLocks noGrp="1" noChangeArrowheads="1"/>
          </p:cNvSpPr>
          <p:nvPr>
            <p:ph type="title"/>
          </p:nvPr>
        </p:nvSpPr>
        <p:spPr>
          <a:noFill/>
        </p:spPr>
        <p:txBody>
          <a:bodyPr lIns="92075" tIns="46038" rIns="92075" bIns="46038"/>
          <a:lstStyle/>
          <a:p>
            <a:pPr eaLnBrk="1" hangingPunct="1"/>
            <a:r>
              <a:rPr lang="en-US"/>
              <a:t>References</a:t>
            </a:r>
          </a:p>
        </p:txBody>
      </p:sp>
      <p:sp>
        <p:nvSpPr>
          <p:cNvPr id="27652" name="Rectangle 3"/>
          <p:cNvSpPr>
            <a:spLocks noGrp="1" noChangeArrowheads="1"/>
          </p:cNvSpPr>
          <p:nvPr>
            <p:ph type="body" idx="1"/>
          </p:nvPr>
        </p:nvSpPr>
        <p:spPr>
          <a:noFill/>
        </p:spPr>
        <p:txBody>
          <a:bodyPr lIns="92075" tIns="46038" rIns="92075" bIns="46038"/>
          <a:lstStyle/>
          <a:p>
            <a:pPr eaLnBrk="1" hangingPunct="1"/>
            <a:r>
              <a:rPr lang="en-US" sz="2400" dirty="0"/>
              <a:t>Textbook</a:t>
            </a:r>
            <a:endParaRPr lang="en-US" sz="1400" dirty="0"/>
          </a:p>
          <a:p>
            <a:pPr lvl="1" eaLnBrk="1" hangingPunct="1"/>
            <a:r>
              <a:rPr lang="en-US" sz="2000" dirty="0"/>
              <a:t>http://</a:t>
            </a:r>
            <a:r>
              <a:rPr lang="en-US" sz="2000" dirty="0" err="1"/>
              <a:t>www.mmds.org</a:t>
            </a:r>
            <a:r>
              <a:rPr lang="en-US" sz="2000" dirty="0"/>
              <a:t>/</a:t>
            </a:r>
            <a:r>
              <a:rPr lang="en-US" sz="2000" dirty="0" err="1"/>
              <a:t>mmds</a:t>
            </a:r>
            <a:r>
              <a:rPr lang="en-US" sz="2000" dirty="0"/>
              <a:t>/v2.1/ch06-assocrules.pdf</a:t>
            </a:r>
          </a:p>
          <a:p>
            <a:pPr lvl="1" eaLnBrk="1" hangingPunct="1"/>
            <a:r>
              <a:rPr lang="en-US" sz="2000" dirty="0"/>
              <a:t>Jiawei Han, </a:t>
            </a:r>
            <a:r>
              <a:rPr lang="en-US" sz="2000" i="1" dirty="0"/>
              <a:t>Data Mining: concepts and techniques</a:t>
            </a:r>
            <a:r>
              <a:rPr lang="en-US" sz="2000" dirty="0"/>
              <a:t>, Morgan Kaufman, 2000, ISBN 1-55860-489-8</a:t>
            </a:r>
          </a:p>
          <a:p>
            <a:pPr lvl="1" eaLnBrk="1" hangingPunct="1"/>
            <a:r>
              <a:rPr lang="en-US" sz="2000" dirty="0"/>
              <a:t>Pang-Ning Tan, Michael Steinbach, </a:t>
            </a:r>
            <a:r>
              <a:rPr lang="en-US" sz="2000" dirty="0" err="1"/>
              <a:t>Vipin</a:t>
            </a:r>
            <a:r>
              <a:rPr lang="en-US" sz="2000" dirty="0"/>
              <a:t> Kumar: </a:t>
            </a:r>
            <a:r>
              <a:rPr lang="en-US" sz="2000" i="1" dirty="0"/>
              <a:t>Introduction to Data Mining</a:t>
            </a:r>
            <a:r>
              <a:rPr lang="en-US" sz="2000" dirty="0"/>
              <a:t>, Addison-Wesley. Chapter 6: Association Analysis: Basic Concepts and Algorithms</a:t>
            </a:r>
            <a:endParaRPr lang="en-US" sz="1400" dirty="0"/>
          </a:p>
          <a:p>
            <a:pPr eaLnBrk="1" hangingPunct="1">
              <a:lnSpc>
                <a:spcPct val="110000"/>
              </a:lnSpc>
            </a:pPr>
            <a:r>
              <a:rPr lang="en-US" sz="2400" dirty="0"/>
              <a:t>Some relevant research literature</a:t>
            </a:r>
          </a:p>
          <a:p>
            <a:pPr lvl="1" eaLnBrk="1" hangingPunct="1"/>
            <a:r>
              <a:rPr lang="en-US" sz="2000" dirty="0"/>
              <a:t>R. </a:t>
            </a:r>
            <a:r>
              <a:rPr lang="en-US" sz="2000" dirty="0" err="1"/>
              <a:t>Agrawal</a:t>
            </a:r>
            <a:r>
              <a:rPr lang="en-US" sz="2000" dirty="0"/>
              <a:t>, T. </a:t>
            </a:r>
            <a:r>
              <a:rPr lang="en-US" sz="2000" dirty="0" err="1"/>
              <a:t>Imielinski</a:t>
            </a:r>
            <a:r>
              <a:rPr lang="en-US" sz="2000" dirty="0"/>
              <a:t>, and A. Swami.  </a:t>
            </a:r>
            <a:r>
              <a:rPr lang="en-US" sz="2000" i="1" dirty="0"/>
              <a:t>Mining association rules between sets of items in large databases</a:t>
            </a:r>
            <a:r>
              <a:rPr lang="en-US" sz="2000" dirty="0"/>
              <a:t>.  SIGMOD'93, 207-216, Washington, D.C.</a:t>
            </a:r>
          </a:p>
          <a:p>
            <a:pPr lvl="1" eaLnBrk="1" hangingPunct="1"/>
            <a:r>
              <a:rPr lang="en-US" sz="2000" dirty="0"/>
              <a:t>J. Han, J. Pei and Y. Yin. </a:t>
            </a:r>
            <a:r>
              <a:rPr lang="en-US" sz="2000" i="1" dirty="0"/>
              <a:t>Mining Frequent patterns without candidate generation</a:t>
            </a:r>
            <a:r>
              <a:rPr lang="en-US" sz="2000" dirty="0"/>
              <a:t>. SIGMOD 2000, 1–12.</a:t>
            </a:r>
          </a:p>
          <a:p>
            <a:pPr lvl="1" eaLnBrk="1" hangingPunct="1">
              <a:lnSpc>
                <a:spcPct val="110000"/>
              </a:lnSpc>
            </a:pPr>
            <a:endParaRPr lang="en-US" sz="2000" dirty="0"/>
          </a:p>
          <a:p>
            <a:pPr eaLnBrk="1" hangingPunct="1">
              <a:lnSpc>
                <a:spcPct val="110000"/>
              </a:lnSpc>
              <a:buFontTx/>
              <a:buChar char="–"/>
            </a:pPr>
            <a:endParaRPr lang="en-US" sz="1200" dirty="0"/>
          </a:p>
        </p:txBody>
      </p:sp>
    </p:spTree>
    <p:extLst>
      <p:ext uri="{BB962C8B-B14F-4D97-AF65-F5344CB8AC3E}">
        <p14:creationId xmlns:p14="http://schemas.microsoft.com/office/powerpoint/2010/main" val="380302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Concepts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GB" sz="2400" dirty="0"/>
              </a:p>
              <a:p>
                <a:endParaRPr lang="en-GB" sz="2400" dirty="0"/>
              </a:p>
              <a:p>
                <a:endParaRPr lang="en-GB" sz="2400" dirty="0"/>
              </a:p>
              <a:p>
                <a:endParaRPr lang="en-GB" sz="2400" dirty="0"/>
              </a:p>
              <a:p>
                <a:endParaRPr lang="en-GB" sz="2400" dirty="0"/>
              </a:p>
              <a:p>
                <a:endParaRPr lang="en-GB" sz="2400" dirty="0"/>
              </a:p>
              <a:p>
                <a:endParaRPr lang="en-GB" sz="2400" b="1" dirty="0"/>
              </a:p>
              <a:p>
                <a:r>
                  <a:rPr lang="en-GB" sz="2400" dirty="0"/>
                  <a:t>For a rule</a:t>
                </a:r>
                <a:r>
                  <a:rPr lang="en-GB" sz="2400" b="1" dirty="0"/>
                  <a:t> </a:t>
                </a:r>
                <a:r>
                  <a:rPr lang="en-GB" sz="2400" dirty="0"/>
                  <a:t>body </a:t>
                </a:r>
                <a:r>
                  <a:rPr lang="en-GB" sz="2400" dirty="0">
                    <a:sym typeface="Wingdings"/>
                  </a:rPr>
                  <a:t></a:t>
                </a:r>
                <a:r>
                  <a:rPr lang="en-GB" sz="2400" dirty="0"/>
                  <a:t> head</a:t>
                </a:r>
                <a:endParaRPr lang="en-GB" sz="2400" b="1" dirty="0"/>
              </a:p>
              <a:p>
                <a:r>
                  <a:rPr lang="en-GB" sz="2400" b="1" dirty="0"/>
                  <a:t>Support</a:t>
                </a:r>
                <a:r>
                  <a:rPr lang="en-GB" sz="2400" dirty="0"/>
                  <a:t>: probability that body and head occur in transaction	p(body </a:t>
                </a:r>
                <a14:m>
                  <m:oMath xmlns:m="http://schemas.openxmlformats.org/officeDocument/2006/math">
                    <m:r>
                      <a:rPr lang="en-GB" sz="2400" i="1" smtClean="0">
                        <a:latin typeface="Cambria Math" panose="02040503050406030204" pitchFamily="18" charset="0"/>
                        <a:ea typeface="Cambria Math" panose="02040503050406030204" pitchFamily="18" charset="0"/>
                      </a:rPr>
                      <m:t>∪</m:t>
                    </m:r>
                  </m:oMath>
                </a14:m>
                <a:r>
                  <a:rPr lang="en-GB" sz="2400" dirty="0"/>
                  <a:t> head)</a:t>
                </a:r>
              </a:p>
              <a:p>
                <a:r>
                  <a:rPr lang="en-GB" sz="2400" b="1" dirty="0"/>
                  <a:t>Confidence</a:t>
                </a:r>
                <a:r>
                  <a:rPr lang="en-GB" sz="2400" dirty="0"/>
                  <a:t>: probability that if body occurs, also head occurs	p(head | body)</a:t>
                </a:r>
              </a:p>
              <a:p>
                <a:endParaRPr lang="en-GB" sz="2400" dirty="0"/>
              </a:p>
              <a:p>
                <a:endParaRPr lang="en-GB" sz="2400" dirty="0"/>
              </a:p>
              <a:p>
                <a:endParaRPr lang="en-GB"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7" b="-4786"/>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pSp>
        <p:nvGrpSpPr>
          <p:cNvPr id="5" name="Group 13"/>
          <p:cNvGrpSpPr>
            <a:grpSpLocks/>
          </p:cNvGrpSpPr>
          <p:nvPr/>
        </p:nvGrpSpPr>
        <p:grpSpPr bwMode="auto">
          <a:xfrm>
            <a:off x="251522" y="1412210"/>
            <a:ext cx="3967559" cy="2566988"/>
            <a:chOff x="183" y="909"/>
            <a:chExt cx="2307" cy="1617"/>
          </a:xfrm>
        </p:grpSpPr>
        <p:sp>
          <p:nvSpPr>
            <p:cNvPr id="6" name="Oval 4"/>
            <p:cNvSpPr>
              <a:spLocks noChangeArrowheads="1"/>
            </p:cNvSpPr>
            <p:nvPr/>
          </p:nvSpPr>
          <p:spPr bwMode="auto">
            <a:xfrm>
              <a:off x="432" y="1248"/>
              <a:ext cx="1200" cy="864"/>
            </a:xfrm>
            <a:prstGeom prst="ellipse">
              <a:avLst/>
            </a:prstGeom>
            <a:noFill/>
            <a:ln w="25400">
              <a:solidFill>
                <a:schemeClr val="tx2"/>
              </a:solidFill>
              <a:round/>
              <a:headEnd/>
              <a:tailEnd/>
            </a:ln>
          </p:spPr>
          <p:txBody>
            <a:bodyPr wrap="none" anchor="ctr"/>
            <a:lstStyle/>
            <a:p>
              <a:endParaRPr lang="fr-FR"/>
            </a:p>
          </p:txBody>
        </p:sp>
        <p:sp>
          <p:nvSpPr>
            <p:cNvPr id="7" name="Oval 5"/>
            <p:cNvSpPr>
              <a:spLocks noChangeArrowheads="1"/>
            </p:cNvSpPr>
            <p:nvPr/>
          </p:nvSpPr>
          <p:spPr bwMode="auto">
            <a:xfrm>
              <a:off x="864" y="1248"/>
              <a:ext cx="1200" cy="960"/>
            </a:xfrm>
            <a:prstGeom prst="ellipse">
              <a:avLst/>
            </a:prstGeom>
            <a:noFill/>
            <a:ln w="25400">
              <a:solidFill>
                <a:schemeClr val="hlink"/>
              </a:solidFill>
              <a:round/>
              <a:headEnd/>
              <a:tailEnd/>
            </a:ln>
          </p:spPr>
          <p:txBody>
            <a:bodyPr wrap="none" anchor="ctr"/>
            <a:lstStyle/>
            <a:p>
              <a:endParaRPr lang="fr-FR"/>
            </a:p>
          </p:txBody>
        </p:sp>
        <p:sp>
          <p:nvSpPr>
            <p:cNvPr id="8" name="Line 6"/>
            <p:cNvSpPr>
              <a:spLocks noChangeShapeType="1"/>
            </p:cNvSpPr>
            <p:nvPr/>
          </p:nvSpPr>
          <p:spPr bwMode="auto">
            <a:xfrm flipH="1">
              <a:off x="576" y="1680"/>
              <a:ext cx="144" cy="480"/>
            </a:xfrm>
            <a:prstGeom prst="line">
              <a:avLst/>
            </a:prstGeom>
            <a:noFill/>
            <a:ln w="12700">
              <a:solidFill>
                <a:schemeClr val="tx2"/>
              </a:solidFill>
              <a:round/>
              <a:headEnd type="none" w="sm" len="sm"/>
              <a:tailEnd type="none" w="sm" len="sm"/>
            </a:ln>
          </p:spPr>
          <p:txBody>
            <a:bodyPr/>
            <a:lstStyle/>
            <a:p>
              <a:endParaRPr lang="en-US"/>
            </a:p>
          </p:txBody>
        </p:sp>
        <p:sp>
          <p:nvSpPr>
            <p:cNvPr id="9" name="Line 7"/>
            <p:cNvSpPr>
              <a:spLocks noChangeShapeType="1"/>
            </p:cNvSpPr>
            <p:nvPr/>
          </p:nvSpPr>
          <p:spPr bwMode="auto">
            <a:xfrm flipV="1">
              <a:off x="1776" y="1296"/>
              <a:ext cx="144" cy="432"/>
            </a:xfrm>
            <a:prstGeom prst="line">
              <a:avLst/>
            </a:prstGeom>
            <a:noFill/>
            <a:ln w="12700">
              <a:solidFill>
                <a:schemeClr val="hlink"/>
              </a:solidFill>
              <a:round/>
              <a:headEnd type="none" w="sm" len="sm"/>
              <a:tailEnd type="none" w="sm" len="sm"/>
            </a:ln>
          </p:spPr>
          <p:txBody>
            <a:bodyPr/>
            <a:lstStyle/>
            <a:p>
              <a:endParaRPr lang="en-US"/>
            </a:p>
          </p:txBody>
        </p:sp>
        <p:sp>
          <p:nvSpPr>
            <p:cNvPr id="10" name="Line 8"/>
            <p:cNvSpPr>
              <a:spLocks noChangeShapeType="1"/>
            </p:cNvSpPr>
            <p:nvPr/>
          </p:nvSpPr>
          <p:spPr bwMode="auto">
            <a:xfrm flipH="1" flipV="1">
              <a:off x="1200" y="1152"/>
              <a:ext cx="48" cy="576"/>
            </a:xfrm>
            <a:prstGeom prst="line">
              <a:avLst/>
            </a:prstGeom>
            <a:noFill/>
            <a:ln w="12700">
              <a:solidFill>
                <a:schemeClr val="accent1"/>
              </a:solidFill>
              <a:round/>
              <a:headEnd type="none" w="sm" len="sm"/>
              <a:tailEnd type="none" w="sm" len="sm"/>
            </a:ln>
          </p:spPr>
          <p:txBody>
            <a:bodyPr/>
            <a:lstStyle/>
            <a:p>
              <a:endParaRPr lang="en-US"/>
            </a:p>
          </p:txBody>
        </p:sp>
        <p:sp>
          <p:nvSpPr>
            <p:cNvPr id="11" name="Rectangle 9"/>
            <p:cNvSpPr>
              <a:spLocks noChangeArrowheads="1"/>
            </p:cNvSpPr>
            <p:nvPr/>
          </p:nvSpPr>
          <p:spPr bwMode="auto">
            <a:xfrm>
              <a:off x="1632" y="960"/>
              <a:ext cx="768" cy="312"/>
            </a:xfrm>
            <a:prstGeom prst="rect">
              <a:avLst/>
            </a:prstGeom>
            <a:noFill/>
            <a:ln w="9525">
              <a:noFill/>
              <a:miter lim="800000"/>
              <a:headEnd/>
              <a:tailEnd/>
            </a:ln>
          </p:spPr>
          <p:txBody>
            <a:bodyPr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diaper</a:t>
              </a:r>
            </a:p>
          </p:txBody>
        </p:sp>
        <p:sp>
          <p:nvSpPr>
            <p:cNvPr id="12" name="Rectangle 10"/>
            <p:cNvSpPr>
              <a:spLocks noChangeArrowheads="1"/>
            </p:cNvSpPr>
            <p:nvPr/>
          </p:nvSpPr>
          <p:spPr bwMode="auto">
            <a:xfrm>
              <a:off x="609" y="909"/>
              <a:ext cx="657" cy="312"/>
            </a:xfrm>
            <a:prstGeom prst="rect">
              <a:avLst/>
            </a:prstGeom>
            <a:noFill/>
            <a:ln w="9525">
              <a:noFill/>
              <a:miter lim="800000"/>
              <a:headEnd/>
              <a:tailEnd/>
            </a:ln>
          </p:spPr>
          <p:txBody>
            <a:bodyPr lIns="92075" tIns="46038" rIns="92075" bIns="46038">
              <a:spAutoFit/>
            </a:bodyPr>
            <a:lstStyle/>
            <a:p>
              <a:pPr algn="l" eaLnBrk="0" hangingPunct="0">
                <a:lnSpc>
                  <a:spcPct val="110000"/>
                </a:lnSpc>
              </a:pPr>
              <a:r>
                <a:rPr lang="en-US" b="1" dirty="0">
                  <a:solidFill>
                    <a:schemeClr val="tx1"/>
                  </a:solidFill>
                  <a:latin typeface="Verdana" charset="0"/>
                </a:rPr>
                <a:t>Customer</a:t>
              </a:r>
            </a:p>
            <a:p>
              <a:pPr algn="l" eaLnBrk="0" hangingPunct="0">
                <a:lnSpc>
                  <a:spcPct val="110000"/>
                </a:lnSpc>
              </a:pPr>
              <a:r>
                <a:rPr lang="en-US" b="1" dirty="0">
                  <a:solidFill>
                    <a:schemeClr val="tx1"/>
                  </a:solidFill>
                  <a:latin typeface="Verdana" charset="0"/>
                </a:rPr>
                <a:t>buys both</a:t>
              </a:r>
            </a:p>
          </p:txBody>
        </p:sp>
        <p:sp>
          <p:nvSpPr>
            <p:cNvPr id="13" name="Rectangle 11"/>
            <p:cNvSpPr>
              <a:spLocks noChangeArrowheads="1"/>
            </p:cNvSpPr>
            <p:nvPr/>
          </p:nvSpPr>
          <p:spPr bwMode="auto">
            <a:xfrm>
              <a:off x="336" y="2191"/>
              <a:ext cx="602" cy="313"/>
            </a:xfrm>
            <a:prstGeom prst="rect">
              <a:avLst/>
            </a:prstGeom>
            <a:noFill/>
            <a:ln w="9525">
              <a:noFill/>
              <a:miter lim="800000"/>
              <a:headEnd/>
              <a:tailEnd/>
            </a:ln>
          </p:spPr>
          <p:txBody>
            <a:bodyPr wrap="none"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beer</a:t>
              </a:r>
            </a:p>
          </p:txBody>
        </p:sp>
        <p:sp>
          <p:nvSpPr>
            <p:cNvPr id="14" name="Rectangle 12"/>
            <p:cNvSpPr>
              <a:spLocks noChangeArrowheads="1"/>
            </p:cNvSpPr>
            <p:nvPr/>
          </p:nvSpPr>
          <p:spPr bwMode="auto">
            <a:xfrm>
              <a:off x="183" y="919"/>
              <a:ext cx="2307" cy="1607"/>
            </a:xfrm>
            <a:prstGeom prst="rect">
              <a:avLst/>
            </a:prstGeom>
            <a:noFill/>
            <a:ln w="12700">
              <a:solidFill>
                <a:schemeClr val="tx1"/>
              </a:solidFill>
              <a:miter lim="800000"/>
              <a:headEnd/>
              <a:tailEnd/>
            </a:ln>
          </p:spPr>
          <p:txBody>
            <a:bodyPr wrap="none" anchor="ctr"/>
            <a:lstStyle/>
            <a:p>
              <a:endParaRPr lang="fr-FR"/>
            </a:p>
          </p:txBody>
        </p:sp>
      </p:grpSp>
      <p:graphicFrame>
        <p:nvGraphicFramePr>
          <p:cNvPr id="16" name="Object 14"/>
          <p:cNvGraphicFramePr>
            <a:graphicFrameLocks/>
          </p:cNvGraphicFramePr>
          <p:nvPr>
            <p:extLst>
              <p:ext uri="{D42A27DB-BD31-4B8C-83A1-F6EECF244321}">
                <p14:modId xmlns:p14="http://schemas.microsoft.com/office/powerpoint/2010/main" val="254832979"/>
              </p:ext>
            </p:extLst>
          </p:nvPr>
        </p:nvGraphicFramePr>
        <p:xfrm>
          <a:off x="4427538" y="1411932"/>
          <a:ext cx="4645025" cy="1296988"/>
        </p:xfrm>
        <a:graphic>
          <a:graphicData uri="http://schemas.openxmlformats.org/presentationml/2006/ole">
            <mc:AlternateContent xmlns:mc="http://schemas.openxmlformats.org/markup-compatibility/2006">
              <mc:Choice xmlns:v="urn:schemas-microsoft-com:vml" Requires="v">
                <p:oleObj name="Worksheet" r:id="rId4" imgW="5765800" imgH="1562100" progId="Excel.Sheet.8">
                  <p:embed/>
                </p:oleObj>
              </mc:Choice>
              <mc:Fallback>
                <p:oleObj name="Worksheet" r:id="rId4" imgW="5765800" imgH="1562100" progId="Excel.Sheet.8">
                  <p:embed/>
                  <p:pic>
                    <p:nvPicPr>
                      <p:cNvPr id="0" name=""/>
                      <p:cNvPicPr>
                        <a:picLocks noChangeArrowheads="1"/>
                      </p:cNvPicPr>
                      <p:nvPr/>
                    </p:nvPicPr>
                    <p:blipFill>
                      <a:blip r:embed="rId5"/>
                      <a:srcRect/>
                      <a:stretch>
                        <a:fillRect/>
                      </a:stretch>
                    </p:blipFill>
                    <p:spPr bwMode="auto">
                      <a:xfrm>
                        <a:off x="4427538" y="1411932"/>
                        <a:ext cx="4645025" cy="12969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7809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and Confidence</a:t>
            </a:r>
          </a:p>
        </p:txBody>
      </p:sp>
      <p:sp>
        <p:nvSpPr>
          <p:cNvPr id="3" name="Content Placeholder 2"/>
          <p:cNvSpPr>
            <a:spLocks noGrp="1"/>
          </p:cNvSpPr>
          <p:nvPr>
            <p:ph idx="1"/>
          </p:nvPr>
        </p:nvSpPr>
        <p:spPr>
          <a:xfrm>
            <a:off x="179388" y="1341438"/>
            <a:ext cx="8713092" cy="5029200"/>
          </a:xfrm>
        </p:spPr>
        <p:txBody>
          <a:bodyPr/>
          <a:lstStyle/>
          <a:p>
            <a:endParaRPr lang="en-GB" sz="2400" dirty="0"/>
          </a:p>
          <a:p>
            <a:endParaRPr lang="en-GB" sz="2400" dirty="0"/>
          </a:p>
          <a:p>
            <a:endParaRPr lang="en-GB" sz="2400" dirty="0"/>
          </a:p>
          <a:p>
            <a:endParaRPr lang="en-GB" sz="2400" dirty="0"/>
          </a:p>
          <a:p>
            <a:r>
              <a:rPr lang="en-GB" sz="2400" dirty="0"/>
              <a:t>Rule 1: {beer} </a:t>
            </a:r>
            <a:r>
              <a:rPr lang="en-GB" sz="2400" dirty="0">
                <a:solidFill>
                  <a:srgbClr val="000000"/>
                </a:solidFill>
                <a:latin typeface="Wingdings"/>
                <a:ea typeface="Wingdings"/>
                <a:cs typeface="Wingdings"/>
                <a:sym typeface="Wingdings"/>
              </a:rPr>
              <a:t></a:t>
            </a:r>
            <a:r>
              <a:rPr lang="en-GB" sz="2400" dirty="0"/>
              <a:t> {diaper}		Rule 2: {diaper} </a:t>
            </a:r>
            <a:r>
              <a:rPr lang="en-GB" sz="2400" dirty="0">
                <a:solidFill>
                  <a:srgbClr val="000000"/>
                </a:solidFill>
                <a:latin typeface="Wingdings"/>
                <a:ea typeface="Wingdings"/>
                <a:cs typeface="Wingdings"/>
                <a:sym typeface="Wingdings"/>
              </a:rPr>
              <a:t></a:t>
            </a:r>
            <a:r>
              <a:rPr lang="en-GB" sz="2400" dirty="0"/>
              <a:t> {beer}</a:t>
            </a:r>
          </a:p>
          <a:p>
            <a:endParaRPr lang="en-GB" sz="2400" dirty="0"/>
          </a:p>
          <a:p>
            <a:r>
              <a:rPr lang="en-GB" sz="2400" dirty="0"/>
              <a:t>p({beer, diaper})=2/4			p({diaper, beer})=2/4</a:t>
            </a:r>
          </a:p>
          <a:p>
            <a:r>
              <a:rPr lang="en-GB" sz="2400" dirty="0"/>
              <a:t>p({diaper} | {beer})=2/3		p({beer} | {diaper})=2/2</a:t>
            </a:r>
          </a:p>
          <a:p>
            <a:endParaRPr lang="en-GB" sz="2400" dirty="0"/>
          </a:p>
          <a:p>
            <a:r>
              <a:rPr lang="en-GB" sz="2400" dirty="0"/>
              <a:t>{beer} </a:t>
            </a:r>
            <a:r>
              <a:rPr lang="en-GB" sz="2400" dirty="0">
                <a:solidFill>
                  <a:srgbClr val="000000"/>
                </a:solidFill>
                <a:latin typeface="Wingdings"/>
                <a:ea typeface="Wingdings"/>
                <a:cs typeface="Wingdings"/>
                <a:sym typeface="Wingdings"/>
              </a:rPr>
              <a:t></a:t>
            </a:r>
            <a:r>
              <a:rPr lang="en-GB" sz="2400" dirty="0"/>
              <a:t> {diaper}[50%, 66%]		{diaper} </a:t>
            </a:r>
            <a:r>
              <a:rPr lang="en-GB" sz="2400" dirty="0">
                <a:solidFill>
                  <a:srgbClr val="000000"/>
                </a:solidFill>
                <a:latin typeface="Wingdings"/>
                <a:ea typeface="Wingdings"/>
                <a:cs typeface="Wingdings"/>
                <a:sym typeface="Wingdings"/>
              </a:rPr>
              <a:t></a:t>
            </a:r>
            <a:r>
              <a:rPr lang="en-GB" sz="2400" dirty="0"/>
              <a:t> {beer}[50%, 100%] </a:t>
            </a:r>
          </a:p>
          <a:p>
            <a:endParaRPr lang="en-GB" sz="24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6" name="Object 14"/>
          <p:cNvGraphicFramePr>
            <a:graphicFrameLocks/>
          </p:cNvGraphicFramePr>
          <p:nvPr>
            <p:extLst>
              <p:ext uri="{D42A27DB-BD31-4B8C-83A1-F6EECF244321}">
                <p14:modId xmlns:p14="http://schemas.microsoft.com/office/powerpoint/2010/main" val="295376216"/>
              </p:ext>
            </p:extLst>
          </p:nvPr>
        </p:nvGraphicFramePr>
        <p:xfrm>
          <a:off x="2213421" y="1370410"/>
          <a:ext cx="4645025" cy="1296988"/>
        </p:xfrm>
        <a:graphic>
          <a:graphicData uri="http://schemas.openxmlformats.org/presentationml/2006/ole">
            <mc:AlternateContent xmlns:mc="http://schemas.openxmlformats.org/markup-compatibility/2006">
              <mc:Choice xmlns:v="urn:schemas-microsoft-com:vml" Requires="v">
                <p:oleObj name="Worksheet" r:id="rId3" imgW="5765800" imgH="1562100" progId="Excel.Sheet.8">
                  <p:embed/>
                </p:oleObj>
              </mc:Choice>
              <mc:Fallback>
                <p:oleObj name="Worksheet" r:id="rId3" imgW="5765800" imgH="1562100" progId="Excel.Sheet.8">
                  <p:embed/>
                  <p:pic>
                    <p:nvPicPr>
                      <p:cNvPr id="0" name=""/>
                      <p:cNvPicPr>
                        <a:picLocks noChangeArrowheads="1"/>
                      </p:cNvPicPr>
                      <p:nvPr/>
                    </p:nvPicPr>
                    <p:blipFill>
                      <a:blip r:embed="rId4"/>
                      <a:srcRect/>
                      <a:stretch>
                        <a:fillRect/>
                      </a:stretch>
                    </p:blipFill>
                    <p:spPr bwMode="auto">
                      <a:xfrm>
                        <a:off x="2213421" y="1370410"/>
                        <a:ext cx="4645025" cy="12969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1602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20000"/>
              </a:spcBef>
            </a:pPr>
            <a:r>
              <a:rPr lang="en-GB" dirty="0"/>
              <a:t>Support and Confidence</a:t>
            </a:r>
          </a:p>
        </p:txBody>
      </p:sp>
      <p:sp>
        <p:nvSpPr>
          <p:cNvPr id="3" name="Content Placeholder 2"/>
          <p:cNvSpPr>
            <a:spLocks noGrp="1"/>
          </p:cNvSpPr>
          <p:nvPr>
            <p:ph idx="1"/>
          </p:nvPr>
        </p:nvSpPr>
        <p:spPr/>
        <p:txBody>
          <a:bodyPr/>
          <a:lstStyle/>
          <a:p>
            <a:endParaRPr lang="en-GB" sz="2400" dirty="0"/>
          </a:p>
          <a:p>
            <a:endParaRPr lang="en-GB" sz="2400" dirty="0"/>
          </a:p>
          <a:p>
            <a:endParaRPr lang="en-GB" sz="2400" dirty="0"/>
          </a:p>
          <a:p>
            <a:endParaRPr lang="en-GB" sz="2400" dirty="0"/>
          </a:p>
          <a:p>
            <a:r>
              <a:rPr lang="en-GB" sz="2000" dirty="0"/>
              <a:t>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high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low</a:t>
            </a:r>
          </a:p>
          <a:p>
            <a:r>
              <a:rPr lang="en-GB" sz="2000" dirty="0"/>
              <a:t>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low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low</a:t>
            </a:r>
          </a:p>
          <a:p>
            <a:endParaRPr lang="en-GB" sz="2000" dirty="0"/>
          </a:p>
          <a:p>
            <a:endParaRPr lang="en-GB" sz="2000" dirty="0"/>
          </a:p>
          <a:p>
            <a:endParaRPr lang="en-GB" sz="2000" dirty="0"/>
          </a:p>
          <a:p>
            <a:endParaRPr lang="en-GB" sz="2000" dirty="0"/>
          </a:p>
          <a:p>
            <a:endParaRPr lang="en-GB" sz="2000" dirty="0"/>
          </a:p>
          <a:p>
            <a:r>
              <a:rPr lang="en-GB" sz="2000" dirty="0"/>
              <a:t>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low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high</a:t>
            </a:r>
          </a:p>
          <a:p>
            <a:r>
              <a:rPr lang="en-GB" sz="2000" dirty="0"/>
              <a:t>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high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high	</a:t>
            </a:r>
          </a:p>
          <a:p>
            <a:endParaRPr lang="en-GB" sz="2400" dirty="0"/>
          </a:p>
          <a:p>
            <a:endParaRPr lang="en-GB" sz="2400" dirty="0"/>
          </a:p>
          <a:p>
            <a:endParaRPr lang="en-GB" sz="2400" dirty="0"/>
          </a:p>
          <a:p>
            <a:endParaRPr lang="en-GB" sz="2400" dirty="0"/>
          </a:p>
          <a:p>
            <a:r>
              <a:rPr lang="en-GB" sz="2400" dirty="0"/>
              <a:t>	</a:t>
            </a:r>
          </a:p>
          <a:p>
            <a:endParaRPr lang="en-GB" sz="24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pSp>
        <p:nvGrpSpPr>
          <p:cNvPr id="5" name="Group 4"/>
          <p:cNvGrpSpPr/>
          <p:nvPr/>
        </p:nvGrpSpPr>
        <p:grpSpPr>
          <a:xfrm>
            <a:off x="467544" y="1247531"/>
            <a:ext cx="3315758" cy="1749425"/>
            <a:chOff x="710275" y="1754189"/>
            <a:chExt cx="3315758" cy="1749425"/>
          </a:xfrm>
        </p:grpSpPr>
        <p:sp>
          <p:nvSpPr>
            <p:cNvPr id="6" name="Oval 4"/>
            <p:cNvSpPr>
              <a:spLocks noChangeArrowheads="1"/>
            </p:cNvSpPr>
            <p:nvPr/>
          </p:nvSpPr>
          <p:spPr bwMode="auto">
            <a:xfrm>
              <a:off x="1651000" y="2286000"/>
              <a:ext cx="1155700" cy="990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7" name="Oval 5"/>
            <p:cNvSpPr>
              <a:spLocks noChangeArrowheads="1"/>
            </p:cNvSpPr>
            <p:nvPr/>
          </p:nvSpPr>
          <p:spPr bwMode="auto">
            <a:xfrm>
              <a:off x="1716352" y="1905000"/>
              <a:ext cx="2063750"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8" name="Rectangle 6"/>
            <p:cNvSpPr>
              <a:spLocks noChangeArrowheads="1"/>
            </p:cNvSpPr>
            <p:nvPr/>
          </p:nvSpPr>
          <p:spPr bwMode="auto">
            <a:xfrm>
              <a:off x="710275" y="17541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9" name="Rectangle 17"/>
            <p:cNvSpPr>
              <a:spLocks noChangeArrowheads="1"/>
            </p:cNvSpPr>
            <p:nvPr/>
          </p:nvSpPr>
          <p:spPr bwMode="auto">
            <a:xfrm>
              <a:off x="2096242" y="2743201"/>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sp>
          <p:nvSpPr>
            <p:cNvPr id="10" name="Rectangle 18"/>
            <p:cNvSpPr>
              <a:spLocks noChangeArrowheads="1"/>
            </p:cNvSpPr>
            <p:nvPr/>
          </p:nvSpPr>
          <p:spPr bwMode="auto">
            <a:xfrm>
              <a:off x="3256749" y="23622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grpSp>
      <p:grpSp>
        <p:nvGrpSpPr>
          <p:cNvPr id="11" name="Group 10"/>
          <p:cNvGrpSpPr/>
          <p:nvPr/>
        </p:nvGrpSpPr>
        <p:grpSpPr>
          <a:xfrm>
            <a:off x="5102625" y="1247531"/>
            <a:ext cx="3315758" cy="1749425"/>
            <a:chOff x="5102623" y="1754189"/>
            <a:chExt cx="3315758" cy="1749425"/>
          </a:xfrm>
        </p:grpSpPr>
        <p:sp>
          <p:nvSpPr>
            <p:cNvPr id="12" name="Oval 13"/>
            <p:cNvSpPr>
              <a:spLocks noChangeArrowheads="1"/>
            </p:cNvSpPr>
            <p:nvPr/>
          </p:nvSpPr>
          <p:spPr bwMode="auto">
            <a:xfrm>
              <a:off x="5365750" y="19050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13" name="Oval 14"/>
            <p:cNvSpPr>
              <a:spLocks noChangeArrowheads="1"/>
            </p:cNvSpPr>
            <p:nvPr/>
          </p:nvSpPr>
          <p:spPr bwMode="auto">
            <a:xfrm>
              <a:off x="7082103" y="1905000"/>
              <a:ext cx="1090348"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14" name="Rectangle 15"/>
            <p:cNvSpPr>
              <a:spLocks noChangeArrowheads="1"/>
            </p:cNvSpPr>
            <p:nvPr/>
          </p:nvSpPr>
          <p:spPr bwMode="auto">
            <a:xfrm>
              <a:off x="5102623" y="17541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5" name="Rectangle 21"/>
            <p:cNvSpPr>
              <a:spLocks noChangeArrowheads="1"/>
            </p:cNvSpPr>
            <p:nvPr/>
          </p:nvSpPr>
          <p:spPr bwMode="auto">
            <a:xfrm>
              <a:off x="7735088" y="24384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16" name="Rectangle 24"/>
            <p:cNvSpPr>
              <a:spLocks noChangeArrowheads="1"/>
            </p:cNvSpPr>
            <p:nvPr/>
          </p:nvSpPr>
          <p:spPr bwMode="auto">
            <a:xfrm>
              <a:off x="5749079" y="2438401"/>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grpSp>
      <p:grpSp>
        <p:nvGrpSpPr>
          <p:cNvPr id="17" name="Group 16"/>
          <p:cNvGrpSpPr/>
          <p:nvPr/>
        </p:nvGrpSpPr>
        <p:grpSpPr>
          <a:xfrm>
            <a:off x="467544" y="3933060"/>
            <a:ext cx="3315758" cy="1749425"/>
            <a:chOff x="727473" y="4268789"/>
            <a:chExt cx="3315758" cy="1749425"/>
          </a:xfrm>
        </p:grpSpPr>
        <p:sp>
          <p:nvSpPr>
            <p:cNvPr id="18" name="Oval 7"/>
            <p:cNvSpPr>
              <a:spLocks noChangeArrowheads="1"/>
            </p:cNvSpPr>
            <p:nvPr/>
          </p:nvSpPr>
          <p:spPr bwMode="auto">
            <a:xfrm>
              <a:off x="990600" y="44196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19" name="Oval 8"/>
            <p:cNvSpPr>
              <a:spLocks noChangeArrowheads="1"/>
            </p:cNvSpPr>
            <p:nvPr/>
          </p:nvSpPr>
          <p:spPr bwMode="auto">
            <a:xfrm>
              <a:off x="1898650" y="4800600"/>
              <a:ext cx="1155700" cy="9906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20" name="Rectangle 9"/>
            <p:cNvSpPr>
              <a:spLocks noChangeArrowheads="1"/>
            </p:cNvSpPr>
            <p:nvPr/>
          </p:nvSpPr>
          <p:spPr bwMode="auto">
            <a:xfrm>
              <a:off x="727473" y="42687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21" name="Rectangle 19"/>
            <p:cNvSpPr>
              <a:spLocks noChangeArrowheads="1"/>
            </p:cNvSpPr>
            <p:nvPr/>
          </p:nvSpPr>
          <p:spPr bwMode="auto">
            <a:xfrm>
              <a:off x="1935951" y="48768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22" name="Rectangle 22"/>
            <p:cNvSpPr>
              <a:spLocks noChangeArrowheads="1"/>
            </p:cNvSpPr>
            <p:nvPr/>
          </p:nvSpPr>
          <p:spPr bwMode="auto">
            <a:xfrm>
              <a:off x="1518392" y="4474879"/>
              <a:ext cx="325410" cy="369974"/>
            </a:xfrm>
            <a:prstGeom prst="rect">
              <a:avLst/>
            </a:prstGeom>
            <a:noFill/>
            <a:ln w="9525">
              <a:noFill/>
              <a:miter lim="800000"/>
              <a:headEnd/>
              <a:tailEnd/>
            </a:ln>
          </p:spPr>
          <p:txBody>
            <a:bodyPr wrap="none" lIns="92075" tIns="46038" rIns="92075" bIns="46038">
              <a:spAutoFit/>
            </a:bodyPr>
            <a:lstStyle/>
            <a:p>
              <a:r>
                <a:rPr lang="en-US" sz="1800" b="1" dirty="0">
                  <a:solidFill>
                    <a:schemeClr val="tx1"/>
                  </a:solidFill>
                  <a:latin typeface="Calibri" charset="0"/>
                  <a:ea typeface="Calibri" charset="0"/>
                  <a:cs typeface="Calibri" charset="0"/>
                </a:rPr>
                <a:t>A</a:t>
              </a:r>
            </a:p>
          </p:txBody>
        </p:sp>
      </p:grpSp>
      <p:grpSp>
        <p:nvGrpSpPr>
          <p:cNvPr id="23" name="Group 22"/>
          <p:cNvGrpSpPr/>
          <p:nvPr/>
        </p:nvGrpSpPr>
        <p:grpSpPr>
          <a:xfrm>
            <a:off x="5102625" y="3933060"/>
            <a:ext cx="3315758" cy="1749425"/>
            <a:chOff x="5102623" y="4268789"/>
            <a:chExt cx="3315758" cy="1749425"/>
          </a:xfrm>
        </p:grpSpPr>
        <p:sp>
          <p:nvSpPr>
            <p:cNvPr id="24" name="Oval 10"/>
            <p:cNvSpPr>
              <a:spLocks noChangeArrowheads="1"/>
            </p:cNvSpPr>
            <p:nvPr/>
          </p:nvSpPr>
          <p:spPr bwMode="auto">
            <a:xfrm>
              <a:off x="5365750" y="44196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25" name="Oval 11"/>
            <p:cNvSpPr>
              <a:spLocks noChangeArrowheads="1"/>
            </p:cNvSpPr>
            <p:nvPr/>
          </p:nvSpPr>
          <p:spPr bwMode="auto">
            <a:xfrm>
              <a:off x="5695950" y="4419600"/>
              <a:ext cx="2476500"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26" name="Rectangle 12"/>
            <p:cNvSpPr>
              <a:spLocks noChangeArrowheads="1"/>
            </p:cNvSpPr>
            <p:nvPr/>
          </p:nvSpPr>
          <p:spPr bwMode="auto">
            <a:xfrm>
              <a:off x="5102623" y="42687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27" name="Rectangle 20"/>
            <p:cNvSpPr>
              <a:spLocks noChangeArrowheads="1"/>
            </p:cNvSpPr>
            <p:nvPr/>
          </p:nvSpPr>
          <p:spPr bwMode="auto">
            <a:xfrm>
              <a:off x="7569988" y="50292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28" name="Rectangle 23"/>
            <p:cNvSpPr>
              <a:spLocks noChangeArrowheads="1"/>
            </p:cNvSpPr>
            <p:nvPr/>
          </p:nvSpPr>
          <p:spPr bwMode="auto">
            <a:xfrm>
              <a:off x="5583979" y="4586288"/>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grpSp>
      <mc:AlternateContent xmlns:mc="http://schemas.openxmlformats.org/markup-compatibility/2006">
        <mc:Choice xmlns:a14="http://schemas.microsoft.com/office/drawing/2010/main" Requires="a14">
          <p:sp>
            <p:nvSpPr>
              <p:cNvPr id="30" name="TextBox 29"/>
              <p:cNvSpPr txBox="1"/>
              <p:nvPr/>
            </p:nvSpPr>
            <p:spPr>
              <a:xfrm>
                <a:off x="5292112" y="456314"/>
                <a:ext cx="3088346" cy="646331"/>
              </a:xfrm>
              <a:prstGeom prst="rect">
                <a:avLst/>
              </a:prstGeom>
              <a:noFill/>
            </p:spPr>
            <p:txBody>
              <a:bodyPr wrap="none" rtlCol="0">
                <a:spAutoFit/>
              </a:bodyPr>
              <a:lstStyle/>
              <a:p>
                <a:r>
                  <a:rPr lang="en-GB" sz="1800" dirty="0">
                    <a:solidFill>
                      <a:srgbClr val="000000"/>
                    </a:solidFill>
                    <a:latin typeface="Calibri"/>
                    <a:cs typeface="Calibri"/>
                  </a:rPr>
                  <a:t>Let’s assume p(A </a:t>
                </a:r>
                <a14:m>
                  <m:oMath xmlns:m="http://schemas.openxmlformats.org/officeDocument/2006/math">
                    <m:r>
                      <a:rPr lang="en-GB" sz="1800" i="1" smtClean="0">
                        <a:latin typeface="Cambria Math" panose="02040503050406030204" pitchFamily="18" charset="0"/>
                        <a:ea typeface="Cambria Math" panose="02040503050406030204" pitchFamily="18" charset="0"/>
                      </a:rPr>
                      <m:t>∪</m:t>
                    </m:r>
                  </m:oMath>
                </a14:m>
                <a:r>
                  <a:rPr lang="en-GB" sz="1800" dirty="0">
                    <a:solidFill>
                      <a:srgbClr val="000000"/>
                    </a:solidFill>
                    <a:latin typeface="Calibri"/>
                    <a:cs typeface="Calibri"/>
                  </a:rPr>
                  <a:t> B) is above </a:t>
                </a:r>
                <a:br>
                  <a:rPr lang="en-GB" sz="1800" dirty="0">
                    <a:solidFill>
                      <a:srgbClr val="000000"/>
                    </a:solidFill>
                    <a:latin typeface="Calibri"/>
                    <a:cs typeface="Calibri"/>
                  </a:rPr>
                </a:br>
                <a:r>
                  <a:rPr lang="en-GB" sz="1800" dirty="0">
                    <a:solidFill>
                      <a:srgbClr val="000000"/>
                    </a:solidFill>
                    <a:latin typeface="Calibri"/>
                    <a:cs typeface="Calibri"/>
                  </a:rPr>
                  <a:t>threshold (high support)</a:t>
                </a:r>
                <a:endParaRPr lang="en-GB" sz="1800" dirty="0">
                  <a:latin typeface="Calibri"/>
                  <a:cs typeface="Calibri"/>
                </a:endParaRPr>
              </a:p>
            </p:txBody>
          </p:sp>
        </mc:Choice>
        <mc:Fallback>
          <p:sp>
            <p:nvSpPr>
              <p:cNvPr id="30" name="TextBox 29"/>
              <p:cNvSpPr txBox="1">
                <a:spLocks noRot="1" noChangeAspect="1" noMove="1" noResize="1" noEditPoints="1" noAdjustHandles="1" noChangeArrowheads="1" noChangeShapeType="1" noTextEdit="1"/>
              </p:cNvSpPr>
              <p:nvPr/>
            </p:nvSpPr>
            <p:spPr>
              <a:xfrm>
                <a:off x="5292112" y="456314"/>
                <a:ext cx="3088346" cy="646331"/>
              </a:xfrm>
              <a:prstGeom prst="rect">
                <a:avLst/>
              </a:prstGeom>
              <a:blipFill>
                <a:blip r:embed="rId3"/>
                <a:stretch>
                  <a:fillRect l="-1230" t="-5882" r="-1230" b="-13725"/>
                </a:stretch>
              </a:blipFill>
            </p:spPr>
            <p:txBody>
              <a:bodyPr/>
              <a:lstStyle/>
              <a:p>
                <a:r>
                  <a:rPr lang="en-CH">
                    <a:noFill/>
                  </a:rPr>
                  <a:t> </a:t>
                </a:r>
              </a:p>
            </p:txBody>
          </p:sp>
        </mc:Fallback>
      </mc:AlternateContent>
    </p:spTree>
    <p:extLst>
      <p:ext uri="{BB962C8B-B14F-4D97-AF65-F5344CB8AC3E}">
        <p14:creationId xmlns:p14="http://schemas.microsoft.com/office/powerpoint/2010/main" val="369496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Association Rules</a:t>
            </a:r>
          </a:p>
        </p:txBody>
      </p:sp>
      <p:sp>
        <p:nvSpPr>
          <p:cNvPr id="3" name="Content Placeholder 2"/>
          <p:cNvSpPr>
            <a:spLocks noGrp="1"/>
          </p:cNvSpPr>
          <p:nvPr>
            <p:ph idx="1"/>
          </p:nvPr>
        </p:nvSpPr>
        <p:spPr>
          <a:xfrm>
            <a:off x="179388" y="1341438"/>
            <a:ext cx="8929116" cy="5029200"/>
          </a:xfrm>
        </p:spPr>
        <p:txBody>
          <a:bodyPr/>
          <a:lstStyle/>
          <a:p>
            <a:r>
              <a:rPr lang="en-US" sz="2800" dirty="0">
                <a:latin typeface="Calibri" charset="0"/>
                <a:ea typeface="Calibri" charset="0"/>
                <a:cs typeface="Calibri" charset="0"/>
              </a:rPr>
              <a:t>Terminology and Notation</a:t>
            </a:r>
          </a:p>
          <a:p>
            <a:pPr lvl="1"/>
            <a:r>
              <a:rPr lang="en-US" sz="2400" dirty="0">
                <a:latin typeface="Calibri" charset="0"/>
                <a:ea typeface="Calibri" charset="0"/>
                <a:cs typeface="Calibri" charset="0"/>
              </a:rPr>
              <a:t>Set of all items I, subset of I is called </a:t>
            </a:r>
            <a:r>
              <a:rPr lang="en-US" sz="2400" b="1" dirty="0" err="1">
                <a:latin typeface="Calibri" charset="0"/>
                <a:ea typeface="Calibri" charset="0"/>
                <a:cs typeface="Calibri" charset="0"/>
              </a:rPr>
              <a:t>itemset</a:t>
            </a:r>
            <a:endParaRPr lang="en-US" sz="2400" b="1" dirty="0">
              <a:latin typeface="Calibri" charset="0"/>
              <a:ea typeface="Calibri" charset="0"/>
              <a:cs typeface="Calibri" charset="0"/>
            </a:endParaRPr>
          </a:p>
          <a:p>
            <a:pPr lvl="1"/>
            <a:r>
              <a:rPr lang="en-US" sz="2400" b="1" dirty="0">
                <a:latin typeface="Calibri" charset="0"/>
                <a:ea typeface="Calibri" charset="0"/>
                <a:cs typeface="Calibri" charset="0"/>
              </a:rPr>
              <a:t>Transaction</a:t>
            </a:r>
            <a:r>
              <a:rPr lang="en-US" sz="2400" dirty="0">
                <a:latin typeface="Calibri" charset="0"/>
                <a:ea typeface="Calibri" charset="0"/>
                <a:cs typeface="Calibri" charset="0"/>
              </a:rPr>
              <a:t> (</a:t>
            </a:r>
            <a:r>
              <a:rPr lang="en-US" sz="2400" dirty="0" err="1">
                <a:latin typeface="Calibri" charset="0"/>
                <a:ea typeface="Calibri" charset="0"/>
                <a:cs typeface="Calibri" charset="0"/>
              </a:rPr>
              <a:t>tid</a:t>
            </a:r>
            <a:r>
              <a:rPr lang="en-US" sz="2400" dirty="0">
                <a:latin typeface="Calibri" charset="0"/>
                <a:ea typeface="Calibri" charset="0"/>
                <a:cs typeface="Calibri" charset="0"/>
              </a:rPr>
              <a:t>, T), T </a:t>
            </a:r>
            <a:r>
              <a:rPr lang="en-US" sz="2400" dirty="0" err="1">
                <a:latin typeface="Symbol" pitchFamily="18" charset="2"/>
              </a:rPr>
              <a:t>Í</a:t>
            </a:r>
            <a:r>
              <a:rPr lang="en-US" sz="2400" dirty="0">
                <a:latin typeface="Calibri" charset="0"/>
                <a:ea typeface="Calibri" charset="0"/>
                <a:cs typeface="Calibri" charset="0"/>
              </a:rPr>
              <a:t> I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transaction identifier </a:t>
            </a:r>
            <a:r>
              <a:rPr lang="en-US" sz="2400" dirty="0" err="1">
                <a:latin typeface="Calibri" charset="0"/>
                <a:ea typeface="Calibri" charset="0"/>
                <a:cs typeface="Calibri" charset="0"/>
              </a:rPr>
              <a:t>tid</a:t>
            </a:r>
            <a:r>
              <a:rPr lang="en-US" sz="2400" dirty="0">
                <a:latin typeface="Calibri" charset="0"/>
                <a:ea typeface="Calibri" charset="0"/>
                <a:cs typeface="Calibri" charset="0"/>
              </a:rPr>
              <a:t> </a:t>
            </a:r>
          </a:p>
          <a:p>
            <a:pPr lvl="1"/>
            <a:r>
              <a:rPr lang="en-US" sz="2400" dirty="0">
                <a:latin typeface="Calibri" charset="0"/>
                <a:ea typeface="Calibri" charset="0"/>
                <a:cs typeface="Calibri" charset="0"/>
              </a:rPr>
              <a:t>Set of all transactions D (</a:t>
            </a:r>
            <a:r>
              <a:rPr lang="en-US" sz="2400" b="1" dirty="0">
                <a:latin typeface="Calibri" charset="0"/>
                <a:ea typeface="Calibri" charset="0"/>
                <a:cs typeface="Calibri" charset="0"/>
              </a:rPr>
              <a:t>database</a:t>
            </a:r>
            <a:r>
              <a:rPr lang="en-US" sz="2400" dirty="0">
                <a:latin typeface="Calibri" charset="0"/>
                <a:ea typeface="Calibri" charset="0"/>
                <a:cs typeface="Calibri" charset="0"/>
              </a:rPr>
              <a:t>), Transaction T </a:t>
            </a:r>
            <a:r>
              <a:rPr lang="en-US" sz="2400" dirty="0" err="1">
                <a:latin typeface="Symbol" pitchFamily="18" charset="2"/>
              </a:rPr>
              <a:t>Î</a:t>
            </a:r>
            <a:r>
              <a:rPr lang="en-US" sz="2400" dirty="0">
                <a:latin typeface="Calibri" charset="0"/>
                <a:ea typeface="Calibri" charset="0"/>
                <a:cs typeface="Calibri" charset="0"/>
              </a:rPr>
              <a:t> D </a:t>
            </a:r>
          </a:p>
          <a:p>
            <a:endParaRPr lang="en-US" sz="2800" dirty="0">
              <a:latin typeface="Calibri" charset="0"/>
              <a:ea typeface="Calibri" charset="0"/>
              <a:cs typeface="Calibri" charset="0"/>
            </a:endParaRPr>
          </a:p>
          <a:p>
            <a:r>
              <a:rPr lang="en-US" sz="2800" b="1" dirty="0">
                <a:latin typeface="Calibri" charset="0"/>
                <a:ea typeface="Calibri" charset="0"/>
                <a:cs typeface="Calibri" charset="0"/>
              </a:rPr>
              <a:t>Association Rules </a:t>
            </a:r>
            <a:r>
              <a:rPr lang="en-US" sz="2800" dirty="0">
                <a:latin typeface="Calibri" charset="0"/>
                <a:ea typeface="Calibri" charset="0"/>
                <a:cs typeface="Calibri" charset="0"/>
              </a:rPr>
              <a:t>A </a:t>
            </a:r>
            <a:r>
              <a:rPr lang="en-GB" sz="2800" dirty="0">
                <a:latin typeface="Wingdings"/>
                <a:ea typeface="Wingdings"/>
                <a:cs typeface="Wingdings"/>
                <a:sym typeface="Wingdings"/>
              </a:rPr>
              <a:t></a:t>
            </a:r>
            <a:r>
              <a:rPr lang="en-US" sz="2800" dirty="0">
                <a:latin typeface="Calibri" charset="0"/>
                <a:ea typeface="Calibri" charset="0"/>
                <a:cs typeface="Calibri" charset="0"/>
              </a:rPr>
              <a:t> B [s, c]</a:t>
            </a:r>
          </a:p>
          <a:p>
            <a:pPr lvl="1"/>
            <a:r>
              <a:rPr lang="en-US" sz="2400" dirty="0">
                <a:latin typeface="Calibri" charset="0"/>
                <a:ea typeface="Calibri" charset="0"/>
                <a:cs typeface="Calibri" charset="0"/>
              </a:rPr>
              <a:t>A, B itemsets (A, B </a:t>
            </a:r>
            <a:r>
              <a:rPr lang="en-US" sz="2400" dirty="0" err="1">
                <a:latin typeface="Symbol" pitchFamily="18" charset="2"/>
              </a:rPr>
              <a:t>Í</a:t>
            </a:r>
            <a:r>
              <a:rPr lang="en-US" sz="2400" dirty="0">
                <a:latin typeface="Calibri" charset="0"/>
                <a:ea typeface="Calibri" charset="0"/>
                <a:cs typeface="Calibri" charset="0"/>
              </a:rPr>
              <a:t> I)</a:t>
            </a:r>
          </a:p>
          <a:p>
            <a:pPr lvl="1"/>
            <a:r>
              <a:rPr lang="en-US" sz="2400" dirty="0">
                <a:latin typeface="Calibri" charset="0"/>
                <a:ea typeface="Calibri" charset="0"/>
                <a:cs typeface="Calibri" charset="0"/>
              </a:rPr>
              <a:t>A </a:t>
            </a:r>
            <a:r>
              <a:rPr lang="en-US" sz="2400" dirty="0" err="1">
                <a:latin typeface="Symbol" pitchFamily="18" charset="2"/>
              </a:rPr>
              <a:t>Ç</a:t>
            </a:r>
            <a:r>
              <a:rPr lang="en-US" sz="2400" dirty="0">
                <a:latin typeface="Calibri" charset="0"/>
                <a:ea typeface="Calibri" charset="0"/>
                <a:cs typeface="Calibri" charset="0"/>
              </a:rPr>
              <a:t> B empty</a:t>
            </a:r>
          </a:p>
          <a:p>
            <a:pPr lvl="1"/>
            <a:r>
              <a:rPr lang="en-GB" sz="2400" dirty="0"/>
              <a:t>s(</a:t>
            </a:r>
            <a:r>
              <a:rPr lang="en-US" sz="2400" dirty="0">
                <a:latin typeface="Calibri" charset="0"/>
                <a:ea typeface="Calibri" charset="0"/>
                <a:cs typeface="Calibri" charset="0"/>
              </a:rPr>
              <a:t>A </a:t>
            </a:r>
            <a:r>
              <a:rPr lang="en-GB" sz="2400" dirty="0">
                <a:latin typeface="Wingdings"/>
                <a:ea typeface="Wingdings"/>
                <a:cs typeface="Wingdings"/>
                <a:sym typeface="Wingdings"/>
              </a:rPr>
              <a:t></a:t>
            </a:r>
            <a:r>
              <a:rPr lang="en-US" sz="2400" dirty="0">
                <a:latin typeface="Calibri" charset="0"/>
                <a:ea typeface="Calibri" charset="0"/>
                <a:cs typeface="Calibri" charset="0"/>
              </a:rPr>
              <a:t> B </a:t>
            </a:r>
            <a:r>
              <a:rPr lang="en-GB" sz="2400" dirty="0"/>
              <a:t>) = s(A </a:t>
            </a:r>
            <a:r>
              <a:rPr lang="en-US" sz="1800" dirty="0" err="1">
                <a:latin typeface="Symbol" pitchFamily="18" charset="2"/>
              </a:rPr>
              <a:t>È</a:t>
            </a:r>
            <a:r>
              <a:rPr lang="en-GB" sz="2400" dirty="0"/>
              <a:t> B) = p(A </a:t>
            </a:r>
            <a:r>
              <a:rPr lang="en-US" sz="1800" dirty="0" err="1">
                <a:latin typeface="Symbol" pitchFamily="18" charset="2"/>
              </a:rPr>
              <a:t>È</a:t>
            </a:r>
            <a:r>
              <a:rPr lang="en-GB" sz="2400" dirty="0"/>
              <a:t> B) = count(A </a:t>
            </a:r>
            <a:r>
              <a:rPr lang="en-US" sz="1800" dirty="0" err="1">
                <a:latin typeface="Symbol" pitchFamily="18" charset="2"/>
              </a:rPr>
              <a:t>È</a:t>
            </a:r>
            <a:r>
              <a:rPr lang="en-GB" sz="2400" dirty="0"/>
              <a:t> B) / |D| (support)</a:t>
            </a:r>
          </a:p>
          <a:p>
            <a:pPr lvl="1"/>
            <a:r>
              <a:rPr lang="en-GB" sz="2400" dirty="0"/>
              <a:t>c(</a:t>
            </a:r>
            <a:r>
              <a:rPr lang="en-US" sz="2400" dirty="0">
                <a:latin typeface="Calibri" charset="0"/>
                <a:ea typeface="Calibri" charset="0"/>
                <a:cs typeface="Calibri" charset="0"/>
              </a:rPr>
              <a:t>A </a:t>
            </a:r>
            <a:r>
              <a:rPr lang="en-GB" sz="2400" dirty="0">
                <a:latin typeface="Wingdings"/>
                <a:ea typeface="Wingdings"/>
                <a:cs typeface="Wingdings"/>
                <a:sym typeface="Wingdings"/>
              </a:rPr>
              <a:t></a:t>
            </a:r>
            <a:r>
              <a:rPr lang="en-US" sz="2400" dirty="0">
                <a:latin typeface="Calibri" charset="0"/>
                <a:ea typeface="Calibri" charset="0"/>
                <a:cs typeface="Calibri" charset="0"/>
              </a:rPr>
              <a:t> B)</a:t>
            </a:r>
            <a:r>
              <a:rPr lang="en-GB" sz="2400" dirty="0"/>
              <a:t> = p(B | A) = s(A </a:t>
            </a:r>
            <a:r>
              <a:rPr lang="en-US" sz="1800" dirty="0" err="1">
                <a:latin typeface="Symbol" pitchFamily="18" charset="2"/>
              </a:rPr>
              <a:t>È</a:t>
            </a:r>
            <a:r>
              <a:rPr lang="en-GB" sz="2400" dirty="0"/>
              <a:t> B) / s(A)		(confidence)</a:t>
            </a:r>
          </a:p>
          <a:p>
            <a:pPr marL="457200" lvl="1" indent="0">
              <a:buNone/>
            </a:pPr>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sz="4400" dirty="0">
              <a:latin typeface="Calibri" charset="0"/>
              <a:ea typeface="Calibri" charset="0"/>
              <a:cs typeface="Calibri" charset="0"/>
            </a:endParaRP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61401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66A3297E0E024A13824D51F219394366"/>
  <p:tag name="AUTOOPENPOLL" val="False"/>
  <p:tag name="TYPE" val="MultiChoiceSlide"/>
  <p:tag name="TPSLIDEBULLETSTYLE" val="2"/>
  <p:tag name="TPQUESTIONXML" val="&lt;?xml version=&quot;1.0&quot; encoding=&quot;UTF-8&quot; standalone=&quot;yes&quot;?&gt;&lt;questionlist&gt;&lt;properties&gt;&lt;guid&gt;CD373F851CAC4BF48D4D21D9362782C4&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66A3297E0E024A13824D51F219394366&lt;/guid&gt;&lt;repollguid&gt;144F14142C7849A38A3C839A25275C5A&lt;/repollguid&gt;&lt;sourceid&gt;76B2F9370C4E41029A4BE0A60AC2F046&lt;/sourceid&gt;&lt;questiontext&gt;If rule {A,B} ? {C} has confidence c1 and rule {A} ? {C} has confidence c2, the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F19125D9F0F4EB29EF515CE26DDF38D&lt;/guid&gt;&lt;answertext&gt;c2 &amp;gt;= c1&lt;/answertext&gt;&lt;valuetype&gt;0&lt;/valuetype&gt;&lt;/answer&gt;&lt;answer&gt;&lt;guid&gt;563D94BE9910409C8837BDF3664B4EB5&lt;/guid&gt;&lt;answertext&gt;c1 &amp;gt; c2 and c2 &amp;gt; c1 are both possible&lt;/answertext&gt;&lt;valuetype&gt;0&lt;/valuetype&gt;&lt;/answer&gt;&lt;answer&gt;&lt;guid&gt;E3AA2555523349CE9D5ED42D53737593&lt;/guid&gt;&lt;answertext&gt;c1 &amp;gt;= c2&lt;/answertext&gt;&lt;valuetype&gt;0&lt;/valuetype&gt;&lt;/answer&gt;&lt;/answers&gt;&lt;/multichoice&gt;&lt;/questions&gt;&lt;/questionlist&gt;"/>
  <p:tag name="LIVECHARTING" val="False"/>
  <p:tag name="HASRESULTS" val="False"/>
  <p:tag name="CHARTTYPE" val="0"/>
  <p:tag name="CHARTDEFINEDCOLORS" val="3,6,10,45,32,50,13,4,9,55,1"/>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74E062C485BC4BD99B12A4E9F753024B"/>
  <p:tag name="AUTOOPENPOLL" val="False"/>
  <p:tag name="TYPE" val="MultiChoiceSlide"/>
  <p:tag name="TPSLIDEBULLETSTYLE" val="2"/>
  <p:tag name="TPQUESTIONXML" val="&lt;?xml version=&quot;1.0&quot; encoding=&quot;UTF-8&quot; standalone=&quot;yes&quot;?&gt;&lt;questionlist&gt;&lt;properties&gt;&lt;guid&gt;C99F335F52A64C80AD6D93B154A914A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4E062C485BC4BD99B12A4E9F753024B&lt;/guid&gt;&lt;repollguid&gt;590F8248254749CE9F89A11882D99C0C&lt;/repollguid&gt;&lt;sourceid&gt;36E63CC8D9444B27849F1AC942566B7D&lt;/sourceid&gt;&lt;questiontext&gt;A false negative in sampling can only occur for itemsets with support smaller th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D2482279D2F4B819CC6E0B0C4E0B552&lt;/guid&gt;&lt;answertext&gt;the threshold s&lt;/answertext&gt;&lt;valuetype&gt;0&lt;/valuetype&gt;&lt;/answer&gt;&lt;answer&gt;&lt;guid&gt;5E22D962673A4B73BA73A52D54CC4677&lt;/guid&gt;&lt;answertext&gt;p*s&lt;/answertext&gt;&lt;valuetype&gt;0&lt;/valuetype&gt;&lt;/answer&gt;&lt;answer&gt;&lt;guid&gt;882A46E49A9F407383BF43C10A872F33&lt;/guid&gt;&lt;answertext&gt;p*m&lt;/answertext&gt;&lt;valuetype&gt;0&lt;/valuetype&gt;&lt;/answer&gt;&lt;answer&gt;&lt;guid&gt;3BB02EE5F90941EFB345E9D606B20F1C&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F351F15A33F9443198169AC6C1654A83"/>
  <p:tag name="AUTOOPENPOLL" val="False"/>
  <p:tag name="TYPE" val="MultiChoiceSlide"/>
  <p:tag name="TPSLIDEBULLETSTYLE" val="2"/>
  <p:tag name="TPQUESTIONXML" val="&lt;?xml version=&quot;1.0&quot; encoding=&quot;UTF-8&quot; standalone=&quot;yes&quot;?&gt;&lt;questionlist&gt;&lt;properties&gt;&lt;guid&gt;57637789E9774AAF9A96FF26B77E4B1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351F15A33F9443198169AC6C1654A83&lt;/guid&gt;&lt;repollguid&gt;4AA178542C30400ABB2F19066F28019F&lt;/repollguid&gt;&lt;sourceid&gt;079BFDFB4F2B40B296F04E4C595EBB25&lt;/sourceid&gt;&lt;questiontext&gt;The FP tree below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011A6D026374DBCB51789B596395AA2&lt;/guid&gt;&lt;answertext&gt;not valid, b is missing&lt;/answertext&gt;&lt;valuetype&gt;0&lt;/valuetype&gt;&lt;/answer&gt;&lt;answer&gt;&lt;guid&gt;B5A3F8807B5449C18DF481ECF7AE13B1&lt;/guid&gt;&lt;answertext&gt;not valid, since count at leaf level larger than 1&lt;/answertext&gt;&lt;valuetype&gt;0&lt;/valuetype&gt;&lt;/answer&gt;&lt;answer&gt;&lt;guid&gt;2F4692E39FE749B08E0B546681E576DF&lt;/guid&gt;&lt;answertext&gt;possible, with 2 transactions {a}&lt;/answertext&gt;&lt;valuetype&gt;0&lt;/valuetype&gt;&lt;/answer&gt;&lt;answer&gt;&lt;guid&gt;4329A570871748F7BECA0E3516EF78C1&lt;/guid&gt;&lt;answertext&gt;possible, with 2 transactions {a,c}&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CB4618591BD149AFB79D72437210F677"/>
  <p:tag name="AUTOOPENPOLL" val="False"/>
  <p:tag name="TYPE" val="MultiChoiceSlide"/>
  <p:tag name="TPSLIDEBULLETSTYLE" val="2"/>
  <p:tag name="TPQUESTIONXML" val="&lt;?xml version=&quot;1.0&quot; encoding=&quot;UTF-8&quot; standalone=&quot;yes&quot;?&gt;&lt;questionlist&gt;&lt;properties&gt;&lt;guid&gt;03D8D808AFE343A4919BD16A7B2351D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B4618591BD149AFB79D72437210F677&lt;/guid&gt;&lt;repollguid&gt;C48A9B508AF54ABD8E91FB32865D0521&lt;/repollguid&gt;&lt;sourceid&gt;E8AABEB5016F402C8733D7AE09A6752A&lt;/sourceid&gt;&lt;questiontext&gt;10 itemsets out of 100 contain item A, of which 5 also contain B. The rule A ? B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1DB53EE3E504BEF9FE9500443808BD2&lt;/guid&gt;&lt;answertext&gt;5% support and 10% confidence&lt;/answertext&gt;&lt;valuetype&gt;0&lt;/valuetype&gt;&lt;/answer&gt;&lt;answer&gt;&lt;guid&gt;D69B1056918E4B2B9C4F5615B956EFA0&lt;/guid&gt;&lt;answertext&gt;10% support and 50% confidence&lt;/answertext&gt;&lt;valuetype&gt;0&lt;/valuetype&gt;&lt;/answer&gt;&lt;answer&gt;&lt;guid&gt;C5CF76644D424AE2B06AE73FB7DD44E8&lt;/guid&gt;&lt;answertext&gt;5% support and 50% confidence&lt;/answertext&gt;&lt;valuetype&gt;0&lt;/valuetype&gt;&lt;/answer&gt;&lt;answer&gt;&lt;guid&gt;B6BB72239A1042249922C0479D70D301&lt;/guid&gt;&lt;answertext&gt;10% support and 10%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987E58A223B94CBE9971FA07C2B64090"/>
  <p:tag name="AUTOOPENPOLL" val="False"/>
  <p:tag name="TYPE" val="MultiChoiceSlide"/>
  <p:tag name="TPSLIDEBULLETSTYLE" val="2"/>
  <p:tag name="TPQUESTIONXML" val="&lt;?xml version=&quot;1.0&quot; encoding=&quot;UTF-8&quot; standalone=&quot;yes&quot;?&gt;&lt;questionlist&gt;&lt;properties&gt;&lt;guid&gt;64AA989B46964684A8FFE01509F71D5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7E58A223B94CBE9971FA07C2B64090&lt;/guid&gt;&lt;repollguid&gt;26E57644B0694BF690D3F334F6DB2117&lt;/repollguid&gt;&lt;sourceid&gt;A0CC515EC8614A47BBB34E6E4759E472&lt;/sourceid&gt;&lt;questiontext&gt;10 itemsets out of 100 contain item A, of which 5 also contain B. The rule B ? A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5070946D29644190A6E1391990D14A1A&lt;/guid&gt;&lt;answertext&gt;unknown support and 50% confidence&lt;/answertext&gt;&lt;valuetype&gt;0&lt;/valuetype&gt;&lt;/answer&gt;&lt;answer&gt;&lt;guid&gt;9B186ABAA4BF4F46BE327A9E62AFEB44&lt;/guid&gt;&lt;answertext&gt;unknown support and unknown confidence&lt;/answertext&gt;&lt;valuetype&gt;0&lt;/valuetype&gt;&lt;/answer&gt;&lt;answer&gt;&lt;guid&gt;D389D36CE77A473A97D2549599F440E3&lt;/guid&gt;&lt;answertext&gt;5% support and 50% confidence&lt;/answertext&gt;&lt;valuetype&gt;0&lt;/valuetype&gt;&lt;/answer&gt;&lt;answer&gt;&lt;guid&gt;3186016CCBFC4B398A825F18B5C7EB6D&lt;/guid&gt;&lt;answertext&gt;5% support and unknown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2FCFDDA26A5B4941A54D9B78D2F89F60"/>
  <p:tag name="AUTOOPENPOLL" val="False"/>
  <p:tag name="TYPE" val="MultiChoiceSlide"/>
  <p:tag name="TPSLIDEBULLETSTYLE" val="2"/>
  <p:tag name="TPQUESTIONXML" val="&lt;?xml version=&quot;1.0&quot; encoding=&quot;UTF-8&quot; standalone=&quot;yes&quot;?&gt;&lt;questionlist&gt;&lt;properties&gt;&lt;guid&gt;03EC94076F5745F2916BD50752164372&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FCFDDA26A5B4941A54D9B78D2F89F60&lt;/guid&gt;&lt;repollguid&gt;C3BE796ED40D463D8435671A6DA32D55&lt;/repollguid&gt;&lt;sourceid&gt;6295704D52F24602A290FB9EC274E112&lt;/sourceid&gt;&lt;questiontext&gt;Given the frequent 2-itemsets {1,2}, {1,4}, {2,3} and {3,4}, how many 3-itemsets are generated and how many are pruned?&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6F38AB85F434D0BA1396C805B59A628&lt;/guid&gt;&lt;answertext&gt;2, 2&lt;/answertext&gt;&lt;valuetype&gt;0&lt;/valuetype&gt;&lt;/answer&gt;&lt;answer&gt;&lt;guid&gt;9FC4FDA121C14E72A96067C60DBC2256&lt;/guid&gt;&lt;answertext&gt;1, 0&lt;/answertext&gt;&lt;valuetype&gt;0&lt;/valuetype&gt;&lt;/answer&gt;&lt;answer&gt;&lt;guid&gt;249FC92718D94C18816EFBFC710ED889&lt;/guid&gt;&lt;answertext&gt;1, 1&lt;/answertext&gt;&lt;valuetype&gt;0&lt;/valuetype&gt;&lt;/answer&gt;&lt;answer&gt;&lt;guid&gt;951726A9465841C69A752E429E7CD4DB&lt;/guid&gt;&lt;answertext&gt;2, 1&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D7AD97F1F0E343A78F5A9D9E44F50B77"/>
  <p:tag name="AUTOOPENPOLL" val="False"/>
  <p:tag name="TYPE" val="MultiChoiceSlide"/>
  <p:tag name="TPSLIDEBULLETSTYLE" val="2"/>
  <p:tag name="TPQUESTIONXML" val="&lt;?xml version=&quot;1.0&quot; encoding=&quot;UTF-8&quot; standalone=&quot;yes&quot;?&gt;&lt;questionlist&gt;&lt;properties&gt;&lt;guid&gt;37B94594E0824822BD3707CF8C087280&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D7AD97F1F0E343A78F5A9D9E44F50B77&lt;/guid&gt;&lt;repollguid&gt;A5EE8C2F2442461994F43A1CF6DF9334&lt;/repollguid&gt;&lt;sourceid&gt;C3ACD40AAD244115AC1749A0754D3916&lt;/sourceid&gt;&lt;questiontext&gt;After the join step, the number of k+1-itemse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2CAE420C9024849A8154ED5AF848826&lt;/guid&gt;&lt;answertext&gt;is equal to the number of frequent k-itemsets&lt;/answertext&gt;&lt;valuetype&gt;0&lt;/valuetype&gt;&lt;/answer&gt;&lt;answer&gt;&lt;guid&gt;AE78F36618CF4332A0B7B2D389FA733C&lt;/guid&gt;&lt;answertext&gt;can be equal, lower or higher than the number of frequent k-itemsets&lt;/answertext&gt;&lt;valuetype&gt;0&lt;/valuetype&gt;&lt;/answer&gt;&lt;answer&gt;&lt;guid&gt;25A5D5A3E99B4BD48C95D9E8F875700F&lt;/guid&gt;&lt;answertext&gt;is always higher than the number of frequent k-itemsets&lt;/answertext&gt;&lt;valuetype&gt;0&lt;/valuetype&gt;&lt;/answer&gt;&lt;answer&gt;&lt;guid&gt;DE104E5D0629462F9F988E59806C2B31&lt;/guid&gt;&lt;answertext&gt;is always lower than the number of frequent k-itemsets&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24238</TotalTime>
  <Words>8327</Words>
  <Application>Microsoft Macintosh PowerPoint</Application>
  <PresentationFormat>On-screen Show (4:3)</PresentationFormat>
  <Paragraphs>674</Paragraphs>
  <Slides>55</Slides>
  <Notes>48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8" baseType="lpstr">
      <vt:lpstr>ＭＳ ゴシック</vt:lpstr>
      <vt:lpstr>Arial</vt:lpstr>
      <vt:lpstr>Calibri</vt:lpstr>
      <vt:lpstr>Cambria Math</vt:lpstr>
      <vt:lpstr>Comic Sans MS</vt:lpstr>
      <vt:lpstr>Letter Gothic Std</vt:lpstr>
      <vt:lpstr>Lucida Grande</vt:lpstr>
      <vt:lpstr>Symbol</vt:lpstr>
      <vt:lpstr>Tempus Sans ITC</vt:lpstr>
      <vt:lpstr>Verdana</vt:lpstr>
      <vt:lpstr>Wingdings</vt:lpstr>
      <vt:lpstr>part1 XML</vt:lpstr>
      <vt:lpstr>Worksheet</vt:lpstr>
      <vt:lpstr>2.5 Association Rule Mining</vt:lpstr>
      <vt:lpstr>Example: Shopping Basket Analysis </vt:lpstr>
      <vt:lpstr>2.2.5.1 Association Rules</vt:lpstr>
      <vt:lpstr>Single- and Multi-dimensional Rules</vt:lpstr>
      <vt:lpstr>From Multi- to Single-dimensional Rules</vt:lpstr>
      <vt:lpstr>Basic Concepts</vt:lpstr>
      <vt:lpstr>Support and Confidence</vt:lpstr>
      <vt:lpstr>Support and Confidence</vt:lpstr>
      <vt:lpstr>Definition of Association Rules</vt:lpstr>
      <vt:lpstr>10 itemsets out of 100 contain item A, of which 5 also contain B. The rule A  B has:</vt:lpstr>
      <vt:lpstr>10 itemsets out of 100 contain item A, of which 5 also contain B. The rule B  A has:</vt:lpstr>
      <vt:lpstr>Association Rule Mining: Problem</vt:lpstr>
      <vt:lpstr>2.5.2 Apriori Algorithm</vt:lpstr>
      <vt:lpstr>Frequent Itemsets</vt:lpstr>
      <vt:lpstr>Exploiting the Apriori Property</vt:lpstr>
      <vt:lpstr>Exploiting the Apriori Property: Candidates</vt:lpstr>
      <vt:lpstr>Example</vt:lpstr>
      <vt:lpstr>Exploiting the Apriori Property: JOIN step</vt:lpstr>
      <vt:lpstr>JOIN step: Example</vt:lpstr>
      <vt:lpstr>Exploiting the Apriori Property: PRUNE Step</vt:lpstr>
      <vt:lpstr>Final Step</vt:lpstr>
      <vt:lpstr>Apriori Algorithm</vt:lpstr>
      <vt:lpstr>PowerPoint Presentation</vt:lpstr>
      <vt:lpstr>Select pertinent rules</vt:lpstr>
      <vt:lpstr>PowerPoint Presentation</vt:lpstr>
      <vt:lpstr>Given the frequent 2-itemsets {1,2}, {1,4}, {2,3} and {3,4}, how many 3-itemsets are generated and how many are pruned?</vt:lpstr>
      <vt:lpstr>After the join step, the number of k+1-itemsets ...</vt:lpstr>
      <vt:lpstr>If rule {A,B}  {C} has confidence c1 and rule {A}  {C} has confidence c2, then ...</vt:lpstr>
      <vt:lpstr>Interesting Association Rules</vt:lpstr>
      <vt:lpstr>Alternative Measures of Interest</vt:lpstr>
      <vt:lpstr>Quantitative Attributes</vt:lpstr>
      <vt:lpstr>Improving Apriori for Large Datasets</vt:lpstr>
      <vt:lpstr>Sampling</vt:lpstr>
      <vt:lpstr>Partitioning</vt:lpstr>
      <vt:lpstr>Partitioning – Why it works</vt:lpstr>
      <vt:lpstr>Partitioning – Distributed Version</vt:lpstr>
      <vt:lpstr>A false negative in sampling can only occur for itemsets with support smaller than …</vt:lpstr>
      <vt:lpstr>2.5.3 FP Growth</vt:lpstr>
      <vt:lpstr>FP-Tree Data Structure</vt:lpstr>
      <vt:lpstr>FP-Tree: Item Sorting</vt:lpstr>
      <vt:lpstr>Step 1: FP-Tree Construction</vt:lpstr>
      <vt:lpstr>Step 1: FP-Tree Construction</vt:lpstr>
      <vt:lpstr>Step 2: Frequent Itemset Extraction</vt:lpstr>
      <vt:lpstr>Step 2: Divide and Conquer Strategy</vt:lpstr>
      <vt:lpstr>Step 2: Divide and Conquer Strategy </vt:lpstr>
      <vt:lpstr>Conditional FP-Tree</vt:lpstr>
      <vt:lpstr>Deriving Conditional FP-Tree</vt:lpstr>
      <vt:lpstr>Conditional FP-Tree </vt:lpstr>
      <vt:lpstr>Result</vt:lpstr>
      <vt:lpstr>In the first pass over the database of the FP Growth algorithm</vt:lpstr>
      <vt:lpstr>The FP tree below is …</vt:lpstr>
      <vt:lpstr>Performance Comparison</vt:lpstr>
      <vt:lpstr>Summary FP Growth</vt:lpstr>
      <vt:lpstr>Components of Data Mining Algorithms</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863</cp:revision>
  <cp:lastPrinted>2011-09-19T16:41:49Z</cp:lastPrinted>
  <dcterms:created xsi:type="dcterms:W3CDTF">2002-10-01T12:44:42Z</dcterms:created>
  <dcterms:modified xsi:type="dcterms:W3CDTF">2022-11-29T16:17:36Z</dcterms:modified>
</cp:coreProperties>
</file>