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3"/>
  </p:notesMasterIdLst>
  <p:handoutMasterIdLst>
    <p:handoutMasterId r:id="rId44"/>
  </p:handoutMasterIdLst>
  <p:sldIdLst>
    <p:sldId id="379" r:id="rId2"/>
    <p:sldId id="337" r:id="rId3"/>
    <p:sldId id="341" r:id="rId4"/>
    <p:sldId id="342" r:id="rId5"/>
    <p:sldId id="403" r:id="rId6"/>
    <p:sldId id="344" r:id="rId7"/>
    <p:sldId id="297" r:id="rId8"/>
    <p:sldId id="336" r:id="rId9"/>
    <p:sldId id="299" r:id="rId10"/>
    <p:sldId id="325" r:id="rId11"/>
    <p:sldId id="326" r:id="rId12"/>
    <p:sldId id="327" r:id="rId13"/>
    <p:sldId id="328" r:id="rId14"/>
    <p:sldId id="384" r:id="rId15"/>
    <p:sldId id="329" r:id="rId16"/>
    <p:sldId id="330" r:id="rId17"/>
    <p:sldId id="332" r:id="rId18"/>
    <p:sldId id="401" r:id="rId19"/>
    <p:sldId id="402" r:id="rId20"/>
    <p:sldId id="333" r:id="rId21"/>
    <p:sldId id="404" r:id="rId22"/>
    <p:sldId id="398" r:id="rId23"/>
    <p:sldId id="381" r:id="rId24"/>
    <p:sldId id="310" r:id="rId25"/>
    <p:sldId id="335" r:id="rId26"/>
    <p:sldId id="317" r:id="rId27"/>
    <p:sldId id="385" r:id="rId28"/>
    <p:sldId id="376" r:id="rId29"/>
    <p:sldId id="399" r:id="rId30"/>
    <p:sldId id="382" r:id="rId31"/>
    <p:sldId id="371" r:id="rId32"/>
    <p:sldId id="378" r:id="rId33"/>
    <p:sldId id="350" r:id="rId34"/>
    <p:sldId id="352" r:id="rId35"/>
    <p:sldId id="366" r:id="rId36"/>
    <p:sldId id="362" r:id="rId37"/>
    <p:sldId id="363" r:id="rId38"/>
    <p:sldId id="364" r:id="rId39"/>
    <p:sldId id="400" r:id="rId40"/>
    <p:sldId id="256" r:id="rId41"/>
    <p:sldId id="397" r:id="rId42"/>
  </p:sldIdLst>
  <p:sldSz cx="9144000" cy="6858000" type="screen4x3"/>
  <p:notesSz cx="7099300" cy="10234613"/>
  <p:custDataLst>
    <p:tags r:id="rId45"/>
  </p:custDataLst>
  <p:defaultTextStyle>
    <a:defPPr>
      <a:defRPr lang="en-US"/>
    </a:defPPr>
    <a:lvl1pPr algn="ctr" rtl="0" fontAlgn="base">
      <a:spcBef>
        <a:spcPct val="0"/>
      </a:spcBef>
      <a:spcAft>
        <a:spcPct val="0"/>
      </a:spcAft>
      <a:defRPr sz="1200" kern="1200">
        <a:solidFill>
          <a:schemeClr val="tx2"/>
        </a:solidFill>
        <a:latin typeface="Tempus Sans ITC" pitchFamily="82" charset="0"/>
        <a:ea typeface="+mn-ea"/>
        <a:cs typeface="+mn-cs"/>
      </a:defRPr>
    </a:lvl1pPr>
    <a:lvl2pPr marL="457200" algn="ctr" rtl="0" fontAlgn="base">
      <a:spcBef>
        <a:spcPct val="0"/>
      </a:spcBef>
      <a:spcAft>
        <a:spcPct val="0"/>
      </a:spcAft>
      <a:defRPr sz="1200" kern="1200">
        <a:solidFill>
          <a:schemeClr val="tx2"/>
        </a:solidFill>
        <a:latin typeface="Tempus Sans ITC" pitchFamily="82" charset="0"/>
        <a:ea typeface="+mn-ea"/>
        <a:cs typeface="+mn-cs"/>
      </a:defRPr>
    </a:lvl2pPr>
    <a:lvl3pPr marL="914400" algn="ctr" rtl="0" fontAlgn="base">
      <a:spcBef>
        <a:spcPct val="0"/>
      </a:spcBef>
      <a:spcAft>
        <a:spcPct val="0"/>
      </a:spcAft>
      <a:defRPr sz="1200" kern="1200">
        <a:solidFill>
          <a:schemeClr val="tx2"/>
        </a:solidFill>
        <a:latin typeface="Tempus Sans ITC" pitchFamily="82" charset="0"/>
        <a:ea typeface="+mn-ea"/>
        <a:cs typeface="+mn-cs"/>
      </a:defRPr>
    </a:lvl3pPr>
    <a:lvl4pPr marL="1371600" algn="ctr" rtl="0" fontAlgn="base">
      <a:spcBef>
        <a:spcPct val="0"/>
      </a:spcBef>
      <a:spcAft>
        <a:spcPct val="0"/>
      </a:spcAft>
      <a:defRPr sz="1200" kern="1200">
        <a:solidFill>
          <a:schemeClr val="tx2"/>
        </a:solidFill>
        <a:latin typeface="Tempus Sans ITC" pitchFamily="82" charset="0"/>
        <a:ea typeface="+mn-ea"/>
        <a:cs typeface="+mn-cs"/>
      </a:defRPr>
    </a:lvl4pPr>
    <a:lvl5pPr marL="1828800" algn="ctr" rtl="0" fontAlgn="base">
      <a:spcBef>
        <a:spcPct val="0"/>
      </a:spcBef>
      <a:spcAft>
        <a:spcPct val="0"/>
      </a:spcAft>
      <a:defRPr sz="1200" kern="1200">
        <a:solidFill>
          <a:schemeClr val="tx2"/>
        </a:solidFill>
        <a:latin typeface="Tempus Sans ITC" pitchFamily="82" charset="0"/>
        <a:ea typeface="+mn-ea"/>
        <a:cs typeface="+mn-cs"/>
      </a:defRPr>
    </a:lvl5pPr>
    <a:lvl6pPr marL="2286000" algn="l" defTabSz="914400" rtl="0" eaLnBrk="1" latinLnBrk="0" hangingPunct="1">
      <a:defRPr sz="1200" kern="1200">
        <a:solidFill>
          <a:schemeClr val="tx2"/>
        </a:solidFill>
        <a:latin typeface="Tempus Sans ITC" pitchFamily="82" charset="0"/>
        <a:ea typeface="+mn-ea"/>
        <a:cs typeface="+mn-cs"/>
      </a:defRPr>
    </a:lvl6pPr>
    <a:lvl7pPr marL="2743200" algn="l" defTabSz="914400" rtl="0" eaLnBrk="1" latinLnBrk="0" hangingPunct="1">
      <a:defRPr sz="1200" kern="1200">
        <a:solidFill>
          <a:schemeClr val="tx2"/>
        </a:solidFill>
        <a:latin typeface="Tempus Sans ITC" pitchFamily="82" charset="0"/>
        <a:ea typeface="+mn-ea"/>
        <a:cs typeface="+mn-cs"/>
      </a:defRPr>
    </a:lvl7pPr>
    <a:lvl8pPr marL="3200400" algn="l" defTabSz="914400" rtl="0" eaLnBrk="1" latinLnBrk="0" hangingPunct="1">
      <a:defRPr sz="1200" kern="1200">
        <a:solidFill>
          <a:schemeClr val="tx2"/>
        </a:solidFill>
        <a:latin typeface="Tempus Sans ITC" pitchFamily="82" charset="0"/>
        <a:ea typeface="+mn-ea"/>
        <a:cs typeface="+mn-cs"/>
      </a:defRPr>
    </a:lvl8pPr>
    <a:lvl9pPr marL="3657600" algn="l" defTabSz="914400" rtl="0" eaLnBrk="1" latinLnBrk="0" hangingPunct="1">
      <a:defRPr sz="12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69383" autoAdjust="0"/>
  </p:normalViewPr>
  <p:slideViewPr>
    <p:cSldViewPr>
      <p:cViewPr varScale="1">
        <p:scale>
          <a:sx n="115" d="100"/>
          <a:sy n="115" d="100"/>
        </p:scale>
        <p:origin x="4584" y="200"/>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2422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1</a:t>
            </a:fld>
            <a:endParaRPr lang="en-US"/>
          </a:p>
        </p:txBody>
      </p:sp>
    </p:spTree>
    <p:extLst>
      <p:ext uri="{BB962C8B-B14F-4D97-AF65-F5344CB8AC3E}">
        <p14:creationId xmlns:p14="http://schemas.microsoft.com/office/powerpoint/2010/main" val="1799035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249744E-8796-4CFC-9A8E-72261D4BC00C}" type="slidenum">
              <a:rPr lang="en-US" smtClean="0"/>
              <a:pPr/>
              <a:t>10</a:t>
            </a:fld>
            <a:endParaRPr lang="en-US"/>
          </a:p>
        </p:txBody>
      </p:sp>
      <p:sp>
        <p:nvSpPr>
          <p:cNvPr id="57347" name="Rectangle 2"/>
          <p:cNvSpPr>
            <a:spLocks noGrp="1" noRot="1" noChangeAspect="1" noChangeArrowheads="1" noTextEdit="1"/>
          </p:cNvSpPr>
          <p:nvPr>
            <p:ph type="sldImg"/>
          </p:nvPr>
        </p:nvSpPr>
        <p:spPr>
          <a:xfrm>
            <a:off x="992188" y="766763"/>
            <a:ext cx="5119687" cy="3838575"/>
          </a:xfrm>
          <a:ln cap="flat"/>
        </p:spPr>
      </p:sp>
      <p:sp>
        <p:nvSpPr>
          <p:cNvPr id="57348" name="Rectangle 3"/>
          <p:cNvSpPr>
            <a:spLocks noGrp="1" noChangeArrowheads="1"/>
          </p:cNvSpPr>
          <p:nvPr>
            <p:ph type="body" idx="1"/>
          </p:nvPr>
        </p:nvSpPr>
        <p:spPr>
          <a:noFill/>
          <a:ln/>
        </p:spPr>
        <p:txBody>
          <a:bodyPr/>
          <a:lstStyle/>
          <a:p>
            <a:r>
              <a:rPr lang="en-US" dirty="0"/>
              <a:t>We provide a formal description of the random walker model. The model is a Markov chain, a discrete-time stochastic process in which at each time-step a random choice is made.</a:t>
            </a:r>
          </a:p>
          <a:p>
            <a:endParaRPr lang="en-US" dirty="0"/>
          </a:p>
          <a:p>
            <a:r>
              <a:rPr lang="en-US" dirty="0"/>
              <a:t>We assign to each page a visiting probability </a:t>
            </a:r>
            <a:r>
              <a:rPr lang="en-US" sz="1200" i="1" dirty="0">
                <a:latin typeface="Calibri" charset="0"/>
                <a:ea typeface="Calibri" charset="0"/>
                <a:cs typeface="Calibri" charset="0"/>
              </a:rPr>
              <a:t>P(p</a:t>
            </a:r>
            <a:r>
              <a:rPr lang="en-US" sz="1200" i="1" baseline="-25000" dirty="0">
                <a:latin typeface="Calibri" charset="0"/>
                <a:ea typeface="Calibri" charset="0"/>
                <a:cs typeface="Calibri" charset="0"/>
              </a:rPr>
              <a:t>i</a:t>
            </a:r>
            <a:r>
              <a:rPr lang="en-US" sz="1200" i="1" dirty="0">
                <a:latin typeface="Calibri" charset="0"/>
                <a:ea typeface="Calibri" charset="0"/>
                <a:cs typeface="Calibri" charset="0"/>
              </a:rPr>
              <a:t>). </a:t>
            </a:r>
            <a:r>
              <a:rPr lang="en-US" sz="1200" kern="1200" dirty="0">
                <a:solidFill>
                  <a:schemeClr val="tx1"/>
                </a:solidFill>
                <a:latin typeface="Arial" charset="0"/>
                <a:ea typeface="+mn-ea"/>
                <a:cs typeface="+mn-cs"/>
              </a:rPr>
              <a:t>Then the probability that a page p</a:t>
            </a:r>
            <a:r>
              <a:rPr lang="en-US" sz="1200" kern="1200" baseline="-25000" dirty="0">
                <a:solidFill>
                  <a:schemeClr val="tx1"/>
                </a:solidFill>
                <a:latin typeface="Arial" charset="0"/>
                <a:ea typeface="+mn-ea"/>
                <a:cs typeface="+mn-cs"/>
              </a:rPr>
              <a:t>i</a:t>
            </a:r>
            <a:r>
              <a:rPr lang="en-US" sz="1200" kern="1200" dirty="0">
                <a:solidFill>
                  <a:schemeClr val="tx1"/>
                </a:solidFill>
                <a:latin typeface="Arial" charset="0"/>
                <a:ea typeface="+mn-ea"/>
                <a:cs typeface="+mn-cs"/>
              </a:rPr>
              <a:t> is visited depends on the probabilities of the pages with a hyperlink to this page to be visited. For the source pages of the hyperlink the visiting probability is evenly split among all outgoing links. This formulation of the process results in a recursive equation, of which the solution is the steady-state of the process.</a:t>
            </a:r>
          </a:p>
          <a:p>
            <a:endParaRPr lang="en-US" dirty="0"/>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04D818A4-933F-4CF2-A62A-652077117A75}" type="slidenum">
              <a:rPr lang="en-US" smtClean="0"/>
              <a:pPr/>
              <a:t>11</a:t>
            </a:fld>
            <a:endParaRPr lang="en-US"/>
          </a:p>
        </p:txBody>
      </p:sp>
      <p:sp>
        <p:nvSpPr>
          <p:cNvPr id="58371" name="Rectangle 2"/>
          <p:cNvSpPr>
            <a:spLocks noGrp="1" noRot="1" noChangeAspect="1" noChangeArrowheads="1" noTextEdit="1"/>
          </p:cNvSpPr>
          <p:nvPr>
            <p:ph type="sldImg"/>
          </p:nvPr>
        </p:nvSpPr>
        <p:spPr>
          <a:xfrm>
            <a:off x="992188" y="766763"/>
            <a:ext cx="5119687" cy="3838575"/>
          </a:xfrm>
          <a:ln/>
        </p:spPr>
      </p:sp>
      <p:sp>
        <p:nvSpPr>
          <p:cNvPr id="58372"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In order to determine </a:t>
            </a:r>
            <a:r>
              <a:rPr lang="en-US" baseline="0" dirty="0"/>
              <a:t>the solution to the recursive equation on the probabilities of a random walker to visit a page, we define a transition probability matrix R, which captures the probability of transitioning from one page to another. We also require that the probabilities of visiting a page add up to 1. With this formulation of the problem, </a:t>
            </a:r>
            <a:r>
              <a:rPr lang="en-US" dirty="0"/>
              <a:t>the long-term visiting</a:t>
            </a:r>
            <a:r>
              <a:rPr lang="en-US" baseline="0" dirty="0"/>
              <a:t> probabilities become the Eigenvector of matrix R. More precisely, they are the Eigenvector with the largest Eigenvalue. </a:t>
            </a:r>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014CF6C-812F-408F-BD96-F74ECD5D18AC}" type="slidenum">
              <a:rPr lang="en-US" smtClean="0"/>
              <a:pPr/>
              <a:t>12</a:t>
            </a:fld>
            <a:endParaRPr lang="en-US"/>
          </a:p>
        </p:txBody>
      </p:sp>
      <p:sp>
        <p:nvSpPr>
          <p:cNvPr id="59395" name="Rectangle 2"/>
          <p:cNvSpPr>
            <a:spLocks noGrp="1" noRot="1" noChangeAspect="1" noChangeArrowheads="1" noTextEdit="1"/>
          </p:cNvSpPr>
          <p:nvPr>
            <p:ph type="sldImg"/>
          </p:nvPr>
        </p:nvSpPr>
        <p:spPr>
          <a:xfrm>
            <a:off x="992188" y="766763"/>
            <a:ext cx="5119687" cy="3838575"/>
          </a:xfrm>
          <a:ln/>
        </p:spPr>
      </p:sp>
      <p:sp>
        <p:nvSpPr>
          <p:cNvPr id="59396" name="Rectangle 3"/>
          <p:cNvSpPr>
            <a:spLocks noGrp="1" noChangeArrowheads="1"/>
          </p:cNvSpPr>
          <p:nvPr>
            <p:ph type="body" idx="1"/>
          </p:nvPr>
        </p:nvSpPr>
        <p:spPr>
          <a:noFill/>
          <a:ln/>
        </p:spPr>
        <p:txBody>
          <a:bodyPr/>
          <a:lstStyle/>
          <a:p>
            <a:r>
              <a:rPr lang="en-US" dirty="0"/>
              <a:t>This example illustrates the computation of the probabilities for visiting a specific Web page. The values C(p</a:t>
            </a:r>
            <a:r>
              <a:rPr lang="en-US" baseline="-25000" dirty="0"/>
              <a:t>i</a:t>
            </a:r>
            <a:r>
              <a:rPr lang="en-US" dirty="0"/>
              <a:t>) correspond to the transition probabilities. They can be derived from the link matrix. The link matrix is defined as </a:t>
            </a:r>
            <a:r>
              <a:rPr lang="en-US" dirty="0" err="1"/>
              <a:t>L</a:t>
            </a:r>
            <a:r>
              <a:rPr lang="en-US" baseline="-25000" dirty="0" err="1"/>
              <a:t>ij</a:t>
            </a:r>
            <a:r>
              <a:rPr lang="en-US" baseline="0" dirty="0"/>
              <a:t>=1 if there is a link from </a:t>
            </a:r>
            <a:r>
              <a:rPr lang="en-US" dirty="0"/>
              <a:t> </a:t>
            </a:r>
            <a:r>
              <a:rPr lang="en-US" dirty="0" err="1"/>
              <a:t>p</a:t>
            </a:r>
            <a:r>
              <a:rPr lang="en-US" baseline="-25000" dirty="0" err="1"/>
              <a:t>j</a:t>
            </a:r>
            <a:r>
              <a:rPr lang="en-US" dirty="0"/>
              <a:t> to p</a:t>
            </a:r>
            <a:r>
              <a:rPr lang="en-US" baseline="-25000" dirty="0"/>
              <a:t>i</a:t>
            </a:r>
            <a:r>
              <a:rPr lang="en-US" baseline="0" dirty="0"/>
              <a:t>. The link matrix is normalized by the outdegree, </a:t>
            </a:r>
            <a:r>
              <a:rPr lang="en-US" dirty="0"/>
              <a:t>by dividing the values in the columns by the sum of the values found in the column, resulting in matrix R. The probability of a random walker visiting a node is then obtained from the Eigenvector of this matrix.</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CD8187A-8803-4C04-9F2D-3C21D7D97773}" type="slidenum">
              <a:rPr lang="en-US" smtClean="0"/>
              <a:pPr/>
              <a:t>13</a:t>
            </a:fld>
            <a:endParaRPr lang="en-US"/>
          </a:p>
        </p:txBody>
      </p:sp>
      <p:sp>
        <p:nvSpPr>
          <p:cNvPr id="60419" name="Rectangle 2"/>
          <p:cNvSpPr>
            <a:spLocks noGrp="1" noRot="1" noChangeAspect="1" noChangeArrowheads="1" noTextEdit="1"/>
          </p:cNvSpPr>
          <p:nvPr>
            <p:ph type="sldImg"/>
          </p:nvPr>
        </p:nvSpPr>
        <p:spPr>
          <a:xfrm>
            <a:off x="992188" y="766763"/>
            <a:ext cx="5119687" cy="3838575"/>
          </a:xfrm>
          <a:ln/>
        </p:spPr>
      </p:sp>
      <p:sp>
        <p:nvSpPr>
          <p:cNvPr id="60420" name="Rectangle 3"/>
          <p:cNvSpPr>
            <a:spLocks noGrp="1" noChangeArrowheads="1"/>
          </p:cNvSpPr>
          <p:nvPr>
            <p:ph type="body" idx="1"/>
          </p:nvPr>
        </p:nvSpPr>
        <p:spPr>
          <a:noFill/>
          <a:ln/>
        </p:spPr>
        <p:txBody>
          <a:bodyPr/>
          <a:lstStyle/>
          <a:p>
            <a:r>
              <a:rPr lang="en-US" dirty="0"/>
              <a:t>This example illustrates a problem with the random walker as we have formulated, the existence of dead ends. We see that there exists a node p</a:t>
            </a:r>
            <a:r>
              <a:rPr lang="en-US" baseline="-25000" dirty="0"/>
              <a:t>3</a:t>
            </a:r>
            <a:r>
              <a:rPr lang="en-US" dirty="0"/>
              <a:t> that is a "sink of rank". Any random walk ends up in this sink, and therefore the other nodes do not receive any ranking weight. Consequently, also the rank of sink does not. Therefore, the only solution to the equation p=Rp is the zero vector.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practical problem with the random walker is the fact that</a:t>
            </a:r>
            <a:r>
              <a:rPr lang="en-US" baseline="0" dirty="0"/>
              <a:t> there exist Web pages that have no outgoing links. Thus, the random walker would get stuck. To address this problem, the concept of teleporting is introduced, where the random walker jumps to a randomly selected Web page with a given probability. If the random walker arrives at a dead end, it will then always jump to a randomly selected page.</a:t>
            </a:r>
          </a:p>
          <a:p>
            <a:endParaRPr lang="en-US" baseline="0" dirty="0"/>
          </a:p>
          <a:p>
            <a:r>
              <a:rPr lang="en-US" baseline="0" dirty="0"/>
              <a:t>Another problem are pages that have no incoming links: they would never be reached by the random walker, and the weight that they could provide to other pages would not be considered. This problem is also addressed by teleporting.</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14</a:t>
            </a:fld>
            <a:endParaRPr lang="en-US"/>
          </a:p>
        </p:txBody>
      </p:sp>
    </p:spTree>
    <p:extLst>
      <p:ext uri="{BB962C8B-B14F-4D97-AF65-F5344CB8AC3E}">
        <p14:creationId xmlns:p14="http://schemas.microsoft.com/office/powerpoint/2010/main" val="1657861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D6420D05-2E49-49DB-AF4F-9DBCF42BF5C5}" type="slidenum">
              <a:rPr lang="en-US" smtClean="0"/>
              <a:pPr/>
              <a:t>15</a:t>
            </a:fld>
            <a:endParaRPr lang="en-US"/>
          </a:p>
        </p:txBody>
      </p:sp>
      <p:sp>
        <p:nvSpPr>
          <p:cNvPr id="61443" name="Rectangle 2"/>
          <p:cNvSpPr>
            <a:spLocks noGrp="1" noRot="1" noChangeAspect="1" noChangeArrowheads="1" noTextEdit="1"/>
          </p:cNvSpPr>
          <p:nvPr>
            <p:ph type="sldImg"/>
          </p:nvPr>
        </p:nvSpPr>
        <p:spPr>
          <a:xfrm>
            <a:off x="992188" y="766763"/>
            <a:ext cx="5119687" cy="3838575"/>
          </a:xfrm>
          <a:ln cap="flat"/>
        </p:spPr>
      </p:sp>
      <p:sp>
        <p:nvSpPr>
          <p:cNvPr id="61444" name="Rectangle 3"/>
          <p:cNvSpPr>
            <a:spLocks noGrp="1" noChangeArrowheads="1"/>
          </p:cNvSpPr>
          <p:nvPr>
            <p:ph type="body" idx="1"/>
          </p:nvPr>
        </p:nvSpPr>
        <p:spPr>
          <a:noFill/>
          <a:ln/>
        </p:spPr>
        <p:txBody>
          <a:bodyPr/>
          <a:lstStyle/>
          <a:p>
            <a:r>
              <a:rPr lang="en-US" dirty="0"/>
              <a:t>We give now the formal specification of the random walker with teleporting. At each step, the random walker makes a jump with a probability 1-q and any of the N pages is reached with the same probability. Therefore, an additional term is (1-q)/N is added to the probability for reaching a given page. Reformulating the equation for the probabilities in matrix form, results in adding a NxN Matrix E with all entries being 1/N. This is equivalent to saying that with probability 1/N transitions among any pairs of nodes (including transition from a node to itself) are performed. Since the vector p has norm 1, i.e., the sum of the components is exactly 1, E.p=e. Based on this property, an alternative formulation for the equation can be given. The method described is called PageRank and is used by Google for Web ranking.</a:t>
            </a:r>
            <a:r>
              <a:rPr lang="en-US" baseline="0" dirty="0"/>
              <a:t> </a:t>
            </a:r>
            <a:r>
              <a:rPr lang="en-US" dirty="0"/>
              <a:t>By modifying</a:t>
            </a:r>
            <a:r>
              <a:rPr lang="en-US" baseline="0" dirty="0"/>
              <a:t> the values of the matrix E also a priori knowledge about the relative importance of pages can be added to the ranking algorithm.</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46D4EE0-B22A-48A0-A844-1B3096F8845B}" type="slidenum">
              <a:rPr lang="en-US" smtClean="0"/>
              <a:pPr/>
              <a:t>16</a:t>
            </a:fld>
            <a:endParaRPr lang="en-US"/>
          </a:p>
        </p:txBody>
      </p:sp>
      <p:sp>
        <p:nvSpPr>
          <p:cNvPr id="62467" name="Rectangle 2"/>
          <p:cNvSpPr>
            <a:spLocks noGrp="1" noRot="1" noChangeAspect="1" noChangeArrowheads="1" noTextEdit="1"/>
          </p:cNvSpPr>
          <p:nvPr>
            <p:ph type="sldImg"/>
          </p:nvPr>
        </p:nvSpPr>
        <p:spPr>
          <a:xfrm>
            <a:off x="992188" y="766763"/>
            <a:ext cx="5119687" cy="3838575"/>
          </a:xfrm>
          <a:ln/>
        </p:spPr>
      </p:sp>
      <p:sp>
        <p:nvSpPr>
          <p:cNvPr id="62468" name="Rectangle 3"/>
          <p:cNvSpPr>
            <a:spLocks noGrp="1" noChangeArrowheads="1"/>
          </p:cNvSpPr>
          <p:nvPr>
            <p:ph type="body" idx="1"/>
          </p:nvPr>
        </p:nvSpPr>
        <p:spPr>
          <a:noFill/>
          <a:ln/>
        </p:spPr>
        <p:txBody>
          <a:bodyPr/>
          <a:lstStyle/>
          <a:p>
            <a:r>
              <a:rPr lang="en-US" dirty="0"/>
              <a:t>With the modification of rank computation using a source of rank, we obtain for our example a non-trivial ranking which appears to match intuition about the relative importance of the pages in the graph well.</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86DFA40-C2D6-46D1-9D0C-F1A1128CA5E7}" type="slidenum">
              <a:rPr lang="en-US" smtClean="0"/>
              <a:pPr/>
              <a:t>17</a:t>
            </a:fld>
            <a:endParaRPr lang="en-US"/>
          </a:p>
        </p:txBody>
      </p:sp>
      <p:sp>
        <p:nvSpPr>
          <p:cNvPr id="63491" name="Rectangle 2"/>
          <p:cNvSpPr>
            <a:spLocks noGrp="1" noRot="1" noChangeAspect="1" noChangeArrowheads="1" noTextEdit="1"/>
          </p:cNvSpPr>
          <p:nvPr>
            <p:ph type="sldImg"/>
          </p:nvPr>
        </p:nvSpPr>
        <p:spPr>
          <a:xfrm>
            <a:off x="992188" y="766763"/>
            <a:ext cx="5119687" cy="3838575"/>
          </a:xfrm>
          <a:ln cap="flat"/>
        </p:spPr>
      </p:sp>
      <p:sp>
        <p:nvSpPr>
          <p:cNvPr id="63492" name="Rectangle 3"/>
          <p:cNvSpPr>
            <a:spLocks noGrp="1" noChangeArrowheads="1"/>
          </p:cNvSpPr>
          <p:nvPr>
            <p:ph type="body" idx="1"/>
          </p:nvPr>
        </p:nvSpPr>
        <p:spPr>
          <a:noFill/>
          <a:ln/>
        </p:spPr>
        <p:txBody>
          <a:bodyPr/>
          <a:lstStyle/>
          <a:p>
            <a:r>
              <a:rPr lang="en-US" dirty="0"/>
              <a:t>For the practical computation of the PageRank ranking an iterative approach can</a:t>
            </a:r>
            <a:r>
              <a:rPr lang="en-US" baseline="0" dirty="0"/>
              <a:t> be</a:t>
            </a:r>
            <a:r>
              <a:rPr lang="en-US" dirty="0"/>
              <a:t> used. The vector e is used to add a source of rank. It can uniformly distribute weights to all pages, but it could also incorporate pre-existing knowledge on the importance of pages and bias the ranking towards them. The vector can also be used as initial probability distribution.</a:t>
            </a:r>
          </a:p>
          <a:p>
            <a:endParaRPr lang="en-US" dirty="0"/>
          </a:p>
          <a:p>
            <a:endParaRPr lang="en-US" dirty="0"/>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practical computation of a ranking for a Web graph, the link matrices are huge and can potentially not be processed on a single node. This problem is similar to the one we have addressed for the construction of inverted files and for which one solution was the use of the map-reduce computing paradigm. We can use this paradigm as well for computing PageRank in a distributed way.</a:t>
            </a:r>
          </a:p>
          <a:p>
            <a:endParaRPr lang="en-GB" dirty="0"/>
          </a:p>
          <a:p>
            <a:r>
              <a:rPr lang="en-GB" dirty="0"/>
              <a:t>To that end, we consider the iterative computation of the PageRank values as a process of transmitting messages among the nodes. In the computation of the PageRank values a node receives in each step from the incoming links weights. It then aggregates those weights, before the next round of computation is performed. Representing the computation in this form leads directly to an approach for implementing it in the map-reduce programming model.</a:t>
            </a:r>
          </a:p>
        </p:txBody>
      </p:sp>
      <p:sp>
        <p:nvSpPr>
          <p:cNvPr id="4" name="Slide Number Placeholder 3"/>
          <p:cNvSpPr>
            <a:spLocks noGrp="1"/>
          </p:cNvSpPr>
          <p:nvPr>
            <p:ph type="sldNum" sz="quarter" idx="5"/>
          </p:nvPr>
        </p:nvSpPr>
        <p:spPr/>
        <p:txBody>
          <a:bodyPr/>
          <a:lstStyle/>
          <a:p>
            <a:fld id="{E6C47E0B-2958-48CC-BA4E-C350203CF107}" type="slidenum">
              <a:rPr lang="en-US" smtClean="0"/>
              <a:pPr/>
              <a:t>18</a:t>
            </a:fld>
            <a:endParaRPr lang="en-US"/>
          </a:p>
        </p:txBody>
      </p:sp>
    </p:spTree>
    <p:extLst>
      <p:ext uri="{BB962C8B-B14F-4D97-AF65-F5344CB8AC3E}">
        <p14:creationId xmlns:p14="http://schemas.microsoft.com/office/powerpoint/2010/main" val="4124495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map-reduce implementation two types of outputs are processed. Node objects that contain a node identifier </a:t>
            </a:r>
            <a:r>
              <a:rPr lang="en-GB" dirty="0" err="1"/>
              <a:t>nid</a:t>
            </a:r>
            <a:r>
              <a:rPr lang="en-GB" dirty="0"/>
              <a:t>, the current PageRank values, and a list of the neighbour ids. The mapper receives a node object N. It computes the contribution of its rank to its neighbours and outputs the neighbour node ids together with their weights. It also outputs the </a:t>
            </a:r>
            <a:r>
              <a:rPr lang="en-GB" dirty="0" err="1"/>
              <a:t>nodeid</a:t>
            </a:r>
            <a:r>
              <a:rPr lang="en-GB" dirty="0"/>
              <a:t> together with the node object.</a:t>
            </a:r>
          </a:p>
          <a:p>
            <a:endParaRPr lang="en-GB" dirty="0"/>
          </a:p>
          <a:p>
            <a:r>
              <a:rPr lang="en-GB" dirty="0"/>
              <a:t>The reducers collect all messages concerning a given node m. It receives both the node object and all weights. The weights are added up and used to update the node object. The reducer outputs the updated node object that will be serving as inputs to mappers in a subsequent map-reduce phase. Therefore, each execution of a </a:t>
            </a:r>
            <a:r>
              <a:rPr lang="en-GB" dirty="0" err="1"/>
              <a:t>mapreduce</a:t>
            </a:r>
            <a:r>
              <a:rPr lang="en-GB" dirty="0"/>
              <a:t> job corresponds to one iteration of the </a:t>
            </a:r>
            <a:r>
              <a:rPr lang="en-GB"/>
              <a:t>PageRank algorithm.</a:t>
            </a:r>
            <a:endParaRPr lang="en-GB" dirty="0"/>
          </a:p>
        </p:txBody>
      </p:sp>
      <p:sp>
        <p:nvSpPr>
          <p:cNvPr id="4" name="Slide Number Placeholder 3"/>
          <p:cNvSpPr>
            <a:spLocks noGrp="1"/>
          </p:cNvSpPr>
          <p:nvPr>
            <p:ph type="sldNum" sz="quarter" idx="5"/>
          </p:nvPr>
        </p:nvSpPr>
        <p:spPr/>
        <p:txBody>
          <a:bodyPr/>
          <a:lstStyle/>
          <a:p>
            <a:fld id="{E6C47E0B-2958-48CC-BA4E-C350203CF107}" type="slidenum">
              <a:rPr lang="en-US" smtClean="0"/>
              <a:pPr/>
              <a:t>19</a:t>
            </a:fld>
            <a:endParaRPr lang="en-US"/>
          </a:p>
        </p:txBody>
      </p:sp>
    </p:spTree>
    <p:extLst>
      <p:ext uri="{BB962C8B-B14F-4D97-AF65-F5344CB8AC3E}">
        <p14:creationId xmlns:p14="http://schemas.microsoft.com/office/powerpoint/2010/main" val="223139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textual content, Web documents</a:t>
            </a:r>
            <a:r>
              <a:rPr lang="en-US" baseline="0" dirty="0"/>
              <a:t> contain also hyperlinks. A hyperlink can be exploited for information retrieval in two ways:</a:t>
            </a:r>
          </a:p>
          <a:p>
            <a:pPr marL="228600" indent="-228600">
              <a:buAutoNum type="arabicPeriod"/>
            </a:pPr>
            <a:r>
              <a:rPr lang="en-US" baseline="0" dirty="0"/>
              <a:t>The link is embedded into some text that typically contains relevant information on the content of the document the link is pointing to. Thus, this text can complement the content of the referred document.</a:t>
            </a:r>
          </a:p>
          <a:p>
            <a:pPr marL="228600" indent="-228600">
              <a:buAutoNum type="arabicPeriod"/>
            </a:pPr>
            <a:r>
              <a:rPr lang="en-US" baseline="0" dirty="0"/>
              <a:t>The link can also be considered as an endorsement of the referenced document by the author of the referring document. Thus, the link can be used as a signal for quality and importance of the referred document. </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a:t>
            </a:fld>
            <a:endParaRPr lang="en-US"/>
          </a:p>
        </p:txBody>
      </p:sp>
    </p:spTree>
    <p:extLst>
      <p:ext uri="{BB962C8B-B14F-4D97-AF65-F5344CB8AC3E}">
        <p14:creationId xmlns:p14="http://schemas.microsoft.com/office/powerpoint/2010/main" val="865689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19425190-3BDA-4D83-8376-CE5F35306EA6}" type="slidenum">
              <a:rPr lang="en-US" smtClean="0"/>
              <a:pPr/>
              <a:t>20</a:t>
            </a:fld>
            <a:endParaRPr lang="en-US"/>
          </a:p>
        </p:txBody>
      </p:sp>
      <p:sp>
        <p:nvSpPr>
          <p:cNvPr id="64515" name="Rectangle 2"/>
          <p:cNvSpPr>
            <a:spLocks noGrp="1" noRot="1" noChangeAspect="1" noChangeArrowheads="1" noTextEdit="1"/>
          </p:cNvSpPr>
          <p:nvPr>
            <p:ph type="sldImg"/>
          </p:nvPr>
        </p:nvSpPr>
        <p:spPr>
          <a:xfrm>
            <a:off x="992188" y="766763"/>
            <a:ext cx="5119687" cy="3838575"/>
          </a:xfrm>
          <a:ln/>
        </p:spPr>
      </p:sp>
      <p:sp>
        <p:nvSpPr>
          <p:cNvPr id="64516" name="Rectangle 3"/>
          <p:cNvSpPr>
            <a:spLocks noGrp="1" noChangeArrowheads="1"/>
          </p:cNvSpPr>
          <p:nvPr>
            <p:ph type="body" idx="1"/>
          </p:nvPr>
        </p:nvSpPr>
        <p:spPr>
          <a:noFill/>
          <a:ln/>
        </p:spPr>
        <p:txBody>
          <a:bodyPr/>
          <a:lstStyle/>
          <a:p>
            <a:r>
              <a:rPr lang="en-US" dirty="0"/>
              <a:t>These are the top documents from the PageRank ranking of all Web pages at ETHZ (Data from 2001). It is interesting to see that documents related to Java documentation receive high ranking values. This is related to the fact that these documents have many internal cross-references.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E5D0458-25E2-4AEA-8C36-E467D73FE615}" type="slidenum">
              <a:rPr lang="en-US" smtClean="0"/>
              <a:pPr/>
              <a:t>21</a:t>
            </a:fld>
            <a:endParaRPr lang="en-US"/>
          </a:p>
        </p:txBody>
      </p:sp>
      <p:sp>
        <p:nvSpPr>
          <p:cNvPr id="65539" name="Rectangle 2"/>
          <p:cNvSpPr>
            <a:spLocks noGrp="1" noRot="1" noChangeAspect="1" noChangeArrowheads="1" noTextEdit="1"/>
          </p:cNvSpPr>
          <p:nvPr>
            <p:ph type="sldImg"/>
          </p:nvPr>
        </p:nvSpPr>
        <p:spPr>
          <a:xfrm>
            <a:off x="992188" y="766763"/>
            <a:ext cx="5119687" cy="3838575"/>
          </a:xfrm>
          <a:ln cap="flat"/>
        </p:spPr>
      </p:sp>
      <p:sp>
        <p:nvSpPr>
          <p:cNvPr id="65540" name="Rectangle 3"/>
          <p:cNvSpPr>
            <a:spLocks noGrp="1" noChangeArrowheads="1"/>
          </p:cNvSpPr>
          <p:nvPr>
            <p:ph type="body" idx="1"/>
          </p:nvPr>
        </p:nvSpPr>
        <p:spPr>
          <a:noFill/>
          <a:ln/>
        </p:spPr>
        <p:txBody>
          <a:bodyPr/>
          <a:lstStyle/>
          <a:p>
            <a:r>
              <a:rPr lang="en-US" dirty="0"/>
              <a:t>PageRank is used as one metrics to rank result documents in Google. At the basis Google uses text retrieval methods to retrieve relevant documents and then applies PageRank to create a more appropriate ranking. Google uses also many other methods to improve ranking, e.g., today largely based on personal information collected from users, like search history and pages visited. The details of the ranking methods are trade secrets of the Web search engine providers.</a:t>
            </a:r>
          </a:p>
          <a:p>
            <a:endParaRPr lang="en-US" dirty="0"/>
          </a:p>
          <a:p>
            <a:r>
              <a:rPr lang="en-US" dirty="0"/>
              <a:t>Building a Web Search engine requires to solve several additional problems, beyond providing a ranking system. Efficient Web crawling requires algorithms that can traverse the Web avoiding redundant accesses to pages and techniques for managing large link databases.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22</a:t>
            </a:fld>
            <a:endParaRPr lang="en-US"/>
          </a:p>
        </p:txBody>
      </p:sp>
    </p:spTree>
    <p:extLst>
      <p:ext uri="{BB962C8B-B14F-4D97-AF65-F5344CB8AC3E}">
        <p14:creationId xmlns:p14="http://schemas.microsoft.com/office/powerpoint/2010/main" val="2216087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23</a:t>
            </a:fld>
            <a:endParaRPr lang="en-US"/>
          </a:p>
        </p:txBody>
      </p:sp>
    </p:spTree>
    <p:extLst>
      <p:ext uri="{BB962C8B-B14F-4D97-AF65-F5344CB8AC3E}">
        <p14:creationId xmlns:p14="http://schemas.microsoft.com/office/powerpoint/2010/main" val="1445845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The basic idea of HITS is to apply not a single measure for link-based relevance of a document, but to distinguish two different roles documents can play. Hub pages are pages that provide references to high quality pages, whereas authority pages are high quality pages. The method has been conceived for understand a larger topic in general and obtain an overview of the essential contents related to a given topic. It can nevertheless also be used as an alternative ranking model for Web search, that provides a more refined quality evaluation of Web pages.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24</a:t>
            </a:fld>
            <a:endParaRPr lang="en-US"/>
          </a:p>
        </p:txBody>
      </p:sp>
    </p:spTree>
    <p:extLst>
      <p:ext uri="{BB962C8B-B14F-4D97-AF65-F5344CB8AC3E}">
        <p14:creationId xmlns:p14="http://schemas.microsoft.com/office/powerpoint/2010/main" val="1308817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6CA276D-07C4-4F25-9DA9-AEFA175A371B}" type="slidenum">
              <a:rPr lang="en-US" smtClean="0"/>
              <a:pPr/>
              <a:t>25</a:t>
            </a:fld>
            <a:endParaRPr lang="en-US"/>
          </a:p>
        </p:txBody>
      </p:sp>
      <p:sp>
        <p:nvSpPr>
          <p:cNvPr id="66563" name="Rectangle 2"/>
          <p:cNvSpPr>
            <a:spLocks noGrp="1" noRot="1" noChangeAspect="1" noChangeArrowheads="1" noTextEdit="1"/>
          </p:cNvSpPr>
          <p:nvPr>
            <p:ph type="sldImg"/>
          </p:nvPr>
        </p:nvSpPr>
        <p:spPr>
          <a:xfrm>
            <a:off x="992188" y="766763"/>
            <a:ext cx="5119687" cy="3838575"/>
          </a:xfrm>
          <a:ln cap="flat"/>
        </p:spPr>
      </p:sp>
      <p:sp>
        <p:nvSpPr>
          <p:cNvPr id="66564" name="Rectangle 3"/>
          <p:cNvSpPr>
            <a:spLocks noGrp="1" noChangeArrowheads="1"/>
          </p:cNvSpPr>
          <p:nvPr>
            <p:ph type="body" idx="1"/>
          </p:nvPr>
        </p:nvSpPr>
        <p:spPr>
          <a:noFill/>
          <a:ln/>
        </p:spPr>
        <p:txBody>
          <a:bodyPr lIns="95666" tIns="47833" rIns="95666" bIns="47833"/>
          <a:lstStyle/>
          <a:p>
            <a:r>
              <a:rPr lang="en-US" dirty="0"/>
              <a:t>Hub-authority ranking is, like PageRank, based on a quantitative analysis of the link structure. Different to PageRank two different measures are considered. The number of incoming links as a measure for authority, and the number of links pointing to an authority as a measure for the quality of a hub. The example shows of how in this way </a:t>
            </a:r>
            <a:r>
              <a:rPr lang="en-US" dirty="0" err="1"/>
              <a:t>authorative</a:t>
            </a:r>
            <a:r>
              <a:rPr lang="en-US" dirty="0"/>
              <a:t> pages, such as university home pages, can be distinguished from hub pages, such as portal sites referencing universities.</a:t>
            </a:r>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in PageRank the approach is to consider the ranking value of pages from which hyperlinks are emanating in the weighting of the influence the hyperlink has on the page it is pointing to. This results directly in a recursive formulation of the ranking values for hub and authority weights. Note that in the HITS method presented here you find subtle differences how those equations are formulated, as compared to PageRank:</a:t>
            </a:r>
          </a:p>
          <a:p>
            <a:pPr marL="228600" indent="-228600">
              <a:buAutoNum type="arabicPeriod"/>
            </a:pPr>
            <a:r>
              <a:rPr lang="en-US" dirty="0"/>
              <a:t>The weights are not split among the outgoing links, but each link transfers the while hub or authority weight from the originating page</a:t>
            </a:r>
          </a:p>
          <a:p>
            <a:pPr marL="228600" indent="-228600">
              <a:buAutoNum type="arabicPeriod"/>
            </a:pPr>
            <a:r>
              <a:rPr lang="en-US" dirty="0"/>
              <a:t>Since the weights are not split, the ranking values need to be normalized</a:t>
            </a:r>
          </a:p>
          <a:p>
            <a:pPr marL="228600" indent="-228600">
              <a:buAutoNum type="arabicPeriod"/>
            </a:pPr>
            <a:r>
              <a:rPr lang="en-US" dirty="0"/>
              <a:t>The normalization uses L2 norm, and not L1 norm as for PageRank.</a:t>
            </a:r>
          </a:p>
        </p:txBody>
      </p:sp>
      <p:sp>
        <p:nvSpPr>
          <p:cNvPr id="4" name="Slide Number Placeholder 3"/>
          <p:cNvSpPr>
            <a:spLocks noGrp="1"/>
          </p:cNvSpPr>
          <p:nvPr>
            <p:ph type="sldNum" sz="quarter" idx="10"/>
          </p:nvPr>
        </p:nvSpPr>
        <p:spPr/>
        <p:txBody>
          <a:bodyPr/>
          <a:lstStyle/>
          <a:p>
            <a:fld id="{E6C47E0B-2958-48CC-BA4E-C350203CF107}" type="slidenum">
              <a:rPr lang="en-US" smtClean="0"/>
              <a:pPr/>
              <a:t>26</a:t>
            </a:fld>
            <a:endParaRPr lang="en-US"/>
          </a:p>
        </p:txBody>
      </p:sp>
    </p:spTree>
    <p:extLst>
      <p:ext uri="{BB962C8B-B14F-4D97-AF65-F5344CB8AC3E}">
        <p14:creationId xmlns:p14="http://schemas.microsoft.com/office/powerpoint/2010/main" val="6494351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Similarly, as for PageRank, the equations can be solved using iteration. Here we show a possible realization of such an iterative computation, using uniformly distributed weights for initialization.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27</a:t>
            </a:fld>
            <a:endParaRPr lang="en-US"/>
          </a:p>
        </p:txBody>
      </p:sp>
    </p:spTree>
    <p:extLst>
      <p:ext uri="{BB962C8B-B14F-4D97-AF65-F5344CB8AC3E}">
        <p14:creationId xmlns:p14="http://schemas.microsoft.com/office/powerpoint/2010/main" val="602383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When formulating the HITS equations in matrix form, using the link matrix L, we see that the authority and hub weights correspond to the Eigenvectors of the matrices </a:t>
                </a:r>
                <a14:m>
                  <m:oMath xmlns:m="http://schemas.openxmlformats.org/officeDocument/2006/math">
                    <m:r>
                      <a:rPr lang="en-US" sz="1200" i="1" dirty="0" smtClean="0">
                        <a:latin typeface="Cambria Math" panose="02040503050406030204" pitchFamily="18" charset="0"/>
                      </a:rPr>
                      <m:t>𝐿𝐿</m:t>
                    </m:r>
                    <m:r>
                      <a:rPr lang="en-US" sz="1200" i="1" baseline="30000" dirty="0" err="1">
                        <a:latin typeface="Cambria Math" panose="02040503050406030204" pitchFamily="18" charset="0"/>
                      </a:rPr>
                      <m:t>𝑡</m:t>
                    </m:r>
                  </m:oMath>
                </a14:m>
                <a:r>
                  <a:rPr lang="en-US" dirty="0"/>
                  <a:t> and </a:t>
                </a:r>
                <a14:m>
                  <m:oMath xmlns:m="http://schemas.openxmlformats.org/officeDocument/2006/math">
                    <m:r>
                      <a:rPr lang="en-US" sz="1200" i="1" dirty="0" smtClean="0">
                        <a:latin typeface="Cambria Math" panose="02040503050406030204" pitchFamily="18" charset="0"/>
                      </a:rPr>
                      <m:t>𝐿</m:t>
                    </m:r>
                    <m:r>
                      <a:rPr lang="en-US" sz="1200" i="1" baseline="30000" dirty="0" err="1">
                        <a:latin typeface="Cambria Math" panose="02040503050406030204" pitchFamily="18" charset="0"/>
                      </a:rPr>
                      <m:t>𝑡</m:t>
                    </m:r>
                    <m:r>
                      <a:rPr lang="en-US" sz="1200" i="1" dirty="0" err="1">
                        <a:latin typeface="Cambria Math" panose="02040503050406030204" pitchFamily="18" charset="0"/>
                      </a:rPr>
                      <m:t>𝐿</m:t>
                    </m:r>
                  </m:oMath>
                </a14:m>
                <a:r>
                  <a:rPr lang="en-US" dirty="0"/>
                  <a:t> This</a:t>
                </a:r>
                <a:r>
                  <a:rPr lang="en-US" baseline="0" dirty="0"/>
                  <a:t> shows that the iterative computation with normalization of the hub and authority values will converge to the principal Eigenvectors of the matrices </a:t>
                </a:r>
                <a14:m>
                  <m:oMath xmlns:m="http://schemas.openxmlformats.org/officeDocument/2006/math">
                    <m:r>
                      <a:rPr lang="en-US" sz="1200" i="1" dirty="0" smtClean="0">
                        <a:latin typeface="Cambria Math" panose="02040503050406030204" pitchFamily="18" charset="0"/>
                      </a:rPr>
                      <m:t>𝐿𝐿</m:t>
                    </m:r>
                    <m:r>
                      <a:rPr lang="en-US" sz="1200" i="1" baseline="30000" dirty="0" err="1">
                        <a:latin typeface="Cambria Math" panose="02040503050406030204" pitchFamily="18" charset="0"/>
                      </a:rPr>
                      <m:t>𝑡</m:t>
                    </m:r>
                  </m:oMath>
                </a14:m>
                <a:r>
                  <a:rPr lang="en-US" dirty="0"/>
                  <a:t> and </a:t>
                </a:r>
                <a14:m>
                  <m:oMath xmlns:m="http://schemas.openxmlformats.org/officeDocument/2006/math">
                    <m:r>
                      <a:rPr lang="en-US" sz="1200" i="1" dirty="0" smtClean="0">
                        <a:latin typeface="Cambria Math" panose="02040503050406030204" pitchFamily="18" charset="0"/>
                      </a:rPr>
                      <m:t>𝐿</m:t>
                    </m:r>
                    <m:r>
                      <a:rPr lang="en-US" sz="1200" i="1" baseline="30000" dirty="0" err="1">
                        <a:latin typeface="Cambria Math" panose="02040503050406030204" pitchFamily="18" charset="0"/>
                      </a:rPr>
                      <m:t>𝑡</m:t>
                    </m:r>
                    <m:r>
                      <a:rPr lang="en-US" sz="1200" i="1" dirty="0" err="1">
                        <a:latin typeface="Cambria Math" panose="02040503050406030204" pitchFamily="18" charset="0"/>
                      </a:rPr>
                      <m:t>𝐿</m:t>
                    </m:r>
                  </m:oMath>
                </a14:m>
                <a:r>
                  <a:rPr lang="en-US" dirty="0"/>
                  <a:t>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When formulating the HITS equations in matrix form, using the link matrix L, we see that the authority and hub weights correspond to the Eigenvectors of the matrices </a:t>
                </a:r>
                <a:r>
                  <a:rPr lang="en-US" sz="1200" i="0" dirty="0">
                    <a:latin typeface="Cambria Math" panose="02040503050406030204" pitchFamily="18" charset="0"/>
                  </a:rPr>
                  <a:t>𝐿𝐿</a:t>
                </a:r>
                <a:r>
                  <a:rPr lang="en-US" sz="1200" i="0" baseline="30000" dirty="0" err="1">
                    <a:latin typeface="Cambria Math" panose="02040503050406030204" pitchFamily="18" charset="0"/>
                  </a:rPr>
                  <a:t>𝑡</a:t>
                </a:r>
                <a:r>
                  <a:rPr lang="en-US" dirty="0"/>
                  <a:t> and </a:t>
                </a:r>
                <a:r>
                  <a:rPr lang="en-US" sz="1200" i="0" dirty="0">
                    <a:latin typeface="Cambria Math" panose="02040503050406030204" pitchFamily="18" charset="0"/>
                  </a:rPr>
                  <a:t>𝐿</a:t>
                </a:r>
                <a:r>
                  <a:rPr lang="en-US" sz="1200" i="0" baseline="30000" dirty="0" err="1">
                    <a:latin typeface="Cambria Math" panose="02040503050406030204" pitchFamily="18" charset="0"/>
                  </a:rPr>
                  <a:t>𝑡</a:t>
                </a:r>
                <a:r>
                  <a:rPr lang="en-US" sz="1200" i="0" dirty="0" err="1">
                    <a:latin typeface="Cambria Math" panose="02040503050406030204" pitchFamily="18" charset="0"/>
                  </a:rPr>
                  <a:t>𝐿</a:t>
                </a:r>
                <a:r>
                  <a:rPr lang="en-US" dirty="0"/>
                  <a:t> This</a:t>
                </a:r>
                <a:r>
                  <a:rPr lang="en-US" baseline="0" dirty="0"/>
                  <a:t> shows that the iterative computation with normalization of the hub and authority values will converge to the principal Eigenvectors of the matrices </a:t>
                </a:r>
                <a:r>
                  <a:rPr lang="en-US" sz="1200" i="0" dirty="0">
                    <a:latin typeface="Cambria Math" panose="02040503050406030204" pitchFamily="18" charset="0"/>
                  </a:rPr>
                  <a:t>𝐿𝐿</a:t>
                </a:r>
                <a:r>
                  <a:rPr lang="en-US" sz="1200" i="0" baseline="30000" dirty="0" err="1">
                    <a:latin typeface="Cambria Math" panose="02040503050406030204" pitchFamily="18" charset="0"/>
                  </a:rPr>
                  <a:t>𝑡</a:t>
                </a:r>
                <a:r>
                  <a:rPr lang="en-US" dirty="0"/>
                  <a:t> and </a:t>
                </a:r>
                <a:r>
                  <a:rPr lang="en-US" sz="1200" i="0" dirty="0">
                    <a:latin typeface="Cambria Math" panose="02040503050406030204" pitchFamily="18" charset="0"/>
                  </a:rPr>
                  <a:t>𝐿</a:t>
                </a:r>
                <a:r>
                  <a:rPr lang="en-US" sz="1200" i="0" baseline="30000" dirty="0" err="1">
                    <a:latin typeface="Cambria Math" panose="02040503050406030204" pitchFamily="18" charset="0"/>
                  </a:rPr>
                  <a:t>𝑡</a:t>
                </a:r>
                <a:r>
                  <a:rPr lang="en-US" sz="1200" i="0" dirty="0" err="1">
                    <a:latin typeface="Cambria Math" panose="02040503050406030204" pitchFamily="18" charset="0"/>
                  </a:rPr>
                  <a:t>𝐿</a:t>
                </a:r>
                <a:r>
                  <a:rPr lang="en-US" dirty="0"/>
                  <a:t>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E6C47E0B-2958-48CC-BA4E-C350203CF107}" type="slidenum">
              <a:rPr lang="en-US" smtClean="0"/>
              <a:pPr/>
              <a:t>28</a:t>
            </a:fld>
            <a:endParaRPr lang="en-US"/>
          </a:p>
        </p:txBody>
      </p:sp>
    </p:spTree>
    <p:extLst>
      <p:ext uri="{BB962C8B-B14F-4D97-AF65-F5344CB8AC3E}">
        <p14:creationId xmlns:p14="http://schemas.microsoft.com/office/powerpoint/2010/main" val="2092352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E6C47E0B-2958-48CC-BA4E-C350203CF107}" type="slidenum">
              <a:rPr lang="en-US" smtClean="0"/>
              <a:pPr/>
              <a:t>29</a:t>
            </a:fld>
            <a:endParaRPr lang="en-US"/>
          </a:p>
        </p:txBody>
      </p:sp>
    </p:spTree>
    <p:extLst>
      <p:ext uri="{BB962C8B-B14F-4D97-AF65-F5344CB8AC3E}">
        <p14:creationId xmlns:p14="http://schemas.microsoft.com/office/powerpoint/2010/main" val="131928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Anchor text </a:t>
            </a:r>
            <a:r>
              <a:rPr lang="en-US" baseline="0" dirty="0"/>
              <a:t>corresponds to the text that is surrounding the link, and not only the text contained as part of the link tag (in the example, the text in the link tag would simply be “here”.) The anchor text can contain valuable information on the referred page and thus be helpful in retrieval.</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a:t>
            </a:fld>
            <a:endParaRPr lang="en-US"/>
          </a:p>
        </p:txBody>
      </p:sp>
    </p:spTree>
    <p:extLst>
      <p:ext uri="{BB962C8B-B14F-4D97-AF65-F5344CB8AC3E}">
        <p14:creationId xmlns:p14="http://schemas.microsoft.com/office/powerpoint/2010/main" val="15558263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30</a:t>
            </a:fld>
            <a:endParaRPr lang="en-US"/>
          </a:p>
        </p:txBody>
      </p:sp>
    </p:spTree>
    <p:extLst>
      <p:ext uri="{BB962C8B-B14F-4D97-AF65-F5344CB8AC3E}">
        <p14:creationId xmlns:p14="http://schemas.microsoft.com/office/powerpoint/2010/main" val="18379726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possible application of HITS is to compute the ranking on the complete Web Graph, as it is done with PageRank. Another way to use it (and this is how it was initially conceived), is to apply it in the context of a given query, to </a:t>
            </a:r>
            <a:r>
              <a:rPr lang="en-US" dirty="0" err="1"/>
              <a:t>rerank</a:t>
            </a:r>
            <a:r>
              <a:rPr lang="en-US" dirty="0"/>
              <a:t> the results by promoting results with high authority and hub values. In order to perform this operation, first all results for a query are retrieved (using a standard text retrieval model). Then the neighboring pages (either pointing to a result page, or referred by a result page) are added to the set of pages, which is then called the base set. HITS is then computed on the base set. This makes sense, as in this way we both consider referred pages and referring pages for the relevant documents, which helps to identify both hubs and authorities.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31</a:t>
            </a:fld>
            <a:endParaRPr lang="en-US"/>
          </a:p>
        </p:txBody>
      </p:sp>
    </p:spTree>
    <p:extLst>
      <p:ext uri="{BB962C8B-B14F-4D97-AF65-F5344CB8AC3E}">
        <p14:creationId xmlns:p14="http://schemas.microsoft.com/office/powerpoint/2010/main" val="14021383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sz="1200" dirty="0">
                <a:latin typeface="Calibri" charset="0"/>
                <a:ea typeface="MS PGothic" charset="0"/>
              </a:rPr>
              <a:t>HITS suffers from similar potential problems related to the manipulation of the link structure through link spamming as PageRank. In addition, when performing a broad topic search and computing a base set for analysis, topic drift may occur, e.g., through the introduction of off-topic hubs. This is a problem that is similar to the issues of topic drift in pseudo-relevance feedback that we have observed earlier.</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sz="1200" dirty="0">
              <a:latin typeface="Calibri" charset="0"/>
              <a:ea typeface="MS PGothic" charset="0"/>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US" sz="1200" dirty="0">
                <a:latin typeface="Calibri" charset="0"/>
                <a:ea typeface="MS PGothic" charset="0"/>
              </a:rPr>
              <a:t>Both, HITS and PageRank are examples of social network analysis algorithms. We will introduce later other types of algorithms for this purpose, aiming at community detection.</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sz="1200" dirty="0">
              <a:latin typeface="Calibri" charset="0"/>
              <a:ea typeface="MS PGothic" charset="0"/>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US" sz="1200" dirty="0">
                <a:latin typeface="Calibri" charset="0"/>
                <a:ea typeface="MS PGothic" charset="0"/>
              </a:rPr>
              <a:t>For efficient implementation, link-based</a:t>
            </a:r>
            <a:r>
              <a:rPr lang="en-US" sz="1200" baseline="0" dirty="0">
                <a:latin typeface="Calibri" charset="0"/>
                <a:ea typeface="MS PGothic" charset="0"/>
              </a:rPr>
              <a:t> ranking algorithms require an efficient representation of the Web graph. This is a topic that we will explore next.</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sz="1200" baseline="0" dirty="0">
              <a:latin typeface="Calibri" charset="0"/>
              <a:ea typeface="MS PGothic" charset="0"/>
            </a:endParaRP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sz="1200" dirty="0">
              <a:latin typeface="Calibri" charset="0"/>
              <a:ea typeface="MS PGothic"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32</a:t>
            </a:fld>
            <a:endParaRPr lang="en-US"/>
          </a:p>
        </p:txBody>
      </p:sp>
    </p:spTree>
    <p:extLst>
      <p:ext uri="{BB962C8B-B14F-4D97-AF65-F5344CB8AC3E}">
        <p14:creationId xmlns:p14="http://schemas.microsoft.com/office/powerpoint/2010/main" val="16148322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text retrieval we introduced inverted files as an indexing structure for fast lookup of documents based on text queries. Using such an index it becomes possible to efficiently compute that statistics needed for the ranking model.</a:t>
            </a:r>
          </a:p>
          <a:p>
            <a:endParaRPr lang="en-US" dirty="0"/>
          </a:p>
          <a:p>
            <a:r>
              <a:rPr lang="en-US" dirty="0"/>
              <a:t>Similarly as for link-based ranking, for computing statistics on the Web graph we need an efficient indexing structure for the link graph. This is called a connectivity server. It allows to answer efficiently the queries relevant for Web graph analysis, namely which URLs a page points to and is pointed to. Beyond performing Web graph analysis such a connectivity server has also other applications, especially for controlling Web crawling.</a:t>
            </a:r>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33</a:t>
            </a:fld>
            <a:endParaRPr lang="en-US"/>
          </a:p>
        </p:txBody>
      </p:sp>
    </p:spTree>
    <p:extLst>
      <p:ext uri="{BB962C8B-B14F-4D97-AF65-F5344CB8AC3E}">
        <p14:creationId xmlns:p14="http://schemas.microsoft.com/office/powerpoint/2010/main" val="16402101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connectivity server has to store</a:t>
            </a:r>
            <a:r>
              <a:rPr lang="en-US" baseline="0" dirty="0"/>
              <a:t> all outgoing (and incoming) links to a web page. For example, the home page of EPFL contains a large set of outgoing links, some of which are shown here. As a first step, the lists of links are sorted in lexicographical order. As a result, we obtain the adjacency list for a Web page, which we can consider as the equivalent to the posting list of a document in text indexing.</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34</a:t>
            </a:fld>
            <a:endParaRPr lang="en-US"/>
          </a:p>
        </p:txBody>
      </p:sp>
    </p:spTree>
    <p:extLst>
      <p:ext uri="{BB962C8B-B14F-4D97-AF65-F5344CB8AC3E}">
        <p14:creationId xmlns:p14="http://schemas.microsoft.com/office/powerpoint/2010/main" val="5569785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first optimization of the representation of adjacency lists, we represent each URL by an integer, instead of storing it in its textual form. Using such an approach we can estimate the total size of adjacency lists for the current Web:</a:t>
            </a:r>
          </a:p>
          <a:p>
            <a:pPr marL="171450" marR="0" indent="-171450" algn="l" defTabSz="914400" rtl="0" eaLnBrk="1" fontAlgn="base" latinLnBrk="0" hangingPunct="1">
              <a:lnSpc>
                <a:spcPct val="100000"/>
              </a:lnSpc>
              <a:spcBef>
                <a:spcPct val="30000"/>
              </a:spcBef>
              <a:spcAft>
                <a:spcPct val="0"/>
              </a:spcAft>
              <a:buClrTx/>
              <a:buSzTx/>
              <a:buFont typeface="Arial" charset="0"/>
              <a:buChar char="•"/>
              <a:tabLst/>
              <a:defRPr/>
            </a:pPr>
            <a:r>
              <a:rPr lang="en-US" baseline="0" dirty="0"/>
              <a:t>The current (crawled) Web has around 50 billion pages (</a:t>
            </a:r>
            <a:r>
              <a:rPr lang="en-US" dirty="0"/>
              <a:t>http://</a:t>
            </a:r>
            <a:r>
              <a:rPr lang="en-US" dirty="0" err="1"/>
              <a:t>www.worldwidewebsize.com</a:t>
            </a:r>
            <a:r>
              <a:rPr lang="en-US" dirty="0"/>
              <a:t>/, 2022</a:t>
            </a:r>
            <a:r>
              <a:rPr lang="en-US" baseline="0" dirty="0"/>
              <a:t>)</a:t>
            </a:r>
          </a:p>
          <a:p>
            <a:pPr marL="171450" marR="0" indent="-171450" algn="l" defTabSz="914400" rtl="0" eaLnBrk="1" fontAlgn="base" latinLnBrk="0" hangingPunct="1">
              <a:lnSpc>
                <a:spcPct val="100000"/>
              </a:lnSpc>
              <a:spcBef>
                <a:spcPct val="30000"/>
              </a:spcBef>
              <a:spcAft>
                <a:spcPct val="0"/>
              </a:spcAft>
              <a:buClrTx/>
              <a:buSzTx/>
              <a:buFont typeface="Arial" charset="0"/>
              <a:buChar char="•"/>
              <a:tabLst/>
              <a:defRPr/>
            </a:pPr>
            <a:r>
              <a:rPr lang="en-US" baseline="0" dirty="0"/>
              <a:t>It is estimated that a page contains on average 10 links</a:t>
            </a:r>
          </a:p>
          <a:p>
            <a:pPr marL="171450" marR="0" indent="-171450" algn="l" defTabSz="914400" rtl="0" eaLnBrk="1" fontAlgn="base" latinLnBrk="0" hangingPunct="1">
              <a:lnSpc>
                <a:spcPct val="100000"/>
              </a:lnSpc>
              <a:spcBef>
                <a:spcPct val="30000"/>
              </a:spcBef>
              <a:spcAft>
                <a:spcPct val="0"/>
              </a:spcAft>
              <a:buClrTx/>
              <a:buSzTx/>
              <a:buFont typeface="Arial" charset="0"/>
              <a:buChar char="•"/>
              <a:tabLst/>
              <a:defRPr/>
            </a:pPr>
            <a:r>
              <a:rPr lang="en-US" baseline="0" dirty="0"/>
              <a:t>We need 32 bits for each URL, which demands 64 bits for the storage of a single link.</a:t>
            </a:r>
          </a:p>
          <a:p>
            <a:pPr marL="0" marR="0" indent="0" algn="l" defTabSz="914400" rtl="0" eaLnBrk="1" fontAlgn="base" latinLnBrk="0" hangingPunct="1">
              <a:lnSpc>
                <a:spcPct val="100000"/>
              </a:lnSpc>
              <a:spcBef>
                <a:spcPct val="30000"/>
              </a:spcBef>
              <a:spcAft>
                <a:spcPct val="0"/>
              </a:spcAft>
              <a:buClrTx/>
              <a:buSzTx/>
              <a:buFont typeface="Arial" charset="0"/>
              <a:buNone/>
              <a:tabLst/>
              <a:defRPr/>
            </a:pPr>
            <a:r>
              <a:rPr lang="en-US" baseline="0" dirty="0"/>
              <a:t>Therefore, the required storage is 4 TB.</a:t>
            </a:r>
          </a:p>
          <a:p>
            <a:pPr marL="0" marR="0" indent="0" algn="l" defTabSz="914400" rtl="0" eaLnBrk="1" fontAlgn="base" latinLnBrk="0" hangingPunct="1">
              <a:lnSpc>
                <a:spcPct val="100000"/>
              </a:lnSpc>
              <a:spcBef>
                <a:spcPct val="30000"/>
              </a:spcBef>
              <a:spcAft>
                <a:spcPct val="0"/>
              </a:spcAft>
              <a:buClrTx/>
              <a:buSzTx/>
              <a:buFont typeface="Arial" charset="0"/>
              <a:buNone/>
              <a:tabLst/>
              <a:defRPr/>
            </a:pPr>
            <a:endParaRPr lang="en-US" baseline="0" dirty="0"/>
          </a:p>
          <a:p>
            <a:pPr marL="0" marR="0" indent="0" algn="l" defTabSz="914400" rtl="0" eaLnBrk="1" fontAlgn="base" latinLnBrk="0" hangingPunct="1">
              <a:lnSpc>
                <a:spcPct val="100000"/>
              </a:lnSpc>
              <a:spcBef>
                <a:spcPct val="30000"/>
              </a:spcBef>
              <a:spcAft>
                <a:spcPct val="0"/>
              </a:spcAft>
              <a:buClrTx/>
              <a:buSzTx/>
              <a:buFont typeface="Arial" charset="0"/>
              <a:buNone/>
              <a:tabLst/>
              <a:defRPr/>
            </a:pPr>
            <a:r>
              <a:rPr lang="en-US" baseline="0" dirty="0"/>
              <a:t>Even with large memory sizes available today, this still is a significant index size. In the following, we will show how to reduce required storage to approximately </a:t>
            </a:r>
            <a:r>
              <a:rPr lang="en-US" sz="1200" dirty="0">
                <a:latin typeface="Calibri" charset="0"/>
                <a:ea typeface="MS PGothic" charset="0"/>
              </a:rPr>
              <a:t>~3 bits/link </a:t>
            </a:r>
            <a:r>
              <a:rPr lang="en-US" sz="1200" kern="1200" baseline="0" dirty="0">
                <a:solidFill>
                  <a:schemeClr val="tx1"/>
                </a:solidFill>
                <a:latin typeface="Arial" charset="0"/>
                <a:ea typeface="+mn-ea"/>
                <a:cs typeface="+mn-cs"/>
              </a:rPr>
              <a:t>which makes the size of the index much more manageable, i.e., about 20 times less storage. This will be achieved by systematically compressing the adjacency lists.</a:t>
            </a:r>
          </a:p>
          <a:p>
            <a:endParaRPr lang="en-US" sz="1200" kern="1200" baseline="0" dirty="0">
              <a:solidFill>
                <a:schemeClr val="tx1"/>
              </a:solidFill>
              <a:latin typeface="Arial" charset="0"/>
              <a:ea typeface="+mn-ea"/>
              <a:cs typeface="+mn-cs"/>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35</a:t>
            </a:fld>
            <a:endParaRPr lang="en-US"/>
          </a:p>
        </p:txBody>
      </p:sp>
    </p:spTree>
    <p:extLst>
      <p:ext uri="{BB962C8B-B14F-4D97-AF65-F5344CB8AC3E}">
        <p14:creationId xmlns:p14="http://schemas.microsoft.com/office/powerpoint/2010/main" val="1325006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For compressing adjacency lists we can exploit several observations on typical properties of Web pages.</a:t>
            </a: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Locality: Most links contained in a page are for navigating withing the same Web site. If we</a:t>
            </a:r>
            <a:r>
              <a:rPr lang="en-US" sz="1200" kern="1200" baseline="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compare the source and target URLs of these links, we observe</a:t>
            </a:r>
            <a:r>
              <a:rPr lang="en-US" sz="1200" kern="1200" baseline="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that as a result they often share a long common prefix.</a:t>
            </a:r>
            <a:r>
              <a:rPr lang="en-US" sz="1200" kern="1200" baseline="0" dirty="0">
                <a:solidFill>
                  <a:schemeClr val="tx1"/>
                </a:solidFill>
                <a:effectLst/>
                <a:latin typeface="Arial" charset="0"/>
                <a:ea typeface="+mn-ea"/>
                <a:cs typeface="+mn-cs"/>
              </a:rPr>
              <a:t> Thus, </a:t>
            </a:r>
            <a:r>
              <a:rPr lang="en-US" sz="1200" kern="1200" dirty="0">
                <a:solidFill>
                  <a:schemeClr val="tx1"/>
                </a:solidFill>
                <a:effectLst/>
                <a:latin typeface="Arial" charset="0"/>
                <a:ea typeface="+mn-ea"/>
                <a:cs typeface="+mn-cs"/>
              </a:rPr>
              <a:t>if URLs are sorted lexicographically, the index of the URL of a Web page and the</a:t>
            </a:r>
            <a:r>
              <a:rPr lang="en-US" sz="1200" kern="1200" baseline="0" dirty="0">
                <a:solidFill>
                  <a:schemeClr val="tx1"/>
                </a:solidFill>
                <a:effectLst/>
                <a:latin typeface="Arial" charset="0"/>
                <a:ea typeface="+mn-ea"/>
                <a:cs typeface="+mn-cs"/>
              </a:rPr>
              <a:t> URLs of the </a:t>
            </a:r>
            <a:r>
              <a:rPr lang="en-US" sz="1200" kern="1200" dirty="0">
                <a:solidFill>
                  <a:schemeClr val="tx1"/>
                </a:solidFill>
                <a:effectLst/>
                <a:latin typeface="Arial" charset="0"/>
                <a:ea typeface="+mn-ea"/>
                <a:cs typeface="+mn-cs"/>
              </a:rPr>
              <a:t>targets of the links of the Web page are close to each other. Locality</a:t>
            </a:r>
            <a:r>
              <a:rPr lang="en-US" sz="1200" kern="1200" baseline="0" dirty="0">
                <a:solidFill>
                  <a:schemeClr val="tx1"/>
                </a:solidFill>
                <a:effectLst/>
                <a:latin typeface="Arial" charset="0"/>
                <a:ea typeface="+mn-ea"/>
                <a:cs typeface="+mn-cs"/>
              </a:rPr>
              <a:t> is a property of one adjacency list, thus is an intra-list similarity property.</a:t>
            </a:r>
            <a:endParaRPr lang="en-US" sz="1200" kern="1200" dirty="0">
              <a:solidFill>
                <a:schemeClr val="tx1"/>
              </a:solidFill>
              <a:effectLst/>
              <a:latin typeface="Arial" charset="0"/>
              <a:ea typeface="+mn-ea"/>
              <a:cs typeface="+mn-cs"/>
            </a:endParaRP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Similarity: In general, we can assume that either pages have many common links, because the belong to the same web site, or they have almost nothing in common, because they are from different Web sites. Furthermore, pages that are from the same Website will have URLs that are similar in lexicographical order, and therefore it is more likely to find pages with many common outgoing links close to each other in lexicographic order. Similarity is a property of different adjacency lists, this an inter-list similarity property.</a:t>
            </a: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We will now show of how to exploit these two properties.</a:t>
            </a:r>
          </a:p>
          <a:p>
            <a:endParaRPr lang="en-US"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36</a:t>
            </a:fld>
            <a:endParaRPr lang="en-US"/>
          </a:p>
        </p:txBody>
      </p:sp>
    </p:spTree>
    <p:extLst>
      <p:ext uri="{BB962C8B-B14F-4D97-AF65-F5344CB8AC3E}">
        <p14:creationId xmlns:p14="http://schemas.microsoft.com/office/powerpoint/2010/main" val="8615575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Locality</a:t>
            </a:r>
            <a:r>
              <a:rPr lang="en-US" baseline="0" dirty="0"/>
              <a:t> can be exploited in a way analogous of how compression of posting lists for text indexing has been performed. Instead of storing the absolute integer indices of the URL identifiers, their differences are stored. In other words, we perform gap encoding. The resulting differences are then encoded using a varying length compression scheme, such as gamma coding, as it has been applied with inverted files.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37</a:t>
            </a:fld>
            <a:endParaRPr lang="en-US"/>
          </a:p>
        </p:txBody>
      </p:sp>
    </p:spTree>
    <p:extLst>
      <p:ext uri="{BB962C8B-B14F-4D97-AF65-F5344CB8AC3E}">
        <p14:creationId xmlns:p14="http://schemas.microsoft.com/office/powerpoint/2010/main" val="8085947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For exploiting similarity, we exploit the redundancy among similar lists. Based on the observation that similar lists are more likely to occur in a lexicographical neighborhood, in a first step a window of neighboring lists is searched for a most similar list. If such a list is found, it is called reference list. Then for the given adjacency list to be compressed, only the data necessary to reconstruct the list from the reference list will be stored. For this it is necessary to store two types of data:</a:t>
            </a:r>
          </a:p>
          <a:p>
            <a:pPr marL="228600" indent="-228600">
              <a:buAutoNum type="arabicPeriod"/>
            </a:pPr>
            <a:r>
              <a:rPr lang="en-US" sz="1000" dirty="0"/>
              <a:t>Copy data: this is a </a:t>
            </a:r>
            <a:r>
              <a:rPr lang="en-US" sz="1000" dirty="0" err="1"/>
              <a:t>bitlist</a:t>
            </a:r>
            <a:r>
              <a:rPr lang="en-US" sz="1000" dirty="0"/>
              <a:t> that indicates for every entry in the reference list whether the URL is also part of the given adjacency list. This covers all URLs that the given list can “inherit” from the reference list</a:t>
            </a:r>
          </a:p>
          <a:p>
            <a:pPr marL="228600" indent="-228600">
              <a:buAutoNum type="arabicPeriod"/>
            </a:pPr>
            <a:r>
              <a:rPr lang="en-US" sz="1000" dirty="0"/>
              <a:t>Extra nodes: the given list can also contain URLs that are not part of the reference list. For those the indices of the URLs need to be stored explicitly.</a:t>
            </a:r>
          </a:p>
          <a:p>
            <a:pPr marL="228600" indent="-228600">
              <a:buAutoNum type="arabicPeriod"/>
            </a:pPr>
            <a:endParaRPr lang="en-US" sz="1000" dirty="0"/>
          </a:p>
          <a:p>
            <a:pPr marL="0" indent="0">
              <a:buNone/>
            </a:pPr>
            <a:r>
              <a:rPr lang="en-US" sz="1000" dirty="0"/>
              <a:t>In the example we use Node 15 for the reference list and compress Node 16 and 18. By comparing the lists we see that for the case of Node 18 all, but one URL appear in the reference list of Node 15. There are indicated in the </a:t>
            </a:r>
            <a:r>
              <a:rPr lang="en-US" sz="1000" dirty="0" err="1"/>
              <a:t>bitlist</a:t>
            </a:r>
            <a:r>
              <a:rPr lang="en-US" sz="1000" dirty="0"/>
              <a:t>. The adjacency list of Node 18 contains also one URLs that does not appear in the reference list, namely 50. This is listed in the list of extra nodes.</a:t>
            </a:r>
          </a:p>
          <a:p>
            <a:endParaRPr lang="en-US" sz="1000" baseline="0" dirty="0"/>
          </a:p>
          <a:p>
            <a:r>
              <a:rPr lang="en-US" sz="1000" baseline="0" dirty="0"/>
              <a:t>Candidates for potential reference lists are searched among neighboring lists using a window of predefined size. The choice of the window size is important, as larger windows increase chances of finding good candidates, but also increase the cost of compression.</a:t>
            </a:r>
          </a:p>
          <a:p>
            <a:endParaRPr lang="en-US" sz="1000" baseline="0" dirty="0"/>
          </a:p>
          <a:p>
            <a:r>
              <a:rPr lang="en-US" sz="1000" baseline="0" dirty="0"/>
              <a:t>Together with some further compression applied to the copy lists and the extra nodes, this index compression scheme achieves about 3 Bytes/link cost in the representation of the Web graph.</a:t>
            </a:r>
            <a:endParaRPr lang="en-US" sz="100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38</a:t>
            </a:fld>
            <a:endParaRPr lang="en-US"/>
          </a:p>
        </p:txBody>
      </p:sp>
    </p:spTree>
    <p:extLst>
      <p:ext uri="{BB962C8B-B14F-4D97-AF65-F5344CB8AC3E}">
        <p14:creationId xmlns:p14="http://schemas.microsoft.com/office/powerpoint/2010/main" val="6484870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E6C47E0B-2958-48CC-BA4E-C350203CF107}" type="slidenum">
              <a:rPr lang="en-US" smtClean="0"/>
              <a:pPr/>
              <a:t>39</a:t>
            </a:fld>
            <a:endParaRPr lang="en-US"/>
          </a:p>
        </p:txBody>
      </p:sp>
    </p:spTree>
    <p:extLst>
      <p:ext uri="{BB962C8B-B14F-4D97-AF65-F5344CB8AC3E}">
        <p14:creationId xmlns:p14="http://schemas.microsoft.com/office/powerpoint/2010/main" val="1987091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illustrates</a:t>
            </a:r>
            <a:r>
              <a:rPr lang="en-US" baseline="0" dirty="0"/>
              <a:t> the use of anchor text in retrieval. Often, a home page is very visual and contains often little relevant text content. If we consider a home page, such as the EPFL home page, we probably find many pages pointing to the EPFL home page that very well characterize EPFL, such as pages mentioning topics related to research and technology transfer. </a:t>
            </a:r>
          </a:p>
          <a:p>
            <a:endParaRPr lang="en-US" baseline="0" dirty="0"/>
          </a:p>
          <a:p>
            <a:r>
              <a:rPr lang="en-US" baseline="0" dirty="0"/>
              <a:t>Assume that a malicious Internet user would create a fake EPFL home page. Then chances that such a page is referred by reputed organizations, such as SNF, is very low. On the other hand, pages listing spam pages might point to such a page and reveal its true character. These pages would probably also mention terminology related to spam pages or blacklists, and such text can give indications about the true character of the spam page.</a:t>
            </a:r>
          </a:p>
          <a:p>
            <a:endParaRPr lang="en-US" baseline="0" dirty="0"/>
          </a:p>
          <a:p>
            <a:r>
              <a:rPr lang="en-US" baseline="0" dirty="0"/>
              <a:t>In addition, links to the EPFL home page indicate a higher importance of the page, as compared to other less referenced pages, such as pages containing the EPFL regulations.</a:t>
            </a:r>
          </a:p>
          <a:p>
            <a:endParaRPr lang="en-US" baseline="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5185569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E6C47E0B-2958-48CC-BA4E-C350203CF107}" type="slidenum">
              <a:rPr lang="en-US" smtClean="0"/>
              <a:pPr/>
              <a:t>40</a:t>
            </a:fld>
            <a:endParaRPr lang="en-US"/>
          </a:p>
        </p:txBody>
      </p:sp>
    </p:spTree>
    <p:extLst>
      <p:ext uri="{BB962C8B-B14F-4D97-AF65-F5344CB8AC3E}">
        <p14:creationId xmlns:p14="http://schemas.microsoft.com/office/powerpoint/2010/main" val="17967333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E8EAAE8-71EB-4A82-A3FD-A04A61D7E3FA}" type="slidenum">
              <a:rPr lang="en-US" smtClean="0"/>
              <a:pPr/>
              <a:t>41</a:t>
            </a:fld>
            <a:endParaRPr lang="en-US"/>
          </a:p>
        </p:txBody>
      </p:sp>
      <p:sp>
        <p:nvSpPr>
          <p:cNvPr id="73731" name="Rectangle 2"/>
          <p:cNvSpPr>
            <a:spLocks noGrp="1" noRot="1" noChangeAspect="1" noChangeArrowheads="1" noTextEdit="1"/>
          </p:cNvSpPr>
          <p:nvPr>
            <p:ph type="sldImg"/>
          </p:nvPr>
        </p:nvSpPr>
        <p:spPr>
          <a:ln cap="flat"/>
        </p:spPr>
      </p:sp>
      <p:sp>
        <p:nvSpPr>
          <p:cNvPr id="73732" name="Rectangle 3"/>
          <p:cNvSpPr>
            <a:spLocks noGrp="1" noChangeArrowheads="1"/>
          </p:cNvSpPr>
          <p:nvPr>
            <p:ph type="body" idx="1"/>
          </p:nvPr>
        </p:nvSpPr>
        <p:spPr>
          <a:noFill/>
          <a:ln/>
        </p:spPr>
        <p:txBody>
          <a:bodyPr/>
          <a:lstStyle/>
          <a:p>
            <a:endParaRPr lang="fr-FR"/>
          </a:p>
        </p:txBody>
      </p:sp>
    </p:spTree>
    <p:extLst>
      <p:ext uri="{BB962C8B-B14F-4D97-AF65-F5344CB8AC3E}">
        <p14:creationId xmlns:p14="http://schemas.microsoft.com/office/powerpoint/2010/main" val="2839329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risks</a:t>
            </a:r>
            <a:r>
              <a:rPr lang="en-US" baseline="0" dirty="0"/>
              <a:t> of including anchor text is that it makes pages </a:t>
            </a:r>
            <a:r>
              <a:rPr lang="en-US" baseline="0" dirty="0" err="1"/>
              <a:t>spammable</a:t>
            </a:r>
            <a:r>
              <a:rPr lang="en-US" baseline="0" dirty="0"/>
              <a:t>. Malicious users could create spam pages that point to web pages and try to relate it to contents that serve their interests (e.g., higher the quality of preferred pages by adding links, lower the quality of the undesired page by attaching negative anchor text). That this is. Real phenomenon can be inferred from statistics on the in-degree distribution of Web pages that has been produced.</a:t>
            </a:r>
          </a:p>
          <a:p>
            <a:endParaRPr lang="en-US" baseline="0" dirty="0"/>
          </a:p>
          <a:p>
            <a:r>
              <a:rPr lang="en-US" baseline="0" dirty="0"/>
              <a:t>The figure shows a standard log-log representation of the in-degree vs. the frequency of pages. Normally this relationship should follow a power-law, which shows in a log-log representation as a linear relationship. In real Web data, we see that this power law is violated, and that certain levels of in-degrees are over-represented. This can be attributed to link spamming, which does create moderate numbers of additional links on Web pages.</a:t>
            </a:r>
          </a:p>
          <a:p>
            <a:endParaRPr lang="en-US" baseline="0" dirty="0"/>
          </a:p>
          <a:p>
            <a:r>
              <a:rPr lang="en-US" baseline="0" dirty="0"/>
              <a:t>This is of course only one example of spamming techniques, and Web search engines are in a continuous “battle” against this and other forms of spam.</a:t>
            </a:r>
            <a:endParaRPr lang="en-GB" dirty="0"/>
          </a:p>
        </p:txBody>
      </p:sp>
      <p:sp>
        <p:nvSpPr>
          <p:cNvPr id="4" name="Slide Number Placeholder 3"/>
          <p:cNvSpPr>
            <a:spLocks noGrp="1"/>
          </p:cNvSpPr>
          <p:nvPr>
            <p:ph type="sldNum" sz="quarter" idx="5"/>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711536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fight link spamming, when considering anchor text, the text from pages with poor reputation can be given lower weight. We will later introduce methods of how to rank pages based in the hyperlink graph, which is one method to evaluate the reputation of a page.</a:t>
            </a:r>
          </a:p>
          <a:p>
            <a:endParaRPr lang="en-US" baseline="0" dirty="0"/>
          </a:p>
          <a:p>
            <a:r>
              <a:rPr lang="en-US" baseline="0" dirty="0"/>
              <a:t>In order to avoid self-promotion, another method to fight link spamming is to give lower weights to links within the same site (nepotism = promoting your own family members).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6</a:t>
            </a:fld>
            <a:endParaRPr lang="en-US"/>
          </a:p>
        </p:txBody>
      </p:sp>
    </p:spTree>
    <p:extLst>
      <p:ext uri="{BB962C8B-B14F-4D97-AF65-F5344CB8AC3E}">
        <p14:creationId xmlns:p14="http://schemas.microsoft.com/office/powerpoint/2010/main" val="1782328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 of links</a:t>
            </a:r>
            <a:r>
              <a:rPr lang="en-US" baseline="0" dirty="0"/>
              <a:t> in order to evaluate the quality of information sources has a long tradition, specifically in science. The discipline of </a:t>
            </a:r>
            <a:r>
              <a:rPr lang="en-US" baseline="0" dirty="0" err="1"/>
              <a:t>bibliometry</a:t>
            </a:r>
            <a:r>
              <a:rPr lang="en-US" baseline="0" dirty="0"/>
              <a:t> is fully devoted to the problem of evaluating the quality of research through citation analysis. Different ideas can be exploited to that end:</a:t>
            </a:r>
          </a:p>
          <a:p>
            <a:pPr marL="171450" indent="-171450">
              <a:buFontTx/>
              <a:buChar char="-"/>
            </a:pPr>
            <a:r>
              <a:rPr lang="en-US" baseline="0" dirty="0"/>
              <a:t>The frequency of citations to a paper, indicating how popular or visible it is</a:t>
            </a:r>
          </a:p>
          <a:p>
            <a:pPr marL="171450" indent="-171450">
              <a:buFontTx/>
              <a:buChar char="-"/>
            </a:pPr>
            <a:r>
              <a:rPr lang="en-US" baseline="0" dirty="0"/>
              <a:t>Co-citation analysis in order to identify researchers working in related disciplines</a:t>
            </a:r>
          </a:p>
          <a:p>
            <a:pPr marL="171450" indent="-171450">
              <a:buFontTx/>
              <a:buChar char="-"/>
            </a:pPr>
            <a:r>
              <a:rPr lang="en-US" baseline="0" dirty="0"/>
              <a:t>Analysis of the authority of sources of scientific publications, e.g., journals, publishers, conferences. This measure can then in turn be used to weight the relevance of publications.</a:t>
            </a:r>
          </a:p>
          <a:p>
            <a:pPr marL="0" indent="0">
              <a:buFontTx/>
              <a:buNone/>
            </a:pPr>
            <a:r>
              <a:rPr lang="en-US" baseline="0" dirty="0"/>
              <a:t>All these ideas can also be exploited for any other document collections that have references, in particular, for Web document collections with hyperlinks.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7</a:t>
            </a:fld>
            <a:endParaRPr lang="en-US"/>
          </a:p>
        </p:txBody>
      </p:sp>
    </p:spTree>
    <p:extLst>
      <p:ext uri="{BB962C8B-B14F-4D97-AF65-F5344CB8AC3E}">
        <p14:creationId xmlns:p14="http://schemas.microsoft.com/office/powerpoint/2010/main" val="365140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18C089F-4B50-46ED-897D-B334F0509284}" type="slidenum">
              <a:rPr lang="en-US" smtClean="0"/>
              <a:pPr/>
              <a:t>8</a:t>
            </a:fld>
            <a:endParaRPr lang="en-US"/>
          </a:p>
        </p:txBody>
      </p:sp>
      <p:sp>
        <p:nvSpPr>
          <p:cNvPr id="56323" name="Rectangle 2"/>
          <p:cNvSpPr>
            <a:spLocks noGrp="1" noRot="1" noChangeAspect="1" noChangeArrowheads="1" noTextEdit="1"/>
          </p:cNvSpPr>
          <p:nvPr>
            <p:ph type="sldImg"/>
          </p:nvPr>
        </p:nvSpPr>
        <p:spPr>
          <a:xfrm>
            <a:off x="992188" y="766763"/>
            <a:ext cx="5119687" cy="3838575"/>
          </a:xfrm>
          <a:ln/>
        </p:spPr>
      </p:sp>
      <p:sp>
        <p:nvSpPr>
          <p:cNvPr id="56324" name="Rectangle 3"/>
          <p:cNvSpPr>
            <a:spLocks noGrp="1" noChangeArrowheads="1"/>
          </p:cNvSpPr>
          <p:nvPr>
            <p:ph type="body" idx="1"/>
          </p:nvPr>
        </p:nvSpPr>
        <p:spPr>
          <a:noFill/>
          <a:ln/>
        </p:spPr>
        <p:txBody>
          <a:bodyPr/>
          <a:lstStyle/>
          <a:p>
            <a:r>
              <a:rPr lang="en-US" dirty="0"/>
              <a:t>When retrieving documents from the Web, the link structure bears important information on the relevance of documents. A document that is referred more often by other documents through hyperlinks, is likely to be of higher interest and therefore relevance. Therefore, a possibility to rank documents is considering the number of incoming links. Considering the number of incoming links allows to distinguish documents that otherwise would be ranked similarly when relying on text-based relevance ranking.</a:t>
            </a:r>
          </a:p>
          <a:p>
            <a:endParaRPr lang="en-US" dirty="0"/>
          </a:p>
          <a:p>
            <a:r>
              <a:rPr lang="en-US" dirty="0"/>
              <a:t>However, when doing this, also the importance of the link sources can be different. Therefore, not only counting then number of incoming links, but also weighing the links by the relevance of documents that contain these links can help to better assess the quality of a document. The same reasoning of course again applies then for evaluating the relevance of documents pointing to the source of the link and so forth. </a:t>
            </a:r>
          </a:p>
          <a:p>
            <a:endParaRPr lang="en-US" dirty="0"/>
          </a:p>
          <a:p>
            <a:r>
              <a:rPr lang="en-US" dirty="0"/>
              <a:t>Different to scientific publishing, in the Web references are not reliable and therefore simple link counting might not be appropriate. Since 1998 when search engines started to consider links for ranking the phenomenon of link spamming started. Link farms are groups of websites that are heavily linked to one another to boost their ranking.</a:t>
            </a:r>
          </a:p>
          <a:p>
            <a:endParaRPr lang="en-US" dirty="0"/>
          </a:p>
        </p:txBody>
      </p:sp>
    </p:spTree>
    <p:extLst>
      <p:ext uri="{BB962C8B-B14F-4D97-AF65-F5344CB8AC3E}">
        <p14:creationId xmlns:p14="http://schemas.microsoft.com/office/powerpoint/2010/main" val="1579927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introduce now an approach for link-based scoring that considers not only the absolute count of links, but also the quality of the link source. The basic idea is to consider a random walker that visits Web pages following the hyperlinks. At each page the random walker would select randomly among the hyperlinks of the page with uniform probability and move to the next page. When the random walker runs for a long time, it will visit every page with a given probability, which we can consider as a score for ranking the page. This score can be used to control the impact of the outgoing links of a page on the ranking of other pages.</a:t>
            </a:r>
          </a:p>
          <a:p>
            <a:endParaRPr lang="en-US" baseline="0" dirty="0"/>
          </a:p>
          <a:p>
            <a:r>
              <a:rPr lang="en-US" baseline="0" dirty="0"/>
              <a:t>One of the consequences of this model would be that pages that have few in-links, would be relatively infrequently visited. Since link farms and spam pages usually have not many links pointing to them, the expectation is that this approach could reduce their impact on ranking.</a:t>
            </a:r>
          </a:p>
          <a:p>
            <a:endParaRPr lang="en-US" baseline="0" dirty="0"/>
          </a:p>
          <a:p>
            <a:r>
              <a:rPr lang="en-US" baseline="0" dirty="0"/>
              <a:t>On the other hand, popular pages with many incoming links will have a higher impact on ranking, as they have a higher score.</a:t>
            </a:r>
          </a:p>
        </p:txBody>
      </p:sp>
      <p:sp>
        <p:nvSpPr>
          <p:cNvPr id="4" name="Slide Number Placeholder 3"/>
          <p:cNvSpPr>
            <a:spLocks noGrp="1"/>
          </p:cNvSpPr>
          <p:nvPr>
            <p:ph type="sldNum" sz="quarter" idx="10"/>
          </p:nvPr>
        </p:nvSpPr>
        <p:spPr/>
        <p:txBody>
          <a:bodyPr/>
          <a:lstStyle/>
          <a:p>
            <a:fld id="{E6C47E0B-2958-48CC-BA4E-C350203CF107}" type="slidenum">
              <a:rPr lang="en-US" smtClean="0"/>
              <a:pPr/>
              <a:t>9</a:t>
            </a:fld>
            <a:endParaRPr lang="en-US"/>
          </a:p>
        </p:txBody>
      </p:sp>
    </p:spTree>
    <p:extLst>
      <p:ext uri="{BB962C8B-B14F-4D97-AF65-F5344CB8AC3E}">
        <p14:creationId xmlns:p14="http://schemas.microsoft.com/office/powerpoint/2010/main" val="106318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©2022,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2388" y="304800"/>
            <a:ext cx="2082800"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52400" y="304800"/>
            <a:ext cx="6097588"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79388" y="1341438"/>
            <a:ext cx="8305800" cy="5029200"/>
          </a:xfrm>
        </p:spPr>
        <p:txBody>
          <a:bodyPr/>
          <a:lstStyle/>
          <a:p>
            <a:endParaRPr lang="fr-CH"/>
          </a:p>
        </p:txBody>
      </p:sp>
      <p:sp>
        <p:nvSpPr>
          <p:cNvPr id="4" name="Footer Placeholder 3"/>
          <p:cNvSpPr>
            <a:spLocks noGrp="1"/>
          </p:cNvSpPr>
          <p:nvPr>
            <p:ph type="ftr" sz="quarter" idx="10"/>
          </p:nvPr>
        </p:nvSpPr>
        <p:spPr>
          <a:xfrm>
            <a:off x="152400" y="6477000"/>
            <a:ext cx="5867400" cy="228600"/>
          </a:xfrm>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408488" y="13414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408488" y="39322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52400" y="6477000"/>
            <a:ext cx="5867400" cy="228600"/>
          </a:xfrm>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52400" y="6477000"/>
            <a:ext cx="5867400" cy="228600"/>
          </a:xfrm>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©2022,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793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2400" y="304800"/>
            <a:ext cx="8305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179388" y="13414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52400" y="64770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a:solidFill>
                  <a:schemeClr val="tx1"/>
                </a:solidFill>
                <a:latin typeface="Verdana" charset="0"/>
              </a:defRPr>
            </a:lvl1pPr>
          </a:lstStyle>
          <a:p>
            <a:r>
              <a:rPr lang="fr-CH"/>
              <a:t>©2022, Karl Aberer, EPFL-IC, Laboratoire de systèmes d'informations répartis </a:t>
            </a:r>
            <a:endParaRPr lang="en-GB" dirty="0"/>
          </a:p>
        </p:txBody>
      </p:sp>
      <p:sp>
        <p:nvSpPr>
          <p:cNvPr id="5127" name="Rectangle 7"/>
          <p:cNvSpPr>
            <a:spLocks noChangeArrowheads="1"/>
          </p:cNvSpPr>
          <p:nvPr userDrawn="1"/>
        </p:nvSpPr>
        <p:spPr bwMode="auto">
          <a:xfrm>
            <a:off x="5821536" y="6477000"/>
            <a:ext cx="2663652" cy="228600"/>
          </a:xfrm>
          <a:prstGeom prst="rect">
            <a:avLst/>
          </a:prstGeom>
          <a:noFill/>
          <a:ln w="9525">
            <a:noFill/>
            <a:miter lim="800000"/>
            <a:headEnd/>
            <a:tailEnd/>
          </a:ln>
          <a:effectLst/>
        </p:spPr>
        <p:txBody>
          <a:bodyPr lIns="92075" tIns="46038" rIns="92075" bIns="46038"/>
          <a:lstStyle/>
          <a:p>
            <a:pPr algn="r"/>
            <a:r>
              <a:rPr lang="en-US" sz="900" dirty="0">
                <a:solidFill>
                  <a:schemeClr val="tx1"/>
                </a:solidFill>
                <a:latin typeface="Verdana" charset="0"/>
              </a:rPr>
              <a:t>Link-based Ranking - </a:t>
            </a:r>
            <a:fld id="{FBCEA208-1882-4C4A-B71F-4FA789A04155}" type="slidenum">
              <a:rPr lang="en-US" sz="900">
                <a:solidFill>
                  <a:schemeClr val="tx1"/>
                </a:solidFill>
                <a:latin typeface="Verdana" charset="0"/>
              </a:rPr>
              <a:pPr algn="r"/>
              <a:t>‹#›</a:t>
            </a:fld>
            <a:endParaRPr lang="en-US" sz="900" dirty="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3600" b="1">
          <a:solidFill>
            <a:schemeClr val="tx2"/>
          </a:solidFill>
          <a:latin typeface="Calibri"/>
          <a:ea typeface="+mj-ea"/>
          <a:cs typeface="Calibri"/>
        </a:defRPr>
      </a:lvl1pPr>
      <a:lvl2pPr algn="ctr" rtl="0" fontAlgn="base">
        <a:spcBef>
          <a:spcPct val="0"/>
        </a:spcBef>
        <a:spcAft>
          <a:spcPct val="0"/>
        </a:spcAft>
        <a:defRPr sz="2400">
          <a:solidFill>
            <a:schemeClr val="tx2"/>
          </a:solidFill>
          <a:latin typeface="Comic Sans MS" charset="0"/>
        </a:defRPr>
      </a:lvl2pPr>
      <a:lvl3pPr algn="ctr" rtl="0" fontAlgn="base">
        <a:spcBef>
          <a:spcPct val="0"/>
        </a:spcBef>
        <a:spcAft>
          <a:spcPct val="0"/>
        </a:spcAft>
        <a:defRPr sz="2400">
          <a:solidFill>
            <a:schemeClr val="tx2"/>
          </a:solidFill>
          <a:latin typeface="Comic Sans MS" charset="0"/>
        </a:defRPr>
      </a:lvl3pPr>
      <a:lvl4pPr algn="ctr" rtl="0" fontAlgn="base">
        <a:spcBef>
          <a:spcPct val="0"/>
        </a:spcBef>
        <a:spcAft>
          <a:spcPct val="0"/>
        </a:spcAft>
        <a:defRPr sz="2400">
          <a:solidFill>
            <a:schemeClr val="tx2"/>
          </a:solidFill>
          <a:latin typeface="Comic Sans MS" charset="0"/>
        </a:defRPr>
      </a:lvl4pPr>
      <a:lvl5pPr algn="ctr" rtl="0" fontAlgn="base">
        <a:spcBef>
          <a:spcPct val="0"/>
        </a:spcBef>
        <a:spcAft>
          <a:spcPct val="0"/>
        </a:spcAft>
        <a:defRPr sz="2400">
          <a:solidFill>
            <a:schemeClr val="tx2"/>
          </a:solidFill>
          <a:latin typeface="Comic Sans MS"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oleObject" Target="../embeddings/oleObject6.bin"/><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12.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4.bin"/></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3.png"/><Relationship Id="rId5" Type="http://schemas.openxmlformats.org/officeDocument/2006/relationships/tags" Target="../tags/tag7.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master.epfl.ch/page-94489-en.html" TargetMode="External"/><Relationship Id="rId3" Type="http://schemas.openxmlformats.org/officeDocument/2006/relationships/hyperlink" Target="http://www.epfl.ch/" TargetMode="External"/><Relationship Id="rId7" Type="http://schemas.openxmlformats.org/officeDocument/2006/relationships/hyperlink" Target="http://futuretudiant.epfl.ch/mobility"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futuretudiant.epfl.ch/en" TargetMode="External"/><Relationship Id="rId5" Type="http://schemas.openxmlformats.org/officeDocument/2006/relationships/hyperlink" Target="http://bachelor.epfl.ch/studies" TargetMode="External"/><Relationship Id="rId10" Type="http://schemas.openxmlformats.org/officeDocument/2006/relationships/hyperlink" Target="http://www.epfl.ch/navigate.en.shtml" TargetMode="External"/><Relationship Id="rId4" Type="http://schemas.openxmlformats.org/officeDocument/2006/relationships/hyperlink" Target="http://actu.epfl.ch/feeds/rss/mediacom/en/" TargetMode="External"/><Relationship Id="rId9" Type="http://schemas.openxmlformats.org/officeDocument/2006/relationships/hyperlink" Target="http://phd.epfl.ch/home"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epfl.ch/"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hyperlink" Target="http://futuretudiant.epfl.ch/mobility" TargetMode="External"/><Relationship Id="rId4" Type="http://schemas.openxmlformats.org/officeDocument/2006/relationships/hyperlink" Target="http://futuretudiant.epfl.ch/en"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1.5 Link-Based Ranking</a:t>
            </a:r>
          </a:p>
        </p:txBody>
      </p:sp>
      <p:sp>
        <p:nvSpPr>
          <p:cNvPr id="6" name="Text Placeholder 5"/>
          <p:cNvSpPr>
            <a:spLocks noGrp="1"/>
          </p:cNvSpPr>
          <p:nvPr>
            <p:ph type="body" idx="1"/>
          </p:nvPr>
        </p:nvSpPr>
        <p:spPr/>
        <p:txBody>
          <a:bodyPr/>
          <a:lstStyle/>
          <a:p>
            <a:r>
              <a:rPr lang="en-US"/>
              <a:t> </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230276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3077" name="Rectangle 3"/>
          <p:cNvSpPr>
            <a:spLocks noGrp="1" noChangeArrowheads="1"/>
          </p:cNvSpPr>
          <p:nvPr>
            <p:ph type="title"/>
          </p:nvPr>
        </p:nvSpPr>
        <p:spPr>
          <a:noFill/>
        </p:spPr>
        <p:txBody>
          <a:bodyPr lIns="92075" tIns="46038" rIns="92075" bIns="46038"/>
          <a:lstStyle/>
          <a:p>
            <a:pPr eaLnBrk="1" hangingPunct="1"/>
            <a:r>
              <a:rPr lang="en-US"/>
              <a:t>Random Walker Model</a:t>
            </a:r>
          </a:p>
        </p:txBody>
      </p:sp>
      <p:sp>
        <p:nvSpPr>
          <p:cNvPr id="3078" name="Rectangle 4"/>
          <p:cNvSpPr>
            <a:spLocks noGrp="1" noChangeArrowheads="1"/>
          </p:cNvSpPr>
          <p:nvPr>
            <p:ph type="body" idx="1"/>
          </p:nvPr>
        </p:nvSpPr>
        <p:spPr>
          <a:xfrm>
            <a:off x="208313" y="4566485"/>
            <a:ext cx="8748588" cy="2133600"/>
          </a:xfrm>
          <a:noFill/>
        </p:spPr>
        <p:txBody>
          <a:bodyPr lIns="92075" tIns="46038" rIns="92075" bIns="46038"/>
          <a:lstStyle/>
          <a:p>
            <a:pPr eaLnBrk="1" hangingPunct="1"/>
            <a:r>
              <a:rPr lang="en-US" sz="2800" dirty="0"/>
              <a:t>Result</a:t>
            </a:r>
          </a:p>
          <a:p>
            <a:pPr lvl="1">
              <a:buFont typeface="Arial" charset="0"/>
              <a:buChar char="–"/>
            </a:pPr>
            <a:r>
              <a:rPr lang="en-US" sz="2400" dirty="0">
                <a:latin typeface="Calibri" charset="0"/>
                <a:ea typeface="MS PGothic" charset="0"/>
              </a:rPr>
              <a:t>If a random walker visits a page more often it is more relevant</a:t>
            </a:r>
          </a:p>
          <a:p>
            <a:pPr lvl="1">
              <a:buFont typeface="Arial" charset="0"/>
              <a:buChar char="–"/>
            </a:pPr>
            <a:r>
              <a:rPr lang="en-US" sz="2400" dirty="0">
                <a:latin typeface="Calibri" charset="0"/>
                <a:ea typeface="MS PGothic" charset="0"/>
              </a:rPr>
              <a:t>takes into account the number of referrals AND the relevance of referrals</a:t>
            </a:r>
          </a:p>
          <a:p>
            <a:pPr eaLnBrk="1" hangingPunct="1"/>
            <a:endParaRPr lang="en-US" sz="2800" i="1" baseline="-25000" dirty="0"/>
          </a:p>
        </p:txBody>
      </p:sp>
      <p:graphicFrame>
        <p:nvGraphicFramePr>
          <p:cNvPr id="3074" name="Object 5"/>
          <p:cNvGraphicFramePr>
            <a:graphicFrameLocks/>
          </p:cNvGraphicFramePr>
          <p:nvPr>
            <p:extLst>
              <p:ext uri="{D42A27DB-BD31-4B8C-83A1-F6EECF244321}">
                <p14:modId xmlns:p14="http://schemas.microsoft.com/office/powerpoint/2010/main" val="311237150"/>
              </p:ext>
            </p:extLst>
          </p:nvPr>
        </p:nvGraphicFramePr>
        <p:xfrm>
          <a:off x="4536250" y="1445321"/>
          <a:ext cx="2808287" cy="915987"/>
        </p:xfrm>
        <a:graphic>
          <a:graphicData uri="http://schemas.openxmlformats.org/presentationml/2006/ole">
            <mc:AlternateContent xmlns:mc="http://schemas.openxmlformats.org/markup-compatibility/2006">
              <mc:Choice xmlns:v="urn:schemas-microsoft-com:vml" Requires="v">
                <p:oleObj name="Equation" r:id="rId3" imgW="1358647" imgH="482278" progId="Equation.3">
                  <p:embed/>
                </p:oleObj>
              </mc:Choice>
              <mc:Fallback>
                <p:oleObj name="Equation" r:id="rId3" imgW="1358647" imgH="482278"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6250" y="1445321"/>
                        <a:ext cx="2808287" cy="915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079" name="Oval 6"/>
          <p:cNvSpPr>
            <a:spLocks noChangeArrowheads="1"/>
          </p:cNvSpPr>
          <p:nvPr/>
        </p:nvSpPr>
        <p:spPr bwMode="auto">
          <a:xfrm>
            <a:off x="3261297" y="2733110"/>
            <a:ext cx="301625" cy="301625"/>
          </a:xfrm>
          <a:prstGeom prst="ellipse">
            <a:avLst/>
          </a:prstGeom>
          <a:solidFill>
            <a:schemeClr val="tx1"/>
          </a:solidFill>
          <a:ln w="12700">
            <a:solidFill>
              <a:schemeClr val="tx1"/>
            </a:solidFill>
            <a:round/>
            <a:headEnd/>
            <a:tailEnd/>
          </a:ln>
        </p:spPr>
        <p:txBody>
          <a:bodyPr wrap="none" anchor="ctr"/>
          <a:lstStyle/>
          <a:p>
            <a:endParaRPr lang="fr-FR" sz="1800">
              <a:latin typeface="Calibri" panose="020F0502020204030204" pitchFamily="34" charset="0"/>
              <a:cs typeface="Calibri" panose="020F0502020204030204" pitchFamily="34" charset="0"/>
            </a:endParaRPr>
          </a:p>
        </p:txBody>
      </p:sp>
      <p:sp>
        <p:nvSpPr>
          <p:cNvPr id="3080" name="Oval 7"/>
          <p:cNvSpPr>
            <a:spLocks noChangeArrowheads="1"/>
          </p:cNvSpPr>
          <p:nvPr/>
        </p:nvSpPr>
        <p:spPr bwMode="auto">
          <a:xfrm>
            <a:off x="872109" y="2758510"/>
            <a:ext cx="301625" cy="301625"/>
          </a:xfrm>
          <a:prstGeom prst="ellipse">
            <a:avLst/>
          </a:prstGeom>
          <a:solidFill>
            <a:schemeClr val="tx1"/>
          </a:solidFill>
          <a:ln w="12700">
            <a:solidFill>
              <a:schemeClr val="tx1"/>
            </a:solidFill>
            <a:round/>
            <a:headEnd/>
            <a:tailEnd/>
          </a:ln>
        </p:spPr>
        <p:txBody>
          <a:bodyPr wrap="none" anchor="ctr"/>
          <a:lstStyle/>
          <a:p>
            <a:endParaRPr lang="fr-FR" sz="1800">
              <a:latin typeface="Calibri" panose="020F0502020204030204" pitchFamily="34" charset="0"/>
              <a:cs typeface="Calibri" panose="020F0502020204030204" pitchFamily="34" charset="0"/>
            </a:endParaRPr>
          </a:p>
        </p:txBody>
      </p:sp>
      <p:sp>
        <p:nvSpPr>
          <p:cNvPr id="3081" name="Oval 8"/>
          <p:cNvSpPr>
            <a:spLocks noChangeArrowheads="1"/>
          </p:cNvSpPr>
          <p:nvPr/>
        </p:nvSpPr>
        <p:spPr bwMode="auto">
          <a:xfrm>
            <a:off x="1592833" y="2037785"/>
            <a:ext cx="301625" cy="301625"/>
          </a:xfrm>
          <a:prstGeom prst="ellipse">
            <a:avLst/>
          </a:prstGeom>
          <a:solidFill>
            <a:schemeClr val="tx1"/>
          </a:solidFill>
          <a:ln w="12700">
            <a:solidFill>
              <a:schemeClr val="tx1"/>
            </a:solidFill>
            <a:round/>
            <a:headEnd/>
            <a:tailEnd/>
          </a:ln>
        </p:spPr>
        <p:txBody>
          <a:bodyPr wrap="none" anchor="ctr"/>
          <a:lstStyle/>
          <a:p>
            <a:endParaRPr lang="fr-FR" sz="1800">
              <a:latin typeface="Calibri" panose="020F0502020204030204" pitchFamily="34" charset="0"/>
              <a:cs typeface="Calibri" panose="020F0502020204030204" pitchFamily="34" charset="0"/>
            </a:endParaRPr>
          </a:p>
        </p:txBody>
      </p:sp>
      <p:sp>
        <p:nvSpPr>
          <p:cNvPr id="3082" name="Oval 9"/>
          <p:cNvSpPr>
            <a:spLocks noChangeArrowheads="1"/>
          </p:cNvSpPr>
          <p:nvPr/>
        </p:nvSpPr>
        <p:spPr bwMode="auto">
          <a:xfrm>
            <a:off x="2096072" y="3695135"/>
            <a:ext cx="301625" cy="301625"/>
          </a:xfrm>
          <a:prstGeom prst="ellipse">
            <a:avLst/>
          </a:prstGeom>
          <a:noFill/>
          <a:ln w="38100">
            <a:solidFill>
              <a:schemeClr val="tx1"/>
            </a:solidFill>
            <a:round/>
            <a:headEnd/>
            <a:tailEnd/>
          </a:ln>
        </p:spPr>
        <p:txBody>
          <a:bodyPr wrap="none" anchor="ctr"/>
          <a:lstStyle/>
          <a:p>
            <a:endParaRPr lang="fr-FR" sz="1800">
              <a:latin typeface="Calibri" panose="020F0502020204030204" pitchFamily="34" charset="0"/>
              <a:cs typeface="Calibri" panose="020F0502020204030204" pitchFamily="34" charset="0"/>
            </a:endParaRPr>
          </a:p>
        </p:txBody>
      </p:sp>
      <p:cxnSp>
        <p:nvCxnSpPr>
          <p:cNvPr id="3083" name="AutoShape 10"/>
          <p:cNvCxnSpPr>
            <a:cxnSpLocks noChangeShapeType="1"/>
            <a:stCxn id="3080" idx="5"/>
            <a:endCxn id="3082" idx="1"/>
          </p:cNvCxnSpPr>
          <p:nvPr/>
        </p:nvCxnSpPr>
        <p:spPr bwMode="auto">
          <a:xfrm>
            <a:off x="1129562" y="3015963"/>
            <a:ext cx="1010682" cy="723344"/>
          </a:xfrm>
          <a:prstGeom prst="straightConnector1">
            <a:avLst/>
          </a:prstGeom>
          <a:noFill/>
          <a:ln w="9525">
            <a:solidFill>
              <a:schemeClr val="tx1"/>
            </a:solidFill>
            <a:round/>
            <a:headEnd/>
            <a:tailEnd type="triangle" w="med" len="med"/>
          </a:ln>
        </p:spPr>
      </p:cxnSp>
      <p:cxnSp>
        <p:nvCxnSpPr>
          <p:cNvPr id="3084" name="AutoShape 11"/>
          <p:cNvCxnSpPr>
            <a:cxnSpLocks noChangeShapeType="1"/>
            <a:stCxn id="3081" idx="4"/>
            <a:endCxn id="3082" idx="0"/>
          </p:cNvCxnSpPr>
          <p:nvPr/>
        </p:nvCxnSpPr>
        <p:spPr bwMode="auto">
          <a:xfrm>
            <a:off x="1743646" y="2339410"/>
            <a:ext cx="503239" cy="1355725"/>
          </a:xfrm>
          <a:prstGeom prst="straightConnector1">
            <a:avLst/>
          </a:prstGeom>
          <a:noFill/>
          <a:ln w="9525">
            <a:solidFill>
              <a:schemeClr val="tx1"/>
            </a:solidFill>
            <a:round/>
            <a:headEnd/>
            <a:tailEnd type="triangle" w="med" len="med"/>
          </a:ln>
        </p:spPr>
      </p:cxnSp>
      <p:cxnSp>
        <p:nvCxnSpPr>
          <p:cNvPr id="3085" name="AutoShape 12"/>
          <p:cNvCxnSpPr>
            <a:cxnSpLocks noChangeShapeType="1"/>
            <a:stCxn id="3079" idx="3"/>
            <a:endCxn id="3082" idx="7"/>
          </p:cNvCxnSpPr>
          <p:nvPr/>
        </p:nvCxnSpPr>
        <p:spPr bwMode="auto">
          <a:xfrm flipH="1">
            <a:off x="2353525" y="2990563"/>
            <a:ext cx="951944" cy="748744"/>
          </a:xfrm>
          <a:prstGeom prst="straightConnector1">
            <a:avLst/>
          </a:prstGeom>
          <a:noFill/>
          <a:ln w="9525">
            <a:solidFill>
              <a:schemeClr val="tx1"/>
            </a:solidFill>
            <a:round/>
            <a:headEnd/>
            <a:tailEnd type="triangle" w="med" len="med"/>
          </a:ln>
        </p:spPr>
      </p:cxnSp>
      <p:sp>
        <p:nvSpPr>
          <p:cNvPr id="3086" name="Rectangle 13"/>
          <p:cNvSpPr>
            <a:spLocks noChangeArrowheads="1"/>
          </p:cNvSpPr>
          <p:nvPr/>
        </p:nvSpPr>
        <p:spPr bwMode="auto">
          <a:xfrm>
            <a:off x="402721" y="2477521"/>
            <a:ext cx="386324" cy="369974"/>
          </a:xfrm>
          <a:prstGeom prst="rect">
            <a:avLst/>
          </a:prstGeom>
          <a:noFill/>
          <a:ln w="9525">
            <a:noFill/>
            <a:miter lim="800000"/>
            <a:headEnd/>
            <a:tailEnd/>
          </a:ln>
        </p:spPr>
        <p:txBody>
          <a:bodyPr wrap="none" lIns="92075" tIns="46038" rIns="92075" bIns="46038">
            <a:spAutoFit/>
          </a:bodyPr>
          <a:lstStyle/>
          <a:p>
            <a:r>
              <a:rPr lang="en-US" sz="1800" b="1" i="1">
                <a:latin typeface="Calibri" panose="020F0502020204030204" pitchFamily="34" charset="0"/>
                <a:cs typeface="Calibri" panose="020F0502020204030204" pitchFamily="34" charset="0"/>
              </a:rPr>
              <a:t>p</a:t>
            </a:r>
            <a:r>
              <a:rPr lang="en-US" sz="1800" b="1" i="1" baseline="-25000">
                <a:latin typeface="Calibri" panose="020F0502020204030204" pitchFamily="34" charset="0"/>
                <a:cs typeface="Calibri" panose="020F0502020204030204" pitchFamily="34" charset="0"/>
              </a:rPr>
              <a:t>1</a:t>
            </a:r>
          </a:p>
        </p:txBody>
      </p:sp>
      <p:sp>
        <p:nvSpPr>
          <p:cNvPr id="3087" name="Rectangle 14"/>
          <p:cNvSpPr>
            <a:spLocks noChangeArrowheads="1"/>
          </p:cNvSpPr>
          <p:nvPr/>
        </p:nvSpPr>
        <p:spPr bwMode="auto">
          <a:xfrm>
            <a:off x="1544321" y="1653610"/>
            <a:ext cx="347852" cy="369974"/>
          </a:xfrm>
          <a:prstGeom prst="rect">
            <a:avLst/>
          </a:prstGeom>
          <a:noFill/>
          <a:ln w="9525">
            <a:noFill/>
            <a:miter lim="800000"/>
            <a:headEnd/>
            <a:tailEnd/>
          </a:ln>
        </p:spPr>
        <p:txBody>
          <a:bodyPr wrap="none" lIns="92075" tIns="46038" rIns="92075" bIns="46038">
            <a:spAutoFit/>
          </a:bodyPr>
          <a:lstStyle/>
          <a:p>
            <a:r>
              <a:rPr lang="en-US" sz="1800" b="1" i="1">
                <a:latin typeface="Calibri" panose="020F0502020204030204" pitchFamily="34" charset="0"/>
                <a:cs typeface="Calibri" panose="020F0502020204030204" pitchFamily="34" charset="0"/>
              </a:rPr>
              <a:t>p</a:t>
            </a:r>
            <a:r>
              <a:rPr lang="en-US" sz="1800" b="1" i="1" baseline="-25000">
                <a:latin typeface="Calibri" panose="020F0502020204030204" pitchFamily="34" charset="0"/>
                <a:cs typeface="Calibri" panose="020F0502020204030204" pitchFamily="34" charset="0"/>
              </a:rPr>
              <a:t>j</a:t>
            </a:r>
          </a:p>
        </p:txBody>
      </p:sp>
      <p:sp>
        <p:nvSpPr>
          <p:cNvPr id="3088" name="Rectangle 15"/>
          <p:cNvSpPr>
            <a:spLocks noChangeArrowheads="1"/>
          </p:cNvSpPr>
          <p:nvPr/>
        </p:nvSpPr>
        <p:spPr bwMode="auto">
          <a:xfrm>
            <a:off x="3487919" y="2445771"/>
            <a:ext cx="408766" cy="369974"/>
          </a:xfrm>
          <a:prstGeom prst="rect">
            <a:avLst/>
          </a:prstGeom>
          <a:noFill/>
          <a:ln w="9525">
            <a:noFill/>
            <a:miter lim="800000"/>
            <a:headEnd/>
            <a:tailEnd/>
          </a:ln>
        </p:spPr>
        <p:txBody>
          <a:bodyPr wrap="none" lIns="92075" tIns="46038" rIns="92075" bIns="46038">
            <a:spAutoFit/>
          </a:bodyPr>
          <a:lstStyle/>
          <a:p>
            <a:r>
              <a:rPr lang="en-US" sz="1800" b="1" i="1">
                <a:latin typeface="Calibri" panose="020F0502020204030204" pitchFamily="34" charset="0"/>
                <a:cs typeface="Calibri" panose="020F0502020204030204" pitchFamily="34" charset="0"/>
              </a:rPr>
              <a:t>p</a:t>
            </a:r>
            <a:r>
              <a:rPr lang="en-US" sz="1800" b="1" i="1" baseline="-25000">
                <a:latin typeface="Calibri" panose="020F0502020204030204" pitchFamily="34" charset="0"/>
                <a:cs typeface="Calibri" panose="020F0502020204030204" pitchFamily="34" charset="0"/>
              </a:rPr>
              <a:t>N</a:t>
            </a:r>
          </a:p>
        </p:txBody>
      </p:sp>
      <p:cxnSp>
        <p:nvCxnSpPr>
          <p:cNvPr id="3089" name="AutoShape 16"/>
          <p:cNvCxnSpPr>
            <a:cxnSpLocks noChangeShapeType="1"/>
            <a:stCxn id="3081" idx="4"/>
          </p:cNvCxnSpPr>
          <p:nvPr/>
        </p:nvCxnSpPr>
        <p:spPr bwMode="auto">
          <a:xfrm>
            <a:off x="1743646" y="2339408"/>
            <a:ext cx="582612" cy="827088"/>
          </a:xfrm>
          <a:prstGeom prst="straightConnector1">
            <a:avLst/>
          </a:prstGeom>
          <a:noFill/>
          <a:ln w="9525">
            <a:solidFill>
              <a:schemeClr val="tx1"/>
            </a:solidFill>
            <a:round/>
            <a:headEnd/>
            <a:tailEnd type="triangle" w="med" len="med"/>
          </a:ln>
        </p:spPr>
      </p:cxnSp>
      <p:cxnSp>
        <p:nvCxnSpPr>
          <p:cNvPr id="3090" name="AutoShape 17"/>
          <p:cNvCxnSpPr>
            <a:cxnSpLocks noChangeShapeType="1"/>
            <a:stCxn id="3081" idx="4"/>
          </p:cNvCxnSpPr>
          <p:nvPr/>
        </p:nvCxnSpPr>
        <p:spPr bwMode="auto">
          <a:xfrm>
            <a:off x="1743646" y="2339409"/>
            <a:ext cx="798512" cy="682625"/>
          </a:xfrm>
          <a:prstGeom prst="straightConnector1">
            <a:avLst/>
          </a:prstGeom>
          <a:noFill/>
          <a:ln w="9525">
            <a:solidFill>
              <a:schemeClr val="tx1"/>
            </a:solidFill>
            <a:round/>
            <a:headEnd/>
            <a:tailEnd type="triangle" w="med" len="med"/>
          </a:ln>
        </p:spPr>
      </p:cxnSp>
      <p:cxnSp>
        <p:nvCxnSpPr>
          <p:cNvPr id="3091" name="AutoShape 18"/>
          <p:cNvCxnSpPr>
            <a:cxnSpLocks noChangeShapeType="1"/>
            <a:stCxn id="3081" idx="4"/>
          </p:cNvCxnSpPr>
          <p:nvPr/>
        </p:nvCxnSpPr>
        <p:spPr bwMode="auto">
          <a:xfrm>
            <a:off x="1743646" y="2339410"/>
            <a:ext cx="1014412" cy="466725"/>
          </a:xfrm>
          <a:prstGeom prst="straightConnector1">
            <a:avLst/>
          </a:prstGeom>
          <a:noFill/>
          <a:ln w="9525">
            <a:solidFill>
              <a:schemeClr val="tx1"/>
            </a:solidFill>
            <a:round/>
            <a:headEnd/>
            <a:tailEnd type="triangle" w="med" len="med"/>
          </a:ln>
        </p:spPr>
      </p:cxnSp>
      <p:sp>
        <p:nvSpPr>
          <p:cNvPr id="3092" name="Rectangle 19"/>
          <p:cNvSpPr>
            <a:spLocks noChangeArrowheads="1"/>
          </p:cNvSpPr>
          <p:nvPr/>
        </p:nvSpPr>
        <p:spPr bwMode="auto">
          <a:xfrm>
            <a:off x="2194349" y="2158435"/>
            <a:ext cx="654346" cy="369332"/>
          </a:xfrm>
          <a:prstGeom prst="rect">
            <a:avLst/>
          </a:prstGeom>
          <a:noFill/>
          <a:ln w="9525" algn="ctr">
            <a:noFill/>
            <a:miter lim="800000"/>
            <a:headEnd/>
            <a:tailEnd/>
          </a:ln>
        </p:spPr>
        <p:txBody>
          <a:bodyPr wrap="none">
            <a:spAutoFit/>
          </a:bodyPr>
          <a:lstStyle/>
          <a:p>
            <a:r>
              <a:rPr lang="en-US" sz="1800" i="1">
                <a:latin typeface="Calibri" panose="020F0502020204030204" pitchFamily="34" charset="0"/>
                <a:cs typeface="Calibri" panose="020F0502020204030204" pitchFamily="34" charset="0"/>
              </a:rPr>
              <a:t>C(p</a:t>
            </a:r>
            <a:r>
              <a:rPr lang="en-US" sz="1800" i="1" baseline="-25000">
                <a:latin typeface="Calibri" panose="020F0502020204030204" pitchFamily="34" charset="0"/>
                <a:cs typeface="Calibri" panose="020F0502020204030204" pitchFamily="34" charset="0"/>
              </a:rPr>
              <a:t>j</a:t>
            </a:r>
            <a:r>
              <a:rPr lang="en-US" sz="1800" i="1">
                <a:latin typeface="Calibri" panose="020F0502020204030204" pitchFamily="34" charset="0"/>
                <a:cs typeface="Calibri" panose="020F0502020204030204" pitchFamily="34" charset="0"/>
              </a:rPr>
              <a:t>)</a:t>
            </a:r>
            <a:r>
              <a:rPr lang="en-US" sz="1800">
                <a:latin typeface="Calibri" panose="020F0502020204030204" pitchFamily="34" charset="0"/>
                <a:cs typeface="Calibri" panose="020F0502020204030204" pitchFamily="34" charset="0"/>
              </a:rPr>
              <a:t> </a:t>
            </a:r>
          </a:p>
        </p:txBody>
      </p:sp>
      <p:sp>
        <p:nvSpPr>
          <p:cNvPr id="3093" name="Rectangle 20"/>
          <p:cNvSpPr>
            <a:spLocks noChangeArrowheads="1"/>
          </p:cNvSpPr>
          <p:nvPr/>
        </p:nvSpPr>
        <p:spPr bwMode="auto">
          <a:xfrm>
            <a:off x="2111860" y="4023747"/>
            <a:ext cx="346249" cy="369974"/>
          </a:xfrm>
          <a:prstGeom prst="rect">
            <a:avLst/>
          </a:prstGeom>
          <a:noFill/>
          <a:ln w="9525">
            <a:noFill/>
            <a:miter lim="800000"/>
            <a:headEnd/>
            <a:tailEnd/>
          </a:ln>
        </p:spPr>
        <p:txBody>
          <a:bodyPr wrap="none" lIns="92075" tIns="46038" rIns="92075" bIns="46038">
            <a:spAutoFit/>
          </a:bodyPr>
          <a:lstStyle/>
          <a:p>
            <a:r>
              <a:rPr lang="en-US" sz="1800" b="1" i="1">
                <a:latin typeface="Calibri" panose="020F0502020204030204" pitchFamily="34" charset="0"/>
                <a:cs typeface="Calibri" panose="020F0502020204030204" pitchFamily="34" charset="0"/>
              </a:rPr>
              <a:t>p</a:t>
            </a:r>
            <a:r>
              <a:rPr lang="en-US" sz="1800" b="1" i="1" baseline="-25000">
                <a:latin typeface="Calibri" panose="020F0502020204030204" pitchFamily="34" charset="0"/>
                <a:cs typeface="Calibri" panose="020F0502020204030204" pitchFamily="34" charset="0"/>
              </a:rPr>
              <a:t>i</a:t>
            </a:r>
          </a:p>
        </p:txBody>
      </p:sp>
      <p:sp>
        <p:nvSpPr>
          <p:cNvPr id="2" name="Rectangle 1"/>
          <p:cNvSpPr/>
          <p:nvPr/>
        </p:nvSpPr>
        <p:spPr>
          <a:xfrm>
            <a:off x="4427984" y="2566224"/>
            <a:ext cx="4572000" cy="2062103"/>
          </a:xfrm>
          <a:prstGeom prst="rect">
            <a:avLst/>
          </a:prstGeom>
        </p:spPr>
        <p:txBody>
          <a:bodyPr>
            <a:spAutoFit/>
          </a:bodyPr>
          <a:lstStyle/>
          <a:p>
            <a:pPr algn="l">
              <a:spcBef>
                <a:spcPct val="20000"/>
              </a:spcBef>
            </a:pPr>
            <a:r>
              <a:rPr lang="en-US" sz="2000" i="1" dirty="0">
                <a:latin typeface="Calibri" charset="0"/>
                <a:ea typeface="Calibri" charset="0"/>
                <a:cs typeface="Calibri" charset="0"/>
              </a:rPr>
              <a:t>N</a:t>
            </a:r>
            <a:r>
              <a:rPr lang="en-US" sz="2000" dirty="0">
                <a:latin typeface="Calibri" charset="0"/>
                <a:ea typeface="Calibri" charset="0"/>
                <a:cs typeface="Calibri" charset="0"/>
              </a:rPr>
              <a:t> is the number of Web pages</a:t>
            </a:r>
          </a:p>
          <a:p>
            <a:pPr algn="l">
              <a:spcBef>
                <a:spcPct val="20000"/>
              </a:spcBef>
            </a:pPr>
            <a:r>
              <a:rPr lang="en-US" sz="2000" i="1" dirty="0">
                <a:latin typeface="Calibri" charset="0"/>
                <a:ea typeface="Calibri" charset="0"/>
                <a:cs typeface="Calibri" charset="0"/>
              </a:rPr>
              <a:t>C(p)</a:t>
            </a:r>
            <a:r>
              <a:rPr lang="en-US" sz="2000" dirty="0">
                <a:latin typeface="Calibri" charset="0"/>
                <a:ea typeface="Calibri" charset="0"/>
                <a:cs typeface="Calibri" charset="0"/>
              </a:rPr>
              <a:t> is the number of outgoing links of page </a:t>
            </a:r>
            <a:r>
              <a:rPr lang="en-US" sz="2000" i="1" dirty="0">
                <a:latin typeface="Calibri" charset="0"/>
                <a:ea typeface="Calibri" charset="0"/>
                <a:cs typeface="Calibri" charset="0"/>
              </a:rPr>
              <a:t>p</a:t>
            </a:r>
            <a:r>
              <a:rPr lang="en-US" sz="2000" dirty="0">
                <a:latin typeface="Calibri" charset="0"/>
                <a:ea typeface="Calibri" charset="0"/>
                <a:cs typeface="Calibri" charset="0"/>
              </a:rPr>
              <a:t> </a:t>
            </a:r>
          </a:p>
          <a:p>
            <a:pPr algn="l">
              <a:spcBef>
                <a:spcPct val="20000"/>
              </a:spcBef>
            </a:pPr>
            <a:r>
              <a:rPr lang="en-US" sz="2000" i="1" dirty="0">
                <a:latin typeface="Calibri" charset="0"/>
                <a:ea typeface="Calibri" charset="0"/>
                <a:cs typeface="Calibri" charset="0"/>
              </a:rPr>
              <a:t>P(p</a:t>
            </a:r>
            <a:r>
              <a:rPr lang="en-US" sz="2000" i="1" baseline="-25000" dirty="0">
                <a:latin typeface="Calibri" charset="0"/>
                <a:ea typeface="Calibri" charset="0"/>
                <a:cs typeface="Calibri" charset="0"/>
              </a:rPr>
              <a:t>i</a:t>
            </a:r>
            <a:r>
              <a:rPr lang="en-US" sz="2000" i="1" dirty="0">
                <a:latin typeface="Calibri" charset="0"/>
                <a:ea typeface="Calibri" charset="0"/>
                <a:cs typeface="Calibri" charset="0"/>
              </a:rPr>
              <a:t>)</a:t>
            </a:r>
            <a:r>
              <a:rPr lang="en-US" sz="2000" dirty="0">
                <a:latin typeface="Calibri" charset="0"/>
                <a:ea typeface="Calibri" charset="0"/>
                <a:cs typeface="Calibri" charset="0"/>
              </a:rPr>
              <a:t>  probability to visit page </a:t>
            </a:r>
            <a:r>
              <a:rPr lang="en-US" sz="2000" i="1" dirty="0">
                <a:latin typeface="Calibri" charset="0"/>
                <a:ea typeface="Calibri" charset="0"/>
                <a:cs typeface="Calibri" charset="0"/>
              </a:rPr>
              <a:t>p</a:t>
            </a:r>
            <a:r>
              <a:rPr lang="en-US" sz="2000" i="1" baseline="-25000" dirty="0">
                <a:latin typeface="Calibri" charset="0"/>
                <a:ea typeface="Calibri" charset="0"/>
                <a:cs typeface="Calibri" charset="0"/>
              </a:rPr>
              <a:t>i</a:t>
            </a:r>
            <a:r>
              <a:rPr lang="en-US" sz="2000" dirty="0">
                <a:latin typeface="Calibri" charset="0"/>
                <a:ea typeface="Calibri" charset="0"/>
                <a:cs typeface="Calibri" charset="0"/>
              </a:rPr>
              <a:t>, where page</a:t>
            </a:r>
            <a:r>
              <a:rPr lang="en-US" sz="2000" i="1" dirty="0">
                <a:latin typeface="Calibri" charset="0"/>
                <a:ea typeface="Calibri" charset="0"/>
                <a:cs typeface="Calibri" charset="0"/>
              </a:rPr>
              <a:t> p</a:t>
            </a:r>
            <a:r>
              <a:rPr lang="en-US" sz="2000" i="1" baseline="-25000" dirty="0">
                <a:latin typeface="Calibri" charset="0"/>
                <a:ea typeface="Calibri" charset="0"/>
                <a:cs typeface="Calibri" charset="0"/>
              </a:rPr>
              <a:t>i</a:t>
            </a:r>
            <a:r>
              <a:rPr lang="en-US" sz="2000" dirty="0">
                <a:latin typeface="Calibri" charset="0"/>
                <a:ea typeface="Calibri" charset="0"/>
                <a:cs typeface="Calibri" charset="0"/>
              </a:rPr>
              <a:t> is pointed to by pages </a:t>
            </a:r>
            <a:r>
              <a:rPr lang="en-US" sz="2000" i="1" dirty="0">
                <a:latin typeface="Calibri" charset="0"/>
                <a:ea typeface="Calibri" charset="0"/>
                <a:cs typeface="Calibri" charset="0"/>
              </a:rPr>
              <a:t>p</a:t>
            </a:r>
            <a:r>
              <a:rPr lang="en-US" sz="2000" i="1" baseline="-25000" dirty="0">
                <a:latin typeface="Calibri" charset="0"/>
                <a:ea typeface="Calibri" charset="0"/>
                <a:cs typeface="Calibri" charset="0"/>
              </a:rPr>
              <a:t>1</a:t>
            </a:r>
            <a:r>
              <a:rPr lang="en-US" sz="2000" dirty="0">
                <a:latin typeface="Calibri" charset="0"/>
                <a:ea typeface="Calibri" charset="0"/>
                <a:cs typeface="Calibri" charset="0"/>
              </a:rPr>
              <a:t> to </a:t>
            </a:r>
            <a:r>
              <a:rPr lang="en-US" sz="2000" i="1" dirty="0">
                <a:latin typeface="Calibri" charset="0"/>
                <a:ea typeface="Calibri" charset="0"/>
                <a:cs typeface="Calibri" charset="0"/>
              </a:rPr>
              <a:t>p</a:t>
            </a:r>
            <a:r>
              <a:rPr lang="en-US" sz="2000" i="1" baseline="-25000" dirty="0">
                <a:latin typeface="Calibri" charset="0"/>
                <a:ea typeface="Calibri" charset="0"/>
                <a:cs typeface="Calibri" charset="0"/>
              </a:rPr>
              <a:t>N</a:t>
            </a:r>
            <a:r>
              <a:rPr lang="en-US" sz="2000" i="1" dirty="0">
                <a:latin typeface="Calibri" charset="0"/>
                <a:ea typeface="Calibri" charset="0"/>
                <a:cs typeface="Calibri" charset="0"/>
              </a:rPr>
              <a:t>  </a:t>
            </a:r>
            <a:r>
              <a:rPr lang="en-US" sz="2000" b="1" dirty="0">
                <a:latin typeface="Calibri" charset="0"/>
                <a:ea typeface="Calibri" charset="0"/>
                <a:cs typeface="Calibri" charset="0"/>
              </a:rPr>
              <a:t>= relevance</a:t>
            </a:r>
          </a:p>
        </p:txBody>
      </p:sp>
    </p:spTree>
    <p:extLst>
      <p:ext uri="{BB962C8B-B14F-4D97-AF65-F5344CB8AC3E}">
        <p14:creationId xmlns:p14="http://schemas.microsoft.com/office/powerpoint/2010/main" val="818446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4100" name="Rectangle 2"/>
          <p:cNvSpPr>
            <a:spLocks noGrp="1" noChangeArrowheads="1"/>
          </p:cNvSpPr>
          <p:nvPr>
            <p:ph type="title"/>
          </p:nvPr>
        </p:nvSpPr>
        <p:spPr/>
        <p:txBody>
          <a:bodyPr/>
          <a:lstStyle/>
          <a:p>
            <a:pPr eaLnBrk="1" hangingPunct="1"/>
            <a:r>
              <a:rPr lang="en-US"/>
              <a:t>Transition Matrix for Random Walker</a:t>
            </a:r>
          </a:p>
        </p:txBody>
      </p:sp>
      <p:sp>
        <p:nvSpPr>
          <p:cNvPr id="4101" name="Rectangle 3"/>
          <p:cNvSpPr>
            <a:spLocks noGrp="1" noChangeArrowheads="1"/>
          </p:cNvSpPr>
          <p:nvPr>
            <p:ph type="body" idx="1"/>
          </p:nvPr>
        </p:nvSpPr>
        <p:spPr/>
        <p:txBody>
          <a:bodyPr/>
          <a:lstStyle/>
          <a:p>
            <a:pPr eaLnBrk="1" hangingPunct="1"/>
            <a:r>
              <a:rPr lang="en-US" sz="2800" dirty="0"/>
              <a:t>The definition of </a:t>
            </a:r>
            <a:r>
              <a:rPr lang="en-US" sz="2800" i="1" dirty="0"/>
              <a:t>P(p</a:t>
            </a:r>
            <a:r>
              <a:rPr lang="en-US" sz="2800" i="1" baseline="-25000" dirty="0"/>
              <a:t>i</a:t>
            </a:r>
            <a:r>
              <a:rPr lang="en-US" sz="2800" i="1" dirty="0"/>
              <a:t>)</a:t>
            </a:r>
            <a:r>
              <a:rPr lang="en-US" sz="2800" dirty="0"/>
              <a:t> can be reformulated as matrix equation</a:t>
            </a:r>
          </a:p>
          <a:p>
            <a:pPr eaLnBrk="1" hangingPunct="1"/>
            <a:endParaRPr lang="en-US" sz="2800" dirty="0"/>
          </a:p>
          <a:p>
            <a:pPr eaLnBrk="1" hangingPunct="1"/>
            <a:endParaRPr lang="en-US" sz="2800" dirty="0"/>
          </a:p>
          <a:p>
            <a:pPr eaLnBrk="1" hangingPunct="1"/>
            <a:endParaRPr lang="en-US" sz="2800" dirty="0"/>
          </a:p>
          <a:p>
            <a:pPr eaLnBrk="1" hangingPunct="1"/>
            <a:endParaRPr lang="en-US" sz="2800" dirty="0"/>
          </a:p>
          <a:p>
            <a:pPr eaLnBrk="1" hangingPunct="1"/>
            <a:endParaRPr lang="en-US" sz="2800" dirty="0"/>
          </a:p>
          <a:p>
            <a:pPr eaLnBrk="1" hangingPunct="1"/>
            <a:endParaRPr lang="en-US" sz="2800" dirty="0"/>
          </a:p>
          <a:p>
            <a:pPr eaLnBrk="1" hangingPunct="1"/>
            <a:r>
              <a:rPr lang="en-US" sz="2800" dirty="0"/>
              <a:t>The vector of page relevance values is the Eigenvector of the matrix R for the largest Eigenvalue</a:t>
            </a:r>
          </a:p>
        </p:txBody>
      </p:sp>
      <p:graphicFrame>
        <p:nvGraphicFramePr>
          <p:cNvPr id="4098" name="Object 4"/>
          <p:cNvGraphicFramePr>
            <a:graphicFrameLocks/>
          </p:cNvGraphicFramePr>
          <p:nvPr>
            <p:extLst>
              <p:ext uri="{D42A27DB-BD31-4B8C-83A1-F6EECF244321}">
                <p14:modId xmlns:p14="http://schemas.microsoft.com/office/powerpoint/2010/main" val="1157192590"/>
              </p:ext>
            </p:extLst>
          </p:nvPr>
        </p:nvGraphicFramePr>
        <p:xfrm>
          <a:off x="2411760" y="1988840"/>
          <a:ext cx="3324225" cy="2913062"/>
        </p:xfrm>
        <a:graphic>
          <a:graphicData uri="http://schemas.openxmlformats.org/presentationml/2006/ole">
            <mc:AlternateContent xmlns:mc="http://schemas.openxmlformats.org/markup-compatibility/2006">
              <mc:Choice xmlns:v="urn:schemas-microsoft-com:vml" Requires="v">
                <p:oleObj name="Equation" r:id="rId3" imgW="1676400" imgH="1562100" progId="Equation.3">
                  <p:embed/>
                </p:oleObj>
              </mc:Choice>
              <mc:Fallback>
                <p:oleObj name="Equation" r:id="rId3" imgW="1676400" imgH="1562100" progId="Equation.3">
                  <p:embed/>
                  <p:pic>
                    <p:nvPicPr>
                      <p:cNvPr id="0" name=""/>
                      <p:cNvPicPr>
                        <a:picLocks noChangeArrowheads="1"/>
                      </p:cNvPicPr>
                      <p:nvPr/>
                    </p:nvPicPr>
                    <p:blipFill>
                      <a:blip r:embed="rId4"/>
                      <a:srcRect/>
                      <a:stretch>
                        <a:fillRect/>
                      </a:stretch>
                    </p:blipFill>
                    <p:spPr bwMode="auto">
                      <a:xfrm>
                        <a:off x="2411760" y="1988840"/>
                        <a:ext cx="3324225" cy="2913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454733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Object 15"/>
          <p:cNvGraphicFramePr>
            <a:graphicFrameLocks noChangeAspect="1"/>
          </p:cNvGraphicFramePr>
          <p:nvPr>
            <p:extLst>
              <p:ext uri="{D42A27DB-BD31-4B8C-83A1-F6EECF244321}">
                <p14:modId xmlns:p14="http://schemas.microsoft.com/office/powerpoint/2010/main" val="1834628448"/>
              </p:ext>
            </p:extLst>
          </p:nvPr>
        </p:nvGraphicFramePr>
        <p:xfrm>
          <a:off x="4427985" y="1663700"/>
          <a:ext cx="2281238" cy="1658938"/>
        </p:xfrm>
        <a:graphic>
          <a:graphicData uri="http://schemas.openxmlformats.org/presentationml/2006/ole">
            <mc:AlternateContent xmlns:mc="http://schemas.openxmlformats.org/markup-compatibility/2006">
              <mc:Choice xmlns:v="urn:schemas-microsoft-com:vml" Requires="v">
                <p:oleObj name="Equation" r:id="rId3" imgW="1066800" imgH="774700" progId="Equation.3">
                  <p:embed/>
                </p:oleObj>
              </mc:Choice>
              <mc:Fallback>
                <p:oleObj name="Equation" r:id="rId3" imgW="1066800" imgH="774700" progId="Equation.3">
                  <p:embed/>
                  <p:pic>
                    <p:nvPicPr>
                      <p:cNvPr id="0" name=""/>
                      <p:cNvPicPr>
                        <a:picLocks noChangeAspect="1" noChangeArrowheads="1"/>
                      </p:cNvPicPr>
                      <p:nvPr/>
                    </p:nvPicPr>
                    <p:blipFill>
                      <a:blip r:embed="rId4"/>
                      <a:srcRect/>
                      <a:stretch>
                        <a:fillRect/>
                      </a:stretch>
                    </p:blipFill>
                    <p:spPr bwMode="auto">
                      <a:xfrm>
                        <a:off x="4427985" y="1663700"/>
                        <a:ext cx="2281238" cy="165893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124"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5125" name="Rectangle 2"/>
          <p:cNvSpPr>
            <a:spLocks noGrp="1" noChangeArrowheads="1"/>
          </p:cNvSpPr>
          <p:nvPr>
            <p:ph type="title"/>
          </p:nvPr>
        </p:nvSpPr>
        <p:spPr/>
        <p:txBody>
          <a:bodyPr/>
          <a:lstStyle/>
          <a:p>
            <a:pPr eaLnBrk="1" hangingPunct="1"/>
            <a:r>
              <a:rPr lang="en-US"/>
              <a:t>Example</a:t>
            </a:r>
          </a:p>
        </p:txBody>
      </p:sp>
      <p:sp>
        <p:nvSpPr>
          <p:cNvPr id="5126" name="Oval 3"/>
          <p:cNvSpPr>
            <a:spLocks noChangeArrowheads="1"/>
          </p:cNvSpPr>
          <p:nvPr/>
        </p:nvSpPr>
        <p:spPr bwMode="auto">
          <a:xfrm>
            <a:off x="900113" y="177323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5127" name="AutoShape 4"/>
          <p:cNvCxnSpPr>
            <a:cxnSpLocks noChangeShapeType="1"/>
            <a:stCxn id="5126" idx="4"/>
            <a:endCxn id="5129" idx="1"/>
          </p:cNvCxnSpPr>
          <p:nvPr/>
        </p:nvCxnSpPr>
        <p:spPr bwMode="auto">
          <a:xfrm>
            <a:off x="1050926" y="2074865"/>
            <a:ext cx="828675" cy="966787"/>
          </a:xfrm>
          <a:prstGeom prst="straightConnector1">
            <a:avLst/>
          </a:prstGeom>
          <a:noFill/>
          <a:ln w="9525">
            <a:solidFill>
              <a:schemeClr val="tx1"/>
            </a:solidFill>
            <a:round/>
            <a:headEnd type="triangle" w="med" len="med"/>
            <a:tailEnd/>
          </a:ln>
        </p:spPr>
      </p:cxnSp>
      <p:sp>
        <p:nvSpPr>
          <p:cNvPr id="5128" name="Oval 5"/>
          <p:cNvSpPr>
            <a:spLocks noChangeArrowheads="1"/>
          </p:cNvSpPr>
          <p:nvPr/>
        </p:nvSpPr>
        <p:spPr bwMode="auto">
          <a:xfrm>
            <a:off x="2700339" y="177323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5129" name="Oval 6"/>
          <p:cNvSpPr>
            <a:spLocks noChangeArrowheads="1"/>
          </p:cNvSpPr>
          <p:nvPr/>
        </p:nvSpPr>
        <p:spPr bwMode="auto">
          <a:xfrm>
            <a:off x="1835151" y="2997202"/>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5130" name="AutoShape 7"/>
          <p:cNvCxnSpPr>
            <a:cxnSpLocks noChangeShapeType="1"/>
            <a:stCxn id="5126" idx="6"/>
            <a:endCxn id="5128" idx="2"/>
          </p:cNvCxnSpPr>
          <p:nvPr/>
        </p:nvCxnSpPr>
        <p:spPr bwMode="auto">
          <a:xfrm>
            <a:off x="1201738" y="1924050"/>
            <a:ext cx="1498600" cy="0"/>
          </a:xfrm>
          <a:prstGeom prst="straightConnector1">
            <a:avLst/>
          </a:prstGeom>
          <a:noFill/>
          <a:ln w="9525">
            <a:solidFill>
              <a:schemeClr val="tx1"/>
            </a:solidFill>
            <a:round/>
            <a:headEnd/>
            <a:tailEnd type="triangle" w="med" len="med"/>
          </a:ln>
        </p:spPr>
      </p:cxnSp>
      <p:cxnSp>
        <p:nvCxnSpPr>
          <p:cNvPr id="5131" name="AutoShape 8"/>
          <p:cNvCxnSpPr>
            <a:cxnSpLocks noChangeShapeType="1"/>
            <a:stCxn id="5129" idx="0"/>
            <a:endCxn id="5126" idx="5"/>
          </p:cNvCxnSpPr>
          <p:nvPr/>
        </p:nvCxnSpPr>
        <p:spPr bwMode="auto">
          <a:xfrm flipH="1" flipV="1">
            <a:off x="1157289" y="2030415"/>
            <a:ext cx="828675" cy="966787"/>
          </a:xfrm>
          <a:prstGeom prst="straightConnector1">
            <a:avLst/>
          </a:prstGeom>
          <a:noFill/>
          <a:ln w="9525">
            <a:solidFill>
              <a:schemeClr val="tx1"/>
            </a:solidFill>
            <a:round/>
            <a:headEnd type="triangle" w="med" len="med"/>
            <a:tailEnd/>
          </a:ln>
        </p:spPr>
      </p:cxnSp>
      <p:cxnSp>
        <p:nvCxnSpPr>
          <p:cNvPr id="5132" name="AutoShape 9"/>
          <p:cNvCxnSpPr>
            <a:cxnSpLocks noChangeShapeType="1"/>
            <a:stCxn id="5128" idx="4"/>
            <a:endCxn id="5129" idx="7"/>
          </p:cNvCxnSpPr>
          <p:nvPr/>
        </p:nvCxnSpPr>
        <p:spPr bwMode="auto">
          <a:xfrm flipH="1">
            <a:off x="2092325" y="2074865"/>
            <a:ext cx="758825" cy="966787"/>
          </a:xfrm>
          <a:prstGeom prst="straightConnector1">
            <a:avLst/>
          </a:prstGeom>
          <a:noFill/>
          <a:ln w="9525">
            <a:solidFill>
              <a:schemeClr val="tx1"/>
            </a:solidFill>
            <a:round/>
            <a:headEnd/>
            <a:tailEnd type="triangle" w="med" len="med"/>
          </a:ln>
        </p:spPr>
      </p:cxnSp>
      <p:sp>
        <p:nvSpPr>
          <p:cNvPr id="5133" name="Rectangle 10"/>
          <p:cNvSpPr>
            <a:spLocks noChangeArrowheads="1"/>
          </p:cNvSpPr>
          <p:nvPr/>
        </p:nvSpPr>
        <p:spPr bwMode="auto">
          <a:xfrm>
            <a:off x="587074" y="1412876"/>
            <a:ext cx="883255"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P(p</a:t>
            </a:r>
            <a:r>
              <a:rPr lang="en-US" sz="1400" i="1" baseline="-25000">
                <a:latin typeface="Calibri" panose="020F0502020204030204" pitchFamily="34" charset="0"/>
                <a:cs typeface="Calibri" panose="020F0502020204030204" pitchFamily="34" charset="0"/>
              </a:rPr>
              <a:t>1</a:t>
            </a:r>
            <a:r>
              <a:rPr lang="en-US" sz="1400" i="1">
                <a:latin typeface="Calibri" panose="020F0502020204030204" pitchFamily="34" charset="0"/>
                <a:cs typeface="Calibri" panose="020F0502020204030204" pitchFamily="34" charset="0"/>
              </a:rPr>
              <a:t>)=2/5</a:t>
            </a:r>
            <a:endParaRPr lang="en-US" sz="1400" i="1" baseline="-25000">
              <a:latin typeface="Calibri" panose="020F0502020204030204" pitchFamily="34" charset="0"/>
              <a:cs typeface="Calibri" panose="020F0502020204030204" pitchFamily="34" charset="0"/>
            </a:endParaRPr>
          </a:p>
        </p:txBody>
      </p:sp>
      <p:sp>
        <p:nvSpPr>
          <p:cNvPr id="5134" name="Rectangle 11"/>
          <p:cNvSpPr>
            <a:spLocks noChangeArrowheads="1"/>
          </p:cNvSpPr>
          <p:nvPr/>
        </p:nvSpPr>
        <p:spPr bwMode="auto">
          <a:xfrm>
            <a:off x="2387298" y="1412876"/>
            <a:ext cx="883255"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P(p</a:t>
            </a:r>
            <a:r>
              <a:rPr lang="en-US" sz="1400" i="1" baseline="-25000">
                <a:latin typeface="Calibri" panose="020F0502020204030204" pitchFamily="34" charset="0"/>
                <a:cs typeface="Calibri" panose="020F0502020204030204" pitchFamily="34" charset="0"/>
              </a:rPr>
              <a:t>2</a:t>
            </a:r>
            <a:r>
              <a:rPr lang="en-US" sz="1400" i="1">
                <a:latin typeface="Calibri" panose="020F0502020204030204" pitchFamily="34" charset="0"/>
                <a:cs typeface="Calibri" panose="020F0502020204030204" pitchFamily="34" charset="0"/>
              </a:rPr>
              <a:t>)=1/5</a:t>
            </a:r>
            <a:endParaRPr lang="en-US" sz="1400" i="1" baseline="-25000">
              <a:latin typeface="Calibri" panose="020F0502020204030204" pitchFamily="34" charset="0"/>
              <a:cs typeface="Calibri" panose="020F0502020204030204" pitchFamily="34" charset="0"/>
            </a:endParaRPr>
          </a:p>
        </p:txBody>
      </p:sp>
      <p:sp>
        <p:nvSpPr>
          <p:cNvPr id="5135" name="Rectangle 12"/>
          <p:cNvSpPr>
            <a:spLocks noChangeArrowheads="1"/>
          </p:cNvSpPr>
          <p:nvPr/>
        </p:nvSpPr>
        <p:spPr bwMode="auto">
          <a:xfrm>
            <a:off x="1555449" y="3284539"/>
            <a:ext cx="883255"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P(p</a:t>
            </a:r>
            <a:r>
              <a:rPr lang="en-US" sz="1400" i="1" baseline="-25000">
                <a:latin typeface="Calibri" panose="020F0502020204030204" pitchFamily="34" charset="0"/>
                <a:cs typeface="Calibri" panose="020F0502020204030204" pitchFamily="34" charset="0"/>
              </a:rPr>
              <a:t>3</a:t>
            </a:r>
            <a:r>
              <a:rPr lang="en-US" sz="1400" i="1">
                <a:latin typeface="Calibri" panose="020F0502020204030204" pitchFamily="34" charset="0"/>
                <a:cs typeface="Calibri" panose="020F0502020204030204" pitchFamily="34" charset="0"/>
              </a:rPr>
              <a:t>)=2/5</a:t>
            </a:r>
            <a:endParaRPr lang="en-US" sz="1400" i="1" baseline="-25000">
              <a:latin typeface="Calibri" panose="020F0502020204030204" pitchFamily="34" charset="0"/>
              <a:cs typeface="Calibri" panose="020F0502020204030204" pitchFamily="34" charset="0"/>
            </a:endParaRPr>
          </a:p>
        </p:txBody>
      </p:sp>
      <p:sp>
        <p:nvSpPr>
          <p:cNvPr id="5136" name="Rectangle 13"/>
          <p:cNvSpPr>
            <a:spLocks noChangeArrowheads="1"/>
          </p:cNvSpPr>
          <p:nvPr/>
        </p:nvSpPr>
        <p:spPr bwMode="auto">
          <a:xfrm>
            <a:off x="2499985" y="2349501"/>
            <a:ext cx="724557"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C(p</a:t>
            </a:r>
            <a:r>
              <a:rPr lang="en-US" sz="1400" i="1" baseline="-25000">
                <a:latin typeface="Calibri" panose="020F0502020204030204" pitchFamily="34" charset="0"/>
                <a:cs typeface="Calibri" panose="020F0502020204030204" pitchFamily="34" charset="0"/>
              </a:rPr>
              <a:t>2</a:t>
            </a:r>
            <a:r>
              <a:rPr lang="en-US" sz="1400" i="1">
                <a:latin typeface="Calibri" panose="020F0502020204030204" pitchFamily="34" charset="0"/>
                <a:cs typeface="Calibri" panose="020F0502020204030204" pitchFamily="34" charset="0"/>
              </a:rPr>
              <a:t>)=1</a:t>
            </a:r>
            <a:endParaRPr lang="en-US" sz="1400" i="1" baseline="-25000">
              <a:latin typeface="Calibri" panose="020F0502020204030204" pitchFamily="34" charset="0"/>
              <a:cs typeface="Calibri" panose="020F0502020204030204" pitchFamily="34" charset="0"/>
            </a:endParaRPr>
          </a:p>
        </p:txBody>
      </p:sp>
      <p:sp>
        <p:nvSpPr>
          <p:cNvPr id="5137" name="Rectangle 14"/>
          <p:cNvSpPr>
            <a:spLocks noChangeArrowheads="1"/>
          </p:cNvSpPr>
          <p:nvPr/>
        </p:nvSpPr>
        <p:spPr bwMode="auto">
          <a:xfrm>
            <a:off x="526722" y="2420939"/>
            <a:ext cx="724557"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C(p</a:t>
            </a:r>
            <a:r>
              <a:rPr lang="en-US" sz="1400" i="1" baseline="-25000">
                <a:latin typeface="Calibri" panose="020F0502020204030204" pitchFamily="34" charset="0"/>
                <a:cs typeface="Calibri" panose="020F0502020204030204" pitchFamily="34" charset="0"/>
              </a:rPr>
              <a:t>3</a:t>
            </a:r>
            <a:r>
              <a:rPr lang="en-US" sz="1400" i="1">
                <a:latin typeface="Calibri" panose="020F0502020204030204" pitchFamily="34" charset="0"/>
                <a:cs typeface="Calibri" panose="020F0502020204030204" pitchFamily="34" charset="0"/>
              </a:rPr>
              <a:t>)=1</a:t>
            </a:r>
            <a:endParaRPr lang="en-US" sz="1400" i="1" baseline="-25000">
              <a:latin typeface="Calibri" panose="020F0502020204030204" pitchFamily="34" charset="0"/>
              <a:cs typeface="Calibri" panose="020F0502020204030204" pitchFamily="34" charset="0"/>
            </a:endParaRPr>
          </a:p>
        </p:txBody>
      </p:sp>
      <p:sp>
        <p:nvSpPr>
          <p:cNvPr id="5138" name="Rectangle 15"/>
          <p:cNvSpPr>
            <a:spLocks noChangeArrowheads="1"/>
          </p:cNvSpPr>
          <p:nvPr/>
        </p:nvSpPr>
        <p:spPr bwMode="auto">
          <a:xfrm>
            <a:off x="1436360" y="1989139"/>
            <a:ext cx="724557"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C(p</a:t>
            </a:r>
            <a:r>
              <a:rPr lang="en-US" sz="1400" i="1" baseline="-25000">
                <a:latin typeface="Calibri" panose="020F0502020204030204" pitchFamily="34" charset="0"/>
                <a:cs typeface="Calibri" panose="020F0502020204030204" pitchFamily="34" charset="0"/>
              </a:rPr>
              <a:t>1</a:t>
            </a:r>
            <a:r>
              <a:rPr lang="en-US" sz="1400" i="1">
                <a:latin typeface="Calibri" panose="020F0502020204030204" pitchFamily="34" charset="0"/>
                <a:cs typeface="Calibri" panose="020F0502020204030204" pitchFamily="34" charset="0"/>
              </a:rPr>
              <a:t>)=2</a:t>
            </a:r>
            <a:endParaRPr lang="en-US" sz="1400" i="1" baseline="-25000">
              <a:latin typeface="Calibri" panose="020F0502020204030204" pitchFamily="34" charset="0"/>
              <a:cs typeface="Calibri" panose="020F0502020204030204" pitchFamily="34" charset="0"/>
            </a:endParaRPr>
          </a:p>
        </p:txBody>
      </p:sp>
      <p:sp>
        <p:nvSpPr>
          <p:cNvPr id="5139" name="Rectangle 17"/>
          <p:cNvSpPr>
            <a:spLocks noChangeArrowheads="1"/>
          </p:cNvSpPr>
          <p:nvPr/>
        </p:nvSpPr>
        <p:spPr bwMode="auto">
          <a:xfrm>
            <a:off x="5306524" y="3429000"/>
            <a:ext cx="1112228" cy="339196"/>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Link Matrix</a:t>
            </a:r>
          </a:p>
        </p:txBody>
      </p:sp>
      <p:sp>
        <p:nvSpPr>
          <p:cNvPr id="5141" name="Rectangle 19"/>
          <p:cNvSpPr>
            <a:spLocks noChangeArrowheads="1"/>
          </p:cNvSpPr>
          <p:nvPr/>
        </p:nvSpPr>
        <p:spPr bwMode="auto">
          <a:xfrm>
            <a:off x="6863530" y="1844675"/>
            <a:ext cx="1043041" cy="339196"/>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Links to p</a:t>
            </a:r>
            <a:r>
              <a:rPr lang="en-US" sz="1600" baseline="-25000" dirty="0">
                <a:latin typeface="Calibri" charset="0"/>
                <a:ea typeface="Calibri" charset="0"/>
                <a:cs typeface="Calibri" charset="0"/>
              </a:rPr>
              <a:t>1</a:t>
            </a:r>
          </a:p>
        </p:txBody>
      </p:sp>
      <p:sp>
        <p:nvSpPr>
          <p:cNvPr id="5143" name="Rectangle 21"/>
          <p:cNvSpPr>
            <a:spLocks noChangeArrowheads="1"/>
          </p:cNvSpPr>
          <p:nvPr/>
        </p:nvSpPr>
        <p:spPr bwMode="auto">
          <a:xfrm>
            <a:off x="4735083" y="1268413"/>
            <a:ext cx="1270861" cy="339196"/>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Links from p</a:t>
            </a:r>
            <a:r>
              <a:rPr lang="en-US" sz="1600" baseline="-25000" dirty="0">
                <a:latin typeface="Calibri" charset="0"/>
                <a:ea typeface="Calibri" charset="0"/>
                <a:cs typeface="Calibri" charset="0"/>
              </a:rPr>
              <a:t>1</a:t>
            </a:r>
          </a:p>
        </p:txBody>
      </p:sp>
      <p:graphicFrame>
        <p:nvGraphicFramePr>
          <p:cNvPr id="5123" name="Object 22"/>
          <p:cNvGraphicFramePr>
            <a:graphicFrameLocks noChangeAspect="1"/>
          </p:cNvGraphicFramePr>
          <p:nvPr>
            <p:extLst>
              <p:ext uri="{D42A27DB-BD31-4B8C-83A1-F6EECF244321}">
                <p14:modId xmlns:p14="http://schemas.microsoft.com/office/powerpoint/2010/main" val="3498407146"/>
              </p:ext>
            </p:extLst>
          </p:nvPr>
        </p:nvGraphicFramePr>
        <p:xfrm>
          <a:off x="2451100" y="3825875"/>
          <a:ext cx="3803650" cy="1957388"/>
        </p:xfrm>
        <a:graphic>
          <a:graphicData uri="http://schemas.openxmlformats.org/presentationml/2006/ole">
            <mc:AlternateContent xmlns:mc="http://schemas.openxmlformats.org/markup-compatibility/2006">
              <mc:Choice xmlns:v="urn:schemas-microsoft-com:vml" Requires="v">
                <p:oleObj name="Equation" r:id="rId5" imgW="1778000" imgH="914400" progId="Equation.3">
                  <p:embed/>
                </p:oleObj>
              </mc:Choice>
              <mc:Fallback>
                <p:oleObj name="Equation" r:id="rId5" imgW="1778000" imgH="914400" progId="Equation.3">
                  <p:embed/>
                  <p:pic>
                    <p:nvPicPr>
                      <p:cNvPr id="0" name=""/>
                      <p:cNvPicPr>
                        <a:picLocks noChangeAspect="1" noChangeArrowheads="1"/>
                      </p:cNvPicPr>
                      <p:nvPr/>
                    </p:nvPicPr>
                    <p:blipFill>
                      <a:blip r:embed="rId6"/>
                      <a:srcRect/>
                      <a:stretch>
                        <a:fillRect/>
                      </a:stretch>
                    </p:blipFill>
                    <p:spPr bwMode="auto">
                      <a:xfrm>
                        <a:off x="2451100" y="3825875"/>
                        <a:ext cx="3803650" cy="19573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144" name="Rectangle 23"/>
          <p:cNvSpPr>
            <a:spLocks noChangeArrowheads="1"/>
          </p:cNvSpPr>
          <p:nvPr/>
        </p:nvSpPr>
        <p:spPr bwMode="auto">
          <a:xfrm>
            <a:off x="3385243" y="5949952"/>
            <a:ext cx="2483052" cy="462307"/>
          </a:xfrm>
          <a:prstGeom prst="rect">
            <a:avLst/>
          </a:prstGeom>
          <a:noFill/>
          <a:ln w="9525">
            <a:noFill/>
            <a:miter lim="800000"/>
            <a:headEnd/>
            <a:tailEnd/>
          </a:ln>
        </p:spPr>
        <p:txBody>
          <a:bodyPr wrap="none" lIns="92075" tIns="46038" rIns="92075" bIns="46038">
            <a:spAutoFit/>
          </a:bodyPr>
          <a:lstStyle/>
          <a:p>
            <a:r>
              <a:rPr lang="en-US" sz="2400" dirty="0">
                <a:latin typeface="Calibri" charset="0"/>
                <a:ea typeface="Calibri" charset="0"/>
                <a:cs typeface="Calibri" charset="0"/>
              </a:rPr>
              <a:t>Ranking p</a:t>
            </a:r>
            <a:r>
              <a:rPr lang="en-US" sz="2400" baseline="-25000" dirty="0">
                <a:latin typeface="Calibri" charset="0"/>
                <a:ea typeface="Calibri" charset="0"/>
                <a:cs typeface="Calibri" charset="0"/>
              </a:rPr>
              <a:t>1</a:t>
            </a:r>
            <a:r>
              <a:rPr lang="en-US" sz="2400" dirty="0">
                <a:latin typeface="Calibri" charset="0"/>
                <a:ea typeface="Calibri" charset="0"/>
                <a:cs typeface="Calibri" charset="0"/>
              </a:rPr>
              <a:t>, p</a:t>
            </a:r>
            <a:r>
              <a:rPr lang="en-US" sz="2400" baseline="-25000" dirty="0">
                <a:latin typeface="Calibri" charset="0"/>
                <a:ea typeface="Calibri" charset="0"/>
                <a:cs typeface="Calibri" charset="0"/>
              </a:rPr>
              <a:t>3</a:t>
            </a:r>
            <a:r>
              <a:rPr lang="en-US" sz="2400" dirty="0">
                <a:latin typeface="Calibri" charset="0"/>
                <a:ea typeface="Calibri" charset="0"/>
                <a:cs typeface="Calibri" charset="0"/>
              </a:rPr>
              <a:t> &gt; p</a:t>
            </a:r>
            <a:r>
              <a:rPr lang="en-US" sz="2400" baseline="-25000" dirty="0">
                <a:latin typeface="Calibri" charset="0"/>
                <a:ea typeface="Calibri" charset="0"/>
                <a:cs typeface="Calibri" charset="0"/>
              </a:rPr>
              <a:t>2</a:t>
            </a:r>
          </a:p>
        </p:txBody>
      </p:sp>
      <p:sp>
        <p:nvSpPr>
          <p:cNvPr id="2" name="Rectangle 1"/>
          <p:cNvSpPr/>
          <p:nvPr/>
        </p:nvSpPr>
        <p:spPr bwMode="auto">
          <a:xfrm>
            <a:off x="5136556" y="1800419"/>
            <a:ext cx="432048" cy="1385500"/>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27" name="Rectangle 26"/>
          <p:cNvSpPr/>
          <p:nvPr/>
        </p:nvSpPr>
        <p:spPr bwMode="auto">
          <a:xfrm>
            <a:off x="5066690" y="1841903"/>
            <a:ext cx="1449526" cy="344739"/>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1847827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6149" name="Rectangle 2"/>
          <p:cNvSpPr>
            <a:spLocks noGrp="1" noChangeArrowheads="1"/>
          </p:cNvSpPr>
          <p:nvPr>
            <p:ph type="title"/>
          </p:nvPr>
        </p:nvSpPr>
        <p:spPr/>
        <p:txBody>
          <a:bodyPr/>
          <a:lstStyle/>
          <a:p>
            <a:pPr eaLnBrk="1" hangingPunct="1"/>
            <a:r>
              <a:rPr lang="en-US"/>
              <a:t>Modified Example</a:t>
            </a:r>
          </a:p>
        </p:txBody>
      </p:sp>
      <p:sp>
        <p:nvSpPr>
          <p:cNvPr id="6150" name="Oval 3"/>
          <p:cNvSpPr>
            <a:spLocks noChangeArrowheads="1"/>
          </p:cNvSpPr>
          <p:nvPr/>
        </p:nvSpPr>
        <p:spPr bwMode="auto">
          <a:xfrm>
            <a:off x="900113" y="177323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6151" name="Oval 4"/>
          <p:cNvSpPr>
            <a:spLocks noChangeArrowheads="1"/>
          </p:cNvSpPr>
          <p:nvPr/>
        </p:nvSpPr>
        <p:spPr bwMode="auto">
          <a:xfrm>
            <a:off x="2700339" y="177323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6152" name="Oval 5"/>
          <p:cNvSpPr>
            <a:spLocks noChangeArrowheads="1"/>
          </p:cNvSpPr>
          <p:nvPr/>
        </p:nvSpPr>
        <p:spPr bwMode="auto">
          <a:xfrm>
            <a:off x="1835151" y="2997202"/>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6153" name="AutoShape 6"/>
          <p:cNvCxnSpPr>
            <a:cxnSpLocks noChangeShapeType="1"/>
            <a:stCxn id="6150" idx="6"/>
            <a:endCxn id="6151" idx="2"/>
          </p:cNvCxnSpPr>
          <p:nvPr/>
        </p:nvCxnSpPr>
        <p:spPr bwMode="auto">
          <a:xfrm>
            <a:off x="1201738" y="1924050"/>
            <a:ext cx="1498600" cy="0"/>
          </a:xfrm>
          <a:prstGeom prst="straightConnector1">
            <a:avLst/>
          </a:prstGeom>
          <a:noFill/>
          <a:ln w="9525">
            <a:solidFill>
              <a:schemeClr val="tx1"/>
            </a:solidFill>
            <a:round/>
            <a:headEnd/>
            <a:tailEnd type="triangle" w="med" len="med"/>
          </a:ln>
        </p:spPr>
      </p:cxnSp>
      <p:cxnSp>
        <p:nvCxnSpPr>
          <p:cNvPr id="6154" name="AutoShape 7"/>
          <p:cNvCxnSpPr>
            <a:cxnSpLocks noChangeShapeType="1"/>
            <a:stCxn id="6152" idx="0"/>
            <a:endCxn id="6150" idx="5"/>
          </p:cNvCxnSpPr>
          <p:nvPr/>
        </p:nvCxnSpPr>
        <p:spPr bwMode="auto">
          <a:xfrm flipH="1" flipV="1">
            <a:off x="1157289" y="2030415"/>
            <a:ext cx="828675" cy="966787"/>
          </a:xfrm>
          <a:prstGeom prst="straightConnector1">
            <a:avLst/>
          </a:prstGeom>
          <a:noFill/>
          <a:ln w="9525">
            <a:solidFill>
              <a:schemeClr val="tx1"/>
            </a:solidFill>
            <a:round/>
            <a:headEnd type="triangle" w="med" len="med"/>
            <a:tailEnd/>
          </a:ln>
        </p:spPr>
      </p:cxnSp>
      <p:cxnSp>
        <p:nvCxnSpPr>
          <p:cNvPr id="6155" name="AutoShape 8"/>
          <p:cNvCxnSpPr>
            <a:cxnSpLocks noChangeShapeType="1"/>
            <a:stCxn id="6151" idx="4"/>
            <a:endCxn id="6152" idx="7"/>
          </p:cNvCxnSpPr>
          <p:nvPr/>
        </p:nvCxnSpPr>
        <p:spPr bwMode="auto">
          <a:xfrm flipH="1">
            <a:off x="2092325" y="2074865"/>
            <a:ext cx="758825" cy="966787"/>
          </a:xfrm>
          <a:prstGeom prst="straightConnector1">
            <a:avLst/>
          </a:prstGeom>
          <a:noFill/>
          <a:ln w="9525">
            <a:solidFill>
              <a:schemeClr val="tx1"/>
            </a:solidFill>
            <a:round/>
            <a:headEnd/>
            <a:tailEnd type="triangle" w="med" len="med"/>
          </a:ln>
        </p:spPr>
      </p:cxnSp>
      <p:sp>
        <p:nvSpPr>
          <p:cNvPr id="6156" name="Rectangle 9"/>
          <p:cNvSpPr>
            <a:spLocks noChangeArrowheads="1"/>
          </p:cNvSpPr>
          <p:nvPr/>
        </p:nvSpPr>
        <p:spPr bwMode="auto">
          <a:xfrm>
            <a:off x="666431" y="1412876"/>
            <a:ext cx="722954"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P(p</a:t>
            </a:r>
            <a:r>
              <a:rPr lang="en-US" sz="1400" i="1" baseline="-25000">
                <a:latin typeface="Calibri" panose="020F0502020204030204" pitchFamily="34" charset="0"/>
                <a:cs typeface="Calibri" panose="020F0502020204030204" pitchFamily="34" charset="0"/>
              </a:rPr>
              <a:t>1</a:t>
            </a:r>
            <a:r>
              <a:rPr lang="en-US" sz="1400" i="1">
                <a:latin typeface="Calibri" panose="020F0502020204030204" pitchFamily="34" charset="0"/>
                <a:cs typeface="Calibri" panose="020F0502020204030204" pitchFamily="34" charset="0"/>
              </a:rPr>
              <a:t>)=0</a:t>
            </a:r>
            <a:endParaRPr lang="en-US" sz="1400" i="1" baseline="-25000">
              <a:latin typeface="Calibri" panose="020F0502020204030204" pitchFamily="34" charset="0"/>
              <a:cs typeface="Calibri" panose="020F0502020204030204" pitchFamily="34" charset="0"/>
            </a:endParaRPr>
          </a:p>
        </p:txBody>
      </p:sp>
      <p:sp>
        <p:nvSpPr>
          <p:cNvPr id="6157" name="Rectangle 10"/>
          <p:cNvSpPr>
            <a:spLocks noChangeArrowheads="1"/>
          </p:cNvSpPr>
          <p:nvPr/>
        </p:nvSpPr>
        <p:spPr bwMode="auto">
          <a:xfrm>
            <a:off x="2466656" y="1412876"/>
            <a:ext cx="722954"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P(p</a:t>
            </a:r>
            <a:r>
              <a:rPr lang="en-US" sz="1400" i="1" baseline="-25000">
                <a:latin typeface="Calibri" panose="020F0502020204030204" pitchFamily="34" charset="0"/>
                <a:cs typeface="Calibri" panose="020F0502020204030204" pitchFamily="34" charset="0"/>
              </a:rPr>
              <a:t>2</a:t>
            </a:r>
            <a:r>
              <a:rPr lang="en-US" sz="1400" i="1">
                <a:latin typeface="Calibri" panose="020F0502020204030204" pitchFamily="34" charset="0"/>
                <a:cs typeface="Calibri" panose="020F0502020204030204" pitchFamily="34" charset="0"/>
              </a:rPr>
              <a:t>)=0</a:t>
            </a:r>
            <a:endParaRPr lang="en-US" sz="1400" i="1" baseline="-25000">
              <a:latin typeface="Calibri" panose="020F0502020204030204" pitchFamily="34" charset="0"/>
              <a:cs typeface="Calibri" panose="020F0502020204030204" pitchFamily="34" charset="0"/>
            </a:endParaRPr>
          </a:p>
        </p:txBody>
      </p:sp>
      <p:sp>
        <p:nvSpPr>
          <p:cNvPr id="6158" name="Rectangle 11"/>
          <p:cNvSpPr>
            <a:spLocks noChangeArrowheads="1"/>
          </p:cNvSpPr>
          <p:nvPr/>
        </p:nvSpPr>
        <p:spPr bwMode="auto">
          <a:xfrm>
            <a:off x="1634806" y="3284539"/>
            <a:ext cx="722954"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P(p</a:t>
            </a:r>
            <a:r>
              <a:rPr lang="en-US" sz="1400" i="1" baseline="-25000">
                <a:latin typeface="Calibri" panose="020F0502020204030204" pitchFamily="34" charset="0"/>
                <a:cs typeface="Calibri" panose="020F0502020204030204" pitchFamily="34" charset="0"/>
              </a:rPr>
              <a:t>3</a:t>
            </a:r>
            <a:r>
              <a:rPr lang="en-US" sz="1400" i="1">
                <a:latin typeface="Calibri" panose="020F0502020204030204" pitchFamily="34" charset="0"/>
                <a:cs typeface="Calibri" panose="020F0502020204030204" pitchFamily="34" charset="0"/>
              </a:rPr>
              <a:t>)=0</a:t>
            </a:r>
            <a:endParaRPr lang="en-US" sz="1400" i="1" baseline="-25000">
              <a:latin typeface="Calibri" panose="020F0502020204030204" pitchFamily="34" charset="0"/>
              <a:cs typeface="Calibri" panose="020F0502020204030204" pitchFamily="34" charset="0"/>
            </a:endParaRPr>
          </a:p>
        </p:txBody>
      </p:sp>
      <p:sp>
        <p:nvSpPr>
          <p:cNvPr id="6159" name="Rectangle 12"/>
          <p:cNvSpPr>
            <a:spLocks noChangeArrowheads="1"/>
          </p:cNvSpPr>
          <p:nvPr/>
        </p:nvSpPr>
        <p:spPr bwMode="auto">
          <a:xfrm>
            <a:off x="2499985" y="2349501"/>
            <a:ext cx="724557"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C(p</a:t>
            </a:r>
            <a:r>
              <a:rPr lang="en-US" sz="1400" i="1" baseline="-25000">
                <a:latin typeface="Calibri" panose="020F0502020204030204" pitchFamily="34" charset="0"/>
                <a:cs typeface="Calibri" panose="020F0502020204030204" pitchFamily="34" charset="0"/>
              </a:rPr>
              <a:t>2</a:t>
            </a:r>
            <a:r>
              <a:rPr lang="en-US" sz="1400" i="1">
                <a:latin typeface="Calibri" panose="020F0502020204030204" pitchFamily="34" charset="0"/>
                <a:cs typeface="Calibri" panose="020F0502020204030204" pitchFamily="34" charset="0"/>
              </a:rPr>
              <a:t>)=1</a:t>
            </a:r>
            <a:endParaRPr lang="en-US" sz="1400" i="1" baseline="-25000">
              <a:latin typeface="Calibri" panose="020F0502020204030204" pitchFamily="34" charset="0"/>
              <a:cs typeface="Calibri" panose="020F0502020204030204" pitchFamily="34" charset="0"/>
            </a:endParaRPr>
          </a:p>
        </p:txBody>
      </p:sp>
      <p:sp>
        <p:nvSpPr>
          <p:cNvPr id="6160" name="Rectangle 14"/>
          <p:cNvSpPr>
            <a:spLocks noChangeArrowheads="1"/>
          </p:cNvSpPr>
          <p:nvPr/>
        </p:nvSpPr>
        <p:spPr bwMode="auto">
          <a:xfrm>
            <a:off x="1436360" y="1989139"/>
            <a:ext cx="724557"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C(p</a:t>
            </a:r>
            <a:r>
              <a:rPr lang="en-US" sz="1400" i="1" baseline="-25000">
                <a:latin typeface="Calibri" panose="020F0502020204030204" pitchFamily="34" charset="0"/>
                <a:cs typeface="Calibri" panose="020F0502020204030204" pitchFamily="34" charset="0"/>
              </a:rPr>
              <a:t>1</a:t>
            </a:r>
            <a:r>
              <a:rPr lang="en-US" sz="1400" i="1">
                <a:latin typeface="Calibri" panose="020F0502020204030204" pitchFamily="34" charset="0"/>
                <a:cs typeface="Calibri" panose="020F0502020204030204" pitchFamily="34" charset="0"/>
              </a:rPr>
              <a:t>)=2</a:t>
            </a:r>
            <a:endParaRPr lang="en-US" sz="1400" i="1" baseline="-25000">
              <a:latin typeface="Calibri" panose="020F0502020204030204" pitchFamily="34" charset="0"/>
              <a:cs typeface="Calibri" panose="020F0502020204030204" pitchFamily="34" charset="0"/>
            </a:endParaRPr>
          </a:p>
        </p:txBody>
      </p:sp>
      <p:graphicFrame>
        <p:nvGraphicFramePr>
          <p:cNvPr id="6146" name="Object 15"/>
          <p:cNvGraphicFramePr>
            <a:graphicFrameLocks noChangeAspect="1"/>
          </p:cNvGraphicFramePr>
          <p:nvPr>
            <p:extLst>
              <p:ext uri="{D42A27DB-BD31-4B8C-83A1-F6EECF244321}">
                <p14:modId xmlns:p14="http://schemas.microsoft.com/office/powerpoint/2010/main" val="2295403506"/>
              </p:ext>
            </p:extLst>
          </p:nvPr>
        </p:nvGraphicFramePr>
        <p:xfrm>
          <a:off x="4427985" y="1698054"/>
          <a:ext cx="2281238" cy="1658938"/>
        </p:xfrm>
        <a:graphic>
          <a:graphicData uri="http://schemas.openxmlformats.org/presentationml/2006/ole">
            <mc:AlternateContent xmlns:mc="http://schemas.openxmlformats.org/markup-compatibility/2006">
              <mc:Choice xmlns:v="urn:schemas-microsoft-com:vml" Requires="v">
                <p:oleObj name="Equation" r:id="rId3" imgW="1066800" imgH="774700" progId="Equation.3">
                  <p:embed/>
                </p:oleObj>
              </mc:Choice>
              <mc:Fallback>
                <p:oleObj name="Equation" r:id="rId3" imgW="1066800" imgH="774700" progId="Equation.3">
                  <p:embed/>
                  <p:pic>
                    <p:nvPicPr>
                      <p:cNvPr id="0" name=""/>
                      <p:cNvPicPr>
                        <a:picLocks noChangeAspect="1" noChangeArrowheads="1"/>
                      </p:cNvPicPr>
                      <p:nvPr/>
                    </p:nvPicPr>
                    <p:blipFill>
                      <a:blip r:embed="rId4"/>
                      <a:srcRect/>
                      <a:stretch>
                        <a:fillRect/>
                      </a:stretch>
                    </p:blipFill>
                    <p:spPr bwMode="auto">
                      <a:xfrm>
                        <a:off x="4427985" y="1698054"/>
                        <a:ext cx="2281238" cy="165893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161" name="Rectangle 16"/>
          <p:cNvSpPr>
            <a:spLocks noChangeArrowheads="1"/>
          </p:cNvSpPr>
          <p:nvPr/>
        </p:nvSpPr>
        <p:spPr bwMode="auto">
          <a:xfrm>
            <a:off x="5306524" y="3429000"/>
            <a:ext cx="1112228" cy="339196"/>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Link Matrix</a:t>
            </a:r>
          </a:p>
        </p:txBody>
      </p:sp>
      <p:sp>
        <p:nvSpPr>
          <p:cNvPr id="6162" name="Rectangle 17"/>
          <p:cNvSpPr>
            <a:spLocks noChangeArrowheads="1"/>
          </p:cNvSpPr>
          <p:nvPr/>
        </p:nvSpPr>
        <p:spPr bwMode="auto">
          <a:xfrm>
            <a:off x="5042398" y="1906872"/>
            <a:ext cx="1582738" cy="276999"/>
          </a:xfrm>
          <a:prstGeom prst="rect">
            <a:avLst/>
          </a:prstGeom>
          <a:noFill/>
          <a:ln w="9525" algn="ctr">
            <a:solidFill>
              <a:schemeClr val="tx1"/>
            </a:solidFill>
            <a:prstDash val="dash"/>
            <a:miter lim="800000"/>
            <a:headEnd/>
            <a:tailEnd/>
          </a:ln>
        </p:spPr>
        <p:txBody>
          <a:bodyPr anchor="ctr">
            <a:spAutoFit/>
          </a:bodyPr>
          <a:lstStyle/>
          <a:p>
            <a:endParaRPr lang="fr-FR"/>
          </a:p>
        </p:txBody>
      </p:sp>
      <p:sp>
        <p:nvSpPr>
          <p:cNvPr id="6163" name="Rectangle 18"/>
          <p:cNvSpPr>
            <a:spLocks noChangeArrowheads="1"/>
          </p:cNvSpPr>
          <p:nvPr/>
        </p:nvSpPr>
        <p:spPr bwMode="auto">
          <a:xfrm>
            <a:off x="6863530" y="1844675"/>
            <a:ext cx="1043041" cy="339196"/>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Links to p</a:t>
            </a:r>
            <a:r>
              <a:rPr lang="en-US" sz="1600" baseline="-25000">
                <a:latin typeface="Calibri" charset="0"/>
                <a:ea typeface="Calibri" charset="0"/>
                <a:cs typeface="Calibri" charset="0"/>
              </a:rPr>
              <a:t>1</a:t>
            </a:r>
          </a:p>
        </p:txBody>
      </p:sp>
      <p:sp>
        <p:nvSpPr>
          <p:cNvPr id="6164" name="Rectangle 19"/>
          <p:cNvSpPr>
            <a:spLocks noChangeArrowheads="1"/>
          </p:cNvSpPr>
          <p:nvPr/>
        </p:nvSpPr>
        <p:spPr bwMode="auto">
          <a:xfrm>
            <a:off x="5165845" y="1791094"/>
            <a:ext cx="358775" cy="1384995"/>
          </a:xfrm>
          <a:prstGeom prst="rect">
            <a:avLst/>
          </a:prstGeom>
          <a:noFill/>
          <a:ln w="9525" algn="ctr">
            <a:solidFill>
              <a:schemeClr val="tx1"/>
            </a:solidFill>
            <a:prstDash val="dash"/>
            <a:miter lim="800000"/>
            <a:headEnd/>
            <a:tailEnd/>
          </a:ln>
        </p:spPr>
        <p:txBody>
          <a:bodyPr anchor="ctr">
            <a:spAutoFit/>
          </a:bodyPr>
          <a:lstStyle/>
          <a:p>
            <a:endParaRPr lang="fr-FR" dirty="0"/>
          </a:p>
          <a:p>
            <a:endParaRPr lang="fr-FR" dirty="0"/>
          </a:p>
          <a:p>
            <a:endParaRPr lang="fr-FR" dirty="0"/>
          </a:p>
          <a:p>
            <a:endParaRPr lang="fr-FR" dirty="0"/>
          </a:p>
          <a:p>
            <a:endParaRPr lang="fr-FR" dirty="0"/>
          </a:p>
          <a:p>
            <a:endParaRPr lang="fr-FR" dirty="0"/>
          </a:p>
          <a:p>
            <a:endParaRPr lang="fr-FR" dirty="0"/>
          </a:p>
        </p:txBody>
      </p:sp>
      <p:sp>
        <p:nvSpPr>
          <p:cNvPr id="6165" name="Rectangle 20"/>
          <p:cNvSpPr>
            <a:spLocks noChangeArrowheads="1"/>
          </p:cNvSpPr>
          <p:nvPr/>
        </p:nvSpPr>
        <p:spPr bwMode="auto">
          <a:xfrm>
            <a:off x="4735083" y="1268413"/>
            <a:ext cx="1270861" cy="339196"/>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Links from p</a:t>
            </a:r>
            <a:r>
              <a:rPr lang="en-US" sz="1600" baseline="-25000" dirty="0">
                <a:latin typeface="Calibri" charset="0"/>
                <a:ea typeface="Calibri" charset="0"/>
                <a:cs typeface="Calibri" charset="0"/>
              </a:rPr>
              <a:t>1</a:t>
            </a:r>
          </a:p>
        </p:txBody>
      </p:sp>
      <p:graphicFrame>
        <p:nvGraphicFramePr>
          <p:cNvPr id="6147" name="Object 21"/>
          <p:cNvGraphicFramePr>
            <a:graphicFrameLocks noChangeAspect="1"/>
          </p:cNvGraphicFramePr>
          <p:nvPr>
            <p:extLst>
              <p:ext uri="{D42A27DB-BD31-4B8C-83A1-F6EECF244321}">
                <p14:modId xmlns:p14="http://schemas.microsoft.com/office/powerpoint/2010/main" val="1978125822"/>
              </p:ext>
            </p:extLst>
          </p:nvPr>
        </p:nvGraphicFramePr>
        <p:xfrm>
          <a:off x="2370139" y="3825875"/>
          <a:ext cx="3965575" cy="1957388"/>
        </p:xfrm>
        <a:graphic>
          <a:graphicData uri="http://schemas.openxmlformats.org/presentationml/2006/ole">
            <mc:AlternateContent xmlns:mc="http://schemas.openxmlformats.org/markup-compatibility/2006">
              <mc:Choice xmlns:v="urn:schemas-microsoft-com:vml" Requires="v">
                <p:oleObj name="Equation" r:id="rId5" imgW="1854200" imgH="914400" progId="Equation.3">
                  <p:embed/>
                </p:oleObj>
              </mc:Choice>
              <mc:Fallback>
                <p:oleObj name="Equation" r:id="rId5" imgW="1854200" imgH="914400" progId="Equation.3">
                  <p:embed/>
                  <p:pic>
                    <p:nvPicPr>
                      <p:cNvPr id="0" name=""/>
                      <p:cNvPicPr>
                        <a:picLocks noChangeAspect="1" noChangeArrowheads="1"/>
                      </p:cNvPicPr>
                      <p:nvPr/>
                    </p:nvPicPr>
                    <p:blipFill>
                      <a:blip r:embed="rId6"/>
                      <a:srcRect/>
                      <a:stretch>
                        <a:fillRect/>
                      </a:stretch>
                    </p:blipFill>
                    <p:spPr bwMode="auto">
                      <a:xfrm>
                        <a:off x="2370139" y="3825875"/>
                        <a:ext cx="3965575" cy="19573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166" name="Rectangle 22"/>
          <p:cNvSpPr>
            <a:spLocks noChangeArrowheads="1"/>
          </p:cNvSpPr>
          <p:nvPr/>
        </p:nvSpPr>
        <p:spPr bwMode="auto">
          <a:xfrm>
            <a:off x="3789194" y="5949952"/>
            <a:ext cx="1676741" cy="462307"/>
          </a:xfrm>
          <a:prstGeom prst="rect">
            <a:avLst/>
          </a:prstGeom>
          <a:noFill/>
          <a:ln w="9525">
            <a:noFill/>
            <a:miter lim="800000"/>
            <a:headEnd/>
            <a:tailEnd/>
          </a:ln>
        </p:spPr>
        <p:txBody>
          <a:bodyPr wrap="none" lIns="92075" tIns="46038" rIns="92075" bIns="46038">
            <a:spAutoFit/>
          </a:bodyPr>
          <a:lstStyle/>
          <a:p>
            <a:r>
              <a:rPr lang="en-US" sz="2400" dirty="0">
                <a:latin typeface="Calibri" charset="0"/>
                <a:ea typeface="Calibri" charset="0"/>
                <a:cs typeface="Calibri" charset="0"/>
              </a:rPr>
              <a:t>No Ranking </a:t>
            </a:r>
            <a:endParaRPr lang="en-US" sz="2400" baseline="-25000" dirty="0">
              <a:latin typeface="Calibri" charset="0"/>
              <a:ea typeface="Calibri" charset="0"/>
              <a:cs typeface="Calibri" charset="0"/>
            </a:endParaRPr>
          </a:p>
        </p:txBody>
      </p:sp>
    </p:spTree>
    <p:extLst>
      <p:ext uri="{BB962C8B-B14F-4D97-AF65-F5344CB8AC3E}">
        <p14:creationId xmlns:p14="http://schemas.microsoft.com/office/powerpoint/2010/main" val="3734119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dirty="0">
                <a:latin typeface="Calibri" charset="0"/>
                <a:ea typeface="MS PGothic" charset="0"/>
              </a:rPr>
              <a:t>Pure Random Walker Does Not Work</a:t>
            </a:r>
          </a:p>
        </p:txBody>
      </p:sp>
      <p:sp>
        <p:nvSpPr>
          <p:cNvPr id="47106" name="Rectangle 3"/>
          <p:cNvSpPr>
            <a:spLocks noGrp="1" noChangeArrowheads="1"/>
          </p:cNvSpPr>
          <p:nvPr>
            <p:ph type="body" idx="1"/>
          </p:nvPr>
        </p:nvSpPr>
        <p:spPr/>
        <p:txBody>
          <a:bodyPr/>
          <a:lstStyle/>
          <a:p>
            <a:pPr eaLnBrk="1" hangingPunct="1"/>
            <a:r>
              <a:rPr lang="en-US" sz="2800" dirty="0">
                <a:latin typeface="Calibri" charset="0"/>
                <a:ea typeface="MS PGothic" charset="0"/>
              </a:rPr>
              <a:t>The web is full of dead-ends</a:t>
            </a:r>
          </a:p>
          <a:p>
            <a:pPr lvl="1" eaLnBrk="1" hangingPunct="1"/>
            <a:r>
              <a:rPr lang="en-US" sz="2400" dirty="0">
                <a:latin typeface="Calibri" charset="0"/>
                <a:ea typeface="MS PGothic" charset="0"/>
              </a:rPr>
              <a:t>Random walk can get stuck in dead-ends</a:t>
            </a:r>
          </a:p>
          <a:p>
            <a:pPr lvl="1" eaLnBrk="1" hangingPunct="1"/>
            <a:r>
              <a:rPr lang="en-US" sz="2400" dirty="0">
                <a:latin typeface="Calibri" charset="0"/>
                <a:ea typeface="MS PGothic" charset="0"/>
              </a:rPr>
              <a:t>Makes no sense to talk about long-term visit rates</a:t>
            </a:r>
          </a:p>
          <a:p>
            <a:pPr lvl="1" eaLnBrk="1" hangingPunct="1"/>
            <a:endParaRPr lang="en-US" sz="2400" dirty="0">
              <a:latin typeface="Calibri" charset="0"/>
              <a:ea typeface="MS PGothic" charset="0"/>
            </a:endParaRPr>
          </a:p>
          <a:p>
            <a:pPr lvl="1" eaLnBrk="1" hangingPunct="1"/>
            <a:endParaRPr lang="en-US" sz="2400" dirty="0">
              <a:latin typeface="Calibri" charset="0"/>
              <a:ea typeface="MS PGothic" charset="0"/>
            </a:endParaRPr>
          </a:p>
          <a:p>
            <a:pPr eaLnBrk="1" hangingPunct="1"/>
            <a:br>
              <a:rPr lang="en-US" sz="2400" dirty="0">
                <a:latin typeface="Calibri" charset="0"/>
                <a:ea typeface="MS PGothic" charset="0"/>
              </a:rPr>
            </a:br>
            <a:r>
              <a:rPr lang="en-US" sz="2800" b="1" dirty="0">
                <a:latin typeface="Calibri" charset="0"/>
                <a:ea typeface="MS PGothic" charset="0"/>
              </a:rPr>
              <a:t>Teleporting</a:t>
            </a:r>
          </a:p>
          <a:p>
            <a:pPr lvl="1">
              <a:buFont typeface="Arial" charset="0"/>
              <a:buChar char="–"/>
            </a:pPr>
            <a:r>
              <a:rPr lang="en-US" sz="2400" dirty="0">
                <a:latin typeface="Calibri" charset="0"/>
                <a:ea typeface="MS PGothic" charset="0"/>
              </a:rPr>
              <a:t>At a dead end, jump to a random web page</a:t>
            </a:r>
          </a:p>
          <a:p>
            <a:pPr lvl="1">
              <a:buFont typeface="Arial" charset="0"/>
              <a:buChar char="–"/>
            </a:pPr>
            <a:r>
              <a:rPr lang="en-US" sz="2400" dirty="0">
                <a:latin typeface="Calibri" charset="0"/>
                <a:ea typeface="MS PGothic" charset="0"/>
              </a:rPr>
              <a:t>At any non-dead end, jump to a random web page with some probability (e.g. 15%)</a:t>
            </a:r>
          </a:p>
          <a:p>
            <a:pPr lvl="1">
              <a:buFont typeface="Arial" charset="0"/>
              <a:buChar char="–"/>
            </a:pPr>
            <a:r>
              <a:rPr lang="en-US" sz="2400" dirty="0">
                <a:latin typeface="Calibri" charset="0"/>
                <a:ea typeface="MS PGothic" charset="0"/>
              </a:rPr>
              <a:t>Result: Now cannot get stuck locally, there is a long-term rate at which any page is visited</a:t>
            </a:r>
          </a:p>
          <a:p>
            <a:pPr lvl="1" eaLnBrk="1" hangingPunct="1"/>
            <a:endParaRPr lang="en-US" sz="1800" dirty="0">
              <a:latin typeface="Calibri" charset="0"/>
              <a:ea typeface="MS PGothic" charset="0"/>
            </a:endParaRPr>
          </a:p>
        </p:txBody>
      </p:sp>
      <p:sp>
        <p:nvSpPr>
          <p:cNvPr id="47107" name="Oval 4"/>
          <p:cNvSpPr>
            <a:spLocks noChangeArrowheads="1"/>
          </p:cNvSpPr>
          <p:nvPr/>
        </p:nvSpPr>
        <p:spPr bwMode="auto">
          <a:xfrm>
            <a:off x="3779912" y="3010272"/>
            <a:ext cx="914400" cy="914400"/>
          </a:xfrm>
          <a:prstGeom prst="ellipse">
            <a:avLst/>
          </a:prstGeom>
          <a:noFill/>
          <a:ln w="9525">
            <a:solidFill>
              <a:schemeClr val="tx1"/>
            </a:solidFill>
            <a:round/>
            <a:headEnd/>
            <a:tailEnd/>
          </a:ln>
        </p:spPr>
        <p:txBody>
          <a:bodyPr wrap="none" anchor="ctr"/>
          <a:lstStyle/>
          <a:p>
            <a:pPr algn="r"/>
            <a:endParaRPr lang="en-US"/>
          </a:p>
        </p:txBody>
      </p:sp>
      <p:sp>
        <p:nvSpPr>
          <p:cNvPr id="47108" name="Line 5"/>
          <p:cNvSpPr>
            <a:spLocks noChangeShapeType="1"/>
          </p:cNvSpPr>
          <p:nvPr/>
        </p:nvSpPr>
        <p:spPr bwMode="auto">
          <a:xfrm flipV="1">
            <a:off x="2636912" y="3696072"/>
            <a:ext cx="12192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7109" name="Line 6"/>
          <p:cNvSpPr>
            <a:spLocks noChangeShapeType="1"/>
          </p:cNvSpPr>
          <p:nvPr/>
        </p:nvSpPr>
        <p:spPr bwMode="auto">
          <a:xfrm>
            <a:off x="2636912" y="2857872"/>
            <a:ext cx="12192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7110" name="Line 7"/>
          <p:cNvSpPr>
            <a:spLocks noChangeShapeType="1"/>
          </p:cNvSpPr>
          <p:nvPr/>
        </p:nvSpPr>
        <p:spPr bwMode="auto">
          <a:xfrm>
            <a:off x="2484512" y="3467472"/>
            <a:ext cx="1295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7111" name="Line 8"/>
          <p:cNvSpPr>
            <a:spLocks noChangeShapeType="1"/>
          </p:cNvSpPr>
          <p:nvPr/>
        </p:nvSpPr>
        <p:spPr bwMode="auto">
          <a:xfrm>
            <a:off x="4694312" y="3467472"/>
            <a:ext cx="990600" cy="0"/>
          </a:xfrm>
          <a:prstGeom prst="line">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7112" name="Text Box 9"/>
          <p:cNvSpPr txBox="1">
            <a:spLocks noChangeArrowheads="1"/>
          </p:cNvSpPr>
          <p:nvPr/>
        </p:nvSpPr>
        <p:spPr bwMode="auto">
          <a:xfrm>
            <a:off x="5815880" y="3238872"/>
            <a:ext cx="4540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algn="ctr" eaLnBrk="1" hangingPunct="1"/>
            <a:r>
              <a:rPr lang="en-US">
                <a:latin typeface="Arial" charset="0"/>
              </a:rPr>
              <a:t>??</a:t>
            </a:r>
          </a:p>
        </p:txBody>
      </p:sp>
      <p:sp>
        <p:nvSpPr>
          <p:cNvPr id="47113" name="TextBox 4"/>
          <p:cNvSpPr txBox="1">
            <a:spLocks noChangeArrowheads="1"/>
          </p:cNvSpPr>
          <p:nvPr/>
        </p:nvSpPr>
        <p:spPr bwMode="auto">
          <a:xfrm>
            <a:off x="7620000" y="-33338"/>
            <a:ext cx="110172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21.2</a:t>
            </a:r>
          </a:p>
        </p:txBody>
      </p:sp>
      <p:sp>
        <p:nvSpPr>
          <p:cNvPr id="2" name="Footer Placeholder 1"/>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195438925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7173" name="Rectangle 2"/>
          <p:cNvSpPr>
            <a:spLocks noGrp="1" noChangeArrowheads="1"/>
          </p:cNvSpPr>
          <p:nvPr>
            <p:ph type="title"/>
          </p:nvPr>
        </p:nvSpPr>
        <p:spPr>
          <a:noFill/>
        </p:spPr>
        <p:txBody>
          <a:bodyPr lIns="92075" tIns="46038" rIns="92075" bIns="46038"/>
          <a:lstStyle/>
          <a:p>
            <a:pPr eaLnBrk="1" hangingPunct="1"/>
            <a:r>
              <a:rPr lang="en-US" sz="3600" b="1" dirty="0"/>
              <a:t>PageRank</a:t>
            </a:r>
          </a:p>
        </p:txBody>
      </p:sp>
      <p:sp>
        <p:nvSpPr>
          <p:cNvPr id="7174" name="Rectangle 3"/>
          <p:cNvSpPr>
            <a:spLocks noGrp="1" noChangeArrowheads="1"/>
          </p:cNvSpPr>
          <p:nvPr>
            <p:ph type="body" idx="1"/>
          </p:nvPr>
        </p:nvSpPr>
        <p:spPr>
          <a:xfrm>
            <a:off x="179388" y="1341438"/>
            <a:ext cx="8694738" cy="2133600"/>
          </a:xfrm>
          <a:noFill/>
        </p:spPr>
        <p:txBody>
          <a:bodyPr lIns="92075" tIns="46038" rIns="92075" bIns="46038"/>
          <a:lstStyle/>
          <a:p>
            <a:pPr eaLnBrk="1" hangingPunct="1"/>
            <a:r>
              <a:rPr lang="en-US" sz="2400" dirty="0"/>
              <a:t>Assumption</a:t>
            </a:r>
          </a:p>
          <a:p>
            <a:pPr lvl="1" eaLnBrk="1" hangingPunct="1">
              <a:buFont typeface="Arial" charset="0"/>
              <a:buChar char="–"/>
            </a:pPr>
            <a:r>
              <a:rPr lang="en-US" sz="2000" dirty="0">
                <a:latin typeface="Calibri" charset="0"/>
                <a:ea typeface="MS PGothic" charset="0"/>
              </a:rPr>
              <a:t>random walker jumps with probability 1-q to an arbitrary node</a:t>
            </a:r>
          </a:p>
          <a:p>
            <a:pPr lvl="1" eaLnBrk="1" hangingPunct="1">
              <a:buFont typeface="Arial" charset="0"/>
              <a:buChar char="–"/>
            </a:pPr>
            <a:r>
              <a:rPr lang="en-US" sz="2000" dirty="0">
                <a:latin typeface="Calibri" charset="0"/>
                <a:ea typeface="MS PGothic" charset="0"/>
              </a:rPr>
              <a:t>thus it can leave dead ends and nodes without incoming links are reached</a:t>
            </a:r>
          </a:p>
          <a:p>
            <a:pPr eaLnBrk="1" hangingPunct="1"/>
            <a:endParaRPr lang="en-US" sz="2400" i="1" baseline="-25000" dirty="0"/>
          </a:p>
        </p:txBody>
      </p:sp>
      <p:graphicFrame>
        <p:nvGraphicFramePr>
          <p:cNvPr id="7170" name="Object 4"/>
          <p:cNvGraphicFramePr>
            <a:graphicFrameLocks/>
          </p:cNvGraphicFramePr>
          <p:nvPr/>
        </p:nvGraphicFramePr>
        <p:xfrm>
          <a:off x="3771901" y="2852740"/>
          <a:ext cx="5095875" cy="915987"/>
        </p:xfrm>
        <a:graphic>
          <a:graphicData uri="http://schemas.openxmlformats.org/presentationml/2006/ole">
            <mc:AlternateContent xmlns:mc="http://schemas.openxmlformats.org/markup-compatibility/2006">
              <mc:Choice xmlns:v="urn:schemas-microsoft-com:vml" Requires="v">
                <p:oleObj name="Equation" r:id="rId3" imgW="2463203" imgH="482278" progId="Equation.DSMT4">
                  <p:embed/>
                </p:oleObj>
              </mc:Choice>
              <mc:Fallback>
                <p:oleObj name="Equation" r:id="rId3" imgW="2463203" imgH="482278" progId="Equation.DSMT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1901" y="2852740"/>
                        <a:ext cx="5095875" cy="915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7175" name="Oval 5"/>
          <p:cNvSpPr>
            <a:spLocks noChangeArrowheads="1"/>
          </p:cNvSpPr>
          <p:nvPr/>
        </p:nvSpPr>
        <p:spPr bwMode="auto">
          <a:xfrm>
            <a:off x="3189289" y="4171952"/>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7176" name="Oval 6"/>
          <p:cNvSpPr>
            <a:spLocks noChangeArrowheads="1"/>
          </p:cNvSpPr>
          <p:nvPr/>
        </p:nvSpPr>
        <p:spPr bwMode="auto">
          <a:xfrm>
            <a:off x="800101" y="4197352"/>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7177" name="Oval 7"/>
          <p:cNvSpPr>
            <a:spLocks noChangeArrowheads="1"/>
          </p:cNvSpPr>
          <p:nvPr/>
        </p:nvSpPr>
        <p:spPr bwMode="auto">
          <a:xfrm>
            <a:off x="1520825" y="3476627"/>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7178" name="Oval 8"/>
          <p:cNvSpPr>
            <a:spLocks noChangeArrowheads="1"/>
          </p:cNvSpPr>
          <p:nvPr/>
        </p:nvSpPr>
        <p:spPr bwMode="auto">
          <a:xfrm>
            <a:off x="2024064" y="5133977"/>
            <a:ext cx="301625" cy="301625"/>
          </a:xfrm>
          <a:prstGeom prst="ellipse">
            <a:avLst/>
          </a:prstGeom>
          <a:noFill/>
          <a:ln w="381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7179" name="AutoShape 9"/>
          <p:cNvCxnSpPr>
            <a:cxnSpLocks noChangeShapeType="1"/>
            <a:stCxn id="7176" idx="5"/>
          </p:cNvCxnSpPr>
          <p:nvPr/>
        </p:nvCxnSpPr>
        <p:spPr bwMode="auto">
          <a:xfrm>
            <a:off x="1057276" y="4454527"/>
            <a:ext cx="981075" cy="822325"/>
          </a:xfrm>
          <a:prstGeom prst="straightConnector1">
            <a:avLst/>
          </a:prstGeom>
          <a:noFill/>
          <a:ln w="9525">
            <a:solidFill>
              <a:schemeClr val="tx1"/>
            </a:solidFill>
            <a:round/>
            <a:headEnd/>
            <a:tailEnd type="triangle" w="med" len="med"/>
          </a:ln>
        </p:spPr>
      </p:cxnSp>
      <p:cxnSp>
        <p:nvCxnSpPr>
          <p:cNvPr id="7180" name="AutoShape 10"/>
          <p:cNvCxnSpPr>
            <a:cxnSpLocks noChangeShapeType="1"/>
            <a:stCxn id="7177" idx="4"/>
            <a:endCxn id="7178" idx="1"/>
          </p:cNvCxnSpPr>
          <p:nvPr/>
        </p:nvCxnSpPr>
        <p:spPr bwMode="auto">
          <a:xfrm>
            <a:off x="1671639" y="3778252"/>
            <a:ext cx="396875" cy="1381125"/>
          </a:xfrm>
          <a:prstGeom prst="straightConnector1">
            <a:avLst/>
          </a:prstGeom>
          <a:noFill/>
          <a:ln w="9525">
            <a:solidFill>
              <a:schemeClr val="tx1"/>
            </a:solidFill>
            <a:round/>
            <a:headEnd/>
            <a:tailEnd type="triangle" w="med" len="med"/>
          </a:ln>
        </p:spPr>
      </p:cxnSp>
      <p:cxnSp>
        <p:nvCxnSpPr>
          <p:cNvPr id="7181" name="AutoShape 11"/>
          <p:cNvCxnSpPr>
            <a:cxnSpLocks noChangeShapeType="1"/>
            <a:stCxn id="7175" idx="4"/>
            <a:endCxn id="7178" idx="7"/>
          </p:cNvCxnSpPr>
          <p:nvPr/>
        </p:nvCxnSpPr>
        <p:spPr bwMode="auto">
          <a:xfrm flipH="1">
            <a:off x="2281239" y="4473575"/>
            <a:ext cx="1058862" cy="685800"/>
          </a:xfrm>
          <a:prstGeom prst="straightConnector1">
            <a:avLst/>
          </a:prstGeom>
          <a:noFill/>
          <a:ln w="9525">
            <a:solidFill>
              <a:schemeClr val="tx1"/>
            </a:solidFill>
            <a:round/>
            <a:headEnd/>
            <a:tailEnd type="triangle" w="med" len="med"/>
          </a:ln>
        </p:spPr>
      </p:cxnSp>
      <p:sp>
        <p:nvSpPr>
          <p:cNvPr id="7182" name="Rectangle 12"/>
          <p:cNvSpPr>
            <a:spLocks noChangeArrowheads="1"/>
          </p:cNvSpPr>
          <p:nvPr/>
        </p:nvSpPr>
        <p:spPr bwMode="auto">
          <a:xfrm>
            <a:off x="364376" y="3916363"/>
            <a:ext cx="318997" cy="277641"/>
          </a:xfrm>
          <a:prstGeom prst="rect">
            <a:avLst/>
          </a:prstGeom>
          <a:noFill/>
          <a:ln w="9525">
            <a:noFill/>
            <a:miter lim="800000"/>
            <a:headEnd/>
            <a:tailEnd/>
          </a:ln>
        </p:spPr>
        <p:txBody>
          <a:bodyPr wrap="none" lIns="92075" tIns="46038" rIns="92075" bIns="46038">
            <a:spAutoFit/>
          </a:bodyPr>
          <a:lstStyle/>
          <a:p>
            <a:r>
              <a:rPr lang="en-US" b="1" i="1">
                <a:latin typeface="Calibri" panose="020F0502020204030204" pitchFamily="34" charset="0"/>
                <a:cs typeface="Calibri" panose="020F0502020204030204" pitchFamily="34" charset="0"/>
              </a:rPr>
              <a:t>p</a:t>
            </a:r>
            <a:r>
              <a:rPr lang="en-US" b="1" i="1" baseline="-25000">
                <a:latin typeface="Calibri" panose="020F0502020204030204" pitchFamily="34" charset="0"/>
                <a:cs typeface="Calibri" panose="020F0502020204030204" pitchFamily="34" charset="0"/>
              </a:rPr>
              <a:t>1</a:t>
            </a:r>
          </a:p>
        </p:txBody>
      </p:sp>
      <p:sp>
        <p:nvSpPr>
          <p:cNvPr id="7183" name="Rectangle 13"/>
          <p:cNvSpPr>
            <a:spLocks noChangeArrowheads="1"/>
          </p:cNvSpPr>
          <p:nvPr/>
        </p:nvSpPr>
        <p:spPr bwMode="auto">
          <a:xfrm>
            <a:off x="1499564" y="3092452"/>
            <a:ext cx="293350" cy="277641"/>
          </a:xfrm>
          <a:prstGeom prst="rect">
            <a:avLst/>
          </a:prstGeom>
          <a:noFill/>
          <a:ln w="9525">
            <a:noFill/>
            <a:miter lim="800000"/>
            <a:headEnd/>
            <a:tailEnd/>
          </a:ln>
        </p:spPr>
        <p:txBody>
          <a:bodyPr wrap="none" lIns="92075" tIns="46038" rIns="92075" bIns="46038">
            <a:spAutoFit/>
          </a:bodyPr>
          <a:lstStyle/>
          <a:p>
            <a:r>
              <a:rPr lang="en-US" b="1" i="1">
                <a:latin typeface="Calibri" panose="020F0502020204030204" pitchFamily="34" charset="0"/>
                <a:cs typeface="Calibri" panose="020F0502020204030204" pitchFamily="34" charset="0"/>
              </a:rPr>
              <a:t>p</a:t>
            </a:r>
            <a:r>
              <a:rPr lang="en-US" b="1" i="1" baseline="-25000">
                <a:latin typeface="Calibri" panose="020F0502020204030204" pitchFamily="34" charset="0"/>
                <a:cs typeface="Calibri" panose="020F0502020204030204" pitchFamily="34" charset="0"/>
              </a:rPr>
              <a:t>j</a:t>
            </a:r>
          </a:p>
        </p:txBody>
      </p:sp>
      <p:sp>
        <p:nvSpPr>
          <p:cNvPr id="7184" name="Rectangle 14"/>
          <p:cNvSpPr>
            <a:spLocks noChangeArrowheads="1"/>
          </p:cNvSpPr>
          <p:nvPr/>
        </p:nvSpPr>
        <p:spPr bwMode="auto">
          <a:xfrm>
            <a:off x="3452780" y="3884613"/>
            <a:ext cx="335027" cy="277641"/>
          </a:xfrm>
          <a:prstGeom prst="rect">
            <a:avLst/>
          </a:prstGeom>
          <a:noFill/>
          <a:ln w="9525">
            <a:noFill/>
            <a:miter lim="800000"/>
            <a:headEnd/>
            <a:tailEnd/>
          </a:ln>
        </p:spPr>
        <p:txBody>
          <a:bodyPr wrap="none" lIns="92075" tIns="46038" rIns="92075" bIns="46038">
            <a:spAutoFit/>
          </a:bodyPr>
          <a:lstStyle/>
          <a:p>
            <a:r>
              <a:rPr lang="en-US" b="1" i="1">
                <a:latin typeface="Calibri" panose="020F0502020204030204" pitchFamily="34" charset="0"/>
                <a:cs typeface="Calibri" panose="020F0502020204030204" pitchFamily="34" charset="0"/>
              </a:rPr>
              <a:t>p</a:t>
            </a:r>
            <a:r>
              <a:rPr lang="en-US" b="1" i="1" baseline="-25000">
                <a:latin typeface="Calibri" panose="020F0502020204030204" pitchFamily="34" charset="0"/>
                <a:cs typeface="Calibri" panose="020F0502020204030204" pitchFamily="34" charset="0"/>
              </a:rPr>
              <a:t>N</a:t>
            </a:r>
          </a:p>
        </p:txBody>
      </p:sp>
      <p:cxnSp>
        <p:nvCxnSpPr>
          <p:cNvPr id="7185" name="AutoShape 15"/>
          <p:cNvCxnSpPr>
            <a:cxnSpLocks noChangeShapeType="1"/>
            <a:stCxn id="7177" idx="4"/>
          </p:cNvCxnSpPr>
          <p:nvPr/>
        </p:nvCxnSpPr>
        <p:spPr bwMode="auto">
          <a:xfrm>
            <a:off x="1671638" y="3778250"/>
            <a:ext cx="582612" cy="827088"/>
          </a:xfrm>
          <a:prstGeom prst="straightConnector1">
            <a:avLst/>
          </a:prstGeom>
          <a:noFill/>
          <a:ln w="9525">
            <a:solidFill>
              <a:schemeClr val="tx1"/>
            </a:solidFill>
            <a:round/>
            <a:headEnd/>
            <a:tailEnd type="triangle" w="med" len="med"/>
          </a:ln>
        </p:spPr>
      </p:cxnSp>
      <p:cxnSp>
        <p:nvCxnSpPr>
          <p:cNvPr id="7186" name="AutoShape 16"/>
          <p:cNvCxnSpPr>
            <a:cxnSpLocks noChangeShapeType="1"/>
            <a:stCxn id="7177" idx="4"/>
          </p:cNvCxnSpPr>
          <p:nvPr/>
        </p:nvCxnSpPr>
        <p:spPr bwMode="auto">
          <a:xfrm>
            <a:off x="1671638" y="3778251"/>
            <a:ext cx="798512" cy="682625"/>
          </a:xfrm>
          <a:prstGeom prst="straightConnector1">
            <a:avLst/>
          </a:prstGeom>
          <a:noFill/>
          <a:ln w="9525">
            <a:solidFill>
              <a:schemeClr val="tx1"/>
            </a:solidFill>
            <a:round/>
            <a:headEnd/>
            <a:tailEnd type="triangle" w="med" len="med"/>
          </a:ln>
        </p:spPr>
      </p:cxnSp>
      <p:cxnSp>
        <p:nvCxnSpPr>
          <p:cNvPr id="7187" name="AutoShape 17"/>
          <p:cNvCxnSpPr>
            <a:cxnSpLocks noChangeShapeType="1"/>
            <a:stCxn id="7177" idx="4"/>
          </p:cNvCxnSpPr>
          <p:nvPr/>
        </p:nvCxnSpPr>
        <p:spPr bwMode="auto">
          <a:xfrm>
            <a:off x="1671638" y="3778252"/>
            <a:ext cx="1014412" cy="466725"/>
          </a:xfrm>
          <a:prstGeom prst="straightConnector1">
            <a:avLst/>
          </a:prstGeom>
          <a:noFill/>
          <a:ln w="9525">
            <a:solidFill>
              <a:schemeClr val="tx1"/>
            </a:solidFill>
            <a:round/>
            <a:headEnd/>
            <a:tailEnd type="triangle" w="med" len="med"/>
          </a:ln>
        </p:spPr>
      </p:cxnSp>
      <p:sp>
        <p:nvSpPr>
          <p:cNvPr id="7188" name="Rectangle 18"/>
          <p:cNvSpPr>
            <a:spLocks noChangeArrowheads="1"/>
          </p:cNvSpPr>
          <p:nvPr/>
        </p:nvSpPr>
        <p:spPr bwMode="auto">
          <a:xfrm>
            <a:off x="2201689" y="3597277"/>
            <a:ext cx="495649" cy="276999"/>
          </a:xfrm>
          <a:prstGeom prst="rect">
            <a:avLst/>
          </a:prstGeom>
          <a:noFill/>
          <a:ln w="9525" algn="ctr">
            <a:noFill/>
            <a:miter lim="800000"/>
            <a:headEnd/>
            <a:tailEnd/>
          </a:ln>
        </p:spPr>
        <p:txBody>
          <a:bodyPr wrap="none">
            <a:spAutoFit/>
          </a:bodyPr>
          <a:lstStyle/>
          <a:p>
            <a:r>
              <a:rPr lang="en-US" i="1">
                <a:latin typeface="Calibri" panose="020F0502020204030204" pitchFamily="34" charset="0"/>
                <a:cs typeface="Calibri" panose="020F0502020204030204" pitchFamily="34" charset="0"/>
              </a:rPr>
              <a:t>C(p</a:t>
            </a:r>
            <a:r>
              <a:rPr lang="en-US" i="1" baseline="-25000">
                <a:latin typeface="Calibri" panose="020F0502020204030204" pitchFamily="34" charset="0"/>
                <a:cs typeface="Calibri" panose="020F0502020204030204" pitchFamily="34" charset="0"/>
              </a:rPr>
              <a:t>j</a:t>
            </a:r>
            <a:r>
              <a:rPr lang="en-US" i="1">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 </a:t>
            </a:r>
          </a:p>
        </p:txBody>
      </p:sp>
      <p:sp>
        <p:nvSpPr>
          <p:cNvPr id="7189" name="Rectangle 19"/>
          <p:cNvSpPr>
            <a:spLocks noChangeArrowheads="1"/>
          </p:cNvSpPr>
          <p:nvPr/>
        </p:nvSpPr>
        <p:spPr bwMode="auto">
          <a:xfrm>
            <a:off x="2066301" y="5462589"/>
            <a:ext cx="293350" cy="277641"/>
          </a:xfrm>
          <a:prstGeom prst="rect">
            <a:avLst/>
          </a:prstGeom>
          <a:noFill/>
          <a:ln w="9525">
            <a:noFill/>
            <a:miter lim="800000"/>
            <a:headEnd/>
            <a:tailEnd/>
          </a:ln>
        </p:spPr>
        <p:txBody>
          <a:bodyPr wrap="none" lIns="92075" tIns="46038" rIns="92075" bIns="46038">
            <a:spAutoFit/>
          </a:bodyPr>
          <a:lstStyle/>
          <a:p>
            <a:r>
              <a:rPr lang="en-US" b="1" i="1">
                <a:latin typeface="Calibri" panose="020F0502020204030204" pitchFamily="34" charset="0"/>
                <a:cs typeface="Calibri" panose="020F0502020204030204" pitchFamily="34" charset="0"/>
              </a:rPr>
              <a:t>p</a:t>
            </a:r>
            <a:r>
              <a:rPr lang="en-US" b="1" i="1" baseline="-25000">
                <a:latin typeface="Calibri" panose="020F0502020204030204" pitchFamily="34" charset="0"/>
                <a:cs typeface="Calibri" panose="020F0502020204030204" pitchFamily="34" charset="0"/>
              </a:rPr>
              <a:t>i</a:t>
            </a:r>
          </a:p>
        </p:txBody>
      </p:sp>
      <p:cxnSp>
        <p:nvCxnSpPr>
          <p:cNvPr id="7190" name="AutoShape 20"/>
          <p:cNvCxnSpPr>
            <a:cxnSpLocks noChangeShapeType="1"/>
          </p:cNvCxnSpPr>
          <p:nvPr/>
        </p:nvCxnSpPr>
        <p:spPr bwMode="auto">
          <a:xfrm rot="10800000">
            <a:off x="2339975" y="5300663"/>
            <a:ext cx="1223963" cy="792162"/>
          </a:xfrm>
          <a:prstGeom prst="curvedConnector3">
            <a:avLst>
              <a:gd name="adj1" fmla="val 49935"/>
            </a:avLst>
          </a:prstGeom>
          <a:noFill/>
          <a:ln w="9525">
            <a:solidFill>
              <a:schemeClr val="tx1"/>
            </a:solidFill>
            <a:round/>
            <a:headEnd/>
            <a:tailEnd type="triangle" w="med" len="med"/>
          </a:ln>
        </p:spPr>
      </p:cxnSp>
      <p:sp>
        <p:nvSpPr>
          <p:cNvPr id="7191" name="Rectangle 21"/>
          <p:cNvSpPr>
            <a:spLocks noChangeArrowheads="1"/>
          </p:cNvSpPr>
          <p:nvPr/>
        </p:nvSpPr>
        <p:spPr bwMode="auto">
          <a:xfrm>
            <a:off x="2931800" y="5229227"/>
            <a:ext cx="392735" cy="277641"/>
          </a:xfrm>
          <a:prstGeom prst="rect">
            <a:avLst/>
          </a:prstGeom>
          <a:noFill/>
          <a:ln w="9525">
            <a:noFill/>
            <a:miter lim="800000"/>
            <a:headEnd/>
            <a:tailEnd/>
          </a:ln>
        </p:spPr>
        <p:txBody>
          <a:bodyPr wrap="none" lIns="92075" tIns="46038" rIns="92075" bIns="46038">
            <a:spAutoFit/>
          </a:bodyPr>
          <a:lstStyle/>
          <a:p>
            <a:r>
              <a:rPr lang="en-US" b="1" i="1">
                <a:latin typeface="Calibri" panose="020F0502020204030204" pitchFamily="34" charset="0"/>
                <a:cs typeface="Calibri" panose="020F0502020204030204" pitchFamily="34" charset="0"/>
              </a:rPr>
              <a:t>1-q</a:t>
            </a:r>
            <a:endParaRPr lang="en-US" b="1" i="1" baseline="-25000">
              <a:latin typeface="Calibri" panose="020F0502020204030204" pitchFamily="34" charset="0"/>
              <a:cs typeface="Calibri" panose="020F0502020204030204" pitchFamily="34" charset="0"/>
            </a:endParaRPr>
          </a:p>
        </p:txBody>
      </p:sp>
      <p:sp>
        <p:nvSpPr>
          <p:cNvPr id="7192" name="Rectangle 22"/>
          <p:cNvSpPr>
            <a:spLocks noChangeArrowheads="1"/>
          </p:cNvSpPr>
          <p:nvPr/>
        </p:nvSpPr>
        <p:spPr bwMode="auto">
          <a:xfrm>
            <a:off x="2068806" y="4652964"/>
            <a:ext cx="267701" cy="277641"/>
          </a:xfrm>
          <a:prstGeom prst="rect">
            <a:avLst/>
          </a:prstGeom>
          <a:noFill/>
          <a:ln w="9525">
            <a:noFill/>
            <a:miter lim="800000"/>
            <a:headEnd/>
            <a:tailEnd/>
          </a:ln>
        </p:spPr>
        <p:txBody>
          <a:bodyPr wrap="none" lIns="92075" tIns="46038" rIns="92075" bIns="46038">
            <a:spAutoFit/>
          </a:bodyPr>
          <a:lstStyle/>
          <a:p>
            <a:r>
              <a:rPr lang="en-US" b="1" i="1">
                <a:latin typeface="Calibri" panose="020F0502020204030204" pitchFamily="34" charset="0"/>
                <a:cs typeface="Calibri" panose="020F0502020204030204" pitchFamily="34" charset="0"/>
              </a:rPr>
              <a:t>q</a:t>
            </a:r>
            <a:endParaRPr lang="en-US" b="1" i="1" baseline="-25000">
              <a:latin typeface="Calibri" panose="020F0502020204030204" pitchFamily="34" charset="0"/>
              <a:cs typeface="Calibri" panose="020F0502020204030204" pitchFamily="34" charset="0"/>
            </a:endParaRPr>
          </a:p>
        </p:txBody>
      </p:sp>
      <p:graphicFrame>
        <p:nvGraphicFramePr>
          <p:cNvPr id="7171" name="Object 23"/>
          <p:cNvGraphicFramePr>
            <a:graphicFrameLocks/>
          </p:cNvGraphicFramePr>
          <p:nvPr>
            <p:extLst>
              <p:ext uri="{D42A27DB-BD31-4B8C-83A1-F6EECF244321}">
                <p14:modId xmlns:p14="http://schemas.microsoft.com/office/powerpoint/2010/main" val="3434262475"/>
              </p:ext>
            </p:extLst>
          </p:nvPr>
        </p:nvGraphicFramePr>
        <p:xfrm>
          <a:off x="4200526" y="4051302"/>
          <a:ext cx="4673600" cy="1787525"/>
        </p:xfrm>
        <a:graphic>
          <a:graphicData uri="http://schemas.openxmlformats.org/presentationml/2006/ole">
            <mc:AlternateContent xmlns:mc="http://schemas.openxmlformats.org/markup-compatibility/2006">
              <mc:Choice xmlns:v="urn:schemas-microsoft-com:vml" Requires="v">
                <p:oleObj name="Equation" r:id="rId5" imgW="2413000" imgH="889000" progId="Equation.3">
                  <p:embed/>
                </p:oleObj>
              </mc:Choice>
              <mc:Fallback>
                <p:oleObj name="Equation" r:id="rId5" imgW="2413000" imgH="889000" progId="Equation.3">
                  <p:embed/>
                  <p:pic>
                    <p:nvPicPr>
                      <p:cNvPr id="0" name=""/>
                      <p:cNvPicPr>
                        <a:picLocks noChangeArrowheads="1"/>
                      </p:cNvPicPr>
                      <p:nvPr/>
                    </p:nvPicPr>
                    <p:blipFill>
                      <a:blip r:embed="rId6"/>
                      <a:srcRect/>
                      <a:stretch>
                        <a:fillRect/>
                      </a:stretch>
                    </p:blipFill>
                    <p:spPr bwMode="auto">
                      <a:xfrm>
                        <a:off x="4200526" y="4051302"/>
                        <a:ext cx="4673600" cy="178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cxnSp>
        <p:nvCxnSpPr>
          <p:cNvPr id="7193" name="AutoShape 24"/>
          <p:cNvCxnSpPr>
            <a:cxnSpLocks noChangeShapeType="1"/>
          </p:cNvCxnSpPr>
          <p:nvPr/>
        </p:nvCxnSpPr>
        <p:spPr bwMode="auto">
          <a:xfrm rot="10800000">
            <a:off x="2484439" y="6092827"/>
            <a:ext cx="1008062" cy="144463"/>
          </a:xfrm>
          <a:prstGeom prst="curvedConnector3">
            <a:avLst>
              <a:gd name="adj1" fmla="val 49921"/>
            </a:avLst>
          </a:prstGeom>
          <a:noFill/>
          <a:ln w="9525">
            <a:solidFill>
              <a:schemeClr val="tx1"/>
            </a:solidFill>
            <a:round/>
            <a:headEnd/>
            <a:tailEnd type="triangle" w="med" len="med"/>
          </a:ln>
        </p:spPr>
      </p:cxnSp>
      <p:cxnSp>
        <p:nvCxnSpPr>
          <p:cNvPr id="7194" name="AutoShape 25"/>
          <p:cNvCxnSpPr>
            <a:cxnSpLocks noChangeShapeType="1"/>
          </p:cNvCxnSpPr>
          <p:nvPr/>
        </p:nvCxnSpPr>
        <p:spPr bwMode="auto">
          <a:xfrm rot="10800000">
            <a:off x="2484439" y="6237288"/>
            <a:ext cx="1008062" cy="144462"/>
          </a:xfrm>
          <a:prstGeom prst="curvedConnector3">
            <a:avLst>
              <a:gd name="adj1" fmla="val 49921"/>
            </a:avLst>
          </a:prstGeom>
          <a:noFill/>
          <a:ln w="9525">
            <a:solidFill>
              <a:schemeClr val="tx1"/>
            </a:solidFill>
            <a:round/>
            <a:headEnd/>
            <a:tailEnd type="triangle" w="med" len="med"/>
          </a:ln>
        </p:spPr>
      </p:cxnSp>
      <p:cxnSp>
        <p:nvCxnSpPr>
          <p:cNvPr id="7195" name="AutoShape 26"/>
          <p:cNvCxnSpPr>
            <a:cxnSpLocks noChangeShapeType="1"/>
          </p:cNvCxnSpPr>
          <p:nvPr/>
        </p:nvCxnSpPr>
        <p:spPr bwMode="auto">
          <a:xfrm rot="10800000">
            <a:off x="2484439" y="6381752"/>
            <a:ext cx="1008062" cy="144463"/>
          </a:xfrm>
          <a:prstGeom prst="curvedConnector3">
            <a:avLst>
              <a:gd name="adj1" fmla="val 49921"/>
            </a:avLst>
          </a:prstGeom>
          <a:noFill/>
          <a:ln w="9525">
            <a:solidFill>
              <a:schemeClr val="tx1"/>
            </a:solidFill>
            <a:round/>
            <a:headEnd/>
            <a:tailEnd type="triangle" w="med" len="med"/>
          </a:ln>
        </p:spPr>
      </p:cxnSp>
      <p:sp>
        <p:nvSpPr>
          <p:cNvPr id="7196" name="Rectangle 27"/>
          <p:cNvSpPr>
            <a:spLocks noChangeArrowheads="1"/>
          </p:cNvSpPr>
          <p:nvPr/>
        </p:nvSpPr>
        <p:spPr bwMode="auto">
          <a:xfrm>
            <a:off x="1448367" y="6021389"/>
            <a:ext cx="703718" cy="277641"/>
          </a:xfrm>
          <a:prstGeom prst="rect">
            <a:avLst/>
          </a:prstGeom>
          <a:noFill/>
          <a:ln w="9525">
            <a:noFill/>
            <a:miter lim="800000"/>
            <a:headEnd/>
            <a:tailEnd/>
          </a:ln>
        </p:spPr>
        <p:txBody>
          <a:bodyPr wrap="none" lIns="92075" tIns="46038" rIns="92075" bIns="46038">
            <a:spAutoFit/>
          </a:bodyPr>
          <a:lstStyle/>
          <a:p>
            <a:r>
              <a:rPr lang="en-US" b="1" i="1">
                <a:latin typeface="Calibri" panose="020F0502020204030204" pitchFamily="34" charset="0"/>
                <a:cs typeface="Calibri" panose="020F0502020204030204" pitchFamily="34" charset="0"/>
              </a:rPr>
              <a:t>N nodes</a:t>
            </a:r>
            <a:endParaRPr lang="en-US" b="1" i="1" baseline="-250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1639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8196" name="Rectangle 2"/>
          <p:cNvSpPr>
            <a:spLocks noGrp="1" noChangeArrowheads="1"/>
          </p:cNvSpPr>
          <p:nvPr>
            <p:ph type="title"/>
          </p:nvPr>
        </p:nvSpPr>
        <p:spPr/>
        <p:txBody>
          <a:bodyPr/>
          <a:lstStyle/>
          <a:p>
            <a:pPr eaLnBrk="1" hangingPunct="1"/>
            <a:r>
              <a:rPr lang="en-US"/>
              <a:t>Modified Example</a:t>
            </a:r>
          </a:p>
        </p:txBody>
      </p:sp>
      <p:sp>
        <p:nvSpPr>
          <p:cNvPr id="8197" name="Oval 3"/>
          <p:cNvSpPr>
            <a:spLocks noChangeArrowheads="1"/>
          </p:cNvSpPr>
          <p:nvPr/>
        </p:nvSpPr>
        <p:spPr bwMode="auto">
          <a:xfrm>
            <a:off x="900113" y="177323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8198" name="Oval 4"/>
          <p:cNvSpPr>
            <a:spLocks noChangeArrowheads="1"/>
          </p:cNvSpPr>
          <p:nvPr/>
        </p:nvSpPr>
        <p:spPr bwMode="auto">
          <a:xfrm>
            <a:off x="2700339" y="177323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8199" name="Oval 5"/>
          <p:cNvSpPr>
            <a:spLocks noChangeArrowheads="1"/>
          </p:cNvSpPr>
          <p:nvPr/>
        </p:nvSpPr>
        <p:spPr bwMode="auto">
          <a:xfrm>
            <a:off x="1835151" y="2997202"/>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8200" name="AutoShape 6"/>
          <p:cNvCxnSpPr>
            <a:cxnSpLocks noChangeShapeType="1"/>
            <a:stCxn id="8197" idx="6"/>
            <a:endCxn id="8198" idx="2"/>
          </p:cNvCxnSpPr>
          <p:nvPr/>
        </p:nvCxnSpPr>
        <p:spPr bwMode="auto">
          <a:xfrm>
            <a:off x="1201738" y="1924050"/>
            <a:ext cx="1498600" cy="0"/>
          </a:xfrm>
          <a:prstGeom prst="straightConnector1">
            <a:avLst/>
          </a:prstGeom>
          <a:noFill/>
          <a:ln w="9525">
            <a:solidFill>
              <a:schemeClr val="tx1"/>
            </a:solidFill>
            <a:round/>
            <a:headEnd/>
            <a:tailEnd type="triangle" w="med" len="med"/>
          </a:ln>
        </p:spPr>
      </p:cxnSp>
      <p:cxnSp>
        <p:nvCxnSpPr>
          <p:cNvPr id="8201" name="AutoShape 7"/>
          <p:cNvCxnSpPr>
            <a:cxnSpLocks noChangeShapeType="1"/>
            <a:stCxn id="8199" idx="0"/>
            <a:endCxn id="8197" idx="5"/>
          </p:cNvCxnSpPr>
          <p:nvPr/>
        </p:nvCxnSpPr>
        <p:spPr bwMode="auto">
          <a:xfrm flipH="1" flipV="1">
            <a:off x="1157289" y="2030415"/>
            <a:ext cx="828675" cy="966787"/>
          </a:xfrm>
          <a:prstGeom prst="straightConnector1">
            <a:avLst/>
          </a:prstGeom>
          <a:noFill/>
          <a:ln w="9525">
            <a:solidFill>
              <a:schemeClr val="tx1"/>
            </a:solidFill>
            <a:round/>
            <a:headEnd type="triangle" w="med" len="med"/>
            <a:tailEnd/>
          </a:ln>
        </p:spPr>
      </p:cxnSp>
      <p:cxnSp>
        <p:nvCxnSpPr>
          <p:cNvPr id="8202" name="AutoShape 8"/>
          <p:cNvCxnSpPr>
            <a:cxnSpLocks noChangeShapeType="1"/>
            <a:stCxn id="8198" idx="4"/>
            <a:endCxn id="8199" idx="7"/>
          </p:cNvCxnSpPr>
          <p:nvPr/>
        </p:nvCxnSpPr>
        <p:spPr bwMode="auto">
          <a:xfrm flipH="1">
            <a:off x="2092325" y="2074865"/>
            <a:ext cx="758825" cy="966787"/>
          </a:xfrm>
          <a:prstGeom prst="straightConnector1">
            <a:avLst/>
          </a:prstGeom>
          <a:noFill/>
          <a:ln w="9525">
            <a:solidFill>
              <a:schemeClr val="tx1"/>
            </a:solidFill>
            <a:round/>
            <a:headEnd/>
            <a:tailEnd type="triangle" w="med" len="med"/>
          </a:ln>
        </p:spPr>
      </p:cxnSp>
      <p:sp>
        <p:nvSpPr>
          <p:cNvPr id="8203" name="Rectangle 9"/>
          <p:cNvSpPr>
            <a:spLocks noChangeArrowheads="1"/>
          </p:cNvSpPr>
          <p:nvPr/>
        </p:nvSpPr>
        <p:spPr bwMode="auto">
          <a:xfrm>
            <a:off x="506932" y="1412876"/>
            <a:ext cx="1041952"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1</a:t>
            </a:r>
            <a:r>
              <a:rPr lang="en-US" sz="1400" i="1" dirty="0">
                <a:latin typeface="Calibri" panose="020F0502020204030204" pitchFamily="34" charset="0"/>
                <a:cs typeface="Calibri" panose="020F0502020204030204" pitchFamily="34" charset="0"/>
              </a:rPr>
              <a:t>)=0.091</a:t>
            </a:r>
            <a:endParaRPr lang="en-US" sz="1400" i="1" baseline="-25000" dirty="0">
              <a:latin typeface="Calibri" panose="020F0502020204030204" pitchFamily="34" charset="0"/>
              <a:cs typeface="Calibri" panose="020F0502020204030204" pitchFamily="34" charset="0"/>
            </a:endParaRPr>
          </a:p>
        </p:txBody>
      </p:sp>
      <p:sp>
        <p:nvSpPr>
          <p:cNvPr id="8204" name="Rectangle 10"/>
          <p:cNvSpPr>
            <a:spLocks noChangeArrowheads="1"/>
          </p:cNvSpPr>
          <p:nvPr/>
        </p:nvSpPr>
        <p:spPr bwMode="auto">
          <a:xfrm>
            <a:off x="2307157" y="1412876"/>
            <a:ext cx="1041952"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2</a:t>
            </a:r>
            <a:r>
              <a:rPr lang="en-US" sz="1400" i="1" dirty="0">
                <a:latin typeface="Calibri" panose="020F0502020204030204" pitchFamily="34" charset="0"/>
                <a:cs typeface="Calibri" panose="020F0502020204030204" pitchFamily="34" charset="0"/>
              </a:rPr>
              <a:t>)=0.203</a:t>
            </a:r>
            <a:endParaRPr lang="en-US" sz="1400" i="1" baseline="-25000" dirty="0">
              <a:latin typeface="Calibri" panose="020F0502020204030204" pitchFamily="34" charset="0"/>
              <a:cs typeface="Calibri" panose="020F0502020204030204" pitchFamily="34" charset="0"/>
            </a:endParaRPr>
          </a:p>
        </p:txBody>
      </p:sp>
      <p:sp>
        <p:nvSpPr>
          <p:cNvPr id="8205" name="Rectangle 11"/>
          <p:cNvSpPr>
            <a:spLocks noChangeArrowheads="1"/>
          </p:cNvSpPr>
          <p:nvPr/>
        </p:nvSpPr>
        <p:spPr bwMode="auto">
          <a:xfrm>
            <a:off x="1475307" y="3284539"/>
            <a:ext cx="1041952"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3</a:t>
            </a:r>
            <a:r>
              <a:rPr lang="en-US" sz="1400" i="1" dirty="0">
                <a:latin typeface="Calibri" panose="020F0502020204030204" pitchFamily="34" charset="0"/>
                <a:cs typeface="Calibri" panose="020F0502020204030204" pitchFamily="34" charset="0"/>
              </a:rPr>
              <a:t>)=0.705</a:t>
            </a:r>
            <a:endParaRPr lang="en-US" sz="1400" i="1" baseline="-25000" dirty="0">
              <a:latin typeface="Calibri" panose="020F0502020204030204" pitchFamily="34" charset="0"/>
              <a:cs typeface="Calibri" panose="020F0502020204030204" pitchFamily="34" charset="0"/>
            </a:endParaRPr>
          </a:p>
        </p:txBody>
      </p:sp>
      <p:sp>
        <p:nvSpPr>
          <p:cNvPr id="8206" name="Rectangle 12"/>
          <p:cNvSpPr>
            <a:spLocks noChangeArrowheads="1"/>
          </p:cNvSpPr>
          <p:nvPr/>
        </p:nvSpPr>
        <p:spPr bwMode="auto">
          <a:xfrm>
            <a:off x="2499985" y="2349501"/>
            <a:ext cx="724557"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C(p</a:t>
            </a:r>
            <a:r>
              <a:rPr lang="en-US" sz="1400" i="1" baseline="-25000">
                <a:latin typeface="Calibri" panose="020F0502020204030204" pitchFamily="34" charset="0"/>
                <a:cs typeface="Calibri" panose="020F0502020204030204" pitchFamily="34" charset="0"/>
              </a:rPr>
              <a:t>2</a:t>
            </a:r>
            <a:r>
              <a:rPr lang="en-US" sz="1400" i="1">
                <a:latin typeface="Calibri" panose="020F0502020204030204" pitchFamily="34" charset="0"/>
                <a:cs typeface="Calibri" panose="020F0502020204030204" pitchFamily="34" charset="0"/>
              </a:rPr>
              <a:t>)=1</a:t>
            </a:r>
            <a:endParaRPr lang="en-US" sz="1400" i="1" baseline="-25000">
              <a:latin typeface="Calibri" panose="020F0502020204030204" pitchFamily="34" charset="0"/>
              <a:cs typeface="Calibri" panose="020F0502020204030204" pitchFamily="34" charset="0"/>
            </a:endParaRPr>
          </a:p>
        </p:txBody>
      </p:sp>
      <p:sp>
        <p:nvSpPr>
          <p:cNvPr id="8207" name="Rectangle 14"/>
          <p:cNvSpPr>
            <a:spLocks noChangeArrowheads="1"/>
          </p:cNvSpPr>
          <p:nvPr/>
        </p:nvSpPr>
        <p:spPr bwMode="auto">
          <a:xfrm>
            <a:off x="1436360" y="1989139"/>
            <a:ext cx="724557"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C(p</a:t>
            </a:r>
            <a:r>
              <a:rPr lang="en-US" sz="1400" i="1" baseline="-25000">
                <a:latin typeface="Calibri" panose="020F0502020204030204" pitchFamily="34" charset="0"/>
                <a:cs typeface="Calibri" panose="020F0502020204030204" pitchFamily="34" charset="0"/>
              </a:rPr>
              <a:t>1</a:t>
            </a:r>
            <a:r>
              <a:rPr lang="en-US" sz="1400" i="1">
                <a:latin typeface="Calibri" panose="020F0502020204030204" pitchFamily="34" charset="0"/>
                <a:cs typeface="Calibri" panose="020F0502020204030204" pitchFamily="34" charset="0"/>
              </a:rPr>
              <a:t>)=2</a:t>
            </a:r>
            <a:endParaRPr lang="en-US" sz="1400" i="1" baseline="-25000">
              <a:latin typeface="Calibri" panose="020F0502020204030204" pitchFamily="34" charset="0"/>
              <a:cs typeface="Calibri" panose="020F0502020204030204" pitchFamily="34" charset="0"/>
            </a:endParaRPr>
          </a:p>
        </p:txBody>
      </p:sp>
      <p:graphicFrame>
        <p:nvGraphicFramePr>
          <p:cNvPr id="8194" name="Object 15"/>
          <p:cNvGraphicFramePr>
            <a:graphicFrameLocks noChangeAspect="1"/>
          </p:cNvGraphicFramePr>
          <p:nvPr>
            <p:extLst>
              <p:ext uri="{D42A27DB-BD31-4B8C-83A1-F6EECF244321}">
                <p14:modId xmlns:p14="http://schemas.microsoft.com/office/powerpoint/2010/main" val="4222151775"/>
              </p:ext>
            </p:extLst>
          </p:nvPr>
        </p:nvGraphicFramePr>
        <p:xfrm>
          <a:off x="3400426" y="1263650"/>
          <a:ext cx="5649913" cy="3722688"/>
        </p:xfrm>
        <a:graphic>
          <a:graphicData uri="http://schemas.openxmlformats.org/presentationml/2006/ole">
            <mc:AlternateContent xmlns:mc="http://schemas.openxmlformats.org/markup-compatibility/2006">
              <mc:Choice xmlns:v="urn:schemas-microsoft-com:vml" Requires="v">
                <p:oleObj name="Equation" r:id="rId3" imgW="2641600" imgH="1739900" progId="Equation.3">
                  <p:embed/>
                </p:oleObj>
              </mc:Choice>
              <mc:Fallback>
                <p:oleObj name="Equation" r:id="rId3" imgW="2641600" imgH="1739900" progId="Equation.3">
                  <p:embed/>
                  <p:pic>
                    <p:nvPicPr>
                      <p:cNvPr id="0" name=""/>
                      <p:cNvPicPr>
                        <a:picLocks noChangeAspect="1" noChangeArrowheads="1"/>
                      </p:cNvPicPr>
                      <p:nvPr/>
                    </p:nvPicPr>
                    <p:blipFill>
                      <a:blip r:embed="rId4"/>
                      <a:srcRect/>
                      <a:stretch>
                        <a:fillRect/>
                      </a:stretch>
                    </p:blipFill>
                    <p:spPr bwMode="auto">
                      <a:xfrm>
                        <a:off x="3400426" y="1263650"/>
                        <a:ext cx="5649913" cy="37226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208" name="Rectangle 16"/>
          <p:cNvSpPr>
            <a:spLocks noChangeArrowheads="1"/>
          </p:cNvSpPr>
          <p:nvPr/>
        </p:nvSpPr>
        <p:spPr bwMode="auto">
          <a:xfrm>
            <a:off x="5111524" y="5541821"/>
            <a:ext cx="2281074" cy="400752"/>
          </a:xfrm>
          <a:prstGeom prst="rect">
            <a:avLst/>
          </a:prstGeom>
          <a:noFill/>
          <a:ln w="9525">
            <a:noFill/>
            <a:miter lim="800000"/>
            <a:headEnd/>
            <a:tailEnd/>
          </a:ln>
        </p:spPr>
        <p:txBody>
          <a:bodyPr wrap="none" lIns="92075" tIns="46038" rIns="92075" bIns="46038">
            <a:spAutoFit/>
          </a:bodyPr>
          <a:lstStyle/>
          <a:p>
            <a:r>
              <a:rPr lang="en-US" sz="2000" dirty="0">
                <a:latin typeface="Calibri" panose="020F0502020204030204" pitchFamily="34" charset="0"/>
                <a:cs typeface="Calibri" panose="020F0502020204030204" pitchFamily="34" charset="0"/>
              </a:rPr>
              <a:t>Ranking p</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&gt;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&gt;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endParaRPr lang="en-US" sz="2000" baseline="-25000"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18ABBB37-06F6-09EF-E070-07DFA03135D8}"/>
              </a:ext>
            </a:extLst>
          </p:cNvPr>
          <p:cNvSpPr/>
          <p:nvPr/>
        </p:nvSpPr>
        <p:spPr bwMode="auto">
          <a:xfrm>
            <a:off x="7092280" y="3233637"/>
            <a:ext cx="1958059" cy="175270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55382E9-D4B7-F243-804A-D938756C4214}"/>
                  </a:ext>
                </a:extLst>
              </p:cNvPr>
              <p:cNvSpPr txBox="1"/>
              <p:nvPr/>
            </p:nvSpPr>
            <p:spPr>
              <a:xfrm>
                <a:off x="6948854" y="3401140"/>
                <a:ext cx="2152803" cy="1251996"/>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fr-CH" sz="2800" b="0" i="1">
                              <a:latin typeface="Cambria Math" panose="02040503050406030204" pitchFamily="18" charset="0"/>
                            </a:rPr>
                            <m:t>𝑝</m:t>
                          </m:r>
                        </m:e>
                      </m:acc>
                      <m:r>
                        <a:rPr lang="fr-CH" sz="2800" b="0" i="1">
                          <a:latin typeface="Cambria Math" panose="02040503050406030204" pitchFamily="18" charset="0"/>
                        </a:rPr>
                        <m:t>=</m:t>
                      </m:r>
                      <m:d>
                        <m:dPr>
                          <m:ctrlPr>
                            <a:rPr lang="fr-CH" sz="2800" b="0" i="1">
                              <a:latin typeface="Cambria Math" panose="02040503050406030204" pitchFamily="18" charset="0"/>
                            </a:rPr>
                          </m:ctrlPr>
                        </m:dPr>
                        <m:e>
                          <m:m>
                            <m:mPr>
                              <m:mcs>
                                <m:mc>
                                  <m:mcPr>
                                    <m:count m:val="1"/>
                                    <m:mcJc m:val="center"/>
                                  </m:mcPr>
                                </m:mc>
                              </m:mcs>
                              <m:ctrlPr>
                                <a:rPr lang="fr-CH" sz="2800" b="0" i="1">
                                  <a:latin typeface="Cambria Math" panose="02040503050406030204" pitchFamily="18" charset="0"/>
                                </a:rPr>
                              </m:ctrlPr>
                            </m:mPr>
                            <m:mr>
                              <m:e>
                                <m:r>
                                  <m:rPr>
                                    <m:brk m:alnAt="7"/>
                                  </m:rPr>
                                  <a:rPr lang="fr-CH" sz="2800" b="0" i="1">
                                    <a:latin typeface="Cambria Math" panose="02040503050406030204" pitchFamily="18" charset="0"/>
                                  </a:rPr>
                                  <m:t>0</m:t>
                                </m:r>
                                <m:r>
                                  <a:rPr lang="fr-CH" sz="2800" b="0" i="1">
                                    <a:latin typeface="Cambria Math" panose="02040503050406030204" pitchFamily="18" charset="0"/>
                                  </a:rPr>
                                  <m:t>.091</m:t>
                                </m:r>
                              </m:e>
                            </m:mr>
                            <m:mr>
                              <m:e>
                                <m:r>
                                  <a:rPr lang="fr-CH" sz="2800" b="0" i="1">
                                    <a:latin typeface="Cambria Math" panose="02040503050406030204" pitchFamily="18" charset="0"/>
                                  </a:rPr>
                                  <m:t>0.203</m:t>
                                </m:r>
                              </m:e>
                            </m:mr>
                            <m:mr>
                              <m:e>
                                <m:r>
                                  <a:rPr lang="fr-CH" sz="2800" b="0" i="1">
                                    <a:latin typeface="Cambria Math" panose="02040503050406030204" pitchFamily="18" charset="0"/>
                                  </a:rPr>
                                  <m:t>0.705</m:t>
                                </m:r>
                              </m:e>
                            </m:mr>
                          </m:m>
                        </m:e>
                      </m:d>
                    </m:oMath>
                  </m:oMathPara>
                </a14:m>
                <a:endParaRPr lang="en-US" sz="2800" dirty="0">
                  <a:latin typeface="Calibri" panose="020F0502020204030204" pitchFamily="34" charset="0"/>
                  <a:cs typeface="Calibri" panose="020F0502020204030204" pitchFamily="34" charset="0"/>
                </a:endParaRPr>
              </a:p>
            </p:txBody>
          </p:sp>
        </mc:Choice>
        <mc:Fallback xmlns="">
          <p:sp>
            <p:nvSpPr>
              <p:cNvPr id="2" name="TextBox 1">
                <a:extLst>
                  <a:ext uri="{FF2B5EF4-FFF2-40B4-BE49-F238E27FC236}">
                    <a16:creationId xmlns:a16="http://schemas.microsoft.com/office/drawing/2014/main" id="{055382E9-D4B7-F243-804A-D938756C4214}"/>
                  </a:ext>
                </a:extLst>
              </p:cNvPr>
              <p:cNvSpPr txBox="1">
                <a:spLocks noRot="1" noChangeAspect="1" noMove="1" noResize="1" noEditPoints="1" noAdjustHandles="1" noChangeArrowheads="1" noChangeShapeType="1" noTextEdit="1"/>
              </p:cNvSpPr>
              <p:nvPr/>
            </p:nvSpPr>
            <p:spPr>
              <a:xfrm>
                <a:off x="6948854" y="3401140"/>
                <a:ext cx="2152803" cy="1251996"/>
              </a:xfrm>
              <a:prstGeom prst="rect">
                <a:avLst/>
              </a:prstGeom>
              <a:blipFill>
                <a:blip r:embed="rId5"/>
                <a:stretch>
                  <a:fillRect l="-3529" b="-3000"/>
                </a:stretch>
              </a:blipFill>
            </p:spPr>
            <p:txBody>
              <a:bodyPr/>
              <a:lstStyle/>
              <a:p>
                <a:r>
                  <a:rPr lang="en-CH">
                    <a:noFill/>
                  </a:rPr>
                  <a:t> </a:t>
                </a:r>
              </a:p>
            </p:txBody>
          </p:sp>
        </mc:Fallback>
      </mc:AlternateContent>
    </p:spTree>
    <p:extLst>
      <p:ext uri="{BB962C8B-B14F-4D97-AF65-F5344CB8AC3E}">
        <p14:creationId xmlns:p14="http://schemas.microsoft.com/office/powerpoint/2010/main" val="100224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9220" name="Rectangle 2"/>
          <p:cNvSpPr>
            <a:spLocks noGrp="1" noChangeArrowheads="1"/>
          </p:cNvSpPr>
          <p:nvPr>
            <p:ph type="title"/>
          </p:nvPr>
        </p:nvSpPr>
        <p:spPr>
          <a:noFill/>
        </p:spPr>
        <p:txBody>
          <a:bodyPr lIns="92075" tIns="46038" rIns="92075" bIns="46038"/>
          <a:lstStyle/>
          <a:p>
            <a:pPr eaLnBrk="1" hangingPunct="1"/>
            <a:r>
              <a:rPr lang="en-US"/>
              <a:t>Practical Computation of PageRank</a:t>
            </a:r>
          </a:p>
        </p:txBody>
      </p:sp>
      <p:sp>
        <p:nvSpPr>
          <p:cNvPr id="9221" name="Rectangle 3"/>
          <p:cNvSpPr>
            <a:spLocks noGrp="1" noChangeArrowheads="1"/>
          </p:cNvSpPr>
          <p:nvPr>
            <p:ph type="body" idx="1"/>
          </p:nvPr>
        </p:nvSpPr>
        <p:spPr>
          <a:noFill/>
        </p:spPr>
        <p:txBody>
          <a:bodyPr lIns="92075" tIns="46038" rIns="92075" bIns="46038"/>
          <a:lstStyle/>
          <a:p>
            <a:pPr eaLnBrk="1" hangingPunct="1"/>
            <a:r>
              <a:rPr lang="en-US" sz="2800" dirty="0"/>
              <a:t>Iterative computation</a:t>
            </a:r>
          </a:p>
          <a:p>
            <a:pPr eaLnBrk="1" hangingPunct="1"/>
            <a:endParaRPr lang="en-US" sz="2800" dirty="0"/>
          </a:p>
        </p:txBody>
      </p:sp>
      <p:graphicFrame>
        <p:nvGraphicFramePr>
          <p:cNvPr id="9218" name="Object 4"/>
          <p:cNvGraphicFramePr>
            <a:graphicFrameLocks/>
          </p:cNvGraphicFramePr>
          <p:nvPr>
            <p:extLst>
              <p:ext uri="{D42A27DB-BD31-4B8C-83A1-F6EECF244321}">
                <p14:modId xmlns:p14="http://schemas.microsoft.com/office/powerpoint/2010/main" val="1433815259"/>
              </p:ext>
            </p:extLst>
          </p:nvPr>
        </p:nvGraphicFramePr>
        <p:xfrm>
          <a:off x="3955256" y="1323454"/>
          <a:ext cx="2921000" cy="3041650"/>
        </p:xfrm>
        <a:graphic>
          <a:graphicData uri="http://schemas.openxmlformats.org/presentationml/2006/ole">
            <mc:AlternateContent xmlns:mc="http://schemas.openxmlformats.org/markup-compatibility/2006">
              <mc:Choice xmlns:v="urn:schemas-microsoft-com:vml" Requires="v">
                <p:oleObj name="Equation" r:id="rId3" imgW="1435100" imgH="1435100" progId="Equation.3">
                  <p:embed/>
                </p:oleObj>
              </mc:Choice>
              <mc:Fallback>
                <p:oleObj name="Equation" r:id="rId3" imgW="1435100" imgH="1435100" progId="Equation.3">
                  <p:embed/>
                  <p:pic>
                    <p:nvPicPr>
                      <p:cNvPr id="0" name=""/>
                      <p:cNvPicPr>
                        <a:picLocks noChangeArrowheads="1"/>
                      </p:cNvPicPr>
                      <p:nvPr/>
                    </p:nvPicPr>
                    <p:blipFill>
                      <a:blip r:embed="rId4"/>
                      <a:srcRect/>
                      <a:stretch>
                        <a:fillRect/>
                      </a:stretch>
                    </p:blipFill>
                    <p:spPr bwMode="auto">
                      <a:xfrm>
                        <a:off x="3955256" y="1323454"/>
                        <a:ext cx="2921000" cy="3041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9222" name="Rectangle 5"/>
              <p:cNvSpPr>
                <a:spLocks noChangeArrowheads="1"/>
              </p:cNvSpPr>
              <p:nvPr/>
            </p:nvSpPr>
            <p:spPr bwMode="auto">
              <a:xfrm>
                <a:off x="251520" y="4653138"/>
                <a:ext cx="4573111" cy="1024449"/>
              </a:xfrm>
              <a:prstGeom prst="rect">
                <a:avLst/>
              </a:prstGeom>
              <a:noFill/>
              <a:ln w="9525">
                <a:noFill/>
                <a:miter lim="800000"/>
                <a:headEnd/>
                <a:tailEnd/>
              </a:ln>
            </p:spPr>
            <p:txBody>
              <a:bodyPr wrap="none" lIns="92075" tIns="46038" rIns="92075" bIns="46038">
                <a:spAutoFit/>
              </a:bodyPr>
              <a:lstStyle/>
              <a:p>
                <a:pPr algn="l"/>
                <a:r>
                  <a:rPr lang="el-GR" sz="2400" dirty="0">
                    <a:latin typeface="Calibri" panose="020F0502020204030204" pitchFamily="34" charset="0"/>
                    <a:cs typeface="Calibri" panose="020F0502020204030204" pitchFamily="34" charset="0"/>
                  </a:rPr>
                  <a:t>ε</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ea typeface="Calibri" charset="0"/>
                    <a:cs typeface="Calibri" panose="020F0502020204030204" pitchFamily="34" charset="0"/>
                  </a:rPr>
                  <a:t>termination criterion</a:t>
                </a:r>
              </a:p>
              <a:p>
                <a:pPr algn="l"/>
                <a:r>
                  <a:rPr lang="en-US" sz="2400" dirty="0">
                    <a:latin typeface="Calibri" panose="020F0502020204030204" pitchFamily="34" charset="0"/>
                    <a:cs typeface="Calibri" panose="020F0502020204030204" pitchFamily="34" charset="0"/>
                  </a:rPr>
                  <a:t>s </a:t>
                </a:r>
                <a:r>
                  <a:rPr lang="en-US" sz="2400" dirty="0">
                    <a:latin typeface="Calibri" panose="020F0502020204030204" pitchFamily="34" charset="0"/>
                    <a:ea typeface="Calibri" charset="0"/>
                    <a:cs typeface="Calibri" panose="020F0502020204030204" pitchFamily="34" charset="0"/>
                  </a:rPr>
                  <a:t>arbitrary start vector, e.g., </a:t>
                </a:r>
                <a14:m>
                  <m:oMath xmlns:m="http://schemas.openxmlformats.org/officeDocument/2006/math">
                    <m:r>
                      <a:rPr lang="en-US" sz="2400" i="1" dirty="0" smtClean="0">
                        <a:latin typeface="Cambria Math" panose="02040503050406030204" pitchFamily="18" charset="0"/>
                        <a:cs typeface="Calibri" panose="020F0502020204030204" pitchFamily="34" charset="0"/>
                      </a:rPr>
                      <m:t>𝑠</m:t>
                    </m:r>
                    <m:r>
                      <a:rPr lang="en-US" sz="2400" i="1" dirty="0" smtClean="0">
                        <a:latin typeface="Cambria Math" panose="02040503050406030204" pitchFamily="18" charset="0"/>
                        <a:cs typeface="Calibri" panose="020F0502020204030204" pitchFamily="34" charset="0"/>
                      </a:rPr>
                      <m:t> = </m:t>
                    </m:r>
                    <m:f>
                      <m:fPr>
                        <m:ctrlPr>
                          <a:rPr lang="en-US" sz="2400" i="1" dirty="0" smtClean="0">
                            <a:latin typeface="Cambria Math" panose="02040503050406030204" pitchFamily="18" charset="0"/>
                            <a:cs typeface="Calibri" panose="020F0502020204030204" pitchFamily="34" charset="0"/>
                          </a:rPr>
                        </m:ctrlPr>
                      </m:fPr>
                      <m:num>
                        <m:acc>
                          <m:accPr>
                            <m:chr m:val="⃗"/>
                            <m:ctrlPr>
                              <a:rPr lang="en-US" sz="2400" i="1" dirty="0" smtClean="0">
                                <a:latin typeface="Cambria Math" panose="02040503050406030204" pitchFamily="18" charset="0"/>
                                <a:cs typeface="Calibri" panose="020F0502020204030204" pitchFamily="34" charset="0"/>
                              </a:rPr>
                            </m:ctrlPr>
                          </m:accPr>
                          <m:e>
                            <m:r>
                              <a:rPr lang="fr-CH" sz="2400" b="0" i="1" dirty="0" smtClean="0">
                                <a:latin typeface="Cambria Math" panose="02040503050406030204" pitchFamily="18" charset="0"/>
                                <a:cs typeface="Calibri" panose="020F0502020204030204" pitchFamily="34" charset="0"/>
                              </a:rPr>
                              <m:t>𝑒</m:t>
                            </m:r>
                          </m:e>
                        </m:acc>
                      </m:num>
                      <m:den>
                        <m:r>
                          <a:rPr lang="fr-CH" sz="2400" b="0" i="1" dirty="0" smtClean="0">
                            <a:latin typeface="Cambria Math" panose="02040503050406030204" pitchFamily="18" charset="0"/>
                            <a:cs typeface="Calibri" panose="020F0502020204030204" pitchFamily="34" charset="0"/>
                          </a:rPr>
                          <m:t>𝑁</m:t>
                        </m:r>
                      </m:den>
                    </m:f>
                  </m:oMath>
                </a14:m>
                <a:endParaRPr lang="en-US" sz="2400" dirty="0">
                  <a:latin typeface="Calibri" panose="020F0502020204030204" pitchFamily="34" charset="0"/>
                  <a:cs typeface="Calibri" panose="020F0502020204030204" pitchFamily="34" charset="0"/>
                </a:endParaRPr>
              </a:p>
            </p:txBody>
          </p:sp>
        </mc:Choice>
        <mc:Fallback xmlns="">
          <p:sp>
            <p:nvSpPr>
              <p:cNvPr id="9222" name="Rectangle 5"/>
              <p:cNvSpPr>
                <a:spLocks noRot="1" noChangeAspect="1" noMove="1" noResize="1" noEditPoints="1" noAdjustHandles="1" noChangeArrowheads="1" noChangeShapeType="1" noTextEdit="1"/>
              </p:cNvSpPr>
              <p:nvPr/>
            </p:nvSpPr>
            <p:spPr bwMode="auto">
              <a:xfrm>
                <a:off x="251520" y="4653138"/>
                <a:ext cx="4573111" cy="1024449"/>
              </a:xfrm>
              <a:prstGeom prst="rect">
                <a:avLst/>
              </a:prstGeom>
              <a:blipFill>
                <a:blip r:embed="rId5"/>
                <a:stretch>
                  <a:fillRect l="-1939" t="-4938" b="-6173"/>
                </a:stretch>
              </a:blipFill>
              <a:ln w="9525">
                <a:noFill/>
                <a:miter lim="800000"/>
                <a:headEnd/>
                <a:tailEnd/>
              </a:ln>
            </p:spPr>
            <p:txBody>
              <a:bodyPr/>
              <a:lstStyle/>
              <a:p>
                <a:r>
                  <a:rPr lang="en-CH">
                    <a:noFill/>
                  </a:rPr>
                  <a:t> </a:t>
                </a:r>
              </a:p>
            </p:txBody>
          </p:sp>
        </mc:Fallback>
      </mc:AlternateContent>
    </p:spTree>
    <p:extLst>
      <p:ext uri="{BB962C8B-B14F-4D97-AF65-F5344CB8AC3E}">
        <p14:creationId xmlns:p14="http://schemas.microsoft.com/office/powerpoint/2010/main" val="4178029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BDA4E-7F41-9545-9F6E-9EC378315C22}"/>
              </a:ext>
            </a:extLst>
          </p:cNvPr>
          <p:cNvSpPr>
            <a:spLocks noGrp="1"/>
          </p:cNvSpPr>
          <p:nvPr>
            <p:ph type="title"/>
          </p:nvPr>
        </p:nvSpPr>
        <p:spPr/>
        <p:txBody>
          <a:bodyPr/>
          <a:lstStyle/>
          <a:p>
            <a:r>
              <a:rPr lang="en-GB" dirty="0"/>
              <a:t>Implementation in Map-Reduce</a:t>
            </a:r>
          </a:p>
        </p:txBody>
      </p:sp>
      <p:sp>
        <p:nvSpPr>
          <p:cNvPr id="3" name="Content Placeholder 2">
            <a:extLst>
              <a:ext uri="{FF2B5EF4-FFF2-40B4-BE49-F238E27FC236}">
                <a16:creationId xmlns:a16="http://schemas.microsoft.com/office/drawing/2014/main" id="{A36DC7DD-14ED-5DD0-A73D-AA6F9F946B7A}"/>
              </a:ext>
            </a:extLst>
          </p:cNvPr>
          <p:cNvSpPr>
            <a:spLocks noGrp="1"/>
          </p:cNvSpPr>
          <p:nvPr>
            <p:ph idx="1"/>
          </p:nvPr>
        </p:nvSpPr>
        <p:spPr/>
        <p:txBody>
          <a:bodyPr/>
          <a:lstStyle/>
          <a:p>
            <a:r>
              <a:rPr lang="en-GB" dirty="0"/>
              <a:t>Iterative computation can be viewed as passing messages among nodes</a:t>
            </a:r>
          </a:p>
        </p:txBody>
      </p:sp>
      <p:sp>
        <p:nvSpPr>
          <p:cNvPr id="4" name="Footer Placeholder 3">
            <a:extLst>
              <a:ext uri="{FF2B5EF4-FFF2-40B4-BE49-F238E27FC236}">
                <a16:creationId xmlns:a16="http://schemas.microsoft.com/office/drawing/2014/main" id="{3EC841D0-A9D6-4D40-E309-5B9A6B18C0BD}"/>
              </a:ext>
            </a:extLst>
          </p:cNvPr>
          <p:cNvSpPr>
            <a:spLocks noGrp="1"/>
          </p:cNvSpPr>
          <p:nvPr>
            <p:ph type="ftr" sz="quarter" idx="10"/>
          </p:nvPr>
        </p:nvSpPr>
        <p:spPr/>
        <p:txBody>
          <a:bodyPr/>
          <a:lstStyle/>
          <a:p>
            <a:r>
              <a:rPr lang="fr-CH" dirty="0"/>
              <a:t>©2022, Karl Aberer, EPFL-IC, Laboratoire de systèmes d'informations répartis </a:t>
            </a:r>
            <a:endParaRPr lang="en-GB" dirty="0"/>
          </a:p>
        </p:txBody>
      </p:sp>
      <p:sp>
        <p:nvSpPr>
          <p:cNvPr id="5" name="Oval 3">
            <a:extLst>
              <a:ext uri="{FF2B5EF4-FFF2-40B4-BE49-F238E27FC236}">
                <a16:creationId xmlns:a16="http://schemas.microsoft.com/office/drawing/2014/main" id="{A3766C4A-E94E-8C16-BC8E-AB40B6B860F1}"/>
              </a:ext>
            </a:extLst>
          </p:cNvPr>
          <p:cNvSpPr>
            <a:spLocks noChangeArrowheads="1"/>
          </p:cNvSpPr>
          <p:nvPr/>
        </p:nvSpPr>
        <p:spPr bwMode="auto">
          <a:xfrm>
            <a:off x="560908" y="3596660"/>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6" name="Oval 4">
            <a:extLst>
              <a:ext uri="{FF2B5EF4-FFF2-40B4-BE49-F238E27FC236}">
                <a16:creationId xmlns:a16="http://schemas.microsoft.com/office/drawing/2014/main" id="{CEF3548D-52A3-99F6-EF9F-50ECBB1C7778}"/>
              </a:ext>
            </a:extLst>
          </p:cNvPr>
          <p:cNvSpPr>
            <a:spLocks noChangeArrowheads="1"/>
          </p:cNvSpPr>
          <p:nvPr/>
        </p:nvSpPr>
        <p:spPr bwMode="auto">
          <a:xfrm>
            <a:off x="2361134" y="3596660"/>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7" name="Oval 5">
            <a:extLst>
              <a:ext uri="{FF2B5EF4-FFF2-40B4-BE49-F238E27FC236}">
                <a16:creationId xmlns:a16="http://schemas.microsoft.com/office/drawing/2014/main" id="{78C6FBB9-CF24-63EB-63BF-782CE7CABFA3}"/>
              </a:ext>
            </a:extLst>
          </p:cNvPr>
          <p:cNvSpPr>
            <a:spLocks noChangeArrowheads="1"/>
          </p:cNvSpPr>
          <p:nvPr/>
        </p:nvSpPr>
        <p:spPr bwMode="auto">
          <a:xfrm>
            <a:off x="1495946" y="4820623"/>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8" name="AutoShape 6">
            <a:extLst>
              <a:ext uri="{FF2B5EF4-FFF2-40B4-BE49-F238E27FC236}">
                <a16:creationId xmlns:a16="http://schemas.microsoft.com/office/drawing/2014/main" id="{0626A8FF-AC88-95C7-4BB2-374081378CBB}"/>
              </a:ext>
            </a:extLst>
          </p:cNvPr>
          <p:cNvCxnSpPr>
            <a:cxnSpLocks noChangeShapeType="1"/>
            <a:stCxn id="5" idx="6"/>
            <a:endCxn id="6" idx="2"/>
          </p:cNvCxnSpPr>
          <p:nvPr/>
        </p:nvCxnSpPr>
        <p:spPr bwMode="auto">
          <a:xfrm>
            <a:off x="862533" y="3747471"/>
            <a:ext cx="1498600" cy="0"/>
          </a:xfrm>
          <a:prstGeom prst="straightConnector1">
            <a:avLst/>
          </a:prstGeom>
          <a:noFill/>
          <a:ln w="9525">
            <a:solidFill>
              <a:schemeClr val="tx1"/>
            </a:solidFill>
            <a:round/>
            <a:headEnd/>
            <a:tailEnd type="triangle" w="med" len="med"/>
          </a:ln>
        </p:spPr>
      </p:cxnSp>
      <p:cxnSp>
        <p:nvCxnSpPr>
          <p:cNvPr id="9" name="AutoShape 7">
            <a:extLst>
              <a:ext uri="{FF2B5EF4-FFF2-40B4-BE49-F238E27FC236}">
                <a16:creationId xmlns:a16="http://schemas.microsoft.com/office/drawing/2014/main" id="{07972C05-8F4C-EC14-D6E0-92D7B76D4BD7}"/>
              </a:ext>
            </a:extLst>
          </p:cNvPr>
          <p:cNvCxnSpPr>
            <a:cxnSpLocks noChangeShapeType="1"/>
            <a:stCxn id="7" idx="0"/>
            <a:endCxn id="5" idx="5"/>
          </p:cNvCxnSpPr>
          <p:nvPr/>
        </p:nvCxnSpPr>
        <p:spPr bwMode="auto">
          <a:xfrm flipH="1" flipV="1">
            <a:off x="818084" y="3853836"/>
            <a:ext cx="828675" cy="966787"/>
          </a:xfrm>
          <a:prstGeom prst="straightConnector1">
            <a:avLst/>
          </a:prstGeom>
          <a:noFill/>
          <a:ln w="9525">
            <a:solidFill>
              <a:schemeClr val="tx1"/>
            </a:solidFill>
            <a:round/>
            <a:headEnd type="triangle" w="med" len="med"/>
            <a:tailEnd/>
          </a:ln>
        </p:spPr>
      </p:cxnSp>
      <p:cxnSp>
        <p:nvCxnSpPr>
          <p:cNvPr id="10" name="AutoShape 8">
            <a:extLst>
              <a:ext uri="{FF2B5EF4-FFF2-40B4-BE49-F238E27FC236}">
                <a16:creationId xmlns:a16="http://schemas.microsoft.com/office/drawing/2014/main" id="{26AC5FAB-A16A-7F49-A7EA-C210E67C701C}"/>
              </a:ext>
            </a:extLst>
          </p:cNvPr>
          <p:cNvCxnSpPr>
            <a:cxnSpLocks noChangeShapeType="1"/>
            <a:stCxn id="6" idx="4"/>
            <a:endCxn id="7" idx="7"/>
          </p:cNvCxnSpPr>
          <p:nvPr/>
        </p:nvCxnSpPr>
        <p:spPr bwMode="auto">
          <a:xfrm flipH="1">
            <a:off x="1753120" y="3898286"/>
            <a:ext cx="758825" cy="966787"/>
          </a:xfrm>
          <a:prstGeom prst="straightConnector1">
            <a:avLst/>
          </a:prstGeom>
          <a:noFill/>
          <a:ln w="9525">
            <a:solidFill>
              <a:schemeClr val="tx1"/>
            </a:solidFill>
            <a:round/>
            <a:headEnd/>
            <a:tailEnd type="triangle" w="med" len="med"/>
          </a:ln>
        </p:spPr>
      </p:cxnSp>
      <p:sp>
        <p:nvSpPr>
          <p:cNvPr id="11" name="Rectangle 9">
            <a:extLst>
              <a:ext uri="{FF2B5EF4-FFF2-40B4-BE49-F238E27FC236}">
                <a16:creationId xmlns:a16="http://schemas.microsoft.com/office/drawing/2014/main" id="{6AC9A1C9-B4B8-EE6B-8919-9109D3685ED1}"/>
              </a:ext>
            </a:extLst>
          </p:cNvPr>
          <p:cNvSpPr>
            <a:spLocks noChangeArrowheads="1"/>
          </p:cNvSpPr>
          <p:nvPr/>
        </p:nvSpPr>
        <p:spPr bwMode="auto">
          <a:xfrm>
            <a:off x="247074" y="3236297"/>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1</a:t>
            </a:r>
            <a:r>
              <a:rPr lang="en-US" sz="1400" i="1" dirty="0">
                <a:latin typeface="Calibri" panose="020F0502020204030204" pitchFamily="34" charset="0"/>
                <a:cs typeface="Calibri" panose="020F0502020204030204" pitchFamily="34" charset="0"/>
              </a:rPr>
              <a:t>)=1/3</a:t>
            </a:r>
            <a:endParaRPr lang="en-US" sz="1400" i="1" baseline="-25000" dirty="0">
              <a:latin typeface="Calibri" panose="020F0502020204030204" pitchFamily="34" charset="0"/>
              <a:cs typeface="Calibri" panose="020F0502020204030204" pitchFamily="34" charset="0"/>
            </a:endParaRPr>
          </a:p>
        </p:txBody>
      </p:sp>
      <p:sp>
        <p:nvSpPr>
          <p:cNvPr id="12" name="Rectangle 10">
            <a:extLst>
              <a:ext uri="{FF2B5EF4-FFF2-40B4-BE49-F238E27FC236}">
                <a16:creationId xmlns:a16="http://schemas.microsoft.com/office/drawing/2014/main" id="{3F00F720-12EC-566C-7D1A-C4BAFED78416}"/>
              </a:ext>
            </a:extLst>
          </p:cNvPr>
          <p:cNvSpPr>
            <a:spLocks noChangeArrowheads="1"/>
          </p:cNvSpPr>
          <p:nvPr/>
        </p:nvSpPr>
        <p:spPr bwMode="auto">
          <a:xfrm>
            <a:off x="2047300" y="3236297"/>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2</a:t>
            </a:r>
            <a:r>
              <a:rPr lang="en-US" sz="1400" i="1" dirty="0">
                <a:latin typeface="Calibri" panose="020F0502020204030204" pitchFamily="34" charset="0"/>
                <a:cs typeface="Calibri" panose="020F0502020204030204" pitchFamily="34" charset="0"/>
              </a:rPr>
              <a:t>)=1/3</a:t>
            </a:r>
            <a:endParaRPr lang="en-US" sz="1400" i="1" baseline="-25000" dirty="0">
              <a:latin typeface="Calibri" panose="020F0502020204030204" pitchFamily="34" charset="0"/>
              <a:cs typeface="Calibri" panose="020F0502020204030204" pitchFamily="34" charset="0"/>
            </a:endParaRPr>
          </a:p>
        </p:txBody>
      </p:sp>
      <p:sp>
        <p:nvSpPr>
          <p:cNvPr id="13" name="Rectangle 11">
            <a:extLst>
              <a:ext uri="{FF2B5EF4-FFF2-40B4-BE49-F238E27FC236}">
                <a16:creationId xmlns:a16="http://schemas.microsoft.com/office/drawing/2014/main" id="{D0313DAC-7EBC-099E-0868-5F2085B822F0}"/>
              </a:ext>
            </a:extLst>
          </p:cNvPr>
          <p:cNvSpPr>
            <a:spLocks noChangeArrowheads="1"/>
          </p:cNvSpPr>
          <p:nvPr/>
        </p:nvSpPr>
        <p:spPr bwMode="auto">
          <a:xfrm>
            <a:off x="1215450" y="5107960"/>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3</a:t>
            </a:r>
            <a:r>
              <a:rPr lang="en-US" sz="1400" i="1" dirty="0">
                <a:latin typeface="Calibri" panose="020F0502020204030204" pitchFamily="34" charset="0"/>
                <a:cs typeface="Calibri" panose="020F0502020204030204" pitchFamily="34" charset="0"/>
              </a:rPr>
              <a:t>)=1/3</a:t>
            </a:r>
            <a:endParaRPr lang="en-US" sz="1400" i="1" baseline="-25000" dirty="0">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DA655906-0B6D-8805-047D-0B83C06116AA}"/>
              </a:ext>
            </a:extLst>
          </p:cNvPr>
          <p:cNvSpPr txBox="1"/>
          <p:nvPr/>
        </p:nvSpPr>
        <p:spPr>
          <a:xfrm>
            <a:off x="1077313" y="4071342"/>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sp>
        <p:nvSpPr>
          <p:cNvPr id="18" name="TextBox 17">
            <a:extLst>
              <a:ext uri="{FF2B5EF4-FFF2-40B4-BE49-F238E27FC236}">
                <a16:creationId xmlns:a16="http://schemas.microsoft.com/office/drawing/2014/main" id="{FA9748E8-3506-5E5E-F6D1-C422DC9FF03A}"/>
              </a:ext>
            </a:extLst>
          </p:cNvPr>
          <p:cNvSpPr txBox="1"/>
          <p:nvPr/>
        </p:nvSpPr>
        <p:spPr>
          <a:xfrm>
            <a:off x="1366382" y="3465655"/>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sp>
        <p:nvSpPr>
          <p:cNvPr id="19" name="TextBox 18">
            <a:extLst>
              <a:ext uri="{FF2B5EF4-FFF2-40B4-BE49-F238E27FC236}">
                <a16:creationId xmlns:a16="http://schemas.microsoft.com/office/drawing/2014/main" id="{6E1EA989-BA75-4AAF-79AA-087ADC0F9154}"/>
              </a:ext>
            </a:extLst>
          </p:cNvPr>
          <p:cNvSpPr txBox="1"/>
          <p:nvPr/>
        </p:nvSpPr>
        <p:spPr>
          <a:xfrm>
            <a:off x="2152933" y="4273734"/>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1/3</a:t>
            </a:r>
            <a:endParaRPr lang="en-GB" dirty="0"/>
          </a:p>
        </p:txBody>
      </p:sp>
      <p:sp>
        <p:nvSpPr>
          <p:cNvPr id="20" name="Oval 3">
            <a:extLst>
              <a:ext uri="{FF2B5EF4-FFF2-40B4-BE49-F238E27FC236}">
                <a16:creationId xmlns:a16="http://schemas.microsoft.com/office/drawing/2014/main" id="{6071D1AA-F342-A675-5EA0-53E21DA6792E}"/>
              </a:ext>
            </a:extLst>
          </p:cNvPr>
          <p:cNvSpPr>
            <a:spLocks noChangeArrowheads="1"/>
          </p:cNvSpPr>
          <p:nvPr/>
        </p:nvSpPr>
        <p:spPr bwMode="auto">
          <a:xfrm>
            <a:off x="3582862" y="3596660"/>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21" name="Oval 4">
            <a:extLst>
              <a:ext uri="{FF2B5EF4-FFF2-40B4-BE49-F238E27FC236}">
                <a16:creationId xmlns:a16="http://schemas.microsoft.com/office/drawing/2014/main" id="{EDCAC802-3F3F-946E-799A-8EBBA5610305}"/>
              </a:ext>
            </a:extLst>
          </p:cNvPr>
          <p:cNvSpPr>
            <a:spLocks noChangeArrowheads="1"/>
          </p:cNvSpPr>
          <p:nvPr/>
        </p:nvSpPr>
        <p:spPr bwMode="auto">
          <a:xfrm>
            <a:off x="5383088" y="3596660"/>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22" name="Oval 5">
            <a:extLst>
              <a:ext uri="{FF2B5EF4-FFF2-40B4-BE49-F238E27FC236}">
                <a16:creationId xmlns:a16="http://schemas.microsoft.com/office/drawing/2014/main" id="{8545F93A-5C6E-7F3A-C6D0-AB2ADE167352}"/>
              </a:ext>
            </a:extLst>
          </p:cNvPr>
          <p:cNvSpPr>
            <a:spLocks noChangeArrowheads="1"/>
          </p:cNvSpPr>
          <p:nvPr/>
        </p:nvSpPr>
        <p:spPr bwMode="auto">
          <a:xfrm>
            <a:off x="4517900" y="4820623"/>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23" name="AutoShape 6">
            <a:extLst>
              <a:ext uri="{FF2B5EF4-FFF2-40B4-BE49-F238E27FC236}">
                <a16:creationId xmlns:a16="http://schemas.microsoft.com/office/drawing/2014/main" id="{5FF72BE3-A588-FC98-7F8D-0B990FAB0193}"/>
              </a:ext>
            </a:extLst>
          </p:cNvPr>
          <p:cNvCxnSpPr>
            <a:cxnSpLocks noChangeShapeType="1"/>
            <a:stCxn id="20" idx="6"/>
            <a:endCxn id="21" idx="2"/>
          </p:cNvCxnSpPr>
          <p:nvPr/>
        </p:nvCxnSpPr>
        <p:spPr bwMode="auto">
          <a:xfrm>
            <a:off x="3884487" y="3747471"/>
            <a:ext cx="1498600" cy="0"/>
          </a:xfrm>
          <a:prstGeom prst="straightConnector1">
            <a:avLst/>
          </a:prstGeom>
          <a:noFill/>
          <a:ln w="9525">
            <a:solidFill>
              <a:schemeClr val="tx1"/>
            </a:solidFill>
            <a:round/>
            <a:headEnd/>
            <a:tailEnd type="triangle" w="med" len="med"/>
          </a:ln>
        </p:spPr>
      </p:cxnSp>
      <p:cxnSp>
        <p:nvCxnSpPr>
          <p:cNvPr id="24" name="AutoShape 7">
            <a:extLst>
              <a:ext uri="{FF2B5EF4-FFF2-40B4-BE49-F238E27FC236}">
                <a16:creationId xmlns:a16="http://schemas.microsoft.com/office/drawing/2014/main" id="{A31CFE57-6F74-8C8F-49B9-FF46F6B8597B}"/>
              </a:ext>
            </a:extLst>
          </p:cNvPr>
          <p:cNvCxnSpPr>
            <a:cxnSpLocks noChangeShapeType="1"/>
            <a:stCxn id="22" idx="0"/>
            <a:endCxn id="20" idx="5"/>
          </p:cNvCxnSpPr>
          <p:nvPr/>
        </p:nvCxnSpPr>
        <p:spPr bwMode="auto">
          <a:xfrm flipH="1" flipV="1">
            <a:off x="3840038" y="3853836"/>
            <a:ext cx="828675" cy="966787"/>
          </a:xfrm>
          <a:prstGeom prst="straightConnector1">
            <a:avLst/>
          </a:prstGeom>
          <a:noFill/>
          <a:ln w="9525">
            <a:solidFill>
              <a:schemeClr val="tx1"/>
            </a:solidFill>
            <a:round/>
            <a:headEnd type="triangle" w="med" len="med"/>
            <a:tailEnd/>
          </a:ln>
        </p:spPr>
      </p:cxnSp>
      <p:cxnSp>
        <p:nvCxnSpPr>
          <p:cNvPr id="25" name="AutoShape 8">
            <a:extLst>
              <a:ext uri="{FF2B5EF4-FFF2-40B4-BE49-F238E27FC236}">
                <a16:creationId xmlns:a16="http://schemas.microsoft.com/office/drawing/2014/main" id="{D00E6C2A-8929-7795-FB9B-E2C627A4780B}"/>
              </a:ext>
            </a:extLst>
          </p:cNvPr>
          <p:cNvCxnSpPr>
            <a:cxnSpLocks noChangeShapeType="1"/>
            <a:stCxn id="21" idx="4"/>
            <a:endCxn id="22" idx="7"/>
          </p:cNvCxnSpPr>
          <p:nvPr/>
        </p:nvCxnSpPr>
        <p:spPr bwMode="auto">
          <a:xfrm flipH="1">
            <a:off x="4775074" y="3898286"/>
            <a:ext cx="758825" cy="966787"/>
          </a:xfrm>
          <a:prstGeom prst="straightConnector1">
            <a:avLst/>
          </a:prstGeom>
          <a:noFill/>
          <a:ln w="9525">
            <a:solidFill>
              <a:schemeClr val="tx1"/>
            </a:solidFill>
            <a:round/>
            <a:headEnd/>
            <a:tailEnd type="triangle" w="med" len="med"/>
          </a:ln>
        </p:spPr>
      </p:cxnSp>
      <p:sp>
        <p:nvSpPr>
          <p:cNvPr id="26" name="Rectangle 9">
            <a:extLst>
              <a:ext uri="{FF2B5EF4-FFF2-40B4-BE49-F238E27FC236}">
                <a16:creationId xmlns:a16="http://schemas.microsoft.com/office/drawing/2014/main" id="{113671F8-2C13-E0F3-3C9B-9A7177AE52AC}"/>
              </a:ext>
            </a:extLst>
          </p:cNvPr>
          <p:cNvSpPr>
            <a:spLocks noChangeArrowheads="1"/>
          </p:cNvSpPr>
          <p:nvPr/>
        </p:nvSpPr>
        <p:spPr bwMode="auto">
          <a:xfrm>
            <a:off x="3269029" y="3236297"/>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1</a:t>
            </a:r>
            <a:r>
              <a:rPr lang="en-US" sz="1400" i="1" dirty="0">
                <a:latin typeface="Calibri" panose="020F0502020204030204" pitchFamily="34" charset="0"/>
                <a:cs typeface="Calibri" panose="020F0502020204030204" pitchFamily="34" charset="0"/>
              </a:rPr>
              <a:t>)=1/3</a:t>
            </a:r>
            <a:endParaRPr lang="en-US" sz="1400" i="1" baseline="-25000" dirty="0">
              <a:latin typeface="Calibri" panose="020F0502020204030204" pitchFamily="34" charset="0"/>
              <a:cs typeface="Calibri" panose="020F0502020204030204" pitchFamily="34" charset="0"/>
            </a:endParaRPr>
          </a:p>
        </p:txBody>
      </p:sp>
      <p:sp>
        <p:nvSpPr>
          <p:cNvPr id="27" name="Rectangle 10">
            <a:extLst>
              <a:ext uri="{FF2B5EF4-FFF2-40B4-BE49-F238E27FC236}">
                <a16:creationId xmlns:a16="http://schemas.microsoft.com/office/drawing/2014/main" id="{DCE35265-DD99-EC25-FF2F-2ACEA69CDFB0}"/>
              </a:ext>
            </a:extLst>
          </p:cNvPr>
          <p:cNvSpPr>
            <a:spLocks noChangeArrowheads="1"/>
          </p:cNvSpPr>
          <p:nvPr/>
        </p:nvSpPr>
        <p:spPr bwMode="auto">
          <a:xfrm>
            <a:off x="5069255" y="3236297"/>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2</a:t>
            </a:r>
            <a:r>
              <a:rPr lang="en-US" sz="1400" i="1" dirty="0">
                <a:latin typeface="Calibri" panose="020F0502020204030204" pitchFamily="34" charset="0"/>
                <a:cs typeface="Calibri" panose="020F0502020204030204" pitchFamily="34" charset="0"/>
              </a:rPr>
              <a:t>)=1/6</a:t>
            </a:r>
            <a:endParaRPr lang="en-US" sz="1400" i="1" baseline="-25000" dirty="0">
              <a:latin typeface="Calibri" panose="020F0502020204030204" pitchFamily="34" charset="0"/>
              <a:cs typeface="Calibri" panose="020F0502020204030204" pitchFamily="34" charset="0"/>
            </a:endParaRPr>
          </a:p>
        </p:txBody>
      </p:sp>
      <p:sp>
        <p:nvSpPr>
          <p:cNvPr id="28" name="Rectangle 11">
            <a:extLst>
              <a:ext uri="{FF2B5EF4-FFF2-40B4-BE49-F238E27FC236}">
                <a16:creationId xmlns:a16="http://schemas.microsoft.com/office/drawing/2014/main" id="{50312B28-3662-2470-4B10-CA3983E04502}"/>
              </a:ext>
            </a:extLst>
          </p:cNvPr>
          <p:cNvSpPr>
            <a:spLocks noChangeArrowheads="1"/>
          </p:cNvSpPr>
          <p:nvPr/>
        </p:nvSpPr>
        <p:spPr bwMode="auto">
          <a:xfrm>
            <a:off x="4237405" y="5107960"/>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3</a:t>
            </a:r>
            <a:r>
              <a:rPr lang="en-US" sz="1400" i="1" dirty="0">
                <a:latin typeface="Calibri" panose="020F0502020204030204" pitchFamily="34" charset="0"/>
                <a:cs typeface="Calibri" panose="020F0502020204030204" pitchFamily="34" charset="0"/>
              </a:rPr>
              <a:t>)=1/2</a:t>
            </a:r>
            <a:endParaRPr lang="en-US" sz="1400" i="1" baseline="-25000" dirty="0">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7F596865-0DD0-15FD-277B-9AC0271D51F4}"/>
              </a:ext>
            </a:extLst>
          </p:cNvPr>
          <p:cNvSpPr txBox="1"/>
          <p:nvPr/>
        </p:nvSpPr>
        <p:spPr>
          <a:xfrm>
            <a:off x="3676653" y="4220954"/>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1/2</a:t>
            </a:r>
            <a:endParaRPr lang="en-GB" dirty="0"/>
          </a:p>
        </p:txBody>
      </p:sp>
      <p:sp>
        <p:nvSpPr>
          <p:cNvPr id="30" name="TextBox 29">
            <a:extLst>
              <a:ext uri="{FF2B5EF4-FFF2-40B4-BE49-F238E27FC236}">
                <a16:creationId xmlns:a16="http://schemas.microsoft.com/office/drawing/2014/main" id="{805B6482-3F21-4B29-85F4-6A381F95DFD1}"/>
              </a:ext>
            </a:extLst>
          </p:cNvPr>
          <p:cNvSpPr txBox="1"/>
          <p:nvPr/>
        </p:nvSpPr>
        <p:spPr>
          <a:xfrm>
            <a:off x="4388336" y="3465655"/>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sp>
        <p:nvSpPr>
          <p:cNvPr id="31" name="TextBox 30">
            <a:extLst>
              <a:ext uri="{FF2B5EF4-FFF2-40B4-BE49-F238E27FC236}">
                <a16:creationId xmlns:a16="http://schemas.microsoft.com/office/drawing/2014/main" id="{BA4DBD5A-4E53-56F2-CD09-ED9FAFA4B42F}"/>
              </a:ext>
            </a:extLst>
          </p:cNvPr>
          <p:cNvSpPr txBox="1"/>
          <p:nvPr/>
        </p:nvSpPr>
        <p:spPr>
          <a:xfrm>
            <a:off x="5174887" y="4273734"/>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cxnSp>
        <p:nvCxnSpPr>
          <p:cNvPr id="32" name="AutoShape 4">
            <a:extLst>
              <a:ext uri="{FF2B5EF4-FFF2-40B4-BE49-F238E27FC236}">
                <a16:creationId xmlns:a16="http://schemas.microsoft.com/office/drawing/2014/main" id="{CD3CE436-291D-9776-4FA3-60DE6F390D88}"/>
              </a:ext>
            </a:extLst>
          </p:cNvPr>
          <p:cNvCxnSpPr>
            <a:cxnSpLocks noChangeShapeType="1"/>
          </p:cNvCxnSpPr>
          <p:nvPr/>
        </p:nvCxnSpPr>
        <p:spPr bwMode="auto">
          <a:xfrm>
            <a:off x="732577" y="3876059"/>
            <a:ext cx="828675" cy="966787"/>
          </a:xfrm>
          <a:prstGeom prst="straightConnector1">
            <a:avLst/>
          </a:prstGeom>
          <a:noFill/>
          <a:ln w="9525">
            <a:solidFill>
              <a:schemeClr val="tx1"/>
            </a:solidFill>
            <a:round/>
            <a:headEnd type="triangle" w="med" len="med"/>
            <a:tailEnd/>
          </a:ln>
        </p:spPr>
      </p:cxnSp>
      <p:sp>
        <p:nvSpPr>
          <p:cNvPr id="33" name="TextBox 32">
            <a:extLst>
              <a:ext uri="{FF2B5EF4-FFF2-40B4-BE49-F238E27FC236}">
                <a16:creationId xmlns:a16="http://schemas.microsoft.com/office/drawing/2014/main" id="{75CB40B8-7973-B8F9-4049-643C442394A1}"/>
              </a:ext>
            </a:extLst>
          </p:cNvPr>
          <p:cNvSpPr txBox="1"/>
          <p:nvPr/>
        </p:nvSpPr>
        <p:spPr>
          <a:xfrm>
            <a:off x="679154" y="4367458"/>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1/3</a:t>
            </a:r>
            <a:endParaRPr lang="en-GB" dirty="0"/>
          </a:p>
        </p:txBody>
      </p:sp>
      <p:cxnSp>
        <p:nvCxnSpPr>
          <p:cNvPr id="34" name="AutoShape 4">
            <a:extLst>
              <a:ext uri="{FF2B5EF4-FFF2-40B4-BE49-F238E27FC236}">
                <a16:creationId xmlns:a16="http://schemas.microsoft.com/office/drawing/2014/main" id="{DC51515D-37DF-D1F6-78A7-7296B23487CB}"/>
              </a:ext>
            </a:extLst>
          </p:cNvPr>
          <p:cNvCxnSpPr>
            <a:cxnSpLocks noChangeShapeType="1"/>
          </p:cNvCxnSpPr>
          <p:nvPr/>
        </p:nvCxnSpPr>
        <p:spPr bwMode="auto">
          <a:xfrm>
            <a:off x="3786193" y="3885555"/>
            <a:ext cx="828675" cy="966787"/>
          </a:xfrm>
          <a:prstGeom prst="straightConnector1">
            <a:avLst/>
          </a:prstGeom>
          <a:noFill/>
          <a:ln w="9525">
            <a:solidFill>
              <a:schemeClr val="tx1"/>
            </a:solidFill>
            <a:round/>
            <a:headEnd type="triangle" w="med" len="med"/>
            <a:tailEnd/>
          </a:ln>
        </p:spPr>
      </p:cxnSp>
      <p:sp>
        <p:nvSpPr>
          <p:cNvPr id="35" name="TextBox 34">
            <a:extLst>
              <a:ext uri="{FF2B5EF4-FFF2-40B4-BE49-F238E27FC236}">
                <a16:creationId xmlns:a16="http://schemas.microsoft.com/office/drawing/2014/main" id="{54E83669-7BBF-219A-FAAD-615231C72F51}"/>
              </a:ext>
            </a:extLst>
          </p:cNvPr>
          <p:cNvSpPr txBox="1"/>
          <p:nvPr/>
        </p:nvSpPr>
        <p:spPr>
          <a:xfrm>
            <a:off x="4064352" y="4049061"/>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sp>
        <p:nvSpPr>
          <p:cNvPr id="36" name="Oval 3">
            <a:extLst>
              <a:ext uri="{FF2B5EF4-FFF2-40B4-BE49-F238E27FC236}">
                <a16:creationId xmlns:a16="http://schemas.microsoft.com/office/drawing/2014/main" id="{B039A748-1388-4DFA-0D68-0754AEAFFFBB}"/>
              </a:ext>
            </a:extLst>
          </p:cNvPr>
          <p:cNvSpPr>
            <a:spLocks noChangeArrowheads="1"/>
          </p:cNvSpPr>
          <p:nvPr/>
        </p:nvSpPr>
        <p:spPr bwMode="auto">
          <a:xfrm>
            <a:off x="6604362" y="3626452"/>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37" name="Oval 4">
            <a:extLst>
              <a:ext uri="{FF2B5EF4-FFF2-40B4-BE49-F238E27FC236}">
                <a16:creationId xmlns:a16="http://schemas.microsoft.com/office/drawing/2014/main" id="{A77D7878-D93B-162E-35CC-A0F0B15F6B37}"/>
              </a:ext>
            </a:extLst>
          </p:cNvPr>
          <p:cNvSpPr>
            <a:spLocks noChangeArrowheads="1"/>
          </p:cNvSpPr>
          <p:nvPr/>
        </p:nvSpPr>
        <p:spPr bwMode="auto">
          <a:xfrm>
            <a:off x="8404588" y="3626452"/>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38" name="Oval 5">
            <a:extLst>
              <a:ext uri="{FF2B5EF4-FFF2-40B4-BE49-F238E27FC236}">
                <a16:creationId xmlns:a16="http://schemas.microsoft.com/office/drawing/2014/main" id="{FC55DDA4-46D0-307F-842F-77637B0D30D1}"/>
              </a:ext>
            </a:extLst>
          </p:cNvPr>
          <p:cNvSpPr>
            <a:spLocks noChangeArrowheads="1"/>
          </p:cNvSpPr>
          <p:nvPr/>
        </p:nvSpPr>
        <p:spPr bwMode="auto">
          <a:xfrm>
            <a:off x="7539400" y="4850415"/>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39" name="AutoShape 6">
            <a:extLst>
              <a:ext uri="{FF2B5EF4-FFF2-40B4-BE49-F238E27FC236}">
                <a16:creationId xmlns:a16="http://schemas.microsoft.com/office/drawing/2014/main" id="{629D18C8-FB9D-7C5E-DBAF-87654BD62B0F}"/>
              </a:ext>
            </a:extLst>
          </p:cNvPr>
          <p:cNvCxnSpPr>
            <a:cxnSpLocks noChangeShapeType="1"/>
            <a:stCxn id="36" idx="6"/>
            <a:endCxn id="37" idx="2"/>
          </p:cNvCxnSpPr>
          <p:nvPr/>
        </p:nvCxnSpPr>
        <p:spPr bwMode="auto">
          <a:xfrm>
            <a:off x="6905987" y="3777263"/>
            <a:ext cx="1498600" cy="0"/>
          </a:xfrm>
          <a:prstGeom prst="straightConnector1">
            <a:avLst/>
          </a:prstGeom>
          <a:noFill/>
          <a:ln w="9525">
            <a:solidFill>
              <a:schemeClr val="tx1"/>
            </a:solidFill>
            <a:round/>
            <a:headEnd/>
            <a:tailEnd type="triangle" w="med" len="med"/>
          </a:ln>
        </p:spPr>
      </p:cxnSp>
      <p:cxnSp>
        <p:nvCxnSpPr>
          <p:cNvPr id="40" name="AutoShape 7">
            <a:extLst>
              <a:ext uri="{FF2B5EF4-FFF2-40B4-BE49-F238E27FC236}">
                <a16:creationId xmlns:a16="http://schemas.microsoft.com/office/drawing/2014/main" id="{875EBA2B-B62D-4418-EA28-607BE415FCB1}"/>
              </a:ext>
            </a:extLst>
          </p:cNvPr>
          <p:cNvCxnSpPr>
            <a:cxnSpLocks noChangeShapeType="1"/>
            <a:stCxn id="38" idx="0"/>
            <a:endCxn id="36" idx="5"/>
          </p:cNvCxnSpPr>
          <p:nvPr/>
        </p:nvCxnSpPr>
        <p:spPr bwMode="auto">
          <a:xfrm flipH="1" flipV="1">
            <a:off x="6861538" y="3883628"/>
            <a:ext cx="828675" cy="966787"/>
          </a:xfrm>
          <a:prstGeom prst="straightConnector1">
            <a:avLst/>
          </a:prstGeom>
          <a:noFill/>
          <a:ln w="9525">
            <a:solidFill>
              <a:schemeClr val="tx1"/>
            </a:solidFill>
            <a:round/>
            <a:headEnd type="triangle" w="med" len="med"/>
            <a:tailEnd/>
          </a:ln>
        </p:spPr>
      </p:cxnSp>
      <p:cxnSp>
        <p:nvCxnSpPr>
          <p:cNvPr id="41" name="AutoShape 8">
            <a:extLst>
              <a:ext uri="{FF2B5EF4-FFF2-40B4-BE49-F238E27FC236}">
                <a16:creationId xmlns:a16="http://schemas.microsoft.com/office/drawing/2014/main" id="{1E1CB839-99A0-7300-FA71-7619499F8972}"/>
              </a:ext>
            </a:extLst>
          </p:cNvPr>
          <p:cNvCxnSpPr>
            <a:cxnSpLocks noChangeShapeType="1"/>
            <a:stCxn id="37" idx="4"/>
            <a:endCxn id="38" idx="7"/>
          </p:cNvCxnSpPr>
          <p:nvPr/>
        </p:nvCxnSpPr>
        <p:spPr bwMode="auto">
          <a:xfrm flipH="1">
            <a:off x="7796574" y="3928078"/>
            <a:ext cx="758825" cy="966787"/>
          </a:xfrm>
          <a:prstGeom prst="straightConnector1">
            <a:avLst/>
          </a:prstGeom>
          <a:noFill/>
          <a:ln w="9525">
            <a:solidFill>
              <a:schemeClr val="tx1"/>
            </a:solidFill>
            <a:round/>
            <a:headEnd/>
            <a:tailEnd type="triangle" w="med" len="med"/>
          </a:ln>
        </p:spPr>
      </p:cxnSp>
      <p:sp>
        <p:nvSpPr>
          <p:cNvPr id="42" name="Rectangle 9">
            <a:extLst>
              <a:ext uri="{FF2B5EF4-FFF2-40B4-BE49-F238E27FC236}">
                <a16:creationId xmlns:a16="http://schemas.microsoft.com/office/drawing/2014/main" id="{6BE4D5D5-7542-4E5B-C0A5-120A48D2918A}"/>
              </a:ext>
            </a:extLst>
          </p:cNvPr>
          <p:cNvSpPr>
            <a:spLocks noChangeArrowheads="1"/>
          </p:cNvSpPr>
          <p:nvPr/>
        </p:nvSpPr>
        <p:spPr bwMode="auto">
          <a:xfrm>
            <a:off x="6290529" y="3266089"/>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1</a:t>
            </a:r>
            <a:r>
              <a:rPr lang="en-US" sz="1400" i="1" dirty="0">
                <a:latin typeface="Calibri" panose="020F0502020204030204" pitchFamily="34" charset="0"/>
                <a:cs typeface="Calibri" panose="020F0502020204030204" pitchFamily="34" charset="0"/>
              </a:rPr>
              <a:t>)=1/2</a:t>
            </a:r>
            <a:endParaRPr lang="en-US" sz="1400" i="1" baseline="-25000" dirty="0">
              <a:latin typeface="Calibri" panose="020F0502020204030204" pitchFamily="34" charset="0"/>
              <a:cs typeface="Calibri" panose="020F0502020204030204" pitchFamily="34" charset="0"/>
            </a:endParaRPr>
          </a:p>
        </p:txBody>
      </p:sp>
      <p:sp>
        <p:nvSpPr>
          <p:cNvPr id="43" name="Rectangle 10">
            <a:extLst>
              <a:ext uri="{FF2B5EF4-FFF2-40B4-BE49-F238E27FC236}">
                <a16:creationId xmlns:a16="http://schemas.microsoft.com/office/drawing/2014/main" id="{811DEC5E-E854-AB02-C148-5260AEE29985}"/>
              </a:ext>
            </a:extLst>
          </p:cNvPr>
          <p:cNvSpPr>
            <a:spLocks noChangeArrowheads="1"/>
          </p:cNvSpPr>
          <p:nvPr/>
        </p:nvSpPr>
        <p:spPr bwMode="auto">
          <a:xfrm>
            <a:off x="8090755" y="3266089"/>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2</a:t>
            </a:r>
            <a:r>
              <a:rPr lang="en-US" sz="1400" i="1" dirty="0">
                <a:latin typeface="Calibri" panose="020F0502020204030204" pitchFamily="34" charset="0"/>
                <a:cs typeface="Calibri" panose="020F0502020204030204" pitchFamily="34" charset="0"/>
              </a:rPr>
              <a:t>)=1/6</a:t>
            </a:r>
            <a:endParaRPr lang="en-US" sz="1400" i="1" baseline="-25000" dirty="0">
              <a:latin typeface="Calibri" panose="020F0502020204030204" pitchFamily="34" charset="0"/>
              <a:cs typeface="Calibri" panose="020F0502020204030204" pitchFamily="34" charset="0"/>
            </a:endParaRPr>
          </a:p>
        </p:txBody>
      </p:sp>
      <p:sp>
        <p:nvSpPr>
          <p:cNvPr id="44" name="Rectangle 11">
            <a:extLst>
              <a:ext uri="{FF2B5EF4-FFF2-40B4-BE49-F238E27FC236}">
                <a16:creationId xmlns:a16="http://schemas.microsoft.com/office/drawing/2014/main" id="{7D74E7E2-294E-5DDE-758C-DC0D7E269179}"/>
              </a:ext>
            </a:extLst>
          </p:cNvPr>
          <p:cNvSpPr>
            <a:spLocks noChangeArrowheads="1"/>
          </p:cNvSpPr>
          <p:nvPr/>
        </p:nvSpPr>
        <p:spPr bwMode="auto">
          <a:xfrm>
            <a:off x="7258905" y="5137752"/>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3</a:t>
            </a:r>
            <a:r>
              <a:rPr lang="en-US" sz="1400" i="1" dirty="0">
                <a:latin typeface="Calibri" panose="020F0502020204030204" pitchFamily="34" charset="0"/>
                <a:cs typeface="Calibri" panose="020F0502020204030204" pitchFamily="34" charset="0"/>
              </a:rPr>
              <a:t>)=1/2</a:t>
            </a:r>
            <a:endParaRPr lang="en-US" sz="1400" i="1" baseline="-25000" dirty="0">
              <a:latin typeface="Calibri" panose="020F0502020204030204" pitchFamily="34" charset="0"/>
              <a:cs typeface="Calibri" panose="020F0502020204030204" pitchFamily="34" charset="0"/>
            </a:endParaRPr>
          </a:p>
        </p:txBody>
      </p:sp>
      <p:sp>
        <p:nvSpPr>
          <p:cNvPr id="45" name="TextBox 44">
            <a:extLst>
              <a:ext uri="{FF2B5EF4-FFF2-40B4-BE49-F238E27FC236}">
                <a16:creationId xmlns:a16="http://schemas.microsoft.com/office/drawing/2014/main" id="{ECDEF68D-E6D1-0AF0-D370-6A42ADFB7624}"/>
              </a:ext>
            </a:extLst>
          </p:cNvPr>
          <p:cNvSpPr txBox="1"/>
          <p:nvPr/>
        </p:nvSpPr>
        <p:spPr>
          <a:xfrm>
            <a:off x="6698153" y="4250746"/>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1/2</a:t>
            </a:r>
            <a:endParaRPr lang="en-GB" dirty="0"/>
          </a:p>
        </p:txBody>
      </p:sp>
      <p:sp>
        <p:nvSpPr>
          <p:cNvPr id="46" name="TextBox 45">
            <a:extLst>
              <a:ext uri="{FF2B5EF4-FFF2-40B4-BE49-F238E27FC236}">
                <a16:creationId xmlns:a16="http://schemas.microsoft.com/office/drawing/2014/main" id="{D101C1D4-3BF6-DB82-D853-85833528FB60}"/>
              </a:ext>
            </a:extLst>
          </p:cNvPr>
          <p:cNvSpPr txBox="1"/>
          <p:nvPr/>
        </p:nvSpPr>
        <p:spPr>
          <a:xfrm>
            <a:off x="7409836" y="3495447"/>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sp>
        <p:nvSpPr>
          <p:cNvPr id="47" name="TextBox 46">
            <a:extLst>
              <a:ext uri="{FF2B5EF4-FFF2-40B4-BE49-F238E27FC236}">
                <a16:creationId xmlns:a16="http://schemas.microsoft.com/office/drawing/2014/main" id="{E817191C-9445-04CA-DC11-8367872D66A7}"/>
              </a:ext>
            </a:extLst>
          </p:cNvPr>
          <p:cNvSpPr txBox="1"/>
          <p:nvPr/>
        </p:nvSpPr>
        <p:spPr>
          <a:xfrm>
            <a:off x="8196387" y="4303526"/>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cxnSp>
        <p:nvCxnSpPr>
          <p:cNvPr id="48" name="AutoShape 4">
            <a:extLst>
              <a:ext uri="{FF2B5EF4-FFF2-40B4-BE49-F238E27FC236}">
                <a16:creationId xmlns:a16="http://schemas.microsoft.com/office/drawing/2014/main" id="{CE71B4F9-D79F-4BCC-0066-3D819A952E59}"/>
              </a:ext>
            </a:extLst>
          </p:cNvPr>
          <p:cNvCxnSpPr>
            <a:cxnSpLocks noChangeShapeType="1"/>
          </p:cNvCxnSpPr>
          <p:nvPr/>
        </p:nvCxnSpPr>
        <p:spPr bwMode="auto">
          <a:xfrm>
            <a:off x="6807693" y="3915347"/>
            <a:ext cx="828675" cy="966787"/>
          </a:xfrm>
          <a:prstGeom prst="straightConnector1">
            <a:avLst/>
          </a:prstGeom>
          <a:noFill/>
          <a:ln w="9525">
            <a:solidFill>
              <a:schemeClr val="tx1"/>
            </a:solidFill>
            <a:round/>
            <a:headEnd type="triangle" w="med" len="med"/>
            <a:tailEnd/>
          </a:ln>
        </p:spPr>
      </p:cxnSp>
      <p:sp>
        <p:nvSpPr>
          <p:cNvPr id="49" name="TextBox 48">
            <a:extLst>
              <a:ext uri="{FF2B5EF4-FFF2-40B4-BE49-F238E27FC236}">
                <a16:creationId xmlns:a16="http://schemas.microsoft.com/office/drawing/2014/main" id="{87A4B4AB-BF01-EDF5-1A71-390B8376CD77}"/>
              </a:ext>
            </a:extLst>
          </p:cNvPr>
          <p:cNvSpPr txBox="1"/>
          <p:nvPr/>
        </p:nvSpPr>
        <p:spPr>
          <a:xfrm>
            <a:off x="7085852" y="4078853"/>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sp>
        <p:nvSpPr>
          <p:cNvPr id="51" name="TextBox 50">
            <a:extLst>
              <a:ext uri="{FF2B5EF4-FFF2-40B4-BE49-F238E27FC236}">
                <a16:creationId xmlns:a16="http://schemas.microsoft.com/office/drawing/2014/main" id="{88DC8F27-B709-9877-FC05-67B10181D946}"/>
              </a:ext>
            </a:extLst>
          </p:cNvPr>
          <p:cNvSpPr txBox="1"/>
          <p:nvPr/>
        </p:nvSpPr>
        <p:spPr>
          <a:xfrm>
            <a:off x="712212" y="2767617"/>
            <a:ext cx="1889730" cy="276999"/>
          </a:xfrm>
          <a:prstGeom prst="rect">
            <a:avLst/>
          </a:prstGeom>
          <a:noFill/>
        </p:spPr>
        <p:txBody>
          <a:bodyPr wrap="square">
            <a:spAutoFit/>
          </a:bodyPr>
          <a:lstStyle/>
          <a:p>
            <a:r>
              <a:rPr lang="en-GB" dirty="0">
                <a:latin typeface="Calibri" panose="020F0502020204030204" pitchFamily="34" charset="0"/>
                <a:cs typeface="Calibri" panose="020F0502020204030204" pitchFamily="34" charset="0"/>
              </a:rPr>
              <a:t>Iteration 1 (initial state)</a:t>
            </a:r>
          </a:p>
        </p:txBody>
      </p:sp>
      <p:sp>
        <p:nvSpPr>
          <p:cNvPr id="52" name="TextBox 51">
            <a:extLst>
              <a:ext uri="{FF2B5EF4-FFF2-40B4-BE49-F238E27FC236}">
                <a16:creationId xmlns:a16="http://schemas.microsoft.com/office/drawing/2014/main" id="{6D32AEEC-2397-A724-920B-C466645FEB78}"/>
              </a:ext>
            </a:extLst>
          </p:cNvPr>
          <p:cNvSpPr txBox="1"/>
          <p:nvPr/>
        </p:nvSpPr>
        <p:spPr>
          <a:xfrm>
            <a:off x="3670003" y="2745929"/>
            <a:ext cx="1889730" cy="276999"/>
          </a:xfrm>
          <a:prstGeom prst="rect">
            <a:avLst/>
          </a:prstGeom>
          <a:noFill/>
        </p:spPr>
        <p:txBody>
          <a:bodyPr wrap="square">
            <a:spAutoFit/>
          </a:bodyPr>
          <a:lstStyle/>
          <a:p>
            <a:r>
              <a:rPr lang="en-GB" dirty="0">
                <a:latin typeface="Calibri" panose="020F0502020204030204" pitchFamily="34" charset="0"/>
                <a:cs typeface="Calibri" panose="020F0502020204030204" pitchFamily="34" charset="0"/>
              </a:rPr>
              <a:t>Iteration 2</a:t>
            </a:r>
          </a:p>
        </p:txBody>
      </p:sp>
      <p:sp>
        <p:nvSpPr>
          <p:cNvPr id="53" name="TextBox 52">
            <a:extLst>
              <a:ext uri="{FF2B5EF4-FFF2-40B4-BE49-F238E27FC236}">
                <a16:creationId xmlns:a16="http://schemas.microsoft.com/office/drawing/2014/main" id="{8C55D039-08DC-7F2D-6490-0DB12C3CE99C}"/>
              </a:ext>
            </a:extLst>
          </p:cNvPr>
          <p:cNvSpPr txBox="1"/>
          <p:nvPr/>
        </p:nvSpPr>
        <p:spPr>
          <a:xfrm>
            <a:off x="6568470" y="2764644"/>
            <a:ext cx="1889730" cy="276999"/>
          </a:xfrm>
          <a:prstGeom prst="rect">
            <a:avLst/>
          </a:prstGeom>
          <a:noFill/>
        </p:spPr>
        <p:txBody>
          <a:bodyPr wrap="square">
            <a:spAutoFit/>
          </a:bodyPr>
          <a:lstStyle/>
          <a:p>
            <a:r>
              <a:rPr lang="en-GB" dirty="0">
                <a:latin typeface="Calibri" panose="020F0502020204030204" pitchFamily="34" charset="0"/>
                <a:cs typeface="Calibri" panose="020F0502020204030204" pitchFamily="34" charset="0"/>
              </a:rPr>
              <a:t>Iteration 3 (convergence)</a:t>
            </a:r>
          </a:p>
        </p:txBody>
      </p:sp>
    </p:spTree>
    <p:extLst>
      <p:ext uri="{BB962C8B-B14F-4D97-AF65-F5344CB8AC3E}">
        <p14:creationId xmlns:p14="http://schemas.microsoft.com/office/powerpoint/2010/main" val="3420414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E4A5-BD3B-D840-5339-7DB630EE53CA}"/>
              </a:ext>
            </a:extLst>
          </p:cNvPr>
          <p:cNvSpPr>
            <a:spLocks noGrp="1"/>
          </p:cNvSpPr>
          <p:nvPr>
            <p:ph type="title"/>
          </p:nvPr>
        </p:nvSpPr>
        <p:spPr/>
        <p:txBody>
          <a:bodyPr/>
          <a:lstStyle/>
          <a:p>
            <a:r>
              <a:rPr lang="en-GB" dirty="0"/>
              <a:t>Map-Reduce Implementation</a:t>
            </a:r>
          </a:p>
        </p:txBody>
      </p:sp>
      <p:sp>
        <p:nvSpPr>
          <p:cNvPr id="9" name="Text Placeholder 8">
            <a:extLst>
              <a:ext uri="{FF2B5EF4-FFF2-40B4-BE49-F238E27FC236}">
                <a16:creationId xmlns:a16="http://schemas.microsoft.com/office/drawing/2014/main" id="{4B188FC3-6924-4EA4-ACB7-A047BD16CD17}"/>
              </a:ext>
            </a:extLst>
          </p:cNvPr>
          <p:cNvSpPr>
            <a:spLocks noGrp="1"/>
          </p:cNvSpPr>
          <p:nvPr>
            <p:ph type="body" idx="1"/>
          </p:nvPr>
        </p:nvSpPr>
        <p:spPr>
          <a:xfrm>
            <a:off x="457200" y="1535112"/>
            <a:ext cx="8075240" cy="1101799"/>
          </a:xfrm>
        </p:spPr>
        <p:txBody>
          <a:bodyPr/>
          <a:lstStyle/>
          <a:p>
            <a:r>
              <a:rPr lang="en-GB" sz="2400" b="0" dirty="0"/>
              <a:t>Node objects: N(</a:t>
            </a:r>
            <a:r>
              <a:rPr lang="en-GB" sz="2400" b="0" dirty="0" err="1"/>
              <a:t>nid</a:t>
            </a:r>
            <a:r>
              <a:rPr lang="en-GB" sz="2400" b="0" dirty="0"/>
              <a:t>, PageRank, </a:t>
            </a:r>
            <a:r>
              <a:rPr lang="en-GB" sz="2400" b="0" dirty="0" err="1"/>
              <a:t>neighbors</a:t>
            </a:r>
            <a:r>
              <a:rPr lang="en-GB" sz="2400" b="0" dirty="0"/>
              <a:t>)</a:t>
            </a:r>
          </a:p>
          <a:p>
            <a:pPr marL="342900" indent="-342900">
              <a:buFont typeface="Arial" panose="020B0604020202020204" pitchFamily="34" charset="0"/>
              <a:buChar char="•"/>
            </a:pPr>
            <a:r>
              <a:rPr lang="en-GB" sz="2400" b="0" dirty="0"/>
              <a:t>Distributed over Mapper Nodes</a:t>
            </a:r>
          </a:p>
        </p:txBody>
      </p:sp>
      <p:sp>
        <p:nvSpPr>
          <p:cNvPr id="3" name="Content Placeholder 2">
            <a:extLst>
              <a:ext uri="{FF2B5EF4-FFF2-40B4-BE49-F238E27FC236}">
                <a16:creationId xmlns:a16="http://schemas.microsoft.com/office/drawing/2014/main" id="{AEF8F9AF-61F3-6A6D-2424-8C3A6D7023CE}"/>
              </a:ext>
            </a:extLst>
          </p:cNvPr>
          <p:cNvSpPr>
            <a:spLocks noGrp="1"/>
          </p:cNvSpPr>
          <p:nvPr>
            <p:ph sz="half" idx="2"/>
          </p:nvPr>
        </p:nvSpPr>
        <p:spPr>
          <a:xfrm>
            <a:off x="443166" y="2420888"/>
            <a:ext cx="4040188" cy="3951288"/>
          </a:xfrm>
        </p:spPr>
        <p:txBody>
          <a:bodyPr/>
          <a:lstStyle/>
          <a:p>
            <a:endParaRPr lang="en-GB" sz="1600" b="1" dirty="0">
              <a:latin typeface="Consolas" charset="0"/>
              <a:ea typeface="ＭＳ Ｐゴシック" pitchFamily="34" charset="-128"/>
              <a:cs typeface="Consolas" charset="0"/>
            </a:endParaRPr>
          </a:p>
          <a:p>
            <a:endParaRPr lang="en-GB" sz="1600" b="1" dirty="0">
              <a:latin typeface="Consolas" charset="0"/>
              <a:ea typeface="ＭＳ Ｐゴシック" pitchFamily="34" charset="-128"/>
              <a:cs typeface="Consolas" charset="0"/>
            </a:endParaRPr>
          </a:p>
          <a:p>
            <a:r>
              <a:rPr lang="en-GB" sz="1600" b="1" dirty="0">
                <a:latin typeface="Consolas" charset="0"/>
                <a:ea typeface="ＭＳ Ｐゴシック" pitchFamily="34" charset="-128"/>
                <a:cs typeface="Consolas" charset="0"/>
              </a:rPr>
              <a:t>def</a:t>
            </a:r>
            <a:r>
              <a:rPr lang="en-GB" sz="1600" dirty="0">
                <a:latin typeface="Consolas" charset="0"/>
                <a:ea typeface="ＭＳ Ｐゴシック" pitchFamily="34" charset="-128"/>
                <a:cs typeface="Consolas" charset="0"/>
              </a:rPr>
              <a:t> mapper(n, N):</a:t>
            </a:r>
          </a:p>
          <a:p>
            <a:r>
              <a:rPr lang="en-GB" sz="1600" dirty="0">
                <a:latin typeface="Consolas" charset="0"/>
                <a:ea typeface="ＭＳ Ｐゴシック" pitchFamily="34" charset="-128"/>
                <a:cs typeface="Consolas" charset="0"/>
              </a:rPr>
              <a:t>	p = N[PageRank]/</a:t>
            </a:r>
            <a:br>
              <a:rPr lang="en-GB" sz="1600" dirty="0">
                <a:latin typeface="Consolas" charset="0"/>
                <a:ea typeface="ＭＳ Ｐゴシック" pitchFamily="34" charset="-128"/>
                <a:cs typeface="Consolas" charset="0"/>
              </a:rPr>
            </a:br>
            <a:r>
              <a:rPr lang="en-GB" sz="1600" dirty="0">
                <a:latin typeface="Consolas" charset="0"/>
                <a:ea typeface="ＭＳ Ｐゴシック" pitchFamily="34" charset="-128"/>
                <a:cs typeface="Consolas" charset="0"/>
              </a:rPr>
              <a:t>		</a:t>
            </a:r>
            <a:r>
              <a:rPr lang="en-GB" sz="1600" dirty="0" err="1">
                <a:latin typeface="Consolas" charset="0"/>
                <a:ea typeface="ＭＳ Ｐゴシック" pitchFamily="34" charset="-128"/>
                <a:cs typeface="Consolas" charset="0"/>
              </a:rPr>
              <a:t>len</a:t>
            </a:r>
            <a:r>
              <a:rPr lang="en-GB" sz="1600" dirty="0">
                <a:latin typeface="Consolas" charset="0"/>
                <a:ea typeface="ＭＳ Ｐゴシック" pitchFamily="34" charset="-128"/>
                <a:cs typeface="Consolas" charset="0"/>
              </a:rPr>
              <a:t>(N[</a:t>
            </a:r>
            <a:r>
              <a:rPr lang="en-GB" sz="1600" dirty="0" err="1">
                <a:latin typeface="Consolas" charset="0"/>
                <a:ea typeface="ＭＳ Ｐゴシック" pitchFamily="34" charset="-128"/>
                <a:cs typeface="Consolas" charset="0"/>
              </a:rPr>
              <a:t>neighbors</a:t>
            </a:r>
            <a:r>
              <a:rPr lang="en-GB" sz="1600" dirty="0">
                <a:latin typeface="Consolas" charset="0"/>
                <a:ea typeface="ＭＳ Ｐゴシック" pitchFamily="34" charset="-128"/>
                <a:cs typeface="Consolas" charset="0"/>
              </a:rPr>
              <a:t>])</a:t>
            </a:r>
          </a:p>
          <a:p>
            <a:r>
              <a:rPr lang="en-GB" sz="1600" dirty="0">
                <a:latin typeface="Consolas" charset="0"/>
                <a:ea typeface="ＭＳ Ｐゴシック" pitchFamily="34" charset="-128"/>
                <a:cs typeface="Consolas" charset="0"/>
              </a:rPr>
              <a:t>	</a:t>
            </a:r>
            <a:r>
              <a:rPr lang="en-GB" sz="1600" b="1" dirty="0">
                <a:latin typeface="Consolas" charset="0"/>
                <a:ea typeface="ＭＳ Ｐゴシック" pitchFamily="34" charset="-128"/>
                <a:cs typeface="Consolas" charset="0"/>
              </a:rPr>
              <a:t>for</a:t>
            </a:r>
            <a:r>
              <a:rPr lang="en-GB" sz="1600" dirty="0">
                <a:latin typeface="Consolas" charset="0"/>
                <a:ea typeface="ＭＳ Ｐゴシック" pitchFamily="34" charset="-128"/>
                <a:cs typeface="Consolas" charset="0"/>
              </a:rPr>
              <a:t> m </a:t>
            </a:r>
            <a:r>
              <a:rPr lang="en-GB" sz="1600" b="1" dirty="0">
                <a:latin typeface="Consolas" charset="0"/>
                <a:ea typeface="ＭＳ Ｐゴシック" pitchFamily="34" charset="-128"/>
                <a:cs typeface="Consolas" charset="0"/>
              </a:rPr>
              <a:t>in</a:t>
            </a:r>
            <a:r>
              <a:rPr lang="en-GB" sz="1600" dirty="0">
                <a:latin typeface="Consolas" charset="0"/>
                <a:ea typeface="ＭＳ Ｐゴシック" pitchFamily="34" charset="-128"/>
                <a:cs typeface="Consolas" charset="0"/>
              </a:rPr>
              <a:t> N[</a:t>
            </a:r>
            <a:r>
              <a:rPr lang="en-GB" sz="1600" dirty="0" err="1">
                <a:latin typeface="Consolas" charset="0"/>
                <a:ea typeface="ＭＳ Ｐゴシック" pitchFamily="34" charset="-128"/>
                <a:cs typeface="Consolas" charset="0"/>
              </a:rPr>
              <a:t>neighbors</a:t>
            </a:r>
            <a:r>
              <a:rPr lang="en-GB" sz="1600" dirty="0">
                <a:latin typeface="Consolas" charset="0"/>
                <a:ea typeface="ＭＳ Ｐゴシック" pitchFamily="34" charset="-128"/>
                <a:cs typeface="Consolas" charset="0"/>
              </a:rPr>
              <a:t>]:</a:t>
            </a:r>
          </a:p>
          <a:p>
            <a:r>
              <a:rPr lang="en-GB" sz="1600" dirty="0">
                <a:latin typeface="Consolas" charset="0"/>
                <a:ea typeface="ＭＳ Ｐゴシック" pitchFamily="34" charset="-128"/>
                <a:cs typeface="Consolas" charset="0"/>
              </a:rPr>
              <a:t>		output(m, p)</a:t>
            </a:r>
          </a:p>
          <a:p>
            <a:r>
              <a:rPr lang="en-GB" sz="1600" dirty="0">
                <a:latin typeface="Consolas" charset="0"/>
                <a:ea typeface="ＭＳ Ｐゴシック" pitchFamily="34" charset="-128"/>
                <a:cs typeface="Consolas" charset="0"/>
              </a:rPr>
              <a:t>	output(n, N)</a:t>
            </a:r>
          </a:p>
          <a:p>
            <a:endParaRPr lang="en-GB" sz="1600" dirty="0">
              <a:latin typeface="Consolas" charset="0"/>
              <a:ea typeface="ＭＳ Ｐゴシック" pitchFamily="34" charset="-128"/>
              <a:cs typeface="Consolas" charset="0"/>
            </a:endParaRPr>
          </a:p>
        </p:txBody>
      </p:sp>
      <p:sp>
        <p:nvSpPr>
          <p:cNvPr id="6" name="Text Placeholder 5">
            <a:extLst>
              <a:ext uri="{FF2B5EF4-FFF2-40B4-BE49-F238E27FC236}">
                <a16:creationId xmlns:a16="http://schemas.microsoft.com/office/drawing/2014/main" id="{86697D47-7086-0DA3-DA81-7727DF7554EE}"/>
              </a:ext>
            </a:extLst>
          </p:cNvPr>
          <p:cNvSpPr>
            <a:spLocks noGrp="1"/>
          </p:cNvSpPr>
          <p:nvPr>
            <p:ph sz="quarter" idx="4"/>
          </p:nvPr>
        </p:nvSpPr>
        <p:spPr>
          <a:xfrm>
            <a:off x="4630993" y="2420888"/>
            <a:ext cx="4041775" cy="3951288"/>
          </a:xfrm>
        </p:spPr>
        <p:txBody>
          <a:bodyPr/>
          <a:lstStyle/>
          <a:p>
            <a:endParaRPr lang="en-GB" sz="1600" dirty="0"/>
          </a:p>
          <a:p>
            <a:endParaRPr lang="en-GB" sz="1600" b="1" dirty="0">
              <a:latin typeface="Consolas" charset="0"/>
              <a:ea typeface="ＭＳ Ｐゴシック" pitchFamily="34" charset="-128"/>
              <a:cs typeface="Consolas" charset="0"/>
            </a:endParaRPr>
          </a:p>
          <a:p>
            <a:r>
              <a:rPr lang="en-GB" sz="1600" b="1" dirty="0">
                <a:latin typeface="Consolas" charset="0"/>
                <a:ea typeface="ＭＳ Ｐゴシック" pitchFamily="34" charset="-128"/>
                <a:cs typeface="Consolas" charset="0"/>
              </a:rPr>
              <a:t>def</a:t>
            </a:r>
            <a:r>
              <a:rPr lang="en-GB" sz="1600" dirty="0">
                <a:latin typeface="Consolas" charset="0"/>
                <a:ea typeface="ＭＳ Ｐゴシック" pitchFamily="34" charset="-128"/>
                <a:cs typeface="Consolas" charset="0"/>
              </a:rPr>
              <a:t> reducer(m, messages):</a:t>
            </a:r>
          </a:p>
          <a:p>
            <a:r>
              <a:rPr lang="en-GB" sz="1600" dirty="0">
                <a:latin typeface="Consolas" charset="0"/>
                <a:ea typeface="ＭＳ Ｐゴシック" pitchFamily="34" charset="-128"/>
                <a:cs typeface="Consolas" charset="0"/>
              </a:rPr>
              <a:t>	M = None; s = 0</a:t>
            </a:r>
          </a:p>
          <a:p>
            <a:r>
              <a:rPr lang="en-GB" sz="1600" dirty="0">
                <a:latin typeface="Consolas" charset="0"/>
                <a:ea typeface="ＭＳ Ｐゴシック" pitchFamily="34" charset="-128"/>
                <a:cs typeface="Consolas" charset="0"/>
              </a:rPr>
              <a:t>	</a:t>
            </a:r>
            <a:r>
              <a:rPr lang="en-GB" sz="1600" b="1" dirty="0">
                <a:latin typeface="Consolas" charset="0"/>
                <a:ea typeface="ＭＳ Ｐゴシック" pitchFamily="34" charset="-128"/>
                <a:cs typeface="Consolas" charset="0"/>
              </a:rPr>
              <a:t>for</a:t>
            </a:r>
            <a:r>
              <a:rPr lang="en-GB" sz="1600" dirty="0">
                <a:latin typeface="Consolas" charset="0"/>
                <a:ea typeface="ＭＳ Ｐゴシック" pitchFamily="34" charset="-128"/>
                <a:cs typeface="Consolas" charset="0"/>
              </a:rPr>
              <a:t> p </a:t>
            </a:r>
            <a:r>
              <a:rPr lang="en-GB" sz="1600" b="1" dirty="0">
                <a:latin typeface="Consolas" charset="0"/>
                <a:ea typeface="ＭＳ Ｐゴシック" pitchFamily="34" charset="-128"/>
                <a:cs typeface="Consolas" charset="0"/>
              </a:rPr>
              <a:t>in</a:t>
            </a:r>
            <a:r>
              <a:rPr lang="en-GB" sz="1600" dirty="0">
                <a:latin typeface="Consolas" charset="0"/>
                <a:ea typeface="ＭＳ Ｐゴシック" pitchFamily="34" charset="-128"/>
                <a:cs typeface="Consolas" charset="0"/>
              </a:rPr>
              <a:t> messages:</a:t>
            </a:r>
          </a:p>
          <a:p>
            <a:r>
              <a:rPr lang="en-GB" sz="1600" dirty="0">
                <a:latin typeface="Consolas" charset="0"/>
                <a:ea typeface="ＭＳ Ｐゴシック" pitchFamily="34" charset="-128"/>
                <a:cs typeface="Consolas" charset="0"/>
              </a:rPr>
              <a:t>		if </a:t>
            </a:r>
            <a:r>
              <a:rPr lang="en-GB" sz="1600" dirty="0" err="1">
                <a:latin typeface="Consolas" charset="0"/>
                <a:ea typeface="ＭＳ Ｐゴシック" pitchFamily="34" charset="-128"/>
                <a:cs typeface="Consolas" charset="0"/>
              </a:rPr>
              <a:t>is_node</a:t>
            </a:r>
            <a:r>
              <a:rPr lang="en-GB" sz="1600" dirty="0">
                <a:latin typeface="Consolas" charset="0"/>
                <a:ea typeface="ＭＳ Ｐゴシック" pitchFamily="34" charset="-128"/>
                <a:cs typeface="Consolas" charset="0"/>
              </a:rPr>
              <a:t>(p):</a:t>
            </a:r>
          </a:p>
          <a:p>
            <a:r>
              <a:rPr lang="en-GB" sz="1600" dirty="0">
                <a:latin typeface="Consolas" charset="0"/>
                <a:ea typeface="ＭＳ Ｐゴシック" pitchFamily="34" charset="-128"/>
                <a:cs typeface="Consolas" charset="0"/>
              </a:rPr>
              <a:t>			M = p</a:t>
            </a:r>
          </a:p>
          <a:p>
            <a:r>
              <a:rPr lang="en-GB" sz="1600" dirty="0">
                <a:latin typeface="Consolas" charset="0"/>
                <a:ea typeface="ＭＳ Ｐゴシック" pitchFamily="34" charset="-128"/>
                <a:cs typeface="Consolas" charset="0"/>
              </a:rPr>
              <a:t>		else</a:t>
            </a:r>
          </a:p>
          <a:p>
            <a:r>
              <a:rPr lang="en-GB" sz="1600" dirty="0">
                <a:latin typeface="Consolas" charset="0"/>
                <a:ea typeface="ＭＳ Ｐゴシック" pitchFamily="34" charset="-128"/>
                <a:cs typeface="Consolas" charset="0"/>
              </a:rPr>
              <a:t>			s += p</a:t>
            </a:r>
          </a:p>
          <a:p>
            <a:r>
              <a:rPr lang="en-GB" sz="1600" dirty="0">
                <a:latin typeface="Consolas" charset="0"/>
                <a:ea typeface="ＭＳ Ｐゴシック" pitchFamily="34" charset="-128"/>
                <a:cs typeface="Consolas" charset="0"/>
              </a:rPr>
              <a:t>	M[PageRank] = s</a:t>
            </a:r>
          </a:p>
          <a:p>
            <a:r>
              <a:rPr lang="en-GB" sz="1600" dirty="0">
                <a:latin typeface="Consolas" charset="0"/>
                <a:ea typeface="ＭＳ Ｐゴシック" pitchFamily="34" charset="-128"/>
                <a:cs typeface="Consolas" charset="0"/>
              </a:rPr>
              <a:t>	output(m, M)</a:t>
            </a:r>
          </a:p>
          <a:p>
            <a:endParaRPr lang="en-GB" sz="2400" dirty="0"/>
          </a:p>
        </p:txBody>
      </p:sp>
      <p:sp>
        <p:nvSpPr>
          <p:cNvPr id="4" name="Footer Placeholder 3">
            <a:extLst>
              <a:ext uri="{FF2B5EF4-FFF2-40B4-BE49-F238E27FC236}">
                <a16:creationId xmlns:a16="http://schemas.microsoft.com/office/drawing/2014/main" id="{E8EFE1D8-C9E0-23AA-73C7-6CE1D293E18C}"/>
              </a:ext>
            </a:extLst>
          </p:cNvPr>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1204279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Web documents are connected through hyperlinks</a:t>
            </a:r>
          </a:p>
          <a:p>
            <a:pPr marL="514350" indent="-514350">
              <a:buFont typeface="+mj-lt"/>
              <a:buAutoNum type="arabicPeriod"/>
            </a:pPr>
            <a:r>
              <a:rPr lang="en-US" sz="2400" b="1" dirty="0"/>
              <a:t>Anchor text </a:t>
            </a:r>
            <a:r>
              <a:rPr lang="en-US" sz="2400" dirty="0"/>
              <a:t>describes content of referred document</a:t>
            </a:r>
          </a:p>
          <a:p>
            <a:pPr marL="514350" indent="-514350">
              <a:buFont typeface="+mj-lt"/>
              <a:buAutoNum type="arabicPeriod"/>
            </a:pPr>
            <a:r>
              <a:rPr lang="en-US" sz="2400" b="1" dirty="0"/>
              <a:t>Hyperlink</a:t>
            </a:r>
            <a:r>
              <a:rPr lang="en-US" sz="2400" dirty="0"/>
              <a:t> is a quality signal</a:t>
            </a:r>
          </a:p>
        </p:txBody>
      </p:sp>
      <p:sp>
        <p:nvSpPr>
          <p:cNvPr id="2" name="Title 1"/>
          <p:cNvSpPr>
            <a:spLocks noGrp="1"/>
          </p:cNvSpPr>
          <p:nvPr>
            <p:ph type="title"/>
          </p:nvPr>
        </p:nvSpPr>
        <p:spPr/>
        <p:txBody>
          <a:bodyPr/>
          <a:lstStyle/>
          <a:p>
            <a:r>
              <a:rPr lang="en-US" dirty="0"/>
              <a:t>Web is a Hypertext</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
        <p:nvSpPr>
          <p:cNvPr id="5" name="Folded Corner 4"/>
          <p:cNvSpPr/>
          <p:nvPr/>
        </p:nvSpPr>
        <p:spPr bwMode="auto">
          <a:xfrm>
            <a:off x="971600" y="3573016"/>
            <a:ext cx="1944216" cy="2592288"/>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2"/>
              </a:solidFill>
              <a:effectLst/>
              <a:latin typeface="Calibri" charset="0"/>
              <a:ea typeface="Calibri" charset="0"/>
              <a:cs typeface="Calibri" charset="0"/>
            </a:endParaRPr>
          </a:p>
        </p:txBody>
      </p:sp>
      <p:sp>
        <p:nvSpPr>
          <p:cNvPr id="6" name="Folded Corner 5"/>
          <p:cNvSpPr/>
          <p:nvPr/>
        </p:nvSpPr>
        <p:spPr bwMode="auto">
          <a:xfrm>
            <a:off x="5580112" y="3573016"/>
            <a:ext cx="1944216" cy="2592288"/>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2"/>
              </a:solidFill>
              <a:effectLst/>
              <a:latin typeface="Calibri" charset="0"/>
              <a:ea typeface="Calibri" charset="0"/>
              <a:cs typeface="Calibri" charset="0"/>
            </a:endParaRPr>
          </a:p>
        </p:txBody>
      </p:sp>
      <p:sp>
        <p:nvSpPr>
          <p:cNvPr id="7" name="Rectangle 6"/>
          <p:cNvSpPr/>
          <p:nvPr/>
        </p:nvSpPr>
        <p:spPr bwMode="auto">
          <a:xfrm>
            <a:off x="1043608" y="4581128"/>
            <a:ext cx="1728192" cy="504056"/>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2"/>
                </a:solidFill>
                <a:effectLst/>
                <a:latin typeface="Calibri" charset="0"/>
                <a:ea typeface="Calibri" charset="0"/>
                <a:cs typeface="Calibri" charset="0"/>
              </a:rPr>
              <a:t>Anchor text</a:t>
            </a:r>
          </a:p>
        </p:txBody>
      </p:sp>
      <p:cxnSp>
        <p:nvCxnSpPr>
          <p:cNvPr id="9" name="Straight Arrow Connector 8"/>
          <p:cNvCxnSpPr>
            <a:stCxn id="7" idx="3"/>
            <a:endCxn id="6" idx="1"/>
          </p:cNvCxnSpPr>
          <p:nvPr/>
        </p:nvCxnSpPr>
        <p:spPr bwMode="auto">
          <a:xfrm>
            <a:off x="2771800" y="4833156"/>
            <a:ext cx="2808312" cy="360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p:cNvSpPr txBox="1"/>
          <p:nvPr/>
        </p:nvSpPr>
        <p:spPr>
          <a:xfrm>
            <a:off x="1441454" y="3731666"/>
            <a:ext cx="1004507" cy="461665"/>
          </a:xfrm>
          <a:prstGeom prst="rect">
            <a:avLst/>
          </a:prstGeom>
          <a:noFill/>
        </p:spPr>
        <p:txBody>
          <a:bodyPr wrap="none" rtlCol="0">
            <a:spAutoFit/>
          </a:bodyPr>
          <a:lstStyle/>
          <a:p>
            <a:r>
              <a:rPr lang="en-US" sz="2400" dirty="0">
                <a:latin typeface="Calibri" charset="0"/>
                <a:ea typeface="Calibri" charset="0"/>
                <a:cs typeface="Calibri" charset="0"/>
              </a:rPr>
              <a:t>Page 1</a:t>
            </a:r>
          </a:p>
        </p:txBody>
      </p:sp>
      <p:sp>
        <p:nvSpPr>
          <p:cNvPr id="11" name="TextBox 10"/>
          <p:cNvSpPr txBox="1"/>
          <p:nvPr/>
        </p:nvSpPr>
        <p:spPr>
          <a:xfrm>
            <a:off x="6019800" y="3731665"/>
            <a:ext cx="1004507" cy="461665"/>
          </a:xfrm>
          <a:prstGeom prst="rect">
            <a:avLst/>
          </a:prstGeom>
          <a:noFill/>
        </p:spPr>
        <p:txBody>
          <a:bodyPr wrap="none" rtlCol="0">
            <a:spAutoFit/>
          </a:bodyPr>
          <a:lstStyle/>
          <a:p>
            <a:r>
              <a:rPr lang="en-US" sz="2400" dirty="0">
                <a:latin typeface="Calibri" charset="0"/>
                <a:ea typeface="Calibri" charset="0"/>
                <a:cs typeface="Calibri" charset="0"/>
              </a:rPr>
              <a:t>Page 2</a:t>
            </a:r>
          </a:p>
        </p:txBody>
      </p:sp>
      <p:sp>
        <p:nvSpPr>
          <p:cNvPr id="14" name="TextBox 13"/>
          <p:cNvSpPr txBox="1"/>
          <p:nvPr/>
        </p:nvSpPr>
        <p:spPr>
          <a:xfrm>
            <a:off x="3470713" y="4284675"/>
            <a:ext cx="1527086" cy="461665"/>
          </a:xfrm>
          <a:prstGeom prst="rect">
            <a:avLst/>
          </a:prstGeom>
          <a:noFill/>
        </p:spPr>
        <p:txBody>
          <a:bodyPr wrap="none" rtlCol="0">
            <a:spAutoFit/>
          </a:bodyPr>
          <a:lstStyle/>
          <a:p>
            <a:r>
              <a:rPr lang="en-US" sz="2400">
                <a:latin typeface="Calibri" charset="0"/>
                <a:ea typeface="Calibri" charset="0"/>
                <a:cs typeface="Calibri" charset="0"/>
              </a:rPr>
              <a:t>Hyper-Link</a:t>
            </a:r>
            <a:endParaRPr lang="en-US" sz="2400" dirty="0">
              <a:latin typeface="Calibri" charset="0"/>
              <a:ea typeface="Calibri" charset="0"/>
              <a:cs typeface="Calibri" charset="0"/>
            </a:endParaRPr>
          </a:p>
        </p:txBody>
      </p:sp>
    </p:spTree>
    <p:extLst>
      <p:ext uri="{BB962C8B-B14F-4D97-AF65-F5344CB8AC3E}">
        <p14:creationId xmlns:p14="http://schemas.microsoft.com/office/powerpoint/2010/main" val="1602251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29699" name="Rectangle 2"/>
          <p:cNvSpPr>
            <a:spLocks noGrp="1" noChangeArrowheads="1"/>
          </p:cNvSpPr>
          <p:nvPr>
            <p:ph type="title"/>
          </p:nvPr>
        </p:nvSpPr>
        <p:spPr/>
        <p:txBody>
          <a:bodyPr/>
          <a:lstStyle/>
          <a:p>
            <a:pPr eaLnBrk="1" hangingPunct="1"/>
            <a:r>
              <a:rPr lang="en-US"/>
              <a:t>Example: ETHZ Page Rank</a:t>
            </a:r>
          </a:p>
        </p:txBody>
      </p:sp>
      <p:pic>
        <p:nvPicPr>
          <p:cNvPr id="29700" name="Picture 3"/>
          <p:cNvPicPr>
            <a:picLocks noChangeAspect="1" noChangeArrowheads="1"/>
          </p:cNvPicPr>
          <p:nvPr/>
        </p:nvPicPr>
        <p:blipFill>
          <a:blip r:embed="rId3" cstate="print"/>
          <a:srcRect/>
          <a:stretch>
            <a:fillRect/>
          </a:stretch>
        </p:blipFill>
        <p:spPr bwMode="auto">
          <a:xfrm>
            <a:off x="395537" y="1124744"/>
            <a:ext cx="8280400" cy="5353050"/>
          </a:xfrm>
          <a:prstGeom prst="rect">
            <a:avLst/>
          </a:prstGeom>
          <a:noFill/>
          <a:ln w="9525" algn="ctr">
            <a:noFill/>
            <a:miter lim="800000"/>
            <a:headEnd/>
            <a:tailEnd/>
          </a:ln>
        </p:spPr>
      </p:pic>
    </p:spTree>
    <p:extLst>
      <p:ext uri="{BB962C8B-B14F-4D97-AF65-F5344CB8AC3E}">
        <p14:creationId xmlns:p14="http://schemas.microsoft.com/office/powerpoint/2010/main" val="321138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30723" name="Rectangle 2"/>
          <p:cNvSpPr>
            <a:spLocks noGrp="1" noChangeArrowheads="1"/>
          </p:cNvSpPr>
          <p:nvPr>
            <p:ph type="title"/>
          </p:nvPr>
        </p:nvSpPr>
        <p:spPr>
          <a:noFill/>
        </p:spPr>
        <p:txBody>
          <a:bodyPr lIns="92075" tIns="46038" rIns="92075" bIns="46038"/>
          <a:lstStyle/>
          <a:p>
            <a:pPr eaLnBrk="1" hangingPunct="1"/>
            <a:r>
              <a:rPr lang="en-US" dirty="0"/>
              <a:t>Web Search</a:t>
            </a:r>
          </a:p>
        </p:txBody>
      </p:sp>
      <p:sp>
        <p:nvSpPr>
          <p:cNvPr id="30724" name="Rectangle 3"/>
          <p:cNvSpPr>
            <a:spLocks noGrp="1" noChangeArrowheads="1"/>
          </p:cNvSpPr>
          <p:nvPr>
            <p:ph type="body" idx="1"/>
          </p:nvPr>
        </p:nvSpPr>
        <p:spPr>
          <a:noFill/>
        </p:spPr>
        <p:txBody>
          <a:bodyPr lIns="92075" tIns="46038" rIns="92075" bIns="46038"/>
          <a:lstStyle/>
          <a:p>
            <a:pPr lvl="1" eaLnBrk="1" hangingPunct="1"/>
            <a:endParaRPr lang="en-US"/>
          </a:p>
          <a:p>
            <a:pPr eaLnBrk="1" hangingPunct="1">
              <a:buFontTx/>
              <a:buChar char="–"/>
            </a:pPr>
            <a:endParaRPr lang="en-US" sz="1600"/>
          </a:p>
        </p:txBody>
      </p:sp>
      <p:sp>
        <p:nvSpPr>
          <p:cNvPr id="30725" name="Rectangle 4"/>
          <p:cNvSpPr>
            <a:spLocks noChangeArrowheads="1"/>
          </p:cNvSpPr>
          <p:nvPr/>
        </p:nvSpPr>
        <p:spPr bwMode="auto">
          <a:xfrm>
            <a:off x="395288" y="1557338"/>
            <a:ext cx="8305800" cy="5029200"/>
          </a:xfrm>
          <a:prstGeom prst="rect">
            <a:avLst/>
          </a:prstGeom>
          <a:noFill/>
          <a:ln w="9525">
            <a:noFill/>
            <a:miter lim="800000"/>
            <a:headEnd/>
            <a:tailEnd/>
          </a:ln>
        </p:spPr>
        <p:txBody>
          <a:bodyPr lIns="92075" tIns="46038" rIns="92075" bIns="46038"/>
          <a:lstStyle/>
          <a:p>
            <a:pPr algn="l">
              <a:spcBef>
                <a:spcPct val="20000"/>
              </a:spcBef>
            </a:pPr>
            <a:r>
              <a:rPr lang="en-US" sz="2400" dirty="0">
                <a:latin typeface="Calibri" charset="0"/>
                <a:ea typeface="Calibri" charset="0"/>
                <a:cs typeface="Calibri" charset="0"/>
              </a:rPr>
              <a:t>PageRank is part of the ranking method used by Google </a:t>
            </a:r>
          </a:p>
          <a:p>
            <a:pPr marL="742950" lvl="1" indent="-285750" algn="l">
              <a:spcBef>
                <a:spcPct val="20000"/>
              </a:spcBef>
              <a:buFontTx/>
              <a:buChar char="–"/>
            </a:pPr>
            <a:r>
              <a:rPr lang="en-US" sz="2000" dirty="0">
                <a:latin typeface="Calibri" charset="0"/>
                <a:ea typeface="Calibri" charset="0"/>
                <a:cs typeface="Calibri" charset="0"/>
              </a:rPr>
              <a:t>Compute the global PageRank for all Web pages</a:t>
            </a:r>
          </a:p>
          <a:p>
            <a:pPr marL="742950" lvl="1" indent="-285750" algn="l">
              <a:spcBef>
                <a:spcPct val="20000"/>
              </a:spcBef>
              <a:buFontTx/>
              <a:buChar char="–"/>
            </a:pPr>
            <a:r>
              <a:rPr lang="en-US" sz="2000" dirty="0">
                <a:latin typeface="Calibri" charset="0"/>
                <a:ea typeface="Calibri" charset="0"/>
                <a:cs typeface="Calibri" charset="0"/>
              </a:rPr>
              <a:t>Given a keyword-based query retrieve a ranked set of documents using standard text retrieval methods</a:t>
            </a:r>
          </a:p>
          <a:p>
            <a:pPr marL="742950" lvl="1" indent="-285750" algn="l">
              <a:spcBef>
                <a:spcPct val="20000"/>
              </a:spcBef>
              <a:buFontTx/>
              <a:buChar char="–"/>
            </a:pPr>
            <a:r>
              <a:rPr lang="en-US" sz="2000" dirty="0">
                <a:latin typeface="Calibri" charset="0"/>
                <a:ea typeface="Calibri" charset="0"/>
                <a:cs typeface="Calibri" charset="0"/>
              </a:rPr>
              <a:t>Merge the ranking with the result of PageRank to both achieve high precision (text retrieval) and high quality (PageRank)</a:t>
            </a:r>
          </a:p>
          <a:p>
            <a:pPr marL="742950" lvl="1" indent="-285750" algn="l">
              <a:spcBef>
                <a:spcPct val="20000"/>
              </a:spcBef>
              <a:buFontTx/>
              <a:buChar char="–"/>
            </a:pPr>
            <a:r>
              <a:rPr lang="en-US" sz="2000" dirty="0">
                <a:latin typeface="Calibri" charset="0"/>
                <a:ea typeface="Calibri" charset="0"/>
                <a:cs typeface="Calibri" charset="0"/>
              </a:rPr>
              <a:t>Google uses also many other methods to improve ranking</a:t>
            </a:r>
            <a:endParaRPr lang="en-US" sz="2400" dirty="0">
              <a:latin typeface="Calibri" charset="0"/>
              <a:ea typeface="Calibri" charset="0"/>
              <a:cs typeface="Calibri" charset="0"/>
            </a:endParaRPr>
          </a:p>
          <a:p>
            <a:pPr marL="742950" lvl="1" indent="-285750" algn="l">
              <a:spcBef>
                <a:spcPct val="20000"/>
              </a:spcBef>
              <a:buFontTx/>
              <a:buChar char="–"/>
            </a:pPr>
            <a:r>
              <a:rPr lang="en-US" sz="2000" dirty="0">
                <a:latin typeface="Calibri" charset="0"/>
                <a:ea typeface="Calibri" charset="0"/>
                <a:cs typeface="Calibri" charset="0"/>
              </a:rPr>
              <a:t>Crawling the Web is a technical challenge</a:t>
            </a:r>
          </a:p>
        </p:txBody>
      </p:sp>
    </p:spTree>
    <p:extLst>
      <p:ext uri="{BB962C8B-B14F-4D97-AF65-F5344CB8AC3E}">
        <p14:creationId xmlns:p14="http://schemas.microsoft.com/office/powerpoint/2010/main" val="863156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200" dirty="0"/>
              <a:t>The relevance determined using the random walker model corresponds to</a:t>
            </a:r>
          </a:p>
        </p:txBody>
      </p:sp>
      <p:sp>
        <p:nvSpPr>
          <p:cNvPr id="13314" name="TPAnswers"/>
          <p:cNvSpPr>
            <a:spLocks noGrp="1"/>
          </p:cNvSpPr>
          <p:nvPr>
            <p:ph idx="1"/>
            <p:custDataLst>
              <p:tags r:id="rId2"/>
            </p:custDataLst>
          </p:nvPr>
        </p:nvSpPr>
        <p:spPr/>
        <p:txBody>
          <a:bodyPr>
            <a:normAutofit/>
          </a:bodyPr>
          <a:lstStyle/>
          <a:p>
            <a:pPr marL="514350" indent="-514350">
              <a:buAutoNum type="arabicPeriod"/>
            </a:pPr>
            <a:r>
              <a:rPr lang="en-GB" sz="2400" dirty="0"/>
              <a:t>The number of steps a random walker needs to reach a page</a:t>
            </a:r>
          </a:p>
          <a:p>
            <a:pPr marL="514350" indent="-514350">
              <a:buAutoNum type="arabicPeriod"/>
            </a:pPr>
            <a:r>
              <a:rPr lang="en-GB" sz="2400" dirty="0"/>
              <a:t>The probability that the random walker visits the page in the long term</a:t>
            </a:r>
          </a:p>
          <a:p>
            <a:pPr marL="514350" indent="-514350">
              <a:buAutoNum type="arabicPeriod"/>
            </a:pPr>
            <a:r>
              <a:rPr lang="en-GB" sz="2400" dirty="0"/>
              <a:t>The number of incoming links a random walker can use to visit the page</a:t>
            </a:r>
          </a:p>
          <a:p>
            <a:pPr marL="514350" indent="-514350">
              <a:buAutoNum type="arabicPeriod"/>
            </a:pPr>
            <a:r>
              <a:rPr lang="en-GB" sz="2400" dirty="0"/>
              <a:t>The probability that the random walker will visit once the page</a:t>
            </a:r>
          </a:p>
          <a:p>
            <a:pPr marL="514350" indent="-514350">
              <a:buAutoNum type="arabicPeriod"/>
            </a:pPr>
            <a:endParaRPr lang="en-GB" sz="2400" dirty="0"/>
          </a:p>
        </p:txBody>
      </p:sp>
      <p:sp>
        <p:nvSpPr>
          <p:cNvPr id="2" name="Footer Placeholder 1">
            <a:extLst>
              <a:ext uri="{FF2B5EF4-FFF2-40B4-BE49-F238E27FC236}">
                <a16:creationId xmlns:a16="http://schemas.microsoft.com/office/drawing/2014/main" id="{F30F8587-5F30-224C-B947-8B2AB40B758F}"/>
              </a:ext>
            </a:extLst>
          </p:cNvPr>
          <p:cNvSpPr>
            <a:spLocks noGrp="1"/>
          </p:cNvSpPr>
          <p:nvPr>
            <p:ph type="ftr" sz="quarter" idx="10"/>
          </p:nvPr>
        </p:nvSpPr>
        <p:spPr/>
        <p:txBody>
          <a:bodyPr/>
          <a:lstStyle/>
          <a:p>
            <a:pPr>
              <a:defRPr/>
            </a:pPr>
            <a:r>
              <a:rPr lang="en-US"/>
              <a:t>©2022, Karl Aberer, EPFL-IC, Laboratoire de systèmes d'informations répartis </a:t>
            </a:r>
          </a:p>
        </p:txBody>
      </p:sp>
    </p:spTree>
    <p:custDataLst>
      <p:tags r:id="rId1"/>
    </p:custDataLst>
    <p:extLst>
      <p:ext uri="{BB962C8B-B14F-4D97-AF65-F5344CB8AC3E}">
        <p14:creationId xmlns:p14="http://schemas.microsoft.com/office/powerpoint/2010/main" val="3937706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2800" dirty="0"/>
              <a:t>Consider a random jump matrix with entries 1/3 in the first column and 0 otherwise. It means</a:t>
            </a:r>
          </a:p>
        </p:txBody>
      </p:sp>
      <p:sp>
        <p:nvSpPr>
          <p:cNvPr id="13314" name="TPAnswers"/>
          <p:cNvSpPr>
            <a:spLocks noGrp="1"/>
          </p:cNvSpPr>
          <p:nvPr>
            <p:ph idx="1"/>
            <p:custDataLst>
              <p:tags r:id="rId2"/>
            </p:custDataLst>
          </p:nvPr>
        </p:nvSpPr>
        <p:spPr/>
        <p:txBody>
          <a:bodyPr>
            <a:normAutofit/>
          </a:bodyPr>
          <a:lstStyle/>
          <a:p>
            <a:pPr marL="514350" indent="-514350">
              <a:buAutoNum type="arabicPeriod"/>
            </a:pPr>
            <a:r>
              <a:rPr lang="en-GB" sz="2400" dirty="0"/>
              <a:t>A random walker can always leave node 1 even without outgoing edges</a:t>
            </a:r>
          </a:p>
          <a:p>
            <a:pPr marL="514350" indent="-514350">
              <a:buAutoNum type="arabicPeriod"/>
            </a:pPr>
            <a:r>
              <a:rPr lang="en-GB" sz="2400" dirty="0"/>
              <a:t>A random walker can always reach node 1, even without incoming edges</a:t>
            </a:r>
          </a:p>
          <a:p>
            <a:pPr marL="514350" indent="-514350">
              <a:buAutoNum type="arabicPeriod"/>
            </a:pPr>
            <a:r>
              <a:rPr lang="en-GB" sz="2400" dirty="0"/>
              <a:t>A random walker can always leave node 2, even without outgoing edges</a:t>
            </a:r>
          </a:p>
          <a:p>
            <a:pPr marL="514350" indent="-514350">
              <a:buAutoNum type="arabicPeriod"/>
            </a:pPr>
            <a:r>
              <a:rPr lang="en-GB" sz="2400" dirty="0"/>
              <a:t>none of the above</a:t>
            </a:r>
          </a:p>
        </p:txBody>
      </p:sp>
      <p:sp>
        <p:nvSpPr>
          <p:cNvPr id="2" name="Footer Placeholder 1">
            <a:extLst>
              <a:ext uri="{FF2B5EF4-FFF2-40B4-BE49-F238E27FC236}">
                <a16:creationId xmlns:a16="http://schemas.microsoft.com/office/drawing/2014/main" id="{F30F8587-5F30-224C-B947-8B2AB40B758F}"/>
              </a:ext>
            </a:extLst>
          </p:cNvPr>
          <p:cNvSpPr>
            <a:spLocks noGrp="1"/>
          </p:cNvSpPr>
          <p:nvPr>
            <p:ph type="ftr" sz="quarter" idx="10"/>
          </p:nvPr>
        </p:nvSpPr>
        <p:spPr/>
        <p:txBody>
          <a:bodyPr/>
          <a:lstStyle/>
          <a:p>
            <a:pPr>
              <a:defRPr/>
            </a:pPr>
            <a:r>
              <a:rPr lang="en-US"/>
              <a:t>©2022, Karl Aberer, EPFL-IC, Laboratoire de systèmes d'informations répartis </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152399" y="304800"/>
            <a:ext cx="8569325" cy="914400"/>
          </a:xfrm>
        </p:spPr>
        <p:txBody>
          <a:bodyPr/>
          <a:lstStyle/>
          <a:p>
            <a:pPr eaLnBrk="1" hangingPunct="1"/>
            <a:r>
              <a:rPr lang="en-US" dirty="0">
                <a:latin typeface="Calibri" charset="0"/>
                <a:ea typeface="MS PGothic" charset="0"/>
              </a:rPr>
              <a:t>1.5.3 Hyperlink-Induced Topic Search (HITS)</a:t>
            </a:r>
          </a:p>
        </p:txBody>
      </p:sp>
      <p:sp>
        <p:nvSpPr>
          <p:cNvPr id="57346" name="Rectangle 3"/>
          <p:cNvSpPr>
            <a:spLocks noGrp="1" noChangeArrowheads="1"/>
          </p:cNvSpPr>
          <p:nvPr>
            <p:ph type="body" idx="1"/>
          </p:nvPr>
        </p:nvSpPr>
        <p:spPr/>
        <p:txBody>
          <a:bodyPr/>
          <a:lstStyle/>
          <a:p>
            <a:pPr eaLnBrk="1" hangingPunct="1"/>
            <a:r>
              <a:rPr lang="en-US" sz="2800" dirty="0">
                <a:latin typeface="Calibri" charset="0"/>
                <a:ea typeface="MS PGothic" charset="0"/>
              </a:rPr>
              <a:t>Key Idea: in response to a query, instead of an ordered list of pages, find </a:t>
            </a:r>
            <a:r>
              <a:rPr lang="en-US" sz="2800" b="1" dirty="0">
                <a:latin typeface="Calibri" charset="0"/>
                <a:ea typeface="MS PGothic" charset="0"/>
              </a:rPr>
              <a:t>two</a:t>
            </a:r>
            <a:r>
              <a:rPr lang="en-US" sz="2800" dirty="0">
                <a:latin typeface="Calibri" charset="0"/>
                <a:ea typeface="MS PGothic" charset="0"/>
              </a:rPr>
              <a:t> sets of inter-related pages:</a:t>
            </a:r>
          </a:p>
          <a:p>
            <a:pPr lvl="1" eaLnBrk="1" hangingPunct="1"/>
            <a:r>
              <a:rPr lang="en-US" sz="2400" b="1" dirty="0">
                <a:latin typeface="Calibri" charset="0"/>
                <a:ea typeface="MS PGothic" charset="0"/>
              </a:rPr>
              <a:t>Hub pages </a:t>
            </a:r>
            <a:r>
              <a:rPr lang="en-US" sz="2400" dirty="0">
                <a:latin typeface="Calibri" charset="0"/>
                <a:ea typeface="MS PGothic" charset="0"/>
              </a:rPr>
              <a:t>are good lists of links on a subject</a:t>
            </a:r>
          </a:p>
          <a:p>
            <a:pPr marL="914400" lvl="2" indent="0" eaLnBrk="1" hangingPunct="1">
              <a:buNone/>
            </a:pPr>
            <a:r>
              <a:rPr lang="en-US" sz="2000" dirty="0">
                <a:latin typeface="Calibri" charset="0"/>
                <a:ea typeface="MS PGothic" charset="0"/>
              </a:rPr>
              <a:t>e.g., </a:t>
            </a:r>
            <a:r>
              <a:rPr lang="ja-JP" altLang="en-US" sz="2000" dirty="0">
                <a:latin typeface="Calibri" charset="0"/>
                <a:ea typeface="MS PGothic" charset="0"/>
              </a:rPr>
              <a:t>“</a:t>
            </a:r>
            <a:r>
              <a:rPr lang="fr-CH" altLang="ja-JP" sz="2000" dirty="0">
                <a:latin typeface="Calibri" charset="0"/>
                <a:ea typeface="MS PGothic" charset="0"/>
              </a:rPr>
              <a:t>World top </a:t>
            </a:r>
            <a:r>
              <a:rPr lang="fr-CH" altLang="ja-JP" sz="2000" dirty="0" err="1">
                <a:latin typeface="Calibri" charset="0"/>
                <a:ea typeface="MS PGothic" charset="0"/>
              </a:rPr>
              <a:t>universities</a:t>
            </a:r>
            <a:r>
              <a:rPr lang="ja-JP" altLang="en-US" sz="2000" dirty="0">
                <a:latin typeface="Calibri" charset="0"/>
                <a:ea typeface="MS PGothic" charset="0"/>
              </a:rPr>
              <a:t>”</a:t>
            </a:r>
            <a:endParaRPr lang="en-US" altLang="ja-JP" sz="2000" dirty="0">
              <a:latin typeface="Calibri" charset="0"/>
              <a:ea typeface="MS PGothic" charset="0"/>
            </a:endParaRPr>
          </a:p>
          <a:p>
            <a:pPr lvl="1"/>
            <a:r>
              <a:rPr lang="en-US" sz="2400" b="1" dirty="0" err="1">
                <a:latin typeface="Calibri" charset="0"/>
                <a:ea typeface="MS PGothic" charset="0"/>
              </a:rPr>
              <a:t>Authorative</a:t>
            </a:r>
            <a:r>
              <a:rPr lang="en-US" sz="2400" i="1" dirty="0">
                <a:latin typeface="Calibri" charset="0"/>
                <a:ea typeface="MS PGothic" charset="0"/>
              </a:rPr>
              <a:t> </a:t>
            </a:r>
            <a:r>
              <a:rPr lang="en-US" sz="2400" b="1" dirty="0">
                <a:latin typeface="Calibri" charset="0"/>
                <a:ea typeface="MS PGothic" charset="0"/>
              </a:rPr>
              <a:t>pages</a:t>
            </a:r>
            <a:r>
              <a:rPr lang="en-US" sz="2400" dirty="0">
                <a:latin typeface="Calibri" charset="0"/>
                <a:ea typeface="MS PGothic" charset="0"/>
              </a:rPr>
              <a:t> are referred recurrently on good hubs on the subject</a:t>
            </a:r>
          </a:p>
          <a:p>
            <a:pPr marL="914400" lvl="2" indent="0">
              <a:buNone/>
            </a:pPr>
            <a:r>
              <a:rPr lang="en-US" sz="2000" dirty="0">
                <a:latin typeface="Calibri" charset="0"/>
                <a:ea typeface="MS PGothic" charset="0"/>
              </a:rPr>
              <a:t>e.g., “EPFL”</a:t>
            </a:r>
          </a:p>
          <a:p>
            <a:pPr eaLnBrk="1" hangingPunct="1"/>
            <a:endParaRPr lang="en-US" sz="2800" dirty="0">
              <a:latin typeface="Calibri" charset="0"/>
              <a:ea typeface="MS PGothic" charset="0"/>
            </a:endParaRPr>
          </a:p>
          <a:p>
            <a:pPr eaLnBrk="1" hangingPunct="1"/>
            <a:r>
              <a:rPr lang="en-US" sz="2800" dirty="0">
                <a:latin typeface="Calibri" charset="0"/>
                <a:ea typeface="MS PGothic" charset="0"/>
              </a:rPr>
              <a:t>Best suited for </a:t>
            </a:r>
            <a:r>
              <a:rPr lang="ja-JP" altLang="en-US" sz="2800" dirty="0">
                <a:latin typeface="Calibri" charset="0"/>
                <a:ea typeface="MS PGothic" charset="0"/>
              </a:rPr>
              <a:t>“</a:t>
            </a:r>
            <a:r>
              <a:rPr lang="en-US" altLang="ja-JP" sz="2800" dirty="0">
                <a:latin typeface="Calibri" charset="0"/>
                <a:ea typeface="MS PGothic" charset="0"/>
              </a:rPr>
              <a:t>broad topic</a:t>
            </a:r>
            <a:r>
              <a:rPr lang="ja-JP" altLang="en-US" sz="2800">
                <a:latin typeface="Calibri" charset="0"/>
                <a:ea typeface="MS PGothic" charset="0"/>
              </a:rPr>
              <a:t>”</a:t>
            </a:r>
            <a:r>
              <a:rPr lang="en-US" altLang="ja-JP" sz="2800" dirty="0">
                <a:latin typeface="Calibri" charset="0"/>
                <a:ea typeface="MS PGothic" charset="0"/>
              </a:rPr>
              <a:t> understanding rather than for page-finding queries</a:t>
            </a:r>
          </a:p>
          <a:p>
            <a:pPr lvl="1"/>
            <a:r>
              <a:rPr lang="en-US" altLang="ja-JP" sz="2400" dirty="0">
                <a:latin typeface="Calibri" charset="0"/>
                <a:ea typeface="MS PGothic" charset="0"/>
              </a:rPr>
              <a:t>Understand common perception of quality</a:t>
            </a:r>
          </a:p>
          <a:p>
            <a:pPr eaLnBrk="1" hangingPunct="1"/>
            <a:endParaRPr lang="en-US" sz="2800" dirty="0">
              <a:latin typeface="Calibri" charset="0"/>
              <a:ea typeface="MS PGothic" charset="0"/>
            </a:endParaRPr>
          </a:p>
        </p:txBody>
      </p:sp>
      <p:sp>
        <p:nvSpPr>
          <p:cNvPr id="57347" name="TextBox 4"/>
          <p:cNvSpPr txBox="1">
            <a:spLocks noChangeArrowheads="1"/>
          </p:cNvSpPr>
          <p:nvPr/>
        </p:nvSpPr>
        <p:spPr bwMode="auto">
          <a:xfrm>
            <a:off x="7620000" y="-33338"/>
            <a:ext cx="110172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21.3</a:t>
            </a:r>
          </a:p>
        </p:txBody>
      </p:sp>
      <p:sp>
        <p:nvSpPr>
          <p:cNvPr id="2" name="Footer Placeholder 1"/>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332269736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31747" name="Rectangle 2"/>
          <p:cNvSpPr>
            <a:spLocks noGrp="1" noChangeArrowheads="1"/>
          </p:cNvSpPr>
          <p:nvPr>
            <p:ph type="title"/>
          </p:nvPr>
        </p:nvSpPr>
        <p:spPr>
          <a:noFill/>
        </p:spPr>
        <p:txBody>
          <a:bodyPr lIns="92075" tIns="46038" rIns="92075" bIns="46038"/>
          <a:lstStyle/>
          <a:p>
            <a:pPr eaLnBrk="1" hangingPunct="1"/>
            <a:r>
              <a:rPr lang="en-US"/>
              <a:t>Hub-Authority Ranking</a:t>
            </a:r>
          </a:p>
        </p:txBody>
      </p:sp>
      <p:sp>
        <p:nvSpPr>
          <p:cNvPr id="31748" name="Rectangle 3"/>
          <p:cNvSpPr>
            <a:spLocks noGrp="1" noChangeArrowheads="1"/>
          </p:cNvSpPr>
          <p:nvPr>
            <p:ph type="body" idx="1"/>
          </p:nvPr>
        </p:nvSpPr>
        <p:spPr>
          <a:noFill/>
        </p:spPr>
        <p:txBody>
          <a:bodyPr lIns="92075" tIns="46038" rIns="92075" bIns="46038"/>
          <a:lstStyle/>
          <a:p>
            <a:pPr eaLnBrk="1" hangingPunct="1"/>
            <a:r>
              <a:rPr lang="en-US" sz="2800" dirty="0"/>
              <a:t>Approach</a:t>
            </a:r>
          </a:p>
          <a:p>
            <a:pPr lvl="1" eaLnBrk="1" hangingPunct="1"/>
            <a:r>
              <a:rPr lang="en-US" sz="2400" b="1" dirty="0"/>
              <a:t>Hubs</a:t>
            </a:r>
            <a:r>
              <a:rPr lang="en-US" sz="2400" dirty="0"/>
              <a:t> are pages that point to many/relevant authorities</a:t>
            </a:r>
          </a:p>
          <a:p>
            <a:pPr lvl="1" eaLnBrk="1" hangingPunct="1"/>
            <a:r>
              <a:rPr lang="en-US" sz="2400" b="1" dirty="0"/>
              <a:t>Authorities</a:t>
            </a:r>
            <a:r>
              <a:rPr lang="en-US" sz="2400" dirty="0"/>
              <a:t> are pages that are pointed to by many/relevant hubs</a:t>
            </a:r>
          </a:p>
        </p:txBody>
      </p:sp>
      <p:sp>
        <p:nvSpPr>
          <p:cNvPr id="6" name="Oval 4"/>
          <p:cNvSpPr>
            <a:spLocks noChangeArrowheads="1"/>
          </p:cNvSpPr>
          <p:nvPr/>
        </p:nvSpPr>
        <p:spPr bwMode="auto">
          <a:xfrm>
            <a:off x="2595911" y="3543416"/>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7" name="Oval 5"/>
          <p:cNvSpPr>
            <a:spLocks noChangeArrowheads="1"/>
          </p:cNvSpPr>
          <p:nvPr/>
        </p:nvSpPr>
        <p:spPr bwMode="auto">
          <a:xfrm>
            <a:off x="867124" y="4264141"/>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8" name="Oval 6"/>
          <p:cNvSpPr>
            <a:spLocks noChangeArrowheads="1"/>
          </p:cNvSpPr>
          <p:nvPr/>
        </p:nvSpPr>
        <p:spPr bwMode="auto">
          <a:xfrm>
            <a:off x="3315049" y="4264141"/>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9" name="Oval 7"/>
          <p:cNvSpPr>
            <a:spLocks noChangeArrowheads="1"/>
          </p:cNvSpPr>
          <p:nvPr/>
        </p:nvSpPr>
        <p:spPr bwMode="auto">
          <a:xfrm>
            <a:off x="1587848" y="3543416"/>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11" name="Oval 9"/>
          <p:cNvSpPr>
            <a:spLocks noChangeArrowheads="1"/>
          </p:cNvSpPr>
          <p:nvPr/>
        </p:nvSpPr>
        <p:spPr bwMode="auto">
          <a:xfrm>
            <a:off x="2091086" y="5200766"/>
            <a:ext cx="301625" cy="301625"/>
          </a:xfrm>
          <a:prstGeom prst="ellipse">
            <a:avLst/>
          </a:prstGeom>
          <a:noFill/>
          <a:ln w="38100">
            <a:solidFill>
              <a:schemeClr val="tx1"/>
            </a:solidFill>
            <a:round/>
            <a:headEnd/>
            <a:tailEnd/>
          </a:ln>
        </p:spPr>
        <p:txBody>
          <a:bodyPr wrap="none" anchor="ctr"/>
          <a:lstStyle/>
          <a:p>
            <a:endParaRPr lang="en-US" sz="1400" b="1" dirty="0"/>
          </a:p>
        </p:txBody>
      </p:sp>
      <p:cxnSp>
        <p:nvCxnSpPr>
          <p:cNvPr id="12" name="AutoShape 10"/>
          <p:cNvCxnSpPr>
            <a:cxnSpLocks noChangeShapeType="1"/>
            <a:stCxn id="7" idx="5"/>
          </p:cNvCxnSpPr>
          <p:nvPr/>
        </p:nvCxnSpPr>
        <p:spPr bwMode="auto">
          <a:xfrm>
            <a:off x="1124299" y="4521316"/>
            <a:ext cx="981075" cy="822325"/>
          </a:xfrm>
          <a:prstGeom prst="straightConnector1">
            <a:avLst/>
          </a:prstGeom>
          <a:noFill/>
          <a:ln w="9525">
            <a:solidFill>
              <a:schemeClr val="tx1"/>
            </a:solidFill>
            <a:round/>
            <a:headEnd/>
            <a:tailEnd type="triangle" w="med" len="med"/>
          </a:ln>
        </p:spPr>
      </p:cxnSp>
      <p:cxnSp>
        <p:nvCxnSpPr>
          <p:cNvPr id="13" name="AutoShape 11"/>
          <p:cNvCxnSpPr>
            <a:cxnSpLocks noChangeShapeType="1"/>
            <a:stCxn id="9" idx="4"/>
            <a:endCxn id="11" idx="1"/>
          </p:cNvCxnSpPr>
          <p:nvPr/>
        </p:nvCxnSpPr>
        <p:spPr bwMode="auto">
          <a:xfrm>
            <a:off x="1738661" y="3845041"/>
            <a:ext cx="396875" cy="1381125"/>
          </a:xfrm>
          <a:prstGeom prst="straightConnector1">
            <a:avLst/>
          </a:prstGeom>
          <a:noFill/>
          <a:ln w="9525">
            <a:solidFill>
              <a:schemeClr val="tx1"/>
            </a:solidFill>
            <a:round/>
            <a:headEnd/>
            <a:tailEnd type="triangle" w="med" len="med"/>
          </a:ln>
        </p:spPr>
      </p:cxnSp>
      <p:cxnSp>
        <p:nvCxnSpPr>
          <p:cNvPr id="14" name="AutoShape 12"/>
          <p:cNvCxnSpPr>
            <a:cxnSpLocks noChangeShapeType="1"/>
            <a:stCxn id="6" idx="4"/>
            <a:endCxn id="11" idx="7"/>
          </p:cNvCxnSpPr>
          <p:nvPr/>
        </p:nvCxnSpPr>
        <p:spPr bwMode="auto">
          <a:xfrm flipH="1">
            <a:off x="2348261" y="3845041"/>
            <a:ext cx="398463" cy="1381125"/>
          </a:xfrm>
          <a:prstGeom prst="straightConnector1">
            <a:avLst/>
          </a:prstGeom>
          <a:noFill/>
          <a:ln w="9525">
            <a:solidFill>
              <a:schemeClr val="tx1"/>
            </a:solidFill>
            <a:round/>
            <a:headEnd/>
            <a:tailEnd type="triangle" w="med" len="med"/>
          </a:ln>
        </p:spPr>
      </p:cxnSp>
      <p:cxnSp>
        <p:nvCxnSpPr>
          <p:cNvPr id="15" name="AutoShape 13"/>
          <p:cNvCxnSpPr>
            <a:cxnSpLocks noChangeShapeType="1"/>
            <a:stCxn id="8" idx="3"/>
            <a:endCxn id="11" idx="6"/>
          </p:cNvCxnSpPr>
          <p:nvPr/>
        </p:nvCxnSpPr>
        <p:spPr bwMode="auto">
          <a:xfrm flipH="1">
            <a:off x="2411760" y="4521316"/>
            <a:ext cx="947738" cy="830263"/>
          </a:xfrm>
          <a:prstGeom prst="straightConnector1">
            <a:avLst/>
          </a:prstGeom>
          <a:noFill/>
          <a:ln w="9525">
            <a:solidFill>
              <a:schemeClr val="tx1"/>
            </a:solidFill>
            <a:round/>
            <a:headEnd/>
            <a:tailEnd type="triangle" w="med" len="med"/>
          </a:ln>
        </p:spPr>
      </p:cxnSp>
      <p:sp>
        <p:nvSpPr>
          <p:cNvPr id="2" name="Rectangle 1"/>
          <p:cNvSpPr/>
          <p:nvPr/>
        </p:nvSpPr>
        <p:spPr>
          <a:xfrm>
            <a:off x="865881" y="5673442"/>
            <a:ext cx="2839687" cy="707886"/>
          </a:xfrm>
          <a:prstGeom prst="rect">
            <a:avLst/>
          </a:prstGeom>
        </p:spPr>
        <p:txBody>
          <a:bodyPr wrap="none">
            <a:spAutoFit/>
          </a:bodyPr>
          <a:lstStyle/>
          <a:p>
            <a:r>
              <a:rPr lang="en-US" sz="2000" dirty="0">
                <a:latin typeface="Calibri" charset="0"/>
                <a:ea typeface="Calibri" charset="0"/>
                <a:cs typeface="Calibri" charset="0"/>
              </a:rPr>
              <a:t>page with large in-degree</a:t>
            </a:r>
          </a:p>
          <a:p>
            <a:r>
              <a:rPr lang="en-US" sz="2000" dirty="0">
                <a:latin typeface="Calibri" charset="0"/>
                <a:ea typeface="Calibri" charset="0"/>
                <a:cs typeface="Calibri" charset="0"/>
              </a:rPr>
              <a:t>e.g., EPFL</a:t>
            </a:r>
            <a:endParaRPr lang="fr-FR" sz="2000" dirty="0">
              <a:latin typeface="Calibri" charset="0"/>
              <a:ea typeface="Calibri" charset="0"/>
              <a:cs typeface="Calibri" charset="0"/>
            </a:endParaRPr>
          </a:p>
        </p:txBody>
      </p:sp>
      <p:sp>
        <p:nvSpPr>
          <p:cNvPr id="17" name="Oval 4"/>
          <p:cNvSpPr>
            <a:spLocks noChangeArrowheads="1"/>
          </p:cNvSpPr>
          <p:nvPr/>
        </p:nvSpPr>
        <p:spPr bwMode="auto">
          <a:xfrm>
            <a:off x="7165230" y="3584567"/>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18" name="Oval 5"/>
          <p:cNvSpPr>
            <a:spLocks noChangeArrowheads="1"/>
          </p:cNvSpPr>
          <p:nvPr/>
        </p:nvSpPr>
        <p:spPr bwMode="auto">
          <a:xfrm>
            <a:off x="5076056" y="3585212"/>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19" name="Oval 6"/>
          <p:cNvSpPr>
            <a:spLocks noChangeArrowheads="1"/>
          </p:cNvSpPr>
          <p:nvPr/>
        </p:nvSpPr>
        <p:spPr bwMode="auto">
          <a:xfrm>
            <a:off x="8172400" y="3585212"/>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20" name="Oval 7"/>
          <p:cNvSpPr>
            <a:spLocks noChangeArrowheads="1"/>
          </p:cNvSpPr>
          <p:nvPr/>
        </p:nvSpPr>
        <p:spPr bwMode="auto">
          <a:xfrm>
            <a:off x="6157168" y="3584567"/>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21" name="Oval 9"/>
          <p:cNvSpPr>
            <a:spLocks noChangeArrowheads="1"/>
          </p:cNvSpPr>
          <p:nvPr/>
        </p:nvSpPr>
        <p:spPr bwMode="auto">
          <a:xfrm>
            <a:off x="6660406" y="5241917"/>
            <a:ext cx="301625" cy="301625"/>
          </a:xfrm>
          <a:prstGeom prst="ellipse">
            <a:avLst/>
          </a:prstGeom>
          <a:noFill/>
          <a:ln w="38100">
            <a:solidFill>
              <a:schemeClr val="tx1"/>
            </a:solidFill>
            <a:round/>
            <a:headEnd/>
            <a:tailEnd/>
          </a:ln>
        </p:spPr>
        <p:txBody>
          <a:bodyPr wrap="none" anchor="ctr"/>
          <a:lstStyle/>
          <a:p>
            <a:endParaRPr lang="en-US" sz="1400" b="1" dirty="0"/>
          </a:p>
        </p:txBody>
      </p:sp>
      <p:cxnSp>
        <p:nvCxnSpPr>
          <p:cNvPr id="22" name="AutoShape 10"/>
          <p:cNvCxnSpPr>
            <a:cxnSpLocks noChangeShapeType="1"/>
            <a:stCxn id="18" idx="4"/>
            <a:endCxn id="31" idx="0"/>
          </p:cNvCxnSpPr>
          <p:nvPr/>
        </p:nvCxnSpPr>
        <p:spPr bwMode="auto">
          <a:xfrm flipH="1">
            <a:off x="4866829" y="3886837"/>
            <a:ext cx="360040" cy="1354559"/>
          </a:xfrm>
          <a:prstGeom prst="straightConnector1">
            <a:avLst/>
          </a:prstGeom>
          <a:noFill/>
          <a:ln w="9525">
            <a:solidFill>
              <a:schemeClr val="tx1"/>
            </a:solidFill>
            <a:round/>
            <a:headEnd/>
            <a:tailEnd type="triangle" w="med" len="med"/>
          </a:ln>
        </p:spPr>
      </p:cxnSp>
      <p:cxnSp>
        <p:nvCxnSpPr>
          <p:cNvPr id="23" name="AutoShape 11"/>
          <p:cNvCxnSpPr>
            <a:cxnSpLocks noChangeShapeType="1"/>
            <a:stCxn id="20" idx="4"/>
            <a:endCxn id="21" idx="1"/>
          </p:cNvCxnSpPr>
          <p:nvPr/>
        </p:nvCxnSpPr>
        <p:spPr bwMode="auto">
          <a:xfrm>
            <a:off x="6307981" y="3886192"/>
            <a:ext cx="396875" cy="1381125"/>
          </a:xfrm>
          <a:prstGeom prst="straightConnector1">
            <a:avLst/>
          </a:prstGeom>
          <a:noFill/>
          <a:ln w="9525">
            <a:solidFill>
              <a:schemeClr val="tx1"/>
            </a:solidFill>
            <a:round/>
            <a:headEnd/>
            <a:tailEnd type="triangle" w="med" len="med"/>
          </a:ln>
        </p:spPr>
      </p:cxnSp>
      <p:cxnSp>
        <p:nvCxnSpPr>
          <p:cNvPr id="24" name="AutoShape 12"/>
          <p:cNvCxnSpPr>
            <a:cxnSpLocks noChangeShapeType="1"/>
            <a:stCxn id="17" idx="4"/>
            <a:endCxn id="21" idx="7"/>
          </p:cNvCxnSpPr>
          <p:nvPr/>
        </p:nvCxnSpPr>
        <p:spPr bwMode="auto">
          <a:xfrm flipH="1">
            <a:off x="6917581" y="3886192"/>
            <a:ext cx="398463" cy="1381125"/>
          </a:xfrm>
          <a:prstGeom prst="straightConnector1">
            <a:avLst/>
          </a:prstGeom>
          <a:noFill/>
          <a:ln w="9525">
            <a:solidFill>
              <a:schemeClr val="tx1"/>
            </a:solidFill>
            <a:round/>
            <a:headEnd/>
            <a:tailEnd type="triangle" w="med" len="med"/>
          </a:ln>
        </p:spPr>
      </p:cxnSp>
      <p:cxnSp>
        <p:nvCxnSpPr>
          <p:cNvPr id="25" name="AutoShape 13"/>
          <p:cNvCxnSpPr>
            <a:cxnSpLocks noChangeShapeType="1"/>
            <a:stCxn id="19" idx="4"/>
            <a:endCxn id="21" idx="6"/>
          </p:cNvCxnSpPr>
          <p:nvPr/>
        </p:nvCxnSpPr>
        <p:spPr bwMode="auto">
          <a:xfrm flipH="1">
            <a:off x="6962031" y="3886837"/>
            <a:ext cx="1361183" cy="1505893"/>
          </a:xfrm>
          <a:prstGeom prst="straightConnector1">
            <a:avLst/>
          </a:prstGeom>
          <a:noFill/>
          <a:ln w="9525">
            <a:solidFill>
              <a:schemeClr val="tx1"/>
            </a:solidFill>
            <a:round/>
            <a:headEnd/>
            <a:tailEnd type="triangle" w="med" len="med"/>
          </a:ln>
        </p:spPr>
      </p:cxnSp>
      <p:sp>
        <p:nvSpPr>
          <p:cNvPr id="28" name="Oval 9"/>
          <p:cNvSpPr>
            <a:spLocks noChangeArrowheads="1"/>
          </p:cNvSpPr>
          <p:nvPr/>
        </p:nvSpPr>
        <p:spPr bwMode="auto">
          <a:xfrm>
            <a:off x="5724128" y="5241396"/>
            <a:ext cx="301625" cy="301625"/>
          </a:xfrm>
          <a:prstGeom prst="ellipse">
            <a:avLst/>
          </a:prstGeom>
          <a:noFill/>
          <a:ln w="38100">
            <a:solidFill>
              <a:schemeClr val="tx1"/>
            </a:solidFill>
            <a:round/>
            <a:headEnd/>
            <a:tailEnd/>
          </a:ln>
        </p:spPr>
        <p:txBody>
          <a:bodyPr wrap="none" anchor="ctr"/>
          <a:lstStyle/>
          <a:p>
            <a:endParaRPr lang="en-US" sz="1400" b="1" dirty="0"/>
          </a:p>
        </p:txBody>
      </p:sp>
      <p:sp>
        <p:nvSpPr>
          <p:cNvPr id="29" name="Oval 9"/>
          <p:cNvSpPr>
            <a:spLocks noChangeArrowheads="1"/>
          </p:cNvSpPr>
          <p:nvPr/>
        </p:nvSpPr>
        <p:spPr bwMode="auto">
          <a:xfrm>
            <a:off x="7668344" y="5241396"/>
            <a:ext cx="301625" cy="301625"/>
          </a:xfrm>
          <a:prstGeom prst="ellipse">
            <a:avLst/>
          </a:prstGeom>
          <a:noFill/>
          <a:ln w="38100">
            <a:solidFill>
              <a:schemeClr val="tx1"/>
            </a:solidFill>
            <a:round/>
            <a:headEnd/>
            <a:tailEnd/>
          </a:ln>
        </p:spPr>
        <p:txBody>
          <a:bodyPr wrap="none" anchor="ctr"/>
          <a:lstStyle/>
          <a:p>
            <a:endParaRPr lang="en-US" sz="1400" b="1" dirty="0"/>
          </a:p>
        </p:txBody>
      </p:sp>
      <p:sp>
        <p:nvSpPr>
          <p:cNvPr id="30" name="Oval 9"/>
          <p:cNvSpPr>
            <a:spLocks noChangeArrowheads="1"/>
          </p:cNvSpPr>
          <p:nvPr/>
        </p:nvSpPr>
        <p:spPr bwMode="auto">
          <a:xfrm>
            <a:off x="8532440" y="5241396"/>
            <a:ext cx="301625" cy="301625"/>
          </a:xfrm>
          <a:prstGeom prst="ellipse">
            <a:avLst/>
          </a:prstGeom>
          <a:noFill/>
          <a:ln w="38100">
            <a:solidFill>
              <a:schemeClr val="tx1"/>
            </a:solidFill>
            <a:round/>
            <a:headEnd/>
            <a:tailEnd/>
          </a:ln>
        </p:spPr>
        <p:txBody>
          <a:bodyPr wrap="none" anchor="ctr"/>
          <a:lstStyle/>
          <a:p>
            <a:endParaRPr lang="en-US" sz="1400" b="1" dirty="0"/>
          </a:p>
        </p:txBody>
      </p:sp>
      <p:sp>
        <p:nvSpPr>
          <p:cNvPr id="31" name="Oval 9"/>
          <p:cNvSpPr>
            <a:spLocks noChangeArrowheads="1"/>
          </p:cNvSpPr>
          <p:nvPr/>
        </p:nvSpPr>
        <p:spPr bwMode="auto">
          <a:xfrm>
            <a:off x="4716016" y="5241396"/>
            <a:ext cx="301625" cy="301625"/>
          </a:xfrm>
          <a:prstGeom prst="ellipse">
            <a:avLst/>
          </a:prstGeom>
          <a:noFill/>
          <a:ln w="38100">
            <a:solidFill>
              <a:schemeClr val="tx1"/>
            </a:solidFill>
            <a:round/>
            <a:headEnd/>
            <a:tailEnd/>
          </a:ln>
        </p:spPr>
        <p:txBody>
          <a:bodyPr wrap="none" anchor="ctr"/>
          <a:lstStyle/>
          <a:p>
            <a:endParaRPr lang="en-US" sz="1400" b="1" dirty="0"/>
          </a:p>
        </p:txBody>
      </p:sp>
      <p:cxnSp>
        <p:nvCxnSpPr>
          <p:cNvPr id="35" name="AutoShape 13"/>
          <p:cNvCxnSpPr>
            <a:cxnSpLocks noChangeShapeType="1"/>
            <a:stCxn id="19" idx="4"/>
            <a:endCxn id="29" idx="0"/>
          </p:cNvCxnSpPr>
          <p:nvPr/>
        </p:nvCxnSpPr>
        <p:spPr bwMode="auto">
          <a:xfrm flipH="1">
            <a:off x="7819157" y="3886837"/>
            <a:ext cx="504056" cy="1354559"/>
          </a:xfrm>
          <a:prstGeom prst="straightConnector1">
            <a:avLst/>
          </a:prstGeom>
          <a:noFill/>
          <a:ln w="9525">
            <a:solidFill>
              <a:schemeClr val="tx1"/>
            </a:solidFill>
            <a:round/>
            <a:headEnd/>
            <a:tailEnd type="triangle" w="med" len="med"/>
          </a:ln>
        </p:spPr>
      </p:cxnSp>
      <p:cxnSp>
        <p:nvCxnSpPr>
          <p:cNvPr id="38" name="AutoShape 13"/>
          <p:cNvCxnSpPr>
            <a:cxnSpLocks noChangeShapeType="1"/>
            <a:stCxn id="19" idx="4"/>
            <a:endCxn id="30" idx="0"/>
          </p:cNvCxnSpPr>
          <p:nvPr/>
        </p:nvCxnSpPr>
        <p:spPr bwMode="auto">
          <a:xfrm>
            <a:off x="8323213" y="3886837"/>
            <a:ext cx="360040" cy="1354559"/>
          </a:xfrm>
          <a:prstGeom prst="straightConnector1">
            <a:avLst/>
          </a:prstGeom>
          <a:noFill/>
          <a:ln w="9525">
            <a:solidFill>
              <a:schemeClr val="tx1"/>
            </a:solidFill>
            <a:round/>
            <a:headEnd/>
            <a:tailEnd type="triangle" w="med" len="med"/>
          </a:ln>
        </p:spPr>
      </p:cxnSp>
      <p:cxnSp>
        <p:nvCxnSpPr>
          <p:cNvPr id="41" name="AutoShape 11"/>
          <p:cNvCxnSpPr>
            <a:cxnSpLocks noChangeShapeType="1"/>
            <a:stCxn id="20" idx="4"/>
            <a:endCxn id="28" idx="0"/>
          </p:cNvCxnSpPr>
          <p:nvPr/>
        </p:nvCxnSpPr>
        <p:spPr bwMode="auto">
          <a:xfrm flipH="1">
            <a:off x="5874941" y="3886190"/>
            <a:ext cx="433040" cy="1355204"/>
          </a:xfrm>
          <a:prstGeom prst="straightConnector1">
            <a:avLst/>
          </a:prstGeom>
          <a:noFill/>
          <a:ln w="9525">
            <a:solidFill>
              <a:schemeClr val="tx1"/>
            </a:solidFill>
            <a:round/>
            <a:headEnd/>
            <a:tailEnd type="triangle" w="med" len="med"/>
          </a:ln>
        </p:spPr>
      </p:cxnSp>
      <p:cxnSp>
        <p:nvCxnSpPr>
          <p:cNvPr id="44" name="AutoShape 10"/>
          <p:cNvCxnSpPr>
            <a:cxnSpLocks noChangeShapeType="1"/>
            <a:stCxn id="18" idx="4"/>
            <a:endCxn id="29" idx="0"/>
          </p:cNvCxnSpPr>
          <p:nvPr/>
        </p:nvCxnSpPr>
        <p:spPr bwMode="auto">
          <a:xfrm>
            <a:off x="5226869" y="3886837"/>
            <a:ext cx="2592288" cy="1354559"/>
          </a:xfrm>
          <a:prstGeom prst="straightConnector1">
            <a:avLst/>
          </a:prstGeom>
          <a:noFill/>
          <a:ln w="9525">
            <a:solidFill>
              <a:schemeClr val="tx1"/>
            </a:solidFill>
            <a:round/>
            <a:headEnd/>
            <a:tailEnd type="triangle" w="med" len="med"/>
          </a:ln>
        </p:spPr>
      </p:cxnSp>
      <p:cxnSp>
        <p:nvCxnSpPr>
          <p:cNvPr id="47" name="AutoShape 12"/>
          <p:cNvCxnSpPr>
            <a:cxnSpLocks noChangeShapeType="1"/>
            <a:stCxn id="17" idx="4"/>
            <a:endCxn id="31" idx="7"/>
          </p:cNvCxnSpPr>
          <p:nvPr/>
        </p:nvCxnSpPr>
        <p:spPr bwMode="auto">
          <a:xfrm flipH="1">
            <a:off x="4973470" y="3886190"/>
            <a:ext cx="2342574" cy="1399376"/>
          </a:xfrm>
          <a:prstGeom prst="straightConnector1">
            <a:avLst/>
          </a:prstGeom>
          <a:noFill/>
          <a:ln w="9525">
            <a:solidFill>
              <a:schemeClr val="tx1"/>
            </a:solidFill>
            <a:round/>
            <a:headEnd/>
            <a:tailEnd type="triangle" w="med" len="med"/>
          </a:ln>
        </p:spPr>
      </p:cxnSp>
      <p:sp>
        <p:nvSpPr>
          <p:cNvPr id="50" name="Rectangle 49"/>
          <p:cNvSpPr/>
          <p:nvPr/>
        </p:nvSpPr>
        <p:spPr>
          <a:xfrm>
            <a:off x="5030229" y="5673442"/>
            <a:ext cx="3338093" cy="707886"/>
          </a:xfrm>
          <a:prstGeom prst="rect">
            <a:avLst/>
          </a:prstGeom>
        </p:spPr>
        <p:txBody>
          <a:bodyPr wrap="none">
            <a:spAutoFit/>
          </a:bodyPr>
          <a:lstStyle/>
          <a:p>
            <a:r>
              <a:rPr lang="en-US" sz="2000" dirty="0">
                <a:latin typeface="Calibri" charset="0"/>
                <a:ea typeface="Calibri" charset="0"/>
                <a:cs typeface="Calibri" charset="0"/>
              </a:rPr>
              <a:t>Authorities</a:t>
            </a:r>
          </a:p>
          <a:p>
            <a:r>
              <a:rPr lang="en-US" sz="2000" dirty="0">
                <a:latin typeface="Calibri" charset="0"/>
                <a:ea typeface="Calibri" charset="0"/>
                <a:cs typeface="Calibri" charset="0"/>
              </a:rPr>
              <a:t>e.g., EPFL, MIT, Stanford, ETHZ</a:t>
            </a:r>
            <a:endParaRPr lang="fr-FR" sz="2000" dirty="0">
              <a:latin typeface="Calibri" charset="0"/>
              <a:ea typeface="Calibri" charset="0"/>
              <a:cs typeface="Calibri" charset="0"/>
            </a:endParaRPr>
          </a:p>
        </p:txBody>
      </p:sp>
      <p:sp>
        <p:nvSpPr>
          <p:cNvPr id="51" name="Rectangle 50"/>
          <p:cNvSpPr/>
          <p:nvPr/>
        </p:nvSpPr>
        <p:spPr>
          <a:xfrm>
            <a:off x="4392970" y="2831746"/>
            <a:ext cx="4217822" cy="707886"/>
          </a:xfrm>
          <a:prstGeom prst="rect">
            <a:avLst/>
          </a:prstGeom>
        </p:spPr>
        <p:txBody>
          <a:bodyPr wrap="none">
            <a:spAutoFit/>
          </a:bodyPr>
          <a:lstStyle/>
          <a:p>
            <a:r>
              <a:rPr lang="en-US" sz="2000" dirty="0">
                <a:latin typeface="Calibri" charset="0"/>
                <a:ea typeface="Calibri" charset="0"/>
                <a:cs typeface="Calibri" charset="0"/>
              </a:rPr>
              <a:t>Hubs</a:t>
            </a:r>
          </a:p>
          <a:p>
            <a:r>
              <a:rPr lang="en-US" sz="2000" dirty="0">
                <a:latin typeface="Calibri" charset="0"/>
                <a:ea typeface="Calibri" charset="0"/>
                <a:cs typeface="Calibri" charset="0"/>
              </a:rPr>
              <a:t>e.g., QS World, THE , Shanghai Ranking</a:t>
            </a:r>
            <a:endParaRPr lang="fr-FR" sz="2000" dirty="0">
              <a:latin typeface="Calibri" charset="0"/>
              <a:ea typeface="Calibri" charset="0"/>
              <a:cs typeface="Calibri" charset="0"/>
            </a:endParaRPr>
          </a:p>
        </p:txBody>
      </p:sp>
    </p:spTree>
    <p:extLst>
      <p:ext uri="{BB962C8B-B14F-4D97-AF65-F5344CB8AC3E}">
        <p14:creationId xmlns:p14="http://schemas.microsoft.com/office/powerpoint/2010/main" val="1942641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en-US" dirty="0">
                <a:latin typeface="Calibri" charset="0"/>
                <a:ea typeface="MS PGothic" charset="0"/>
              </a:rPr>
              <a:t>Computing Hubs and Authorities</a:t>
            </a:r>
          </a:p>
        </p:txBody>
      </p:sp>
      <p:sp>
        <p:nvSpPr>
          <p:cNvPr id="64514" name="Rectangle 3"/>
          <p:cNvSpPr>
            <a:spLocks noGrp="1" noChangeArrowheads="1"/>
          </p:cNvSpPr>
          <p:nvPr>
            <p:ph type="body" idx="1"/>
          </p:nvPr>
        </p:nvSpPr>
        <p:spPr/>
        <p:txBody>
          <a:bodyPr/>
          <a:lstStyle/>
          <a:p>
            <a:pPr eaLnBrk="1" hangingPunct="1"/>
            <a:r>
              <a:rPr lang="en-US" dirty="0">
                <a:latin typeface="Calibri" charset="0"/>
                <a:ea typeface="MS PGothic" charset="0"/>
              </a:rPr>
              <a:t>Repeat the following updates, for all </a:t>
            </a:r>
            <a:r>
              <a:rPr lang="en-US" i="1" dirty="0">
                <a:latin typeface="Calibri" charset="0"/>
                <a:ea typeface="MS PGothic" charset="0"/>
              </a:rPr>
              <a:t>p</a:t>
            </a:r>
            <a:endParaRPr lang="en-US" dirty="0">
              <a:latin typeface="Calibri" charset="0"/>
              <a:ea typeface="MS PGothic" charset="0"/>
            </a:endParaRPr>
          </a:p>
          <a:p>
            <a:pPr eaLnBrk="1" hangingPunct="1"/>
            <a:endParaRPr lang="en-US" dirty="0">
              <a:latin typeface="Calibri" charset="0"/>
              <a:ea typeface="MS PGothic" charset="0"/>
            </a:endParaRPr>
          </a:p>
          <a:p>
            <a:pPr eaLnBrk="1" hangingPunct="1"/>
            <a:endParaRPr lang="en-US" dirty="0">
              <a:latin typeface="Calibri" charset="0"/>
              <a:ea typeface="MS PGothic" charset="0"/>
            </a:endParaRPr>
          </a:p>
          <a:p>
            <a:pPr eaLnBrk="1" hangingPunct="1"/>
            <a:endParaRPr lang="en-US" dirty="0">
              <a:latin typeface="Calibri" charset="0"/>
              <a:ea typeface="MS PGothic" charset="0"/>
            </a:endParaRPr>
          </a:p>
          <a:p>
            <a:pPr eaLnBrk="1" hangingPunct="1"/>
            <a:endParaRPr lang="en-US" dirty="0">
              <a:latin typeface="Calibri" charset="0"/>
              <a:ea typeface="MS PGothic" charset="0"/>
            </a:endParaRPr>
          </a:p>
          <a:p>
            <a:pPr eaLnBrk="1" hangingPunct="1"/>
            <a:endParaRPr lang="en-US" dirty="0">
              <a:latin typeface="Calibri" charset="0"/>
              <a:ea typeface="MS PGothic" charset="0"/>
            </a:endParaRPr>
          </a:p>
          <a:p>
            <a:pPr eaLnBrk="1" hangingPunct="1"/>
            <a:r>
              <a:rPr lang="en-US" dirty="0">
                <a:latin typeface="Calibri" charset="0"/>
                <a:ea typeface="MS PGothic" charset="0"/>
              </a:rPr>
              <a:t>Normalize values (scaling)</a:t>
            </a:r>
          </a:p>
        </p:txBody>
      </p:sp>
      <p:sp>
        <p:nvSpPr>
          <p:cNvPr id="64517" name="Oval 6"/>
          <p:cNvSpPr>
            <a:spLocks noChangeArrowheads="1"/>
          </p:cNvSpPr>
          <p:nvPr/>
        </p:nvSpPr>
        <p:spPr bwMode="auto">
          <a:xfrm>
            <a:off x="5892961" y="2516138"/>
            <a:ext cx="381000" cy="381000"/>
          </a:xfrm>
          <a:prstGeom prst="ellipse">
            <a:avLst/>
          </a:prstGeom>
          <a:solidFill>
            <a:srgbClr val="FFFFFF"/>
          </a:solidFill>
          <a:ln w="9525">
            <a:solidFill>
              <a:schemeClr val="tx1"/>
            </a:solidFill>
            <a:round/>
            <a:headEnd/>
            <a:tailEnd/>
          </a:ln>
        </p:spPr>
        <p:txBody>
          <a:bodyPr wrap="none" anchor="ctr"/>
          <a:lstStyle/>
          <a:p>
            <a:pPr algn="ctr"/>
            <a:r>
              <a:rPr lang="en-US" i="1" dirty="0">
                <a:latin typeface="Arial" charset="0"/>
              </a:rPr>
              <a:t>p</a:t>
            </a:r>
            <a:r>
              <a:rPr lang="en-US" i="1" baseline="-25000" dirty="0">
                <a:latin typeface="Arial" charset="0"/>
              </a:rPr>
              <a:t>i</a:t>
            </a:r>
            <a:endParaRPr lang="en-US" baseline="-25000" dirty="0">
              <a:latin typeface="Arial" charset="0"/>
            </a:endParaRPr>
          </a:p>
        </p:txBody>
      </p:sp>
      <p:sp>
        <p:nvSpPr>
          <p:cNvPr id="64518" name="Oval 7"/>
          <p:cNvSpPr>
            <a:spLocks noChangeArrowheads="1"/>
          </p:cNvSpPr>
          <p:nvPr/>
        </p:nvSpPr>
        <p:spPr bwMode="auto">
          <a:xfrm>
            <a:off x="6654961" y="2058938"/>
            <a:ext cx="381000" cy="381000"/>
          </a:xfrm>
          <a:prstGeom prst="ellipse">
            <a:avLst/>
          </a:prstGeom>
          <a:solidFill>
            <a:schemeClr val="tx1"/>
          </a:solidFill>
          <a:ln w="9525">
            <a:solidFill>
              <a:schemeClr val="tx1"/>
            </a:solidFill>
            <a:round/>
            <a:headEnd/>
            <a:tailEnd/>
          </a:ln>
        </p:spPr>
        <p:txBody>
          <a:bodyPr wrap="none" anchor="ctr"/>
          <a:lstStyle/>
          <a:p>
            <a:pPr algn="r"/>
            <a:endParaRPr lang="en-US"/>
          </a:p>
        </p:txBody>
      </p:sp>
      <p:sp>
        <p:nvSpPr>
          <p:cNvPr id="64519" name="Oval 8"/>
          <p:cNvSpPr>
            <a:spLocks noChangeArrowheads="1"/>
          </p:cNvSpPr>
          <p:nvPr/>
        </p:nvSpPr>
        <p:spPr bwMode="auto">
          <a:xfrm>
            <a:off x="6654961" y="2973338"/>
            <a:ext cx="381000" cy="381000"/>
          </a:xfrm>
          <a:prstGeom prst="ellipse">
            <a:avLst/>
          </a:prstGeom>
          <a:solidFill>
            <a:schemeClr val="tx1"/>
          </a:solidFill>
          <a:ln w="9525">
            <a:solidFill>
              <a:schemeClr val="tx1"/>
            </a:solidFill>
            <a:round/>
            <a:headEnd/>
            <a:tailEnd/>
          </a:ln>
        </p:spPr>
        <p:txBody>
          <a:bodyPr wrap="none" anchor="ctr"/>
          <a:lstStyle/>
          <a:p>
            <a:pPr algn="r"/>
            <a:endParaRPr lang="en-US"/>
          </a:p>
        </p:txBody>
      </p:sp>
      <p:sp>
        <p:nvSpPr>
          <p:cNvPr id="64520" name="Oval 9"/>
          <p:cNvSpPr>
            <a:spLocks noChangeArrowheads="1"/>
          </p:cNvSpPr>
          <p:nvPr/>
        </p:nvSpPr>
        <p:spPr bwMode="auto">
          <a:xfrm>
            <a:off x="6959761" y="2516138"/>
            <a:ext cx="381000" cy="381000"/>
          </a:xfrm>
          <a:prstGeom prst="ellipse">
            <a:avLst/>
          </a:prstGeom>
          <a:solidFill>
            <a:schemeClr val="tx1"/>
          </a:solidFill>
          <a:ln w="9525">
            <a:solidFill>
              <a:schemeClr val="tx1"/>
            </a:solidFill>
            <a:round/>
            <a:headEnd/>
            <a:tailEnd/>
          </a:ln>
        </p:spPr>
        <p:txBody>
          <a:bodyPr wrap="none" anchor="ctr"/>
          <a:lstStyle/>
          <a:p>
            <a:pPr algn="r"/>
            <a:endParaRPr lang="en-US"/>
          </a:p>
        </p:txBody>
      </p:sp>
      <p:cxnSp>
        <p:nvCxnSpPr>
          <p:cNvPr id="64521" name="AutoShape 10"/>
          <p:cNvCxnSpPr>
            <a:cxnSpLocks noChangeShapeType="1"/>
            <a:stCxn id="64517" idx="7"/>
            <a:endCxn id="64518" idx="2"/>
          </p:cNvCxnSpPr>
          <p:nvPr/>
        </p:nvCxnSpPr>
        <p:spPr bwMode="auto">
          <a:xfrm flipV="1">
            <a:off x="6218399" y="2249438"/>
            <a:ext cx="436562" cy="32226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64522" name="AutoShape 11"/>
          <p:cNvCxnSpPr>
            <a:cxnSpLocks noChangeShapeType="1"/>
            <a:stCxn id="64517" idx="6"/>
            <a:endCxn id="64520" idx="2"/>
          </p:cNvCxnSpPr>
          <p:nvPr/>
        </p:nvCxnSpPr>
        <p:spPr bwMode="auto">
          <a:xfrm>
            <a:off x="6273961" y="2706638"/>
            <a:ext cx="685800"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64523" name="AutoShape 12"/>
          <p:cNvCxnSpPr>
            <a:cxnSpLocks noChangeShapeType="1"/>
            <a:stCxn id="64517" idx="5"/>
            <a:endCxn id="64519" idx="2"/>
          </p:cNvCxnSpPr>
          <p:nvPr/>
        </p:nvCxnSpPr>
        <p:spPr bwMode="auto">
          <a:xfrm>
            <a:off x="6218399" y="2841576"/>
            <a:ext cx="436562" cy="322262"/>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4526" name="Oval 14"/>
          <p:cNvSpPr>
            <a:spLocks noChangeArrowheads="1"/>
          </p:cNvSpPr>
          <p:nvPr/>
        </p:nvSpPr>
        <p:spPr bwMode="auto">
          <a:xfrm>
            <a:off x="6121561" y="4649738"/>
            <a:ext cx="381000" cy="381000"/>
          </a:xfrm>
          <a:prstGeom prst="ellipse">
            <a:avLst/>
          </a:prstGeom>
          <a:solidFill>
            <a:schemeClr val="tx1"/>
          </a:solidFill>
          <a:ln w="9525">
            <a:solidFill>
              <a:schemeClr val="tx1"/>
            </a:solidFill>
            <a:round/>
            <a:headEnd/>
            <a:tailEnd/>
          </a:ln>
        </p:spPr>
        <p:txBody>
          <a:bodyPr wrap="none" anchor="ctr"/>
          <a:lstStyle/>
          <a:p>
            <a:pPr algn="r"/>
            <a:endParaRPr lang="en-US"/>
          </a:p>
        </p:txBody>
      </p:sp>
      <p:sp>
        <p:nvSpPr>
          <p:cNvPr id="64527" name="Oval 15"/>
          <p:cNvSpPr>
            <a:spLocks noChangeArrowheads="1"/>
          </p:cNvSpPr>
          <p:nvPr/>
        </p:nvSpPr>
        <p:spPr bwMode="auto">
          <a:xfrm>
            <a:off x="5892961" y="4116338"/>
            <a:ext cx="381000" cy="381000"/>
          </a:xfrm>
          <a:prstGeom prst="ellipse">
            <a:avLst/>
          </a:prstGeom>
          <a:solidFill>
            <a:schemeClr val="tx1"/>
          </a:solidFill>
          <a:ln w="9525">
            <a:solidFill>
              <a:schemeClr val="tx1"/>
            </a:solidFill>
            <a:round/>
            <a:headEnd/>
            <a:tailEnd/>
          </a:ln>
        </p:spPr>
        <p:txBody>
          <a:bodyPr wrap="none" anchor="ctr"/>
          <a:lstStyle/>
          <a:p>
            <a:pPr algn="r"/>
            <a:endParaRPr lang="en-US"/>
          </a:p>
        </p:txBody>
      </p:sp>
      <p:sp>
        <p:nvSpPr>
          <p:cNvPr id="64528" name="Oval 16"/>
          <p:cNvSpPr>
            <a:spLocks noChangeArrowheads="1"/>
          </p:cNvSpPr>
          <p:nvPr/>
        </p:nvSpPr>
        <p:spPr bwMode="auto">
          <a:xfrm>
            <a:off x="6121561" y="3582938"/>
            <a:ext cx="381000" cy="381000"/>
          </a:xfrm>
          <a:prstGeom prst="ellipse">
            <a:avLst/>
          </a:prstGeom>
          <a:solidFill>
            <a:schemeClr val="tx1"/>
          </a:solidFill>
          <a:ln w="9525">
            <a:solidFill>
              <a:schemeClr val="tx1"/>
            </a:solidFill>
            <a:round/>
            <a:headEnd/>
            <a:tailEnd/>
          </a:ln>
        </p:spPr>
        <p:txBody>
          <a:bodyPr wrap="none" anchor="ctr"/>
          <a:lstStyle/>
          <a:p>
            <a:pPr algn="r"/>
            <a:endParaRPr lang="en-US"/>
          </a:p>
        </p:txBody>
      </p:sp>
      <p:sp>
        <p:nvSpPr>
          <p:cNvPr id="64529" name="Oval 17"/>
          <p:cNvSpPr>
            <a:spLocks noChangeArrowheads="1"/>
          </p:cNvSpPr>
          <p:nvPr/>
        </p:nvSpPr>
        <p:spPr bwMode="auto">
          <a:xfrm>
            <a:off x="6959761" y="4116338"/>
            <a:ext cx="381000" cy="381000"/>
          </a:xfrm>
          <a:prstGeom prst="ellipse">
            <a:avLst/>
          </a:prstGeom>
          <a:solidFill>
            <a:srgbClr val="FFFFFF"/>
          </a:solidFill>
          <a:ln w="9525">
            <a:solidFill>
              <a:schemeClr val="tx1"/>
            </a:solidFill>
            <a:round/>
            <a:headEnd/>
            <a:tailEnd/>
          </a:ln>
        </p:spPr>
        <p:txBody>
          <a:bodyPr wrap="none" anchor="ctr"/>
          <a:lstStyle/>
          <a:p>
            <a:pPr algn="ctr"/>
            <a:r>
              <a:rPr lang="en-US" i="1" dirty="0">
                <a:latin typeface="Arial" charset="0"/>
              </a:rPr>
              <a:t>p</a:t>
            </a:r>
            <a:r>
              <a:rPr lang="en-US" i="1" baseline="-25000" dirty="0">
                <a:latin typeface="Arial" charset="0"/>
              </a:rPr>
              <a:t>i</a:t>
            </a:r>
          </a:p>
        </p:txBody>
      </p:sp>
      <p:cxnSp>
        <p:nvCxnSpPr>
          <p:cNvPr id="64530" name="AutoShape 18"/>
          <p:cNvCxnSpPr>
            <a:cxnSpLocks noChangeShapeType="1"/>
            <a:stCxn id="64528" idx="6"/>
            <a:endCxn id="64529" idx="1"/>
          </p:cNvCxnSpPr>
          <p:nvPr/>
        </p:nvCxnSpPr>
        <p:spPr bwMode="auto">
          <a:xfrm>
            <a:off x="6502561" y="3773438"/>
            <a:ext cx="512763" cy="39846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64531" name="AutoShape 19"/>
          <p:cNvCxnSpPr>
            <a:cxnSpLocks noChangeShapeType="1"/>
            <a:stCxn id="64527" idx="6"/>
            <a:endCxn id="64529" idx="2"/>
          </p:cNvCxnSpPr>
          <p:nvPr/>
        </p:nvCxnSpPr>
        <p:spPr bwMode="auto">
          <a:xfrm>
            <a:off x="6273961" y="4306838"/>
            <a:ext cx="685800"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64532" name="AutoShape 20"/>
          <p:cNvCxnSpPr>
            <a:cxnSpLocks noChangeShapeType="1"/>
            <a:stCxn id="64526" idx="6"/>
            <a:endCxn id="64529" idx="3"/>
          </p:cNvCxnSpPr>
          <p:nvPr/>
        </p:nvCxnSpPr>
        <p:spPr bwMode="auto">
          <a:xfrm flipV="1">
            <a:off x="6502561" y="4441776"/>
            <a:ext cx="512763" cy="39846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4525" name="TextBox 21"/>
          <p:cNvSpPr txBox="1">
            <a:spLocks noChangeArrowheads="1"/>
          </p:cNvSpPr>
          <p:nvPr/>
        </p:nvSpPr>
        <p:spPr bwMode="auto">
          <a:xfrm>
            <a:off x="7620000" y="-33338"/>
            <a:ext cx="110172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21.3</a:t>
            </a:r>
          </a:p>
        </p:txBody>
      </p:sp>
      <p:sp>
        <p:nvSpPr>
          <p:cNvPr id="2" name="Footer Placeholder 1"/>
          <p:cNvSpPr>
            <a:spLocks noGrp="1"/>
          </p:cNvSpPr>
          <p:nvPr>
            <p:ph type="ftr" sz="quarter" idx="10"/>
          </p:nvPr>
        </p:nvSpPr>
        <p:spPr/>
        <p:txBody>
          <a:bodyPr/>
          <a:lstStyle/>
          <a:p>
            <a:r>
              <a:rPr lang="fr-CH"/>
              <a:t>©2022, Karl Aberer, EPFL-IC, Laboratoire de systèmes d'informations répartis </a:t>
            </a:r>
            <a:endParaRPr lang="en-GB" dirty="0"/>
          </a:p>
        </p:txBody>
      </p:sp>
      <p:graphicFrame>
        <p:nvGraphicFramePr>
          <p:cNvPr id="23" name="Object 4"/>
          <p:cNvGraphicFramePr>
            <a:graphicFrameLocks/>
          </p:cNvGraphicFramePr>
          <p:nvPr>
            <p:extLst>
              <p:ext uri="{D42A27DB-BD31-4B8C-83A1-F6EECF244321}">
                <p14:modId xmlns:p14="http://schemas.microsoft.com/office/powerpoint/2010/main" val="2036604783"/>
              </p:ext>
            </p:extLst>
          </p:nvPr>
        </p:nvGraphicFramePr>
        <p:xfrm>
          <a:off x="1259632" y="2420888"/>
          <a:ext cx="3559175" cy="911225"/>
        </p:xfrm>
        <a:graphic>
          <a:graphicData uri="http://schemas.openxmlformats.org/presentationml/2006/ole">
            <mc:AlternateContent xmlns:mc="http://schemas.openxmlformats.org/markup-compatibility/2006">
              <mc:Choice xmlns:v="urn:schemas-microsoft-com:vml" Requires="v">
                <p:oleObj name="Equation" r:id="rId3" imgW="3558448" imgH="912197" progId="Equation.DSMT4">
                  <p:embed/>
                </p:oleObj>
              </mc:Choice>
              <mc:Fallback>
                <p:oleObj name="Equation" r:id="rId3" imgW="3558448" imgH="912197" progId="Equation.DSMT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2420888"/>
                        <a:ext cx="3559175" cy="911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4" name="Object 5"/>
          <p:cNvGraphicFramePr>
            <a:graphicFrameLocks/>
          </p:cNvGraphicFramePr>
          <p:nvPr>
            <p:extLst>
              <p:ext uri="{D42A27DB-BD31-4B8C-83A1-F6EECF244321}">
                <p14:modId xmlns:p14="http://schemas.microsoft.com/office/powerpoint/2010/main" val="474738348"/>
              </p:ext>
            </p:extLst>
          </p:nvPr>
        </p:nvGraphicFramePr>
        <p:xfrm>
          <a:off x="1259632" y="3716288"/>
          <a:ext cx="3559175" cy="911225"/>
        </p:xfrm>
        <a:graphic>
          <a:graphicData uri="http://schemas.openxmlformats.org/presentationml/2006/ole">
            <mc:AlternateContent xmlns:mc="http://schemas.openxmlformats.org/markup-compatibility/2006">
              <mc:Choice xmlns:v="urn:schemas-microsoft-com:vml" Requires="v">
                <p:oleObj name="Equation" r:id="rId5" imgW="3558448" imgH="912197" progId="Equation.DSMT4">
                  <p:embed/>
                </p:oleObj>
              </mc:Choice>
              <mc:Fallback>
                <p:oleObj name="Equation" r:id="rId5" imgW="3558448" imgH="912197" progId="Equation.DSMT4">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3716288"/>
                        <a:ext cx="3559175" cy="911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5" name="Object 6"/>
          <p:cNvGraphicFramePr>
            <a:graphicFrameLocks/>
          </p:cNvGraphicFramePr>
          <p:nvPr>
            <p:extLst>
              <p:ext uri="{D42A27DB-BD31-4B8C-83A1-F6EECF244321}">
                <p14:modId xmlns:p14="http://schemas.microsoft.com/office/powerpoint/2010/main" val="1414402811"/>
              </p:ext>
            </p:extLst>
          </p:nvPr>
        </p:nvGraphicFramePr>
        <p:xfrm>
          <a:off x="1229530" y="5453856"/>
          <a:ext cx="2225675" cy="969963"/>
        </p:xfrm>
        <a:graphic>
          <a:graphicData uri="http://schemas.openxmlformats.org/presentationml/2006/ole">
            <mc:AlternateContent xmlns:mc="http://schemas.openxmlformats.org/markup-compatibility/2006">
              <mc:Choice xmlns:v="urn:schemas-microsoft-com:vml" Requires="v">
                <p:oleObj name="Equation" r:id="rId7" imgW="2225407" imgH="971688" progId="Equation.DSMT4">
                  <p:embed/>
                </p:oleObj>
              </mc:Choice>
              <mc:Fallback>
                <p:oleObj name="Equation" r:id="rId7" imgW="2225407" imgH="971688" progId="Equation.DSMT4">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9530" y="5453856"/>
                        <a:ext cx="2225675" cy="969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6" name="Object 7"/>
          <p:cNvGraphicFramePr>
            <a:graphicFrameLocks/>
          </p:cNvGraphicFramePr>
          <p:nvPr>
            <p:extLst>
              <p:ext uri="{D42A27DB-BD31-4B8C-83A1-F6EECF244321}">
                <p14:modId xmlns:p14="http://schemas.microsoft.com/office/powerpoint/2010/main" val="1371555834"/>
              </p:ext>
            </p:extLst>
          </p:nvPr>
        </p:nvGraphicFramePr>
        <p:xfrm>
          <a:off x="4633130" y="5453856"/>
          <a:ext cx="2316163" cy="969963"/>
        </p:xfrm>
        <a:graphic>
          <a:graphicData uri="http://schemas.openxmlformats.org/presentationml/2006/ole">
            <mc:AlternateContent xmlns:mc="http://schemas.openxmlformats.org/markup-compatibility/2006">
              <mc:Choice xmlns:v="urn:schemas-microsoft-com:vml" Requires="v">
                <p:oleObj name="Equation" r:id="rId9" imgW="2315746" imgH="971688" progId="Equation.DSMT4">
                  <p:embed/>
                </p:oleObj>
              </mc:Choice>
              <mc:Fallback>
                <p:oleObj name="Equation" r:id="rId9" imgW="2315746" imgH="971688" progId="Equation.DSMT4">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33130" y="5453856"/>
                        <a:ext cx="2316163" cy="969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40411328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HITS Algorithm</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mc:AlternateContent xmlns:mc="http://schemas.openxmlformats.org/markup-compatibility/2006" xmlns:a14="http://schemas.microsoft.com/office/drawing/2010/main">
        <mc:Choice Requires="a14">
          <p:sp>
            <p:nvSpPr>
              <p:cNvPr id="5" name="TextBox 4"/>
              <p:cNvSpPr txBox="1"/>
              <p:nvPr/>
            </p:nvSpPr>
            <p:spPr>
              <a:xfrm>
                <a:off x="395536" y="1416501"/>
                <a:ext cx="7848872" cy="4224746"/>
              </a:xfrm>
              <a:prstGeom prst="rect">
                <a:avLst/>
              </a:prstGeom>
              <a:noFill/>
            </p:spPr>
            <p:txBody>
              <a:bodyPr wrap="square" lIns="0" tIns="0" rIns="0" bIns="0" rtlCol="0">
                <a:spAutoFit/>
              </a:bodyPr>
              <a:lstStyle/>
              <a:p>
                <a:pPr algn="l"/>
                <a14:m>
                  <m:oMathPara xmlns:m="http://schemas.openxmlformats.org/officeDocument/2006/math">
                    <m:oMathParaPr>
                      <m:jc m:val="left"/>
                    </m:oMathParaPr>
                    <m:oMath xmlns:m="http://schemas.openxmlformats.org/officeDocument/2006/math">
                      <m:r>
                        <a:rPr lang="fr-CH" sz="2800" b="0" i="1" smtClean="0">
                          <a:latin typeface="Cambria Math" charset="0"/>
                        </a:rPr>
                        <m:t>𝑛</m:t>
                      </m:r>
                      <m:r>
                        <a:rPr lang="fr-CH" sz="2800" b="0" i="1" smtClean="0">
                          <a:latin typeface="Cambria Math" charset="0"/>
                        </a:rPr>
                        <m:t>:=</m:t>
                      </m:r>
                      <m:d>
                        <m:dPr>
                          <m:begChr m:val="|"/>
                          <m:endChr m:val="|"/>
                          <m:ctrlPr>
                            <a:rPr lang="fr-CH" sz="2800" b="0" i="1" smtClean="0">
                              <a:latin typeface="Cambria Math" panose="02040503050406030204" pitchFamily="18" charset="0"/>
                            </a:rPr>
                          </m:ctrlPr>
                        </m:dPr>
                        <m:e>
                          <m:r>
                            <a:rPr lang="fr-CH" sz="2800" b="0" i="1" smtClean="0">
                              <a:latin typeface="Cambria Math" charset="0"/>
                            </a:rPr>
                            <m:t>𝑁</m:t>
                          </m:r>
                        </m:e>
                      </m:d>
                      <m:r>
                        <a:rPr lang="fr-CH" sz="2800" b="0" i="1" smtClean="0">
                          <a:latin typeface="Cambria Math" charset="0"/>
                        </a:rPr>
                        <m:t>; </m:t>
                      </m:r>
                      <m:d>
                        <m:dPr>
                          <m:ctrlPr>
                            <a:rPr lang="fr-CH" sz="2800" b="0" i="1" smtClean="0">
                              <a:latin typeface="Cambria Math" panose="02040503050406030204" pitchFamily="18" charset="0"/>
                            </a:rPr>
                          </m:ctrlPr>
                        </m:dPr>
                        <m:e>
                          <m:sSub>
                            <m:sSubPr>
                              <m:ctrlPr>
                                <a:rPr lang="fr-CH" sz="2800" b="0" i="1" smtClean="0">
                                  <a:latin typeface="Cambria Math" panose="02040503050406030204" pitchFamily="18" charset="0"/>
                                </a:rPr>
                              </m:ctrlPr>
                            </m:sSubPr>
                            <m:e>
                              <m:r>
                                <a:rPr lang="fr-CH" sz="2800" b="0" i="1" smtClean="0">
                                  <a:latin typeface="Cambria Math" charset="0"/>
                                </a:rPr>
                                <m:t>𝑎</m:t>
                              </m:r>
                            </m:e>
                            <m:sub>
                              <m:r>
                                <a:rPr lang="fr-CH" sz="2800" b="0" i="1" smtClean="0">
                                  <a:latin typeface="Cambria Math" charset="0"/>
                                </a:rPr>
                                <m:t>0</m:t>
                              </m:r>
                            </m:sub>
                          </m:sSub>
                          <m:r>
                            <a:rPr lang="fr-CH" sz="2800" b="0" i="1" smtClean="0">
                              <a:latin typeface="Cambria Math" charset="0"/>
                            </a:rPr>
                            <m:t>,</m:t>
                          </m:r>
                          <m:sSub>
                            <m:sSubPr>
                              <m:ctrlPr>
                                <a:rPr lang="fr-CH" sz="2800" b="0" i="1" smtClean="0">
                                  <a:latin typeface="Cambria Math" panose="02040503050406030204" pitchFamily="18" charset="0"/>
                                </a:rPr>
                              </m:ctrlPr>
                            </m:sSubPr>
                            <m:e>
                              <m:r>
                                <a:rPr lang="fr-CH" sz="2800" b="0" i="1" smtClean="0">
                                  <a:latin typeface="Cambria Math" charset="0"/>
                                </a:rPr>
                                <m:t>h</m:t>
                              </m:r>
                            </m:e>
                            <m:sub>
                              <m:r>
                                <a:rPr lang="fr-CH" sz="2800" b="0" i="1" smtClean="0">
                                  <a:latin typeface="Cambria Math" charset="0"/>
                                </a:rPr>
                                <m:t>0</m:t>
                              </m:r>
                            </m:sub>
                          </m:sSub>
                        </m:e>
                      </m:d>
                      <m:r>
                        <a:rPr lang="fr-CH" sz="2800" b="0" i="1" smtClean="0">
                          <a:latin typeface="Cambria Math" charset="0"/>
                        </a:rPr>
                        <m:t>≔</m:t>
                      </m:r>
                      <m:f>
                        <m:fPr>
                          <m:ctrlPr>
                            <a:rPr lang="fr-CH" sz="2800" b="0" i="1" smtClean="0">
                              <a:latin typeface="Cambria Math" panose="02040503050406030204" pitchFamily="18" charset="0"/>
                            </a:rPr>
                          </m:ctrlPr>
                        </m:fPr>
                        <m:num>
                          <m:r>
                            <a:rPr lang="fr-CH" sz="2800" b="0" i="1" smtClean="0">
                              <a:latin typeface="Cambria Math" charset="0"/>
                            </a:rPr>
                            <m:t>1</m:t>
                          </m:r>
                        </m:num>
                        <m:den>
                          <m:rad>
                            <m:radPr>
                              <m:degHide m:val="on"/>
                              <m:ctrlPr>
                                <a:rPr lang="fr-CH" sz="2800" b="0" i="1" smtClean="0">
                                  <a:latin typeface="Cambria Math" panose="02040503050406030204" pitchFamily="18" charset="0"/>
                                </a:rPr>
                              </m:ctrlPr>
                            </m:radPr>
                            <m:deg/>
                            <m:e>
                              <m:r>
                                <a:rPr lang="fr-CH" sz="2800" b="0" i="1" smtClean="0">
                                  <a:latin typeface="Cambria Math" panose="02040503050406030204" pitchFamily="18" charset="0"/>
                                </a:rPr>
                                <m:t>𝑛</m:t>
                              </m:r>
                            </m:e>
                          </m:rad>
                        </m:den>
                      </m:f>
                      <m:d>
                        <m:dPr>
                          <m:ctrlPr>
                            <a:rPr lang="fr-CH" sz="2800" b="0" i="1" smtClean="0">
                              <a:latin typeface="Cambria Math" panose="02040503050406030204" pitchFamily="18" charset="0"/>
                            </a:rPr>
                          </m:ctrlPr>
                        </m:dPr>
                        <m:e>
                          <m:d>
                            <m:dPr>
                              <m:ctrlPr>
                                <a:rPr lang="fr-CH" sz="2800" b="0" i="1" smtClean="0">
                                  <a:latin typeface="Cambria Math" panose="02040503050406030204" pitchFamily="18" charset="0"/>
                                </a:rPr>
                              </m:ctrlPr>
                            </m:dPr>
                            <m:e>
                              <m:r>
                                <a:rPr lang="fr-CH" sz="2800" b="0" i="1" smtClean="0">
                                  <a:latin typeface="Cambria Math" charset="0"/>
                                </a:rPr>
                                <m:t>1,…,1</m:t>
                              </m:r>
                            </m:e>
                          </m:d>
                          <m:r>
                            <a:rPr lang="fr-CH" sz="2800" b="0" i="1" smtClean="0">
                              <a:latin typeface="Cambria Math" charset="0"/>
                            </a:rPr>
                            <m:t>,</m:t>
                          </m:r>
                          <m:d>
                            <m:dPr>
                              <m:ctrlPr>
                                <a:rPr lang="fr-CH" sz="2800" b="0" i="1" smtClean="0">
                                  <a:latin typeface="Cambria Math" panose="02040503050406030204" pitchFamily="18" charset="0"/>
                                </a:rPr>
                              </m:ctrlPr>
                            </m:dPr>
                            <m:e>
                              <m:r>
                                <a:rPr lang="fr-CH" sz="2800" b="0" i="1" smtClean="0">
                                  <a:latin typeface="Cambria Math" charset="0"/>
                                </a:rPr>
                                <m:t>1,…,1</m:t>
                              </m:r>
                            </m:e>
                          </m:d>
                        </m:e>
                      </m:d>
                      <m:r>
                        <a:rPr lang="fr-CH" sz="2800" b="0" i="0" smtClean="0">
                          <a:latin typeface="Cambria Math" panose="02040503050406030204" pitchFamily="18" charset="0"/>
                        </a:rPr>
                        <m:t>;</m:t>
                      </m:r>
                      <m:r>
                        <m:rPr>
                          <m:sty m:val="p"/>
                        </m:rPr>
                        <a:rPr lang="fr-CH" sz="2800" b="0" i="0" smtClean="0">
                          <a:latin typeface="Cambria Math" panose="02040503050406030204" pitchFamily="18" charset="0"/>
                        </a:rPr>
                        <m:t>l</m:t>
                      </m:r>
                      <m:r>
                        <a:rPr lang="fr-CH" sz="2800" b="0" i="0" smtClean="0">
                          <a:latin typeface="Cambria Math" panose="02040503050406030204" pitchFamily="18" charset="0"/>
                        </a:rPr>
                        <m:t>=0</m:t>
                      </m:r>
                    </m:oMath>
                  </m:oMathPara>
                </a14:m>
                <a:endParaRPr lang="fr-CH" sz="2800" b="0" dirty="0"/>
              </a:p>
              <a:p>
                <a:pPr algn="l"/>
                <a:br>
                  <a:rPr lang="fr-CH" sz="2800" b="0" dirty="0"/>
                </a:br>
                <a14:m>
                  <m:oMathPara xmlns:m="http://schemas.openxmlformats.org/officeDocument/2006/math">
                    <m:oMathParaPr>
                      <m:jc m:val="left"/>
                    </m:oMathParaPr>
                    <m:oMath xmlns:m="http://schemas.openxmlformats.org/officeDocument/2006/math">
                      <m:r>
                        <a:rPr lang="fr-CH" sz="2800" b="0" i="1" smtClean="0">
                          <a:latin typeface="Cambria Math" charset="0"/>
                        </a:rPr>
                        <m:t>𝑤h𝑖𝑙𝑒</m:t>
                      </m:r>
                      <m:r>
                        <a:rPr lang="fr-CH" sz="2800" b="0" i="1" smtClean="0">
                          <a:latin typeface="Cambria Math" charset="0"/>
                        </a:rPr>
                        <m:t> </m:t>
                      </m:r>
                      <m:r>
                        <a:rPr lang="fr-CH" sz="2800" b="0" i="1" smtClean="0">
                          <a:latin typeface="Cambria Math" charset="0"/>
                        </a:rPr>
                        <m:t>𝑙</m:t>
                      </m:r>
                      <m:r>
                        <a:rPr lang="fr-CH" sz="2800" b="0" i="1" smtClean="0">
                          <a:latin typeface="Cambria Math" charset="0"/>
                        </a:rPr>
                        <m:t>&lt;</m:t>
                      </m:r>
                      <m:r>
                        <a:rPr lang="fr-CH" sz="2800" b="0" i="1" smtClean="0">
                          <a:latin typeface="Cambria Math" charset="0"/>
                        </a:rPr>
                        <m:t>𝑘</m:t>
                      </m:r>
                      <m:r>
                        <a:rPr lang="fr-CH" sz="2800" b="0" i="1" smtClean="0">
                          <a:latin typeface="Cambria Math" charset="0"/>
                        </a:rPr>
                        <m:t> </m:t>
                      </m:r>
                    </m:oMath>
                  </m:oMathPara>
                </a14:m>
                <a:br>
                  <a:rPr lang="fr-CH" sz="2800" b="0" dirty="0"/>
                </a:br>
                <a:r>
                  <a:rPr lang="fr-CH" sz="2800" b="0" dirty="0"/>
                  <a:t>	</a:t>
                </a:r>
                <a14:m>
                  <m:oMath xmlns:m="http://schemas.openxmlformats.org/officeDocument/2006/math">
                    <m:r>
                      <a:rPr lang="fr-CH" sz="2800" b="0" i="1" smtClean="0">
                        <a:latin typeface="Cambria Math" charset="0"/>
                      </a:rPr>
                      <m:t>𝑙</m:t>
                    </m:r>
                    <m:r>
                      <a:rPr lang="fr-CH" sz="2800" b="0" i="1" smtClean="0">
                        <a:latin typeface="Cambria Math" charset="0"/>
                      </a:rPr>
                      <m:t>≔</m:t>
                    </m:r>
                    <m:r>
                      <a:rPr lang="fr-CH" sz="2800" b="0" i="1" smtClean="0">
                        <a:latin typeface="Cambria Math" charset="0"/>
                      </a:rPr>
                      <m:t>𝑙</m:t>
                    </m:r>
                    <m:r>
                      <a:rPr lang="fr-CH" sz="2800" b="0" i="1" smtClean="0">
                        <a:latin typeface="Cambria Math" charset="0"/>
                      </a:rPr>
                      <m:t>+1</m:t>
                    </m:r>
                  </m:oMath>
                </a14:m>
                <a:br>
                  <a:rPr lang="fr-CH" sz="2800" b="0" i="1" dirty="0">
                    <a:latin typeface="Cambria Math" charset="0"/>
                  </a:rPr>
                </a:br>
                <a:r>
                  <a:rPr lang="fr-CH" sz="2800" i="1" dirty="0">
                    <a:latin typeface="Cambria Math" charset="0"/>
                  </a:rPr>
                  <a:t>	</a:t>
                </a:r>
                <a:r>
                  <a:rPr lang="fr-CH" sz="2800" dirty="0"/>
                  <a:t> </a:t>
                </a:r>
                <a14:m>
                  <m:oMath xmlns:m="http://schemas.openxmlformats.org/officeDocument/2006/math">
                    <m:sSub>
                      <m:sSubPr>
                        <m:ctrlPr>
                          <a:rPr lang="fr-CH" sz="2800" i="1">
                            <a:latin typeface="Cambria Math" panose="02040503050406030204" pitchFamily="18" charset="0"/>
                          </a:rPr>
                        </m:ctrlPr>
                      </m:sSubPr>
                      <m:e>
                        <m:r>
                          <a:rPr lang="fr-CH" sz="2800" i="1">
                            <a:latin typeface="Cambria Math" charset="0"/>
                          </a:rPr>
                          <m:t>𝑎</m:t>
                        </m:r>
                      </m:e>
                      <m:sub>
                        <m:r>
                          <a:rPr lang="fr-CH" sz="2800" i="1">
                            <a:latin typeface="Cambria Math" charset="0"/>
                          </a:rPr>
                          <m:t>𝑙</m:t>
                        </m:r>
                      </m:sub>
                    </m:sSub>
                    <m:r>
                      <a:rPr lang="fr-CH" sz="2800" i="1">
                        <a:latin typeface="Cambria Math" panose="02040503050406030204" pitchFamily="18" charset="0"/>
                      </a:rPr>
                      <m:t> </m:t>
                    </m:r>
                    <m:r>
                      <a:rPr lang="fr-CH" sz="2800" i="1">
                        <a:latin typeface="Cambria Math" charset="0"/>
                      </a:rPr>
                      <m:t>≔</m:t>
                    </m:r>
                    <m:r>
                      <a:rPr lang="fr-CH" sz="2800" b="0" i="1" smtClean="0">
                        <a:latin typeface="Cambria Math" panose="02040503050406030204" pitchFamily="18" charset="0"/>
                      </a:rPr>
                      <m:t>(</m:t>
                    </m:r>
                    <m:nary>
                      <m:naryPr>
                        <m:chr m:val="∑"/>
                        <m:supHide m:val="on"/>
                        <m:ctrlPr>
                          <a:rPr lang="fr-CH" sz="2800" i="1">
                            <a:latin typeface="Cambria Math" panose="02040503050406030204" pitchFamily="18" charset="0"/>
                          </a:rPr>
                        </m:ctrlPr>
                      </m:naryPr>
                      <m:sub>
                        <m:sSub>
                          <m:sSubPr>
                            <m:ctrlPr>
                              <a:rPr lang="fr-CH" sz="2800" i="1">
                                <a:latin typeface="Cambria Math" panose="02040503050406030204" pitchFamily="18" charset="0"/>
                              </a:rPr>
                            </m:ctrlPr>
                          </m:sSubPr>
                          <m:e>
                            <m:r>
                              <a:rPr lang="fr-CH" sz="2800" i="1">
                                <a:latin typeface="Cambria Math" charset="0"/>
                              </a:rPr>
                              <m:t>𝑝</m:t>
                            </m:r>
                          </m:e>
                          <m:sub>
                            <m:r>
                              <a:rPr lang="fr-CH" sz="2800" i="1">
                                <a:latin typeface="Cambria Math" charset="0"/>
                              </a:rPr>
                              <m:t>𝑖</m:t>
                            </m:r>
                          </m:sub>
                        </m:sSub>
                        <m:r>
                          <m:rPr>
                            <m:brk m:alnAt="7"/>
                          </m:rPr>
                          <a:rPr lang="fr-CH" sz="2800" i="1">
                            <a:latin typeface="Cambria Math" charset="0"/>
                            <a:ea typeface="Cambria Math" charset="0"/>
                            <a:cs typeface="Cambria Math" charset="0"/>
                          </a:rPr>
                          <m:t>→</m:t>
                        </m:r>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𝑝</m:t>
                            </m:r>
                          </m:e>
                          <m:sub>
                            <m:r>
                              <a:rPr lang="fr-CH" sz="2800" i="1">
                                <a:latin typeface="Cambria Math" charset="0"/>
                                <a:ea typeface="Cambria Math" charset="0"/>
                                <a:cs typeface="Cambria Math" charset="0"/>
                              </a:rPr>
                              <m:t>1</m:t>
                            </m:r>
                          </m:sub>
                        </m:sSub>
                      </m:sub>
                      <m:sup/>
                      <m:e>
                        <m:sSub>
                          <m:sSubPr>
                            <m:ctrlPr>
                              <a:rPr lang="fr-CH" sz="2800" i="1">
                                <a:latin typeface="Cambria Math" panose="02040503050406030204" pitchFamily="18" charset="0"/>
                              </a:rPr>
                            </m:ctrlPr>
                          </m:sSubPr>
                          <m:e>
                            <m:r>
                              <a:rPr lang="fr-CH" sz="2800" i="1">
                                <a:latin typeface="Cambria Math" charset="0"/>
                              </a:rPr>
                              <m:t>h</m:t>
                            </m:r>
                          </m:e>
                          <m:sub>
                            <m:r>
                              <a:rPr lang="fr-CH" sz="2800" i="1">
                                <a:latin typeface="Cambria Math" charset="0"/>
                              </a:rPr>
                              <m:t>𝑙</m:t>
                            </m:r>
                            <m:r>
                              <a:rPr lang="fr-CH" sz="2800" i="1">
                                <a:latin typeface="Cambria Math" charset="0"/>
                              </a:rPr>
                              <m:t>−1,</m:t>
                            </m:r>
                            <m:r>
                              <a:rPr lang="fr-CH" sz="2800" i="1">
                                <a:latin typeface="Cambria Math" charset="0"/>
                              </a:rPr>
                              <m:t>𝑖</m:t>
                            </m:r>
                          </m:sub>
                        </m:sSub>
                      </m:e>
                    </m:nary>
                    <m:r>
                      <a:rPr lang="fr-CH" sz="2800" i="1">
                        <a:latin typeface="Cambria Math" charset="0"/>
                      </a:rPr>
                      <m:t>,…,</m:t>
                    </m:r>
                    <m:nary>
                      <m:naryPr>
                        <m:chr m:val="∑"/>
                        <m:supHide m:val="on"/>
                        <m:ctrlPr>
                          <a:rPr lang="fr-CH" sz="2800" i="1">
                            <a:latin typeface="Cambria Math" panose="02040503050406030204" pitchFamily="18" charset="0"/>
                          </a:rPr>
                        </m:ctrlPr>
                      </m:naryPr>
                      <m:sub>
                        <m:sSub>
                          <m:sSubPr>
                            <m:ctrlPr>
                              <a:rPr lang="fr-CH" sz="2800" i="1">
                                <a:latin typeface="Cambria Math" panose="02040503050406030204" pitchFamily="18" charset="0"/>
                              </a:rPr>
                            </m:ctrlPr>
                          </m:sSubPr>
                          <m:e>
                            <m:r>
                              <a:rPr lang="fr-CH" sz="2800" i="1">
                                <a:latin typeface="Cambria Math" charset="0"/>
                              </a:rPr>
                              <m:t>𝑝</m:t>
                            </m:r>
                          </m:e>
                          <m:sub>
                            <m:r>
                              <a:rPr lang="fr-CH" sz="2800" i="1">
                                <a:latin typeface="Cambria Math" charset="0"/>
                              </a:rPr>
                              <m:t>𝑖</m:t>
                            </m:r>
                          </m:sub>
                        </m:sSub>
                        <m:r>
                          <m:rPr>
                            <m:brk m:alnAt="7"/>
                          </m:rPr>
                          <a:rPr lang="fr-CH" sz="2800" i="1">
                            <a:latin typeface="Cambria Math" charset="0"/>
                            <a:ea typeface="Cambria Math" charset="0"/>
                            <a:cs typeface="Cambria Math" charset="0"/>
                          </a:rPr>
                          <m:t>→</m:t>
                        </m:r>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𝑝</m:t>
                            </m:r>
                          </m:e>
                          <m:sub>
                            <m:r>
                              <a:rPr lang="fr-CH" sz="2800" i="1">
                                <a:latin typeface="Cambria Math" charset="0"/>
                                <a:ea typeface="Cambria Math" charset="0"/>
                                <a:cs typeface="Cambria Math" charset="0"/>
                              </a:rPr>
                              <m:t>𝑛</m:t>
                            </m:r>
                          </m:sub>
                        </m:sSub>
                      </m:sub>
                      <m:sup/>
                      <m:e>
                        <m:sSub>
                          <m:sSubPr>
                            <m:ctrlPr>
                              <a:rPr lang="fr-CH" sz="2800" i="1">
                                <a:latin typeface="Cambria Math" panose="02040503050406030204" pitchFamily="18" charset="0"/>
                              </a:rPr>
                            </m:ctrlPr>
                          </m:sSubPr>
                          <m:e>
                            <m:r>
                              <a:rPr lang="fr-CH" sz="2800" i="1">
                                <a:latin typeface="Cambria Math" charset="0"/>
                              </a:rPr>
                              <m:t>h</m:t>
                            </m:r>
                          </m:e>
                          <m:sub>
                            <m:r>
                              <a:rPr lang="fr-CH" sz="2800" i="1">
                                <a:latin typeface="Cambria Math" charset="0"/>
                              </a:rPr>
                              <m:t>𝑙</m:t>
                            </m:r>
                            <m:r>
                              <a:rPr lang="fr-CH" sz="2800" i="1">
                                <a:latin typeface="Cambria Math" charset="0"/>
                              </a:rPr>
                              <m:t>−1,</m:t>
                            </m:r>
                            <m:r>
                              <a:rPr lang="fr-CH" sz="2800" i="1">
                                <a:latin typeface="Cambria Math" charset="0"/>
                              </a:rPr>
                              <m:t>𝑖</m:t>
                            </m:r>
                          </m:sub>
                        </m:sSub>
                      </m:e>
                    </m:nary>
                    <m:r>
                      <a:rPr lang="fr-CH" sz="2800" b="0" i="1" smtClean="0">
                        <a:latin typeface="Cambria Math" panose="02040503050406030204" pitchFamily="18" charset="0"/>
                      </a:rPr>
                      <m:t>)</m:t>
                    </m:r>
                  </m:oMath>
                </a14:m>
                <a:br>
                  <a:rPr lang="fr-CH" sz="2800" b="0" dirty="0"/>
                </a:br>
                <a:r>
                  <a:rPr lang="fr-CH" sz="2800" b="0" dirty="0"/>
                  <a:t>	</a:t>
                </a:r>
                <a:r>
                  <a:rPr lang="fr-CH" sz="2800" dirty="0"/>
                  <a:t> </a:t>
                </a:r>
                <a14:m>
                  <m:oMath xmlns:m="http://schemas.openxmlformats.org/officeDocument/2006/math">
                    <m:sSub>
                      <m:sSubPr>
                        <m:ctrlPr>
                          <a:rPr lang="fr-CH" sz="2800" i="1">
                            <a:latin typeface="Cambria Math" panose="02040503050406030204" pitchFamily="18" charset="0"/>
                          </a:rPr>
                        </m:ctrlPr>
                      </m:sSubPr>
                      <m:e>
                        <m:r>
                          <a:rPr lang="fr-CH" sz="2800" i="1">
                            <a:latin typeface="Cambria Math" charset="0"/>
                          </a:rPr>
                          <m:t>h</m:t>
                        </m:r>
                      </m:e>
                      <m:sub>
                        <m:r>
                          <a:rPr lang="fr-CH" sz="2800" i="1">
                            <a:latin typeface="Cambria Math" charset="0"/>
                          </a:rPr>
                          <m:t>𝑙</m:t>
                        </m:r>
                      </m:sub>
                    </m:sSub>
                    <m:r>
                      <a:rPr lang="fr-CH" sz="2800" i="1">
                        <a:latin typeface="Cambria Math" panose="02040503050406030204" pitchFamily="18" charset="0"/>
                      </a:rPr>
                      <m:t> </m:t>
                    </m:r>
                    <m:r>
                      <a:rPr lang="fr-CH" sz="2800" b="0" i="1" smtClean="0">
                        <a:latin typeface="Cambria Math" charset="0"/>
                      </a:rPr>
                      <m:t>≔</m:t>
                    </m:r>
                    <m:r>
                      <a:rPr lang="fr-CH" sz="2800" b="0" i="1" smtClean="0">
                        <a:latin typeface="Cambria Math" panose="02040503050406030204" pitchFamily="18" charset="0"/>
                      </a:rPr>
                      <m:t>(</m:t>
                    </m:r>
                    <m:nary>
                      <m:naryPr>
                        <m:chr m:val="∑"/>
                        <m:supHide m:val="on"/>
                        <m:ctrlPr>
                          <a:rPr lang="fr-CH" sz="2800" i="1">
                            <a:latin typeface="Cambria Math" panose="02040503050406030204" pitchFamily="18" charset="0"/>
                          </a:rPr>
                        </m:ctrlPr>
                      </m:naryPr>
                      <m:sub>
                        <m:sSub>
                          <m:sSubPr>
                            <m:ctrlPr>
                              <a:rPr lang="fr-CH" sz="2800" i="1">
                                <a:latin typeface="Cambria Math" panose="02040503050406030204" pitchFamily="18" charset="0"/>
                              </a:rPr>
                            </m:ctrlPr>
                          </m:sSubPr>
                          <m:e>
                            <m:r>
                              <a:rPr lang="fr-CH" sz="2800" i="1">
                                <a:latin typeface="Cambria Math" charset="0"/>
                              </a:rPr>
                              <m:t>𝑝</m:t>
                            </m:r>
                          </m:e>
                          <m:sub>
                            <m:r>
                              <a:rPr lang="fr-CH" sz="2800" i="1">
                                <a:latin typeface="Cambria Math" charset="0"/>
                              </a:rPr>
                              <m:t>1</m:t>
                            </m:r>
                          </m:sub>
                        </m:sSub>
                        <m:r>
                          <m:rPr>
                            <m:brk m:alnAt="7"/>
                          </m:rPr>
                          <a:rPr lang="fr-CH" sz="2800" i="1">
                            <a:latin typeface="Cambria Math" charset="0"/>
                            <a:ea typeface="Cambria Math" charset="0"/>
                            <a:cs typeface="Cambria Math" charset="0"/>
                          </a:rPr>
                          <m:t>→</m:t>
                        </m:r>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𝑝</m:t>
                            </m:r>
                          </m:e>
                          <m:sub>
                            <m:r>
                              <a:rPr lang="fr-CH" sz="2800" i="1">
                                <a:latin typeface="Cambria Math" charset="0"/>
                                <a:ea typeface="Cambria Math" charset="0"/>
                                <a:cs typeface="Cambria Math" charset="0"/>
                              </a:rPr>
                              <m:t>𝑖</m:t>
                            </m:r>
                          </m:sub>
                        </m:sSub>
                      </m:sub>
                      <m:sup/>
                      <m:e>
                        <m:sSub>
                          <m:sSubPr>
                            <m:ctrlPr>
                              <a:rPr lang="fr-CH" sz="2800" i="1">
                                <a:latin typeface="Cambria Math" panose="02040503050406030204" pitchFamily="18" charset="0"/>
                              </a:rPr>
                            </m:ctrlPr>
                          </m:sSubPr>
                          <m:e>
                            <m:r>
                              <a:rPr lang="fr-CH" sz="2800" i="1">
                                <a:latin typeface="Cambria Math" charset="0"/>
                              </a:rPr>
                              <m:t>𝑎</m:t>
                            </m:r>
                          </m:e>
                          <m:sub>
                            <m:r>
                              <a:rPr lang="fr-CH" sz="2800" i="1">
                                <a:latin typeface="Cambria Math" charset="0"/>
                              </a:rPr>
                              <m:t>𝑙</m:t>
                            </m:r>
                            <m:r>
                              <a:rPr lang="fr-CH" sz="2800" i="1">
                                <a:latin typeface="Cambria Math" charset="0"/>
                              </a:rPr>
                              <m:t>,</m:t>
                            </m:r>
                            <m:r>
                              <a:rPr lang="fr-CH" sz="2800" i="1">
                                <a:latin typeface="Cambria Math" charset="0"/>
                              </a:rPr>
                              <m:t>𝑖</m:t>
                            </m:r>
                          </m:sub>
                        </m:sSub>
                        <m:r>
                          <a:rPr lang="fr-CH" sz="2800" i="1">
                            <a:latin typeface="Cambria Math" charset="0"/>
                          </a:rPr>
                          <m:t>,…,</m:t>
                        </m:r>
                        <m:nary>
                          <m:naryPr>
                            <m:chr m:val="∑"/>
                            <m:supHide m:val="on"/>
                            <m:ctrlPr>
                              <a:rPr lang="fr-CH" sz="2800" i="1">
                                <a:latin typeface="Cambria Math" panose="02040503050406030204" pitchFamily="18" charset="0"/>
                              </a:rPr>
                            </m:ctrlPr>
                          </m:naryPr>
                          <m:sub>
                            <m:sSub>
                              <m:sSubPr>
                                <m:ctrlPr>
                                  <a:rPr lang="fr-CH" sz="2800" i="1">
                                    <a:latin typeface="Cambria Math" panose="02040503050406030204" pitchFamily="18" charset="0"/>
                                  </a:rPr>
                                </m:ctrlPr>
                              </m:sSubPr>
                              <m:e>
                                <m:r>
                                  <a:rPr lang="fr-CH" sz="2800" i="1">
                                    <a:latin typeface="Cambria Math" charset="0"/>
                                  </a:rPr>
                                  <m:t>𝑝</m:t>
                                </m:r>
                              </m:e>
                              <m:sub>
                                <m:r>
                                  <a:rPr lang="fr-CH" sz="2800" i="1">
                                    <a:latin typeface="Cambria Math" charset="0"/>
                                  </a:rPr>
                                  <m:t>𝑛</m:t>
                                </m:r>
                              </m:sub>
                            </m:sSub>
                            <m:r>
                              <m:rPr>
                                <m:brk m:alnAt="7"/>
                              </m:rPr>
                              <a:rPr lang="fr-CH" sz="2800" i="1">
                                <a:latin typeface="Cambria Math" charset="0"/>
                                <a:ea typeface="Cambria Math" charset="0"/>
                                <a:cs typeface="Cambria Math" charset="0"/>
                              </a:rPr>
                              <m:t>→</m:t>
                            </m:r>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𝑝</m:t>
                                </m:r>
                              </m:e>
                              <m:sub>
                                <m:r>
                                  <a:rPr lang="fr-CH" sz="2800" i="1">
                                    <a:latin typeface="Cambria Math" charset="0"/>
                                    <a:ea typeface="Cambria Math" charset="0"/>
                                    <a:cs typeface="Cambria Math" charset="0"/>
                                  </a:rPr>
                                  <m:t>𝑖</m:t>
                                </m:r>
                              </m:sub>
                            </m:sSub>
                          </m:sub>
                          <m:sup/>
                          <m:e>
                            <m:sSub>
                              <m:sSubPr>
                                <m:ctrlPr>
                                  <a:rPr lang="fr-CH" sz="2800" i="1">
                                    <a:latin typeface="Cambria Math" panose="02040503050406030204" pitchFamily="18" charset="0"/>
                                  </a:rPr>
                                </m:ctrlPr>
                              </m:sSubPr>
                              <m:e>
                                <m:r>
                                  <a:rPr lang="fr-CH" sz="2800" i="1">
                                    <a:latin typeface="Cambria Math" charset="0"/>
                                  </a:rPr>
                                  <m:t>𝑎</m:t>
                                </m:r>
                              </m:e>
                              <m:sub>
                                <m:r>
                                  <a:rPr lang="fr-CH" sz="2800" i="1">
                                    <a:latin typeface="Cambria Math" charset="0"/>
                                  </a:rPr>
                                  <m:t>𝑙</m:t>
                                </m:r>
                                <m:r>
                                  <a:rPr lang="fr-CH" sz="2800" i="1">
                                    <a:latin typeface="Cambria Math" charset="0"/>
                                  </a:rPr>
                                  <m:t>,</m:t>
                                </m:r>
                                <m:r>
                                  <a:rPr lang="fr-CH" sz="2800" i="1">
                                    <a:latin typeface="Cambria Math" charset="0"/>
                                  </a:rPr>
                                  <m:t>𝑖</m:t>
                                </m:r>
                              </m:sub>
                            </m:sSub>
                          </m:e>
                        </m:nary>
                        <m:r>
                          <a:rPr lang="fr-CH" sz="2800" b="0" i="1" smtClean="0">
                            <a:latin typeface="Cambria Math" panose="02040503050406030204" pitchFamily="18" charset="0"/>
                          </a:rPr>
                          <m:t>)</m:t>
                        </m:r>
                      </m:e>
                    </m:nary>
                  </m:oMath>
                </a14:m>
                <a:br>
                  <a:rPr lang="fr-CH" sz="2800" b="0" dirty="0"/>
                </a:br>
                <a:r>
                  <a:rPr lang="fr-CH" sz="2800" b="0" dirty="0"/>
                  <a:t>	</a:t>
                </a:r>
                <a14:m>
                  <m:oMath xmlns:m="http://schemas.openxmlformats.org/officeDocument/2006/math">
                    <m:d>
                      <m:dPr>
                        <m:ctrlPr>
                          <a:rPr lang="fr-CH" sz="2800" i="1">
                            <a:latin typeface="Cambria Math" panose="02040503050406030204" pitchFamily="18" charset="0"/>
                          </a:rPr>
                        </m:ctrlPr>
                      </m:dPr>
                      <m:e>
                        <m:sSub>
                          <m:sSubPr>
                            <m:ctrlPr>
                              <a:rPr lang="fr-CH" sz="2800" i="1">
                                <a:latin typeface="Cambria Math" panose="02040503050406030204" pitchFamily="18" charset="0"/>
                              </a:rPr>
                            </m:ctrlPr>
                          </m:sSubPr>
                          <m:e>
                            <m:r>
                              <a:rPr lang="fr-CH" sz="2800" i="1">
                                <a:latin typeface="Cambria Math" charset="0"/>
                              </a:rPr>
                              <m:t>𝑎</m:t>
                            </m:r>
                          </m:e>
                          <m:sub>
                            <m:r>
                              <a:rPr lang="fr-CH" sz="2800" b="0" i="1" smtClean="0">
                                <a:latin typeface="Cambria Math" charset="0"/>
                              </a:rPr>
                              <m:t>𝑙</m:t>
                            </m:r>
                          </m:sub>
                        </m:sSub>
                        <m:r>
                          <a:rPr lang="fr-CH" sz="2800" i="1">
                            <a:latin typeface="Cambria Math" charset="0"/>
                          </a:rPr>
                          <m:t>,</m:t>
                        </m:r>
                        <m:sSub>
                          <m:sSubPr>
                            <m:ctrlPr>
                              <a:rPr lang="fr-CH" sz="2800" i="1">
                                <a:latin typeface="Cambria Math" panose="02040503050406030204" pitchFamily="18" charset="0"/>
                              </a:rPr>
                            </m:ctrlPr>
                          </m:sSubPr>
                          <m:e>
                            <m:r>
                              <a:rPr lang="fr-CH" sz="2800" i="1">
                                <a:latin typeface="Cambria Math" charset="0"/>
                              </a:rPr>
                              <m:t>h</m:t>
                            </m:r>
                          </m:e>
                          <m:sub>
                            <m:r>
                              <a:rPr lang="fr-CH" sz="2800" b="0" i="1" smtClean="0">
                                <a:latin typeface="Cambria Math" charset="0"/>
                              </a:rPr>
                              <m:t>𝑙</m:t>
                            </m:r>
                          </m:sub>
                        </m:sSub>
                      </m:e>
                    </m:d>
                    <m:r>
                      <a:rPr lang="fr-CH" sz="2800" i="1">
                        <a:latin typeface="Cambria Math" charset="0"/>
                      </a:rPr>
                      <m:t>≔</m:t>
                    </m:r>
                    <m:d>
                      <m:dPr>
                        <m:ctrlPr>
                          <a:rPr lang="fr-CH" sz="2800" i="1" smtClean="0">
                            <a:latin typeface="Cambria Math" panose="02040503050406030204" pitchFamily="18" charset="0"/>
                          </a:rPr>
                        </m:ctrlPr>
                      </m:dPr>
                      <m:e>
                        <m:f>
                          <m:fPr>
                            <m:ctrlPr>
                              <a:rPr lang="fr-CH" sz="2800" i="1" smtClean="0">
                                <a:latin typeface="Cambria Math" panose="02040503050406030204" pitchFamily="18" charset="0"/>
                              </a:rPr>
                            </m:ctrlPr>
                          </m:fPr>
                          <m:num>
                            <m:sSub>
                              <m:sSubPr>
                                <m:ctrlPr>
                                  <a:rPr lang="fr-CH" sz="2800" i="1">
                                    <a:latin typeface="Cambria Math" panose="02040503050406030204" pitchFamily="18" charset="0"/>
                                  </a:rPr>
                                </m:ctrlPr>
                              </m:sSubPr>
                              <m:e>
                                <m:r>
                                  <a:rPr lang="fr-CH" sz="2800" i="1">
                                    <a:latin typeface="Cambria Math" charset="0"/>
                                  </a:rPr>
                                  <m:t>𝑎</m:t>
                                </m:r>
                              </m:e>
                              <m:sub>
                                <m:r>
                                  <a:rPr lang="fr-CH" sz="2800" i="1">
                                    <a:latin typeface="Cambria Math" charset="0"/>
                                  </a:rPr>
                                  <m:t>𝑙</m:t>
                                </m:r>
                              </m:sub>
                            </m:sSub>
                          </m:num>
                          <m:den>
                            <m:sSub>
                              <m:sSubPr>
                                <m:ctrlPr>
                                  <a:rPr lang="fr-CH" sz="2800" i="1" smtClean="0">
                                    <a:latin typeface="Cambria Math" panose="02040503050406030204" pitchFamily="18" charset="0"/>
                                  </a:rPr>
                                </m:ctrlPr>
                              </m:sSubPr>
                              <m:e>
                                <m:d>
                                  <m:dPr>
                                    <m:begChr m:val="|"/>
                                    <m:endChr m:val="|"/>
                                    <m:ctrlPr>
                                      <a:rPr lang="fr-CH" sz="2800" i="1">
                                        <a:latin typeface="Cambria Math" panose="02040503050406030204" pitchFamily="18" charset="0"/>
                                      </a:rPr>
                                    </m:ctrlPr>
                                  </m:dPr>
                                  <m:e>
                                    <m:sSub>
                                      <m:sSubPr>
                                        <m:ctrlPr>
                                          <a:rPr lang="fr-CH" sz="2800" i="1">
                                            <a:latin typeface="Cambria Math" panose="02040503050406030204" pitchFamily="18" charset="0"/>
                                          </a:rPr>
                                        </m:ctrlPr>
                                      </m:sSubPr>
                                      <m:e>
                                        <m:r>
                                          <a:rPr lang="fr-CH" sz="2800" i="1">
                                            <a:latin typeface="Cambria Math" charset="0"/>
                                          </a:rPr>
                                          <m:t>𝑎</m:t>
                                        </m:r>
                                      </m:e>
                                      <m:sub>
                                        <m:r>
                                          <a:rPr lang="fr-CH" sz="2800" i="1">
                                            <a:latin typeface="Cambria Math" charset="0"/>
                                          </a:rPr>
                                          <m:t>𝑙</m:t>
                                        </m:r>
                                      </m:sub>
                                    </m:sSub>
                                  </m:e>
                                </m:d>
                              </m:e>
                              <m:sub>
                                <m:r>
                                  <a:rPr lang="fr-CH" sz="2800" b="0" i="1" smtClean="0">
                                    <a:latin typeface="Cambria Math" panose="02040503050406030204" pitchFamily="18" charset="0"/>
                                  </a:rPr>
                                  <m:t>2</m:t>
                                </m:r>
                              </m:sub>
                            </m:sSub>
                          </m:den>
                        </m:f>
                        <m:r>
                          <a:rPr lang="fr-CH" sz="2800" b="0" i="1" smtClean="0">
                            <a:latin typeface="Cambria Math" charset="0"/>
                          </a:rPr>
                          <m:t>,</m:t>
                        </m:r>
                        <m:f>
                          <m:fPr>
                            <m:ctrlPr>
                              <a:rPr lang="fr-CH" sz="2800" i="1">
                                <a:latin typeface="Cambria Math" panose="02040503050406030204" pitchFamily="18" charset="0"/>
                              </a:rPr>
                            </m:ctrlPr>
                          </m:fPr>
                          <m:num>
                            <m:sSub>
                              <m:sSubPr>
                                <m:ctrlPr>
                                  <a:rPr lang="fr-CH" sz="2800" i="1">
                                    <a:latin typeface="Cambria Math" panose="02040503050406030204" pitchFamily="18" charset="0"/>
                                  </a:rPr>
                                </m:ctrlPr>
                              </m:sSubPr>
                              <m:e>
                                <m:r>
                                  <a:rPr lang="fr-CH" sz="2800" b="0" i="1" smtClean="0">
                                    <a:latin typeface="Cambria Math" charset="0"/>
                                  </a:rPr>
                                  <m:t>h</m:t>
                                </m:r>
                              </m:e>
                              <m:sub>
                                <m:r>
                                  <a:rPr lang="fr-CH" sz="2800" i="1">
                                    <a:latin typeface="Cambria Math" charset="0"/>
                                  </a:rPr>
                                  <m:t>𝑙</m:t>
                                </m:r>
                              </m:sub>
                            </m:sSub>
                          </m:num>
                          <m:den>
                            <m:sSub>
                              <m:sSubPr>
                                <m:ctrlPr>
                                  <a:rPr lang="fr-CH" sz="2800" i="1" smtClean="0">
                                    <a:latin typeface="Cambria Math" panose="02040503050406030204" pitchFamily="18" charset="0"/>
                                  </a:rPr>
                                </m:ctrlPr>
                              </m:sSubPr>
                              <m:e>
                                <m:d>
                                  <m:dPr>
                                    <m:begChr m:val="|"/>
                                    <m:endChr m:val="|"/>
                                    <m:ctrlPr>
                                      <a:rPr lang="fr-CH" sz="2800" i="1">
                                        <a:latin typeface="Cambria Math" panose="02040503050406030204" pitchFamily="18" charset="0"/>
                                      </a:rPr>
                                    </m:ctrlPr>
                                  </m:dPr>
                                  <m:e>
                                    <m:sSub>
                                      <m:sSubPr>
                                        <m:ctrlPr>
                                          <a:rPr lang="fr-CH" sz="2800" i="1">
                                            <a:latin typeface="Cambria Math" panose="02040503050406030204" pitchFamily="18" charset="0"/>
                                          </a:rPr>
                                        </m:ctrlPr>
                                      </m:sSubPr>
                                      <m:e>
                                        <m:r>
                                          <a:rPr lang="fr-CH" sz="2800" i="1">
                                            <a:latin typeface="Cambria Math" charset="0"/>
                                          </a:rPr>
                                          <m:t>h</m:t>
                                        </m:r>
                                      </m:e>
                                      <m:sub>
                                        <m:r>
                                          <a:rPr lang="fr-CH" sz="2800" i="1">
                                            <a:latin typeface="Cambria Math" charset="0"/>
                                          </a:rPr>
                                          <m:t>𝑙</m:t>
                                        </m:r>
                                      </m:sub>
                                    </m:sSub>
                                  </m:e>
                                </m:d>
                              </m:e>
                              <m:sub>
                                <m:r>
                                  <a:rPr lang="fr-CH" sz="2800" b="0" i="1" smtClean="0">
                                    <a:latin typeface="Cambria Math" panose="02040503050406030204" pitchFamily="18" charset="0"/>
                                  </a:rPr>
                                  <m:t>2</m:t>
                                </m:r>
                              </m:sub>
                            </m:sSub>
                          </m:den>
                        </m:f>
                      </m:e>
                    </m:d>
                  </m:oMath>
                </a14:m>
                <a:endParaRPr lang="en-US" sz="2800" dirty="0"/>
              </a:p>
              <a:p>
                <a:pPr algn="l"/>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395536" y="1416501"/>
                <a:ext cx="7848872" cy="4224746"/>
              </a:xfrm>
              <a:prstGeom prst="rect">
                <a:avLst/>
              </a:prstGeom>
              <a:blipFill>
                <a:blip r:embed="rId3"/>
                <a:stretch>
                  <a:fillRect l="-1618" t="-299"/>
                </a:stretch>
              </a:blipFill>
            </p:spPr>
            <p:txBody>
              <a:bodyPr/>
              <a:lstStyle/>
              <a:p>
                <a:r>
                  <a:rPr lang="en-CH">
                    <a:noFill/>
                  </a:rPr>
                  <a:t> </a:t>
                </a:r>
              </a:p>
            </p:txBody>
          </p:sp>
        </mc:Fallback>
      </mc:AlternateContent>
      <p:sp>
        <p:nvSpPr>
          <p:cNvPr id="9" name="TextBox 8"/>
          <p:cNvSpPr txBox="1"/>
          <p:nvPr/>
        </p:nvSpPr>
        <p:spPr>
          <a:xfrm>
            <a:off x="152400" y="5798229"/>
            <a:ext cx="8524056" cy="523220"/>
          </a:xfrm>
          <a:prstGeom prst="rect">
            <a:avLst/>
          </a:prstGeom>
          <a:noFill/>
        </p:spPr>
        <p:txBody>
          <a:bodyPr wrap="square" rtlCol="0">
            <a:spAutoFit/>
          </a:bodyPr>
          <a:lstStyle/>
          <a:p>
            <a:r>
              <a:rPr lang="en-US" sz="2800" dirty="0">
                <a:latin typeface="Calibri" charset="0"/>
                <a:ea typeface="Calibri" charset="0"/>
                <a:cs typeface="Calibri" charset="0"/>
              </a:rPr>
              <a:t>In practice, k = 5 iterations sufficient to converge!</a:t>
            </a:r>
          </a:p>
        </p:txBody>
      </p:sp>
    </p:spTree>
    <p:extLst>
      <p:ext uri="{BB962C8B-B14F-4D97-AF65-F5344CB8AC3E}">
        <p14:creationId xmlns:p14="http://schemas.microsoft.com/office/powerpoint/2010/main" val="2123881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Convergence of HITS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sz="2800" i="1" dirty="0" smtClean="0">
                        <a:latin typeface="Cambria Math" panose="02040503050406030204" pitchFamily="18" charset="0"/>
                      </a:rPr>
                      <m:t>𝑛</m:t>
                    </m:r>
                    <m:r>
                      <a:rPr lang="en-US" sz="2800" i="1" dirty="0" smtClean="0">
                        <a:latin typeface="Cambria Math" panose="02040503050406030204" pitchFamily="18" charset="0"/>
                      </a:rPr>
                      <m:t> </m:t>
                    </m:r>
                    <m:r>
                      <a:rPr lang="en-US" sz="2800" i="1" dirty="0" smtClean="0">
                        <a:latin typeface="Cambria Math" panose="02040503050406030204" pitchFamily="18" charset="0"/>
                      </a:rPr>
                      <m:t>𝑥</m:t>
                    </m:r>
                    <m:r>
                      <a:rPr lang="en-US" sz="2800" i="1" dirty="0" smtClean="0">
                        <a:latin typeface="Cambria Math" panose="02040503050406030204" pitchFamily="18" charset="0"/>
                      </a:rPr>
                      <m:t> </m:t>
                    </m:r>
                    <m:r>
                      <a:rPr lang="en-US" sz="2800" i="1" dirty="0" smtClean="0">
                        <a:latin typeface="Cambria Math" panose="02040503050406030204" pitchFamily="18" charset="0"/>
                      </a:rPr>
                      <m:t>𝑛</m:t>
                    </m:r>
                    <m:r>
                      <a:rPr lang="en-US" sz="2800" i="1" dirty="0" smtClean="0">
                        <a:latin typeface="Cambria Math" panose="02040503050406030204" pitchFamily="18" charset="0"/>
                      </a:rPr>
                      <m:t> </m:t>
                    </m:r>
                  </m:oMath>
                </a14:m>
                <a:r>
                  <a:rPr lang="en-US" sz="2800" dirty="0"/>
                  <a:t>link matrix </a:t>
                </a:r>
                <a14:m>
                  <m:oMath xmlns:m="http://schemas.openxmlformats.org/officeDocument/2006/math">
                    <m:r>
                      <a:rPr lang="en-US" sz="2800" i="1" dirty="0" smtClean="0">
                        <a:latin typeface="Cambria Math" panose="02040503050406030204" pitchFamily="18" charset="0"/>
                      </a:rPr>
                      <m:t>𝐿</m:t>
                    </m:r>
                    <m:r>
                      <a:rPr lang="en-US" sz="2800" i="1" baseline="30000" dirty="0">
                        <a:latin typeface="Cambria Math" panose="02040503050406030204" pitchFamily="18" charset="0"/>
                      </a:rPr>
                      <m:t>𝑡</m:t>
                    </m:r>
                  </m:oMath>
                </a14:m>
                <a:endParaRPr lang="en-US" sz="2800" baseline="30000" dirty="0"/>
              </a:p>
              <a:p>
                <a:endParaRPr lang="en-US" sz="2800" dirty="0"/>
              </a:p>
              <a:p>
                <a:endParaRPr lang="en-US" sz="2800" dirty="0"/>
              </a:p>
              <a:p>
                <a:endParaRPr lang="en-US" sz="2800" dirty="0"/>
              </a:p>
              <a:p>
                <a:endParaRPr lang="en-US" sz="2800" dirty="0"/>
              </a:p>
              <a:p>
                <a:endParaRPr lang="en-US" sz="2800" dirty="0"/>
              </a:p>
              <a:p>
                <a:r>
                  <a:rPr lang="en-US" sz="2800" dirty="0"/>
                  <a:t>Up to normalization</a:t>
                </a:r>
              </a:p>
              <a:p>
                <a:r>
                  <a:rPr lang="en-US" sz="2800" dirty="0"/>
                  <a:t>	</a:t>
                </a:r>
                <a14:m>
                  <m:oMath xmlns:m="http://schemas.openxmlformats.org/officeDocument/2006/math">
                    <m:r>
                      <a:rPr lang="en-US" sz="2800" i="1" dirty="0" smtClean="0">
                        <a:latin typeface="Cambria Math" panose="02040503050406030204" pitchFamily="18" charset="0"/>
                      </a:rPr>
                      <m:t>h</m:t>
                    </m:r>
                    <m:r>
                      <a:rPr lang="en-US" sz="2800" i="1" dirty="0" smtClean="0">
                        <a:latin typeface="Cambria Math" panose="02040503050406030204" pitchFamily="18" charset="0"/>
                      </a:rPr>
                      <m:t> = </m:t>
                    </m:r>
                    <m:r>
                      <a:rPr lang="en-US" sz="2800" i="1" dirty="0" smtClean="0">
                        <a:latin typeface="Cambria Math" panose="02040503050406030204" pitchFamily="18" charset="0"/>
                      </a:rPr>
                      <m:t>𝐿𝑎</m:t>
                    </m:r>
                  </m:oMath>
                </a14:m>
                <a:r>
                  <a:rPr lang="en-US" sz="2800" dirty="0"/>
                  <a:t>, </a:t>
                </a:r>
                <a14:m>
                  <m:oMath xmlns:m="http://schemas.openxmlformats.org/officeDocument/2006/math">
                    <m:r>
                      <a:rPr lang="en-US" sz="2800" i="1" dirty="0" smtClean="0">
                        <a:latin typeface="Cambria Math" panose="02040503050406030204" pitchFamily="18" charset="0"/>
                      </a:rPr>
                      <m:t>𝑎</m:t>
                    </m:r>
                    <m:r>
                      <a:rPr lang="en-US" sz="2800" i="1" dirty="0" smtClean="0">
                        <a:latin typeface="Cambria Math" panose="02040503050406030204" pitchFamily="18" charset="0"/>
                      </a:rPr>
                      <m:t> = </m:t>
                    </m:r>
                    <m:sSup>
                      <m:sSupPr>
                        <m:ctrlPr>
                          <a:rPr lang="en-US" sz="2800" i="1" dirty="0" smtClean="0">
                            <a:latin typeface="Cambria Math" panose="02040503050406030204" pitchFamily="18" charset="0"/>
                          </a:rPr>
                        </m:ctrlPr>
                      </m:sSupPr>
                      <m:e>
                        <m:r>
                          <a:rPr lang="fr-CH" sz="2800" b="0" i="1" dirty="0" smtClean="0">
                            <a:latin typeface="Cambria Math" panose="02040503050406030204" pitchFamily="18" charset="0"/>
                          </a:rPr>
                          <m:t>𝐿</m:t>
                        </m:r>
                      </m:e>
                      <m:sup>
                        <m:r>
                          <a:rPr lang="fr-CH" sz="2800" b="0" i="1" dirty="0" smtClean="0">
                            <a:latin typeface="Cambria Math" panose="02040503050406030204" pitchFamily="18" charset="0"/>
                          </a:rPr>
                          <m:t>𝑡</m:t>
                        </m:r>
                      </m:sup>
                    </m:sSup>
                    <m:r>
                      <a:rPr lang="en-US" sz="2800" i="1" dirty="0" smtClean="0">
                        <a:latin typeface="Cambria Math" panose="02040503050406030204" pitchFamily="18" charset="0"/>
                      </a:rPr>
                      <m:t>h</m:t>
                    </m:r>
                  </m:oMath>
                </a14:m>
                <a:r>
                  <a:rPr lang="en-US" sz="2800" dirty="0"/>
                  <a:t>, thus</a:t>
                </a:r>
                <a:br>
                  <a:rPr lang="en-US" sz="2800" dirty="0"/>
                </a:br>
                <a:r>
                  <a:rPr lang="en-US" sz="2800" dirty="0"/>
                  <a:t>	</a:t>
                </a:r>
                <a14:m>
                  <m:oMath xmlns:m="http://schemas.openxmlformats.org/officeDocument/2006/math">
                    <m:r>
                      <a:rPr lang="en-US" sz="2800" i="1" dirty="0" smtClean="0">
                        <a:latin typeface="Cambria Math" panose="02040503050406030204" pitchFamily="18" charset="0"/>
                      </a:rPr>
                      <m:t>𝑎</m:t>
                    </m:r>
                  </m:oMath>
                </a14:m>
                <a:r>
                  <a:rPr lang="en-US" sz="2800" dirty="0"/>
                  <a:t> is an Eigenvector of </a:t>
                </a:r>
                <a14:m>
                  <m:oMath xmlns:m="http://schemas.openxmlformats.org/officeDocument/2006/math">
                    <m:r>
                      <a:rPr lang="en-US" sz="2800" i="1" dirty="0" smtClean="0">
                        <a:latin typeface="Cambria Math" panose="02040503050406030204" pitchFamily="18" charset="0"/>
                      </a:rPr>
                      <m:t>𝐿𝐿</m:t>
                    </m:r>
                    <m:r>
                      <a:rPr lang="en-US" sz="2800" i="1" baseline="30000" dirty="0" err="1">
                        <a:latin typeface="Cambria Math" panose="02040503050406030204" pitchFamily="18" charset="0"/>
                      </a:rPr>
                      <m:t>𝑡</m:t>
                    </m:r>
                  </m:oMath>
                </a14:m>
                <a:endParaRPr lang="en-US" sz="2800" baseline="30000" dirty="0"/>
              </a:p>
              <a:p>
                <a:r>
                  <a:rPr lang="en-US" sz="2800" baseline="30000" dirty="0"/>
                  <a:t>	</a:t>
                </a:r>
                <a14:m>
                  <m:oMath xmlns:m="http://schemas.openxmlformats.org/officeDocument/2006/math">
                    <m:r>
                      <a:rPr lang="en-US" sz="2800" i="1" dirty="0" smtClean="0">
                        <a:latin typeface="Cambria Math" panose="02040503050406030204" pitchFamily="18" charset="0"/>
                      </a:rPr>
                      <m:t>h</m:t>
                    </m:r>
                  </m:oMath>
                </a14:m>
                <a:r>
                  <a:rPr lang="en-US" sz="2800" dirty="0"/>
                  <a:t> is an Eigenvector of </a:t>
                </a:r>
                <a14:m>
                  <m:oMath xmlns:m="http://schemas.openxmlformats.org/officeDocument/2006/math">
                    <m:r>
                      <a:rPr lang="en-US" sz="2800" i="1" dirty="0" smtClean="0">
                        <a:latin typeface="Cambria Math" panose="02040503050406030204" pitchFamily="18" charset="0"/>
                      </a:rPr>
                      <m:t>𝐿</m:t>
                    </m:r>
                    <m:r>
                      <a:rPr lang="en-US" sz="2800" i="1" baseline="30000" dirty="0" err="1">
                        <a:latin typeface="Cambria Math" panose="02040503050406030204" pitchFamily="18" charset="0"/>
                      </a:rPr>
                      <m:t>𝑡</m:t>
                    </m:r>
                    <m:r>
                      <a:rPr lang="en-US" sz="2800" i="1" dirty="0" err="1">
                        <a:latin typeface="Cambria Math" panose="02040503050406030204" pitchFamily="18" charset="0"/>
                      </a:rPr>
                      <m:t>𝐿</m:t>
                    </m:r>
                  </m:oMath>
                </a14:m>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72" t="-1259" b="-3526"/>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
        <p:nvSpPr>
          <p:cNvPr id="5" name="Oval 4"/>
          <p:cNvSpPr>
            <a:spLocks noChangeArrowheads="1"/>
          </p:cNvSpPr>
          <p:nvPr/>
        </p:nvSpPr>
        <p:spPr bwMode="auto">
          <a:xfrm>
            <a:off x="943744" y="2768352"/>
            <a:ext cx="228600" cy="228600"/>
          </a:xfrm>
          <a:prstGeom prst="ellipse">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lgn="r"/>
            <a:endParaRPr lang="en-US" sz="2400">
              <a:latin typeface="Calibri" charset="0"/>
              <a:ea typeface="Calibri" charset="0"/>
              <a:cs typeface="Calibri" charset="0"/>
            </a:endParaRPr>
          </a:p>
        </p:txBody>
      </p:sp>
      <p:sp>
        <p:nvSpPr>
          <p:cNvPr id="6" name="Oval 5"/>
          <p:cNvSpPr>
            <a:spLocks noChangeArrowheads="1"/>
          </p:cNvSpPr>
          <p:nvPr/>
        </p:nvSpPr>
        <p:spPr bwMode="auto">
          <a:xfrm>
            <a:off x="1172344" y="2692152"/>
            <a:ext cx="457200" cy="457200"/>
          </a:xfrm>
          <a:prstGeom prst="ellipse">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lgn="r"/>
            <a:endParaRPr lang="en-US" sz="2400">
              <a:latin typeface="Calibri" charset="0"/>
              <a:ea typeface="Calibri" charset="0"/>
              <a:cs typeface="Calibri" charset="0"/>
            </a:endParaRPr>
          </a:p>
        </p:txBody>
      </p:sp>
      <p:sp>
        <p:nvSpPr>
          <p:cNvPr id="7" name="AutoShape 7"/>
          <p:cNvSpPr>
            <a:spLocks noChangeArrowheads="1"/>
          </p:cNvSpPr>
          <p:nvPr/>
        </p:nvSpPr>
        <p:spPr bwMode="auto">
          <a:xfrm>
            <a:off x="4067944" y="2996952"/>
            <a:ext cx="838200" cy="457200"/>
          </a:xfrm>
          <a:prstGeom prst="rightArrow">
            <a:avLst>
              <a:gd name="adj1" fmla="val 50000"/>
              <a:gd name="adj2" fmla="val 45833"/>
            </a:avLst>
          </a:prstGeom>
          <a:solidFill>
            <a:schemeClr val="bg1"/>
          </a:solidFill>
          <a:ln w="12700">
            <a:solidFill>
              <a:schemeClr val="tx1"/>
            </a:solidFill>
            <a:miter lim="800000"/>
            <a:headEnd/>
            <a:tailEnd/>
          </a:ln>
        </p:spPr>
        <p:txBody>
          <a:bodyPr wrap="none" anchor="ctr"/>
          <a:lstStyle/>
          <a:p>
            <a:pPr algn="r"/>
            <a:endParaRPr lang="en-US">
              <a:latin typeface="Calibri" charset="0"/>
              <a:ea typeface="Calibri" charset="0"/>
              <a:cs typeface="Calibri" charset="0"/>
            </a:endParaRPr>
          </a:p>
        </p:txBody>
      </p:sp>
      <p:sp>
        <p:nvSpPr>
          <p:cNvPr id="8" name="Oval 8"/>
          <p:cNvSpPr>
            <a:spLocks noChangeArrowheads="1"/>
          </p:cNvSpPr>
          <p:nvPr/>
        </p:nvSpPr>
        <p:spPr bwMode="auto">
          <a:xfrm>
            <a:off x="867544" y="2539752"/>
            <a:ext cx="533400" cy="533400"/>
          </a:xfrm>
          <a:prstGeom prst="ellipse">
            <a:avLst/>
          </a:prstGeom>
          <a:solidFill>
            <a:schemeClr val="bg1"/>
          </a:solidFill>
          <a:ln w="9525">
            <a:solidFill>
              <a:schemeClr val="tx1"/>
            </a:solidFill>
            <a:round/>
            <a:headEnd/>
            <a:tailEnd/>
          </a:ln>
        </p:spPr>
        <p:txBody>
          <a:bodyPr wrap="none" anchor="ctr"/>
          <a:lstStyle/>
          <a:p>
            <a:pPr algn="ctr">
              <a:spcBef>
                <a:spcPct val="20000"/>
              </a:spcBef>
            </a:pPr>
            <a:r>
              <a:rPr lang="en-US" sz="2400" b="1">
                <a:latin typeface="Calibri" charset="0"/>
                <a:ea typeface="Calibri" charset="0"/>
                <a:cs typeface="Calibri" charset="0"/>
              </a:rPr>
              <a:t>1</a:t>
            </a:r>
            <a:endParaRPr lang="en-US" sz="2800">
              <a:latin typeface="Calibri" charset="0"/>
              <a:ea typeface="Calibri" charset="0"/>
              <a:cs typeface="Calibri" charset="0"/>
            </a:endParaRPr>
          </a:p>
        </p:txBody>
      </p:sp>
      <p:sp>
        <p:nvSpPr>
          <p:cNvPr id="9" name="Oval 9"/>
          <p:cNvSpPr>
            <a:spLocks noChangeArrowheads="1"/>
          </p:cNvSpPr>
          <p:nvPr/>
        </p:nvSpPr>
        <p:spPr bwMode="auto">
          <a:xfrm>
            <a:off x="2772544" y="2539752"/>
            <a:ext cx="533400" cy="533400"/>
          </a:xfrm>
          <a:prstGeom prst="ellipse">
            <a:avLst/>
          </a:prstGeom>
          <a:solidFill>
            <a:schemeClr val="bg1"/>
          </a:solidFill>
          <a:ln w="9525">
            <a:solidFill>
              <a:schemeClr val="tx1"/>
            </a:solidFill>
            <a:round/>
            <a:headEnd/>
            <a:tailEnd/>
          </a:ln>
        </p:spPr>
        <p:txBody>
          <a:bodyPr wrap="none" anchor="ctr"/>
          <a:lstStyle/>
          <a:p>
            <a:pPr algn="ctr">
              <a:spcBef>
                <a:spcPct val="20000"/>
              </a:spcBef>
            </a:pPr>
            <a:r>
              <a:rPr lang="en-US" sz="2400" b="1">
                <a:latin typeface="Calibri" charset="0"/>
                <a:ea typeface="Calibri" charset="0"/>
                <a:cs typeface="Calibri" charset="0"/>
              </a:rPr>
              <a:t>2</a:t>
            </a:r>
            <a:endParaRPr lang="en-US" sz="2400">
              <a:latin typeface="Calibri" charset="0"/>
              <a:ea typeface="Calibri" charset="0"/>
              <a:cs typeface="Calibri" charset="0"/>
            </a:endParaRPr>
          </a:p>
        </p:txBody>
      </p:sp>
      <p:sp>
        <p:nvSpPr>
          <p:cNvPr id="10" name="Oval 10"/>
          <p:cNvSpPr>
            <a:spLocks noChangeArrowheads="1"/>
          </p:cNvSpPr>
          <p:nvPr/>
        </p:nvSpPr>
        <p:spPr bwMode="auto">
          <a:xfrm>
            <a:off x="1858144" y="3530352"/>
            <a:ext cx="533400" cy="533400"/>
          </a:xfrm>
          <a:prstGeom prst="ellipse">
            <a:avLst/>
          </a:prstGeom>
          <a:solidFill>
            <a:schemeClr val="bg1"/>
          </a:solidFill>
          <a:ln w="9525">
            <a:solidFill>
              <a:schemeClr val="tx1"/>
            </a:solidFill>
            <a:round/>
            <a:headEnd/>
            <a:tailEnd/>
          </a:ln>
        </p:spPr>
        <p:txBody>
          <a:bodyPr wrap="none" anchor="ctr"/>
          <a:lstStyle/>
          <a:p>
            <a:pPr algn="ctr">
              <a:spcBef>
                <a:spcPct val="20000"/>
              </a:spcBef>
            </a:pPr>
            <a:r>
              <a:rPr lang="en-US" sz="2400" b="1">
                <a:latin typeface="Calibri" charset="0"/>
                <a:ea typeface="Calibri" charset="0"/>
                <a:cs typeface="Calibri" charset="0"/>
              </a:rPr>
              <a:t>3</a:t>
            </a:r>
          </a:p>
        </p:txBody>
      </p:sp>
      <p:cxnSp>
        <p:nvCxnSpPr>
          <p:cNvPr id="11" name="AutoShape 11"/>
          <p:cNvCxnSpPr>
            <a:cxnSpLocks noChangeShapeType="1"/>
          </p:cNvCxnSpPr>
          <p:nvPr/>
        </p:nvCxnSpPr>
        <p:spPr bwMode="auto">
          <a:xfrm rot="5400000" flipV="1">
            <a:off x="2085951" y="1854746"/>
            <a:ext cx="1587" cy="1527175"/>
          </a:xfrm>
          <a:prstGeom prst="curvedConnector3">
            <a:avLst>
              <a:gd name="adj1" fmla="val -15400005"/>
            </a:avLst>
          </a:prstGeom>
          <a:noFill/>
          <a:ln w="9525">
            <a:solidFill>
              <a:schemeClr val="tx1"/>
            </a:solidFill>
            <a:round/>
            <a:headEnd/>
            <a:tailEnd type="triangle" w="lg" len="med"/>
          </a:ln>
          <a:extLst>
            <a:ext uri="{909E8E84-426E-40dd-AFC4-6F175D3DCCD1}">
              <a14:hiddenFill xmlns="" xmlns:a14="http://schemas.microsoft.com/office/drawing/2010/main">
                <a:noFill/>
              </a14:hiddenFill>
            </a:ext>
          </a:extLst>
        </p:spPr>
      </p:cxnSp>
      <p:cxnSp>
        <p:nvCxnSpPr>
          <p:cNvPr id="12" name="AutoShape 12"/>
          <p:cNvCxnSpPr>
            <a:cxnSpLocks noChangeShapeType="1"/>
          </p:cNvCxnSpPr>
          <p:nvPr/>
        </p:nvCxnSpPr>
        <p:spPr bwMode="auto">
          <a:xfrm rot="5400000">
            <a:off x="2085951" y="2232571"/>
            <a:ext cx="1587" cy="1527175"/>
          </a:xfrm>
          <a:prstGeom prst="curvedConnector3">
            <a:avLst>
              <a:gd name="adj1" fmla="val 9799995"/>
            </a:avLst>
          </a:prstGeom>
          <a:noFill/>
          <a:ln w="9525">
            <a:solidFill>
              <a:schemeClr val="tx1"/>
            </a:solidFill>
            <a:round/>
            <a:headEnd/>
            <a:tailEnd type="triangle" w="lg" len="med"/>
          </a:ln>
          <a:extLst>
            <a:ext uri="{909E8E84-426E-40dd-AFC4-6F175D3DCCD1}">
              <a14:hiddenFill xmlns="" xmlns:a14="http://schemas.microsoft.com/office/drawing/2010/main">
                <a:noFill/>
              </a14:hiddenFill>
            </a:ext>
          </a:extLst>
        </p:spPr>
      </p:cxnSp>
      <p:cxnSp>
        <p:nvCxnSpPr>
          <p:cNvPr id="13" name="AutoShape 13"/>
          <p:cNvCxnSpPr>
            <a:cxnSpLocks noChangeShapeType="1"/>
          </p:cNvCxnSpPr>
          <p:nvPr/>
        </p:nvCxnSpPr>
        <p:spPr bwMode="auto">
          <a:xfrm rot="5400000" flipV="1">
            <a:off x="3172595" y="2673102"/>
            <a:ext cx="188912" cy="77787"/>
          </a:xfrm>
          <a:prstGeom prst="curvedConnector4">
            <a:avLst>
              <a:gd name="adj1" fmla="val -102523"/>
              <a:gd name="adj2" fmla="val 695917"/>
            </a:avLst>
          </a:prstGeom>
          <a:noFill/>
          <a:ln w="9525">
            <a:solidFill>
              <a:schemeClr val="tx1"/>
            </a:solidFill>
            <a:round/>
            <a:headEnd/>
            <a:tailEnd type="triangle" w="lg" len="med"/>
          </a:ln>
          <a:extLst>
            <a:ext uri="{909E8E84-426E-40dd-AFC4-6F175D3DCCD1}">
              <a14:hiddenFill xmlns="" xmlns:a14="http://schemas.microsoft.com/office/drawing/2010/main">
                <a:noFill/>
              </a14:hiddenFill>
            </a:ext>
          </a:extLst>
        </p:spPr>
      </p:cxnSp>
      <p:cxnSp>
        <p:nvCxnSpPr>
          <p:cNvPr id="14" name="AutoShape 14"/>
          <p:cNvCxnSpPr>
            <a:cxnSpLocks noChangeShapeType="1"/>
          </p:cNvCxnSpPr>
          <p:nvPr/>
        </p:nvCxnSpPr>
        <p:spPr bwMode="auto">
          <a:xfrm flipH="1">
            <a:off x="2313757" y="3073152"/>
            <a:ext cx="725487" cy="534988"/>
          </a:xfrm>
          <a:prstGeom prst="straightConnector1">
            <a:avLst/>
          </a:prstGeom>
          <a:noFill/>
          <a:ln w="9525">
            <a:solidFill>
              <a:schemeClr val="tx1"/>
            </a:solidFill>
            <a:round/>
            <a:headEnd/>
            <a:tailEnd type="triangle" w="lg" len="med"/>
          </a:ln>
          <a:extLst>
            <a:ext uri="{909E8E84-426E-40dd-AFC4-6F175D3DCCD1}">
              <a14:hiddenFill xmlns="" xmlns:a14="http://schemas.microsoft.com/office/drawing/2010/main">
                <a:noFill/>
              </a14:hiddenFill>
            </a:ext>
          </a:extLst>
        </p:spPr>
      </p:cxnSp>
      <p:cxnSp>
        <p:nvCxnSpPr>
          <p:cNvPr id="15" name="AutoShape 15"/>
          <p:cNvCxnSpPr>
            <a:cxnSpLocks noChangeShapeType="1"/>
          </p:cNvCxnSpPr>
          <p:nvPr/>
        </p:nvCxnSpPr>
        <p:spPr bwMode="auto">
          <a:xfrm flipH="1" flipV="1">
            <a:off x="1134244" y="3073152"/>
            <a:ext cx="801688" cy="534988"/>
          </a:xfrm>
          <a:prstGeom prst="straightConnector1">
            <a:avLst/>
          </a:prstGeom>
          <a:noFill/>
          <a:ln w="9525">
            <a:solidFill>
              <a:schemeClr val="tx1"/>
            </a:solidFill>
            <a:round/>
            <a:headEnd/>
            <a:tailEnd type="triangle" w="lg" len="med"/>
          </a:ln>
          <a:extLst>
            <a:ext uri="{909E8E84-426E-40dd-AFC4-6F175D3DCCD1}">
              <a14:hiddenFill xmlns="" xmlns:a14="http://schemas.microsoft.com/office/drawing/2010/main">
                <a:noFill/>
              </a14:hiddenFill>
            </a:ext>
          </a:extLst>
        </p:spPr>
      </p:cxnSp>
      <p:sp>
        <p:nvSpPr>
          <p:cNvPr id="17" name="Text Box 17"/>
          <p:cNvSpPr txBox="1">
            <a:spLocks noChangeArrowheads="1"/>
          </p:cNvSpPr>
          <p:nvPr/>
        </p:nvSpPr>
        <p:spPr bwMode="auto">
          <a:xfrm>
            <a:off x="5896744" y="2132856"/>
            <a:ext cx="1828800" cy="381000"/>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spcBef>
                <a:spcPct val="50000"/>
              </a:spcBef>
            </a:pPr>
            <a:r>
              <a:rPr lang="en-US" b="1">
                <a:latin typeface="Calibri" charset="0"/>
                <a:ea typeface="Calibri" charset="0"/>
                <a:cs typeface="Calibri" charset="0"/>
              </a:rPr>
              <a:t> 1      2      3</a:t>
            </a:r>
          </a:p>
        </p:txBody>
      </p:sp>
      <p:sp>
        <p:nvSpPr>
          <p:cNvPr id="18" name="Text Box 18"/>
          <p:cNvSpPr txBox="1">
            <a:spLocks noChangeArrowheads="1"/>
          </p:cNvSpPr>
          <p:nvPr/>
        </p:nvSpPr>
        <p:spPr bwMode="auto">
          <a:xfrm>
            <a:off x="5439544" y="2615952"/>
            <a:ext cx="304800" cy="1517650"/>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spcBef>
                <a:spcPct val="50000"/>
              </a:spcBef>
            </a:pPr>
            <a:r>
              <a:rPr lang="en-US" b="1">
                <a:latin typeface="Calibri" charset="0"/>
                <a:ea typeface="Calibri" charset="0"/>
                <a:cs typeface="Calibri" charset="0"/>
              </a:rPr>
              <a:t>1</a:t>
            </a:r>
            <a:endParaRPr lang="en-US" sz="1000" b="1">
              <a:latin typeface="Calibri" charset="0"/>
              <a:ea typeface="Calibri" charset="0"/>
              <a:cs typeface="Calibri" charset="0"/>
            </a:endParaRPr>
          </a:p>
          <a:p>
            <a:pPr eaLnBrk="1" hangingPunct="1">
              <a:spcBef>
                <a:spcPct val="50000"/>
              </a:spcBef>
            </a:pPr>
            <a:r>
              <a:rPr lang="en-US" b="1">
                <a:latin typeface="Calibri" charset="0"/>
                <a:ea typeface="Calibri" charset="0"/>
                <a:cs typeface="Calibri" charset="0"/>
              </a:rPr>
              <a:t>2</a:t>
            </a:r>
          </a:p>
          <a:p>
            <a:pPr eaLnBrk="1" hangingPunct="1">
              <a:spcBef>
                <a:spcPct val="50000"/>
              </a:spcBef>
            </a:pPr>
            <a:r>
              <a:rPr lang="en-US" b="1">
                <a:latin typeface="Calibri" charset="0"/>
                <a:ea typeface="Calibri" charset="0"/>
                <a:cs typeface="Calibri" charset="0"/>
              </a:rPr>
              <a:t>3</a:t>
            </a:r>
          </a:p>
        </p:txBody>
      </p:sp>
      <p:sp>
        <p:nvSpPr>
          <p:cNvPr id="19" name="Text Box 19"/>
          <p:cNvSpPr txBox="1">
            <a:spLocks noChangeArrowheads="1"/>
          </p:cNvSpPr>
          <p:nvPr/>
        </p:nvSpPr>
        <p:spPr bwMode="auto">
          <a:xfrm>
            <a:off x="5896744" y="2615952"/>
            <a:ext cx="1828800" cy="457200"/>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spcBef>
                <a:spcPct val="50000"/>
              </a:spcBef>
            </a:pPr>
            <a:r>
              <a:rPr lang="en-US" b="1">
                <a:latin typeface="Calibri" charset="0"/>
                <a:ea typeface="Calibri" charset="0"/>
                <a:cs typeface="Calibri" charset="0"/>
              </a:rPr>
              <a:t> 0      1      0</a:t>
            </a:r>
          </a:p>
        </p:txBody>
      </p:sp>
      <p:sp>
        <p:nvSpPr>
          <p:cNvPr id="20" name="Text Box 20"/>
          <p:cNvSpPr txBox="1">
            <a:spLocks noChangeArrowheads="1"/>
          </p:cNvSpPr>
          <p:nvPr/>
        </p:nvSpPr>
        <p:spPr bwMode="auto">
          <a:xfrm>
            <a:off x="5896744" y="3149352"/>
            <a:ext cx="1828800" cy="457200"/>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spcBef>
                <a:spcPct val="50000"/>
              </a:spcBef>
            </a:pPr>
            <a:r>
              <a:rPr lang="en-US" b="1">
                <a:latin typeface="Calibri" charset="0"/>
                <a:ea typeface="Calibri" charset="0"/>
                <a:cs typeface="Calibri" charset="0"/>
              </a:rPr>
              <a:t> 1      1      1</a:t>
            </a:r>
          </a:p>
        </p:txBody>
      </p:sp>
      <p:sp>
        <p:nvSpPr>
          <p:cNvPr id="21" name="Text Box 21"/>
          <p:cNvSpPr txBox="1">
            <a:spLocks noChangeArrowheads="1"/>
          </p:cNvSpPr>
          <p:nvPr/>
        </p:nvSpPr>
        <p:spPr bwMode="auto">
          <a:xfrm>
            <a:off x="5896744" y="3682752"/>
            <a:ext cx="1828800" cy="457200"/>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spcBef>
                <a:spcPct val="50000"/>
              </a:spcBef>
            </a:pPr>
            <a:r>
              <a:rPr lang="en-US" b="1">
                <a:latin typeface="Calibri" charset="0"/>
                <a:ea typeface="Calibri" charset="0"/>
                <a:cs typeface="Calibri" charset="0"/>
              </a:rPr>
              <a:t> 1      0      0</a:t>
            </a:r>
          </a:p>
        </p:txBody>
      </p:sp>
      <p:sp>
        <p:nvSpPr>
          <p:cNvPr id="16" name="Rectangle 16"/>
          <p:cNvSpPr>
            <a:spLocks noChangeArrowheads="1"/>
          </p:cNvSpPr>
          <p:nvPr/>
        </p:nvSpPr>
        <p:spPr bwMode="auto">
          <a:xfrm>
            <a:off x="5744344" y="2615952"/>
            <a:ext cx="1981200" cy="1524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r"/>
            <a:endParaRPr lang="en-US">
              <a:latin typeface="Calibri" charset="0"/>
              <a:ea typeface="Calibri" charset="0"/>
              <a:cs typeface="Calibri" charset="0"/>
            </a:endParaRPr>
          </a:p>
        </p:txBody>
      </p:sp>
    </p:spTree>
    <p:extLst>
      <p:ext uri="{BB962C8B-B14F-4D97-AF65-F5344CB8AC3E}">
        <p14:creationId xmlns:p14="http://schemas.microsoft.com/office/powerpoint/2010/main" val="1221457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CB48-EF37-DC47-BB30-FA1E2DE481B6}"/>
              </a:ext>
            </a:extLst>
          </p:cNvPr>
          <p:cNvSpPr>
            <a:spLocks noGrp="1"/>
          </p:cNvSpPr>
          <p:nvPr>
            <p:ph type="title"/>
          </p:nvPr>
        </p:nvSpPr>
        <p:spPr/>
        <p:txBody>
          <a:bodyPr/>
          <a:lstStyle/>
          <a:p>
            <a:r>
              <a:rPr lang="en-US"/>
              <a:t>When computing HITS, the initial values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1E0DEB-2C03-CD44-A19D-B3A819F6D2A9}"/>
                  </a:ext>
                </a:extLst>
              </p:cNvPr>
              <p:cNvSpPr>
                <a:spLocks noGrp="1"/>
              </p:cNvSpPr>
              <p:nvPr>
                <p:ph idx="1"/>
              </p:nvPr>
            </p:nvSpPr>
            <p:spPr/>
            <p:txBody>
              <a:bodyPr/>
              <a:lstStyle/>
              <a:p>
                <a:pPr marL="514350" indent="-514350">
                  <a:buAutoNum type="arabicPeriod"/>
                </a:pPr>
                <a:r>
                  <a:rPr lang="en-US" dirty="0"/>
                  <a:t>Are set all to </a:t>
                </a:r>
                <a14:m>
                  <m:oMath xmlns:m="http://schemas.openxmlformats.org/officeDocument/2006/math">
                    <m:r>
                      <a:rPr lang="en-US" i="1" dirty="0" smtClean="0">
                        <a:latin typeface="Cambria Math" panose="02040503050406030204" pitchFamily="18" charset="0"/>
                      </a:rPr>
                      <m:t>1</m:t>
                    </m:r>
                  </m:oMath>
                </a14:m>
                <a:endParaRPr lang="en-US" dirty="0"/>
              </a:p>
              <a:p>
                <a:pPr marL="514350" indent="-514350">
                  <a:buAutoNum type="arabicPeriod"/>
                </a:pPr>
                <a:r>
                  <a:rPr lang="en-US" dirty="0"/>
                  <a:t>Are set all to </a:t>
                </a:r>
                <a14:m>
                  <m:oMath xmlns:m="http://schemas.openxmlformats.org/officeDocument/2006/math">
                    <m:f>
                      <m:fPr>
                        <m:ctrlPr>
                          <a:rPr lang="en-US" i="1" dirty="0" smtClean="0">
                            <a:latin typeface="Cambria Math" panose="02040503050406030204" pitchFamily="18" charset="0"/>
                          </a:rPr>
                        </m:ctrlPr>
                      </m:fPr>
                      <m:num>
                        <m:r>
                          <a:rPr lang="fr-CH" b="0" i="1" dirty="0" smtClean="0">
                            <a:latin typeface="Cambria Math" panose="02040503050406030204" pitchFamily="18" charset="0"/>
                          </a:rPr>
                          <m:t>1</m:t>
                        </m:r>
                      </m:num>
                      <m:den>
                        <m:r>
                          <a:rPr lang="fr-CH" b="0" i="1" dirty="0" smtClean="0">
                            <a:latin typeface="Cambria Math" panose="02040503050406030204" pitchFamily="18" charset="0"/>
                          </a:rPr>
                          <m:t>𝑛</m:t>
                        </m:r>
                      </m:den>
                    </m:f>
                  </m:oMath>
                </a14:m>
                <a:endParaRPr lang="en-US" dirty="0"/>
              </a:p>
              <a:p>
                <a:pPr marL="514350" indent="-514350">
                  <a:buAutoNum type="arabicPeriod"/>
                </a:pPr>
                <a:r>
                  <a:rPr lang="en-US" dirty="0"/>
                  <a:t>Are set all to </a:t>
                </a:r>
                <a14:m>
                  <m:oMath xmlns:m="http://schemas.openxmlformats.org/officeDocument/2006/math">
                    <m:f>
                      <m:fPr>
                        <m:ctrlPr>
                          <a:rPr lang="en-US" i="1" dirty="0" smtClean="0">
                            <a:latin typeface="Cambria Math" panose="02040503050406030204" pitchFamily="18" charset="0"/>
                          </a:rPr>
                        </m:ctrlPr>
                      </m:fPr>
                      <m:num>
                        <m:r>
                          <a:rPr lang="fr-CH" b="0" i="1" dirty="0" smtClean="0">
                            <a:latin typeface="Cambria Math" panose="02040503050406030204" pitchFamily="18" charset="0"/>
                          </a:rPr>
                          <m:t>1</m:t>
                        </m:r>
                      </m:num>
                      <m:den>
                        <m:rad>
                          <m:radPr>
                            <m:degHide m:val="on"/>
                            <m:ctrlPr>
                              <a:rPr lang="fr-CH" b="0" i="1" dirty="0" smtClean="0">
                                <a:latin typeface="Cambria Math" panose="02040503050406030204" pitchFamily="18" charset="0"/>
                              </a:rPr>
                            </m:ctrlPr>
                          </m:radPr>
                          <m:deg/>
                          <m:e>
                            <m:r>
                              <a:rPr lang="fr-CH" b="0" i="1" dirty="0" smtClean="0">
                                <a:latin typeface="Cambria Math" panose="02040503050406030204" pitchFamily="18" charset="0"/>
                              </a:rPr>
                              <m:t>𝑛</m:t>
                            </m:r>
                          </m:e>
                        </m:rad>
                      </m:den>
                    </m:f>
                  </m:oMath>
                </a14:m>
                <a:endParaRPr lang="en-US" dirty="0"/>
              </a:p>
              <a:p>
                <a:pPr marL="514350" indent="-514350">
                  <a:buAutoNum type="arabicPeriod"/>
                </a:pPr>
                <a:r>
                  <a:rPr lang="en-US" dirty="0"/>
                  <a:t>Are chosen randomly</a:t>
                </a:r>
              </a:p>
            </p:txBody>
          </p:sp>
        </mc:Choice>
        <mc:Fallback xmlns="">
          <p:sp>
            <p:nvSpPr>
              <p:cNvPr id="3" name="Content Placeholder 2">
                <a:extLst>
                  <a:ext uri="{FF2B5EF4-FFF2-40B4-BE49-F238E27FC236}">
                    <a16:creationId xmlns:a16="http://schemas.microsoft.com/office/drawing/2014/main" id="{E51E0DEB-2C03-CD44-A19D-B3A819F6D2A9}"/>
                  </a:ext>
                </a:extLst>
              </p:cNvPr>
              <p:cNvSpPr>
                <a:spLocks noGrp="1" noRot="1" noChangeAspect="1" noMove="1" noResize="1" noEditPoints="1" noAdjustHandles="1" noChangeArrowheads="1" noChangeShapeType="1" noTextEdit="1"/>
              </p:cNvSpPr>
              <p:nvPr>
                <p:ph idx="1"/>
              </p:nvPr>
            </p:nvSpPr>
            <p:spPr>
              <a:blipFill>
                <a:blip r:embed="rId3"/>
                <a:stretch>
                  <a:fillRect l="-1829" t="-1511"/>
                </a:stretch>
              </a:blipFill>
            </p:spPr>
            <p:txBody>
              <a:bodyPr/>
              <a:lstStyle/>
              <a:p>
                <a:r>
                  <a:rPr lang="en-CH">
                    <a:noFill/>
                  </a:rPr>
                  <a:t> </a:t>
                </a:r>
              </a:p>
            </p:txBody>
          </p:sp>
        </mc:Fallback>
      </mc:AlternateContent>
      <p:sp>
        <p:nvSpPr>
          <p:cNvPr id="4" name="Footer Placeholder 3">
            <a:extLst>
              <a:ext uri="{FF2B5EF4-FFF2-40B4-BE49-F238E27FC236}">
                <a16:creationId xmlns:a16="http://schemas.microsoft.com/office/drawing/2014/main" id="{647316C4-C4D7-234F-92AF-B6F11F86299A}"/>
              </a:ext>
            </a:extLst>
          </p:cNvPr>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320183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1.5.1 Indexing Anchor Text</a:t>
            </a:r>
          </a:p>
        </p:txBody>
      </p:sp>
      <p:sp>
        <p:nvSpPr>
          <p:cNvPr id="3" name="Content Placeholder 2"/>
          <p:cNvSpPr>
            <a:spLocks noGrp="1"/>
          </p:cNvSpPr>
          <p:nvPr>
            <p:ph idx="1"/>
          </p:nvPr>
        </p:nvSpPr>
        <p:spPr/>
        <p:txBody>
          <a:bodyPr/>
          <a:lstStyle/>
          <a:p>
            <a:r>
              <a:rPr lang="en-US" dirty="0"/>
              <a:t>Anchor text is loosely defined as the text surrounding a hyperlink</a:t>
            </a:r>
            <a:endParaRPr lang="en-US" i="1" dirty="0"/>
          </a:p>
          <a:p>
            <a:r>
              <a:rPr lang="en-US" i="1" dirty="0"/>
              <a:t>Example</a:t>
            </a:r>
            <a:r>
              <a:rPr lang="en-US" dirty="0"/>
              <a:t>: “You can find cheap cars </a:t>
            </a:r>
            <a:r>
              <a:rPr lang="en-US" dirty="0">
                <a:hlinkClick r:id="rId3"/>
              </a:rPr>
              <a:t>here</a:t>
            </a:r>
            <a:r>
              <a:rPr lang="en-US" dirty="0"/>
              <a:t>.” </a:t>
            </a:r>
            <a:br>
              <a:rPr lang="en-US" dirty="0"/>
            </a:br>
            <a:r>
              <a:rPr lang="en-US" dirty="0"/>
              <a:t>Anchor text: “You can find cheap cars here”</a:t>
            </a:r>
          </a:p>
          <a:p>
            <a:endParaRPr lang="en-US" dirty="0"/>
          </a:p>
          <a:p>
            <a:r>
              <a:rPr lang="en-US" dirty="0"/>
              <a:t>Anchor text may contain a lot of additional content on the referred page</a:t>
            </a:r>
          </a:p>
          <a:p>
            <a:pPr marL="457200" indent="-457200">
              <a:buFont typeface="Arial" charset="0"/>
              <a:buChar char="•"/>
            </a:pPr>
            <a:r>
              <a:rPr lang="en-US" sz="2800" dirty="0"/>
              <a:t>It might be a better description of the page than the page content itself</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390355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sz="3200"/>
              <a:t>If the first column of matrix L is (0,1,1,1) and all other entries are 0 then the authority values</a:t>
            </a:r>
            <a:endParaRPr lang="en-US" sz="3200" dirty="0"/>
          </a:p>
        </p:txBody>
      </p:sp>
      <mc:AlternateContent xmlns:mc="http://schemas.openxmlformats.org/markup-compatibility/2006" xmlns:a14="http://schemas.microsoft.com/office/drawing/2010/main">
        <mc:Choice Requires="a14">
          <p:sp>
            <p:nvSpPr>
              <p:cNvPr id="13314" name="TPAnswers"/>
              <p:cNvSpPr>
                <a:spLocks noGrp="1"/>
              </p:cNvSpPr>
              <p:nvPr>
                <p:ph idx="1"/>
                <p:custDataLst>
                  <p:tags r:id="rId2"/>
                </p:custDataLst>
              </p:nvPr>
            </p:nvSpPr>
            <p:spPr/>
            <p:txBody>
              <a:bodyPr>
                <a:normAutofit/>
              </a:bodyPr>
              <a:lstStyle/>
              <a:p>
                <a:pPr marL="514350" indent="-514350">
                  <a:buAutoNum type="arabicPeriod"/>
                </a:pPr>
                <a14:m>
                  <m:oMath xmlns:m="http://schemas.openxmlformats.org/officeDocument/2006/math">
                    <m:d>
                      <m:dPr>
                        <m:ctrlPr>
                          <a:rPr lang="fr-CH" b="0" i="1" dirty="0">
                            <a:latin typeface="Cambria Math" panose="02040503050406030204" pitchFamily="18" charset="0"/>
                          </a:rPr>
                        </m:ctrlPr>
                      </m:dPr>
                      <m:e>
                        <m:r>
                          <a:rPr lang="fr-CH" b="0" i="1" dirty="0">
                            <a:latin typeface="Cambria Math" panose="02040503050406030204" pitchFamily="18" charset="0"/>
                          </a:rPr>
                          <m:t>0,1,1,1</m:t>
                        </m:r>
                      </m:e>
                    </m:d>
                  </m:oMath>
                </a14:m>
                <a:endParaRPr lang="fr-CH" b="0" dirty="0">
                  <a:latin typeface="Calibri" panose="020F0502020204030204" pitchFamily="34" charset="0"/>
                  <a:cs typeface="Calibri" panose="020F0502020204030204" pitchFamily="34" charset="0"/>
                </a:endParaRPr>
              </a:p>
              <a:p>
                <a:pPr marL="514350" indent="-514350">
                  <a:buAutoNum type="arabicPeriod"/>
                </a:pPr>
                <a14:m>
                  <m:oMath xmlns:m="http://schemas.openxmlformats.org/officeDocument/2006/math">
                    <m:d>
                      <m:dPr>
                        <m:ctrlPr>
                          <a:rPr lang="fr-CH" i="1" dirty="0">
                            <a:latin typeface="Cambria Math" panose="02040503050406030204" pitchFamily="18" charset="0"/>
                          </a:rPr>
                        </m:ctrlPr>
                      </m:dPr>
                      <m:e>
                        <m:r>
                          <a:rPr lang="fr-CH" i="1" dirty="0">
                            <a:latin typeface="Cambria Math" panose="02040503050406030204" pitchFamily="18" charset="0"/>
                          </a:rPr>
                          <m:t>0,</m:t>
                        </m:r>
                        <m:f>
                          <m:fPr>
                            <m:type m:val="lin"/>
                            <m:ctrlPr>
                              <a:rPr lang="fr-CH" i="1" dirty="0">
                                <a:latin typeface="Cambria Math" panose="02040503050406030204" pitchFamily="18" charset="0"/>
                              </a:rPr>
                            </m:ctrlPr>
                          </m:fPr>
                          <m:num>
                            <m:r>
                              <a:rPr lang="fr-CH" b="0" i="1" dirty="0">
                                <a:latin typeface="Cambria Math" panose="02040503050406030204" pitchFamily="18" charset="0"/>
                              </a:rPr>
                              <m:t>1</m:t>
                            </m:r>
                          </m:num>
                          <m:den>
                            <m:rad>
                              <m:radPr>
                                <m:degHide m:val="on"/>
                                <m:ctrlPr>
                                  <a:rPr lang="fr-CH" i="1" dirty="0">
                                    <a:latin typeface="Cambria Math" panose="02040503050406030204" pitchFamily="18" charset="0"/>
                                  </a:rPr>
                                </m:ctrlPr>
                              </m:radPr>
                              <m:deg/>
                              <m:e>
                                <m:r>
                                  <a:rPr lang="fr-CH" b="0" i="1" dirty="0">
                                    <a:latin typeface="Cambria Math" panose="02040503050406030204" pitchFamily="18" charset="0"/>
                                  </a:rPr>
                                  <m:t>3</m:t>
                                </m:r>
                              </m:e>
                            </m:rad>
                          </m:den>
                        </m:f>
                        <m:r>
                          <a:rPr lang="fr-CH" i="1" dirty="0">
                            <a:latin typeface="Cambria Math" panose="02040503050406030204" pitchFamily="18" charset="0"/>
                          </a:rPr>
                          <m:t>,</m:t>
                        </m:r>
                        <m:f>
                          <m:fPr>
                            <m:type m:val="lin"/>
                            <m:ctrlPr>
                              <a:rPr lang="fr-CH" i="1" dirty="0">
                                <a:latin typeface="Cambria Math" panose="02040503050406030204" pitchFamily="18" charset="0"/>
                              </a:rPr>
                            </m:ctrlPr>
                          </m:fPr>
                          <m:num>
                            <m:r>
                              <a:rPr lang="fr-CH" i="1" dirty="0">
                                <a:latin typeface="Cambria Math" panose="02040503050406030204" pitchFamily="18" charset="0"/>
                              </a:rPr>
                              <m:t>1</m:t>
                            </m:r>
                          </m:num>
                          <m:den>
                            <m:rad>
                              <m:radPr>
                                <m:degHide m:val="on"/>
                                <m:ctrlPr>
                                  <a:rPr lang="fr-CH" i="1" dirty="0">
                                    <a:latin typeface="Cambria Math" panose="02040503050406030204" pitchFamily="18" charset="0"/>
                                  </a:rPr>
                                </m:ctrlPr>
                              </m:radPr>
                              <m:deg/>
                              <m:e>
                                <m:r>
                                  <a:rPr lang="fr-CH" i="1" dirty="0">
                                    <a:latin typeface="Cambria Math" panose="02040503050406030204" pitchFamily="18" charset="0"/>
                                  </a:rPr>
                                  <m:t>3</m:t>
                                </m:r>
                              </m:e>
                            </m:rad>
                          </m:den>
                        </m:f>
                        <m:r>
                          <a:rPr lang="fr-CH" b="0" i="1" dirty="0">
                            <a:latin typeface="Cambria Math" panose="02040503050406030204" pitchFamily="18" charset="0"/>
                          </a:rPr>
                          <m:t>,</m:t>
                        </m:r>
                        <m:f>
                          <m:fPr>
                            <m:type m:val="lin"/>
                            <m:ctrlPr>
                              <a:rPr lang="fr-CH" i="1" dirty="0">
                                <a:latin typeface="Cambria Math" panose="02040503050406030204" pitchFamily="18" charset="0"/>
                              </a:rPr>
                            </m:ctrlPr>
                          </m:fPr>
                          <m:num>
                            <m:r>
                              <a:rPr lang="fr-CH" i="1" dirty="0">
                                <a:latin typeface="Cambria Math" panose="02040503050406030204" pitchFamily="18" charset="0"/>
                              </a:rPr>
                              <m:t>1</m:t>
                            </m:r>
                          </m:num>
                          <m:den>
                            <m:rad>
                              <m:radPr>
                                <m:degHide m:val="on"/>
                                <m:ctrlPr>
                                  <a:rPr lang="fr-CH" i="1" dirty="0">
                                    <a:latin typeface="Cambria Math" panose="02040503050406030204" pitchFamily="18" charset="0"/>
                                  </a:rPr>
                                </m:ctrlPr>
                              </m:radPr>
                              <m:deg/>
                              <m:e>
                                <m:r>
                                  <a:rPr lang="fr-CH" i="1" dirty="0">
                                    <a:latin typeface="Cambria Math" panose="02040503050406030204" pitchFamily="18" charset="0"/>
                                  </a:rPr>
                                  <m:t>3</m:t>
                                </m:r>
                              </m:e>
                            </m:rad>
                          </m:den>
                        </m:f>
                      </m:e>
                    </m:d>
                  </m:oMath>
                </a14:m>
                <a:endParaRPr lang="fr-CH" dirty="0">
                  <a:latin typeface="Calibri" panose="020F0502020204030204" pitchFamily="34" charset="0"/>
                  <a:cs typeface="Calibri" panose="020F0502020204030204" pitchFamily="34" charset="0"/>
                </a:endParaRPr>
              </a:p>
              <a:p>
                <a:pPr marL="514350" indent="-514350">
                  <a:buAutoNum type="arabicPeriod"/>
                </a:pPr>
                <a14:m>
                  <m:oMath xmlns:m="http://schemas.openxmlformats.org/officeDocument/2006/math">
                    <m:d>
                      <m:dPr>
                        <m:ctrlPr>
                          <a:rPr lang="fr-CH" i="1" dirty="0">
                            <a:latin typeface="Cambria Math" panose="02040503050406030204" pitchFamily="18" charset="0"/>
                          </a:rPr>
                        </m:ctrlPr>
                      </m:dPr>
                      <m:e>
                        <m:r>
                          <a:rPr lang="fr-CH" b="0" i="1" dirty="0">
                            <a:latin typeface="Cambria Math" panose="02040503050406030204" pitchFamily="18" charset="0"/>
                          </a:rPr>
                          <m:t>1</m:t>
                        </m:r>
                        <m:r>
                          <a:rPr lang="fr-CH" i="1" dirty="0">
                            <a:latin typeface="Cambria Math" panose="02040503050406030204" pitchFamily="18" charset="0"/>
                          </a:rPr>
                          <m:t>,</m:t>
                        </m:r>
                        <m:f>
                          <m:fPr>
                            <m:type m:val="lin"/>
                            <m:ctrlPr>
                              <a:rPr lang="fr-CH" i="1" dirty="0">
                                <a:latin typeface="Cambria Math" panose="02040503050406030204" pitchFamily="18" charset="0"/>
                              </a:rPr>
                            </m:ctrlPr>
                          </m:fPr>
                          <m:num>
                            <m:r>
                              <a:rPr lang="fr-CH" i="1" dirty="0">
                                <a:latin typeface="Cambria Math" panose="02040503050406030204" pitchFamily="18" charset="0"/>
                              </a:rPr>
                              <m:t>1</m:t>
                            </m:r>
                          </m:num>
                          <m:den>
                            <m:rad>
                              <m:radPr>
                                <m:degHide m:val="on"/>
                                <m:ctrlPr>
                                  <a:rPr lang="fr-CH" i="1" dirty="0">
                                    <a:latin typeface="Cambria Math" panose="02040503050406030204" pitchFamily="18" charset="0"/>
                                  </a:rPr>
                                </m:ctrlPr>
                              </m:radPr>
                              <m:deg/>
                              <m:e>
                                <m:r>
                                  <a:rPr lang="fr-CH" i="1" dirty="0">
                                    <a:latin typeface="Cambria Math" panose="02040503050406030204" pitchFamily="18" charset="0"/>
                                  </a:rPr>
                                  <m:t>3</m:t>
                                </m:r>
                              </m:e>
                            </m:rad>
                          </m:den>
                        </m:f>
                        <m:r>
                          <a:rPr lang="fr-CH" i="1" dirty="0">
                            <a:latin typeface="Cambria Math" panose="02040503050406030204" pitchFamily="18" charset="0"/>
                          </a:rPr>
                          <m:t>,</m:t>
                        </m:r>
                        <m:f>
                          <m:fPr>
                            <m:type m:val="lin"/>
                            <m:ctrlPr>
                              <a:rPr lang="fr-CH" i="1" dirty="0">
                                <a:latin typeface="Cambria Math" panose="02040503050406030204" pitchFamily="18" charset="0"/>
                              </a:rPr>
                            </m:ctrlPr>
                          </m:fPr>
                          <m:num>
                            <m:r>
                              <a:rPr lang="fr-CH" i="1" dirty="0">
                                <a:latin typeface="Cambria Math" panose="02040503050406030204" pitchFamily="18" charset="0"/>
                              </a:rPr>
                              <m:t>1</m:t>
                            </m:r>
                          </m:num>
                          <m:den>
                            <m:rad>
                              <m:radPr>
                                <m:degHide m:val="on"/>
                                <m:ctrlPr>
                                  <a:rPr lang="fr-CH" i="1" dirty="0">
                                    <a:latin typeface="Cambria Math" panose="02040503050406030204" pitchFamily="18" charset="0"/>
                                  </a:rPr>
                                </m:ctrlPr>
                              </m:radPr>
                              <m:deg/>
                              <m:e>
                                <m:r>
                                  <a:rPr lang="fr-CH" i="1" dirty="0">
                                    <a:latin typeface="Cambria Math" panose="02040503050406030204" pitchFamily="18" charset="0"/>
                                  </a:rPr>
                                  <m:t>3</m:t>
                                </m:r>
                              </m:e>
                            </m:rad>
                          </m:den>
                        </m:f>
                        <m:r>
                          <a:rPr lang="fr-CH" i="1" dirty="0">
                            <a:latin typeface="Cambria Math" panose="02040503050406030204" pitchFamily="18" charset="0"/>
                          </a:rPr>
                          <m:t>,</m:t>
                        </m:r>
                        <m:f>
                          <m:fPr>
                            <m:type m:val="lin"/>
                            <m:ctrlPr>
                              <a:rPr lang="fr-CH" i="1" dirty="0">
                                <a:latin typeface="Cambria Math" panose="02040503050406030204" pitchFamily="18" charset="0"/>
                              </a:rPr>
                            </m:ctrlPr>
                          </m:fPr>
                          <m:num>
                            <m:r>
                              <a:rPr lang="fr-CH" i="1" dirty="0">
                                <a:latin typeface="Cambria Math" panose="02040503050406030204" pitchFamily="18" charset="0"/>
                              </a:rPr>
                              <m:t>1</m:t>
                            </m:r>
                          </m:num>
                          <m:den>
                            <m:rad>
                              <m:radPr>
                                <m:degHide m:val="on"/>
                                <m:ctrlPr>
                                  <a:rPr lang="fr-CH" i="1" dirty="0">
                                    <a:latin typeface="Cambria Math" panose="02040503050406030204" pitchFamily="18" charset="0"/>
                                  </a:rPr>
                                </m:ctrlPr>
                              </m:radPr>
                              <m:deg/>
                              <m:e>
                                <m:r>
                                  <a:rPr lang="fr-CH" i="1" dirty="0">
                                    <a:latin typeface="Cambria Math" panose="02040503050406030204" pitchFamily="18" charset="0"/>
                                  </a:rPr>
                                  <m:t>3</m:t>
                                </m:r>
                              </m:e>
                            </m:rad>
                          </m:den>
                        </m:f>
                      </m:e>
                    </m:d>
                  </m:oMath>
                </a14:m>
                <a:endParaRPr lang="fr-CH" dirty="0">
                  <a:latin typeface="Calibri" panose="020F0502020204030204" pitchFamily="34" charset="0"/>
                  <a:cs typeface="Calibri" panose="020F0502020204030204" pitchFamily="34" charset="0"/>
                </a:endParaRPr>
              </a:p>
              <a:p>
                <a:pPr marL="514350" indent="-514350">
                  <a:buAutoNum type="arabicPeriod"/>
                </a:pPr>
                <a14:m>
                  <m:oMath xmlns:m="http://schemas.openxmlformats.org/officeDocument/2006/math">
                    <m:d>
                      <m:dPr>
                        <m:ctrlPr>
                          <a:rPr lang="fr-CH" i="1" dirty="0">
                            <a:latin typeface="Cambria Math" panose="02040503050406030204" pitchFamily="18" charset="0"/>
                          </a:rPr>
                        </m:ctrlPr>
                      </m:dPr>
                      <m:e>
                        <m:r>
                          <a:rPr lang="fr-CH" b="0" i="1" dirty="0">
                            <a:latin typeface="Cambria Math" panose="02040503050406030204" pitchFamily="18" charset="0"/>
                          </a:rPr>
                          <m:t>1</m:t>
                        </m:r>
                        <m:r>
                          <a:rPr lang="fr-CH" i="1" dirty="0">
                            <a:latin typeface="Cambria Math" panose="02040503050406030204" pitchFamily="18" charset="0"/>
                          </a:rPr>
                          <m:t>,</m:t>
                        </m:r>
                        <m:r>
                          <a:rPr lang="fr-CH" b="0" i="1" dirty="0">
                            <a:latin typeface="Cambria Math" panose="02040503050406030204" pitchFamily="18" charset="0"/>
                          </a:rPr>
                          <m:t>0</m:t>
                        </m:r>
                        <m:r>
                          <a:rPr lang="fr-CH" i="1" dirty="0">
                            <a:latin typeface="Cambria Math" panose="02040503050406030204" pitchFamily="18" charset="0"/>
                          </a:rPr>
                          <m:t>,</m:t>
                        </m:r>
                        <m:r>
                          <a:rPr lang="fr-CH" b="0" i="1" dirty="0">
                            <a:latin typeface="Cambria Math" panose="02040503050406030204" pitchFamily="18" charset="0"/>
                          </a:rPr>
                          <m:t>0</m:t>
                        </m:r>
                        <m:r>
                          <a:rPr lang="fr-CH" i="1" dirty="0">
                            <a:latin typeface="Cambria Math" panose="02040503050406030204" pitchFamily="18" charset="0"/>
                          </a:rPr>
                          <m:t>,</m:t>
                        </m:r>
                        <m:r>
                          <a:rPr lang="fr-CH" b="0" i="1" dirty="0">
                            <a:latin typeface="Cambria Math" panose="02040503050406030204" pitchFamily="18" charset="0"/>
                          </a:rPr>
                          <m:t>0</m:t>
                        </m:r>
                      </m:e>
                    </m:d>
                  </m:oMath>
                </a14:m>
                <a:endParaRPr lang="en-US" dirty="0">
                  <a:latin typeface="Calibri" panose="020F0502020204030204" pitchFamily="34" charset="0"/>
                  <a:cs typeface="Calibri" panose="020F0502020204030204" pitchFamily="34" charset="0"/>
                </a:endParaRPr>
              </a:p>
            </p:txBody>
          </p:sp>
        </mc:Choice>
        <mc:Fallback xmlns="">
          <p:sp>
            <p:nvSpPr>
              <p:cNvPr id="13314" name="TPAnswers"/>
              <p:cNvSpPr>
                <a:spLocks noGrp="1" noRot="1" noChangeAspect="1" noMove="1" noResize="1" noEditPoints="1" noAdjustHandles="1" noChangeArrowheads="1" noChangeShapeType="1" noTextEdit="1"/>
              </p:cNvSpPr>
              <p:nvPr>
                <p:ph idx="1"/>
                <p:custDataLst>
                  <p:tags r:id="rId5"/>
                </p:custDataLst>
              </p:nvPr>
            </p:nvSpPr>
            <p:spPr>
              <a:blipFill>
                <a:blip r:embed="rId6"/>
                <a:stretch>
                  <a:fillRect l="-1221" t="-2519"/>
                </a:stretch>
              </a:blipFill>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E548C675-FCFB-1E4F-AD51-00940268CAAC}"/>
              </a:ext>
            </a:extLst>
          </p:cNvPr>
          <p:cNvSpPr>
            <a:spLocks noGrp="1"/>
          </p:cNvSpPr>
          <p:nvPr>
            <p:ph type="ftr" sz="quarter" idx="10"/>
          </p:nvPr>
        </p:nvSpPr>
        <p:spPr/>
        <p:txBody>
          <a:bodyPr/>
          <a:lstStyle/>
          <a:p>
            <a:pPr>
              <a:defRPr/>
            </a:pPr>
            <a:r>
              <a:rPr lang="en-US"/>
              <a:t>©2022, Karl Aberer, EPFL-IC, Laboratoire de systèmes d'informations répartis </a:t>
            </a: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pPr eaLnBrk="1" hangingPunct="1"/>
            <a:r>
              <a:rPr lang="en-US" dirty="0">
                <a:latin typeface="Calibri" charset="0"/>
                <a:ea typeface="MS PGothic" charset="0"/>
              </a:rPr>
              <a:t>Practical Implementation</a:t>
            </a:r>
          </a:p>
        </p:txBody>
      </p:sp>
      <p:sp>
        <p:nvSpPr>
          <p:cNvPr id="61442" name="Rectangle 3"/>
          <p:cNvSpPr>
            <a:spLocks noGrp="1" noChangeArrowheads="1"/>
          </p:cNvSpPr>
          <p:nvPr>
            <p:ph type="body" idx="1"/>
          </p:nvPr>
        </p:nvSpPr>
        <p:spPr/>
        <p:txBody>
          <a:bodyPr/>
          <a:lstStyle/>
          <a:p>
            <a:pPr eaLnBrk="1" hangingPunct="1"/>
            <a:r>
              <a:rPr lang="en-US" sz="2800" dirty="0">
                <a:latin typeface="Calibri" charset="0"/>
                <a:ea typeface="MS PGothic" charset="0"/>
              </a:rPr>
              <a:t>Apply HITS in the context of a query</a:t>
            </a:r>
          </a:p>
          <a:p>
            <a:pPr lvl="1" eaLnBrk="1" hangingPunct="1">
              <a:buFont typeface="Arial" charset="0"/>
              <a:buChar char="–"/>
            </a:pPr>
            <a:r>
              <a:rPr lang="en-US" sz="2400" dirty="0">
                <a:latin typeface="Calibri" charset="0"/>
                <a:ea typeface="MS PGothic" charset="0"/>
              </a:rPr>
              <a:t>Given a query (e.</a:t>
            </a:r>
            <a:r>
              <a:rPr lang="en-US" sz="2400">
                <a:latin typeface="Calibri" charset="0"/>
                <a:ea typeface="MS PGothic" charset="0"/>
              </a:rPr>
              <a:t>g., </a:t>
            </a:r>
            <a:r>
              <a:rPr lang="en-US" sz="2400" dirty="0">
                <a:latin typeface="Calibri" charset="0"/>
                <a:ea typeface="MS PGothic" charset="0"/>
              </a:rPr>
              <a:t>“EPFL”), obtain all pages mentioning the query: call this the </a:t>
            </a:r>
            <a:r>
              <a:rPr lang="en-US" sz="2400" b="1" dirty="0">
                <a:latin typeface="Calibri" charset="0"/>
                <a:ea typeface="MS PGothic" charset="0"/>
              </a:rPr>
              <a:t>root set </a:t>
            </a:r>
            <a:r>
              <a:rPr lang="en-US" sz="2400" dirty="0">
                <a:latin typeface="Calibri" charset="0"/>
                <a:ea typeface="MS PGothic" charset="0"/>
              </a:rPr>
              <a:t>of pages. </a:t>
            </a:r>
          </a:p>
          <a:p>
            <a:pPr eaLnBrk="1" hangingPunct="1"/>
            <a:r>
              <a:rPr lang="en-US" sz="2800" dirty="0">
                <a:latin typeface="Calibri" charset="0"/>
                <a:ea typeface="MS PGothic" charset="0"/>
              </a:rPr>
              <a:t>Add page that either</a:t>
            </a:r>
          </a:p>
          <a:p>
            <a:pPr lvl="1" eaLnBrk="1" hangingPunct="1"/>
            <a:r>
              <a:rPr lang="en-US" sz="2400" dirty="0">
                <a:latin typeface="Calibri" charset="0"/>
                <a:ea typeface="MS PGothic" charset="0"/>
              </a:rPr>
              <a:t>points to a page in the root set, or</a:t>
            </a:r>
          </a:p>
          <a:p>
            <a:pPr lvl="1" eaLnBrk="1" hangingPunct="1"/>
            <a:r>
              <a:rPr lang="en-US" sz="2400" dirty="0">
                <a:latin typeface="Calibri" charset="0"/>
                <a:ea typeface="MS PGothic" charset="0"/>
              </a:rPr>
              <a:t>is pointed to by a page in the </a:t>
            </a:r>
            <a:br>
              <a:rPr lang="en-US" sz="2400" dirty="0">
                <a:latin typeface="Calibri" charset="0"/>
                <a:ea typeface="MS PGothic" charset="0"/>
              </a:rPr>
            </a:br>
            <a:r>
              <a:rPr lang="en-US" sz="2400" dirty="0">
                <a:latin typeface="Calibri" charset="0"/>
                <a:ea typeface="MS PGothic" charset="0"/>
              </a:rPr>
              <a:t>root set.</a:t>
            </a:r>
          </a:p>
          <a:p>
            <a:pPr eaLnBrk="1" hangingPunct="1"/>
            <a:r>
              <a:rPr lang="en-US" sz="2800" dirty="0">
                <a:latin typeface="Calibri" charset="0"/>
                <a:ea typeface="MS PGothic" charset="0"/>
              </a:rPr>
              <a:t>Use this set as </a:t>
            </a:r>
            <a:r>
              <a:rPr lang="en-US" sz="2800" b="1" dirty="0">
                <a:latin typeface="Calibri" charset="0"/>
                <a:ea typeface="MS PGothic" charset="0"/>
              </a:rPr>
              <a:t>base set</a:t>
            </a:r>
          </a:p>
          <a:p>
            <a:pPr lvl="1"/>
            <a:r>
              <a:rPr lang="en-US" sz="2400" dirty="0">
                <a:latin typeface="Calibri" charset="0"/>
                <a:ea typeface="MS PGothic" charset="0"/>
              </a:rPr>
              <a:t>Compute HITS on the base set</a:t>
            </a:r>
          </a:p>
        </p:txBody>
      </p:sp>
      <p:sp>
        <p:nvSpPr>
          <p:cNvPr id="61443" name="TextBox 5"/>
          <p:cNvSpPr txBox="1">
            <a:spLocks noChangeArrowheads="1"/>
          </p:cNvSpPr>
          <p:nvPr/>
        </p:nvSpPr>
        <p:spPr bwMode="auto">
          <a:xfrm>
            <a:off x="7620000" y="-33338"/>
            <a:ext cx="110172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21.3</a:t>
            </a:r>
          </a:p>
        </p:txBody>
      </p:sp>
      <p:sp>
        <p:nvSpPr>
          <p:cNvPr id="2" name="Footer Placeholder 1"/>
          <p:cNvSpPr>
            <a:spLocks noGrp="1"/>
          </p:cNvSpPr>
          <p:nvPr>
            <p:ph type="ftr" sz="quarter" idx="10"/>
          </p:nvPr>
        </p:nvSpPr>
        <p:spPr/>
        <p:txBody>
          <a:bodyPr/>
          <a:lstStyle/>
          <a:p>
            <a:r>
              <a:rPr lang="fr-CH"/>
              <a:t>©2022, Karl Aberer, EPFL-IC, Laboratoire de systèmes d'informations répartis </a:t>
            </a:r>
            <a:endParaRPr lang="en-GB" dirty="0"/>
          </a:p>
        </p:txBody>
      </p:sp>
      <p:sp>
        <p:nvSpPr>
          <p:cNvPr id="6" name="AutoShape 3"/>
          <p:cNvSpPr>
            <a:spLocks noChangeArrowheads="1"/>
          </p:cNvSpPr>
          <p:nvPr/>
        </p:nvSpPr>
        <p:spPr bwMode="auto">
          <a:xfrm>
            <a:off x="5825480" y="3949431"/>
            <a:ext cx="2286000" cy="1828800"/>
          </a:xfrm>
          <a:prstGeom prst="flowChartConnector">
            <a:avLst/>
          </a:prstGeom>
          <a:solidFill>
            <a:schemeClr val="accent1">
              <a:alpha val="50195"/>
            </a:schemeClr>
          </a:solidFill>
          <a:ln w="9525">
            <a:solidFill>
              <a:schemeClr val="tx1"/>
            </a:solidFill>
            <a:round/>
            <a:headEnd/>
            <a:tailEnd/>
          </a:ln>
        </p:spPr>
        <p:txBody>
          <a:bodyPr wrap="none" anchor="ctr"/>
          <a:lstStyle/>
          <a:p>
            <a:pPr algn="ctr"/>
            <a:r>
              <a:rPr lang="en-US">
                <a:latin typeface="Arial" charset="0"/>
              </a:rPr>
              <a:t>Root</a:t>
            </a:r>
          </a:p>
          <a:p>
            <a:pPr algn="ctr"/>
            <a:r>
              <a:rPr lang="en-US">
                <a:latin typeface="Arial" charset="0"/>
              </a:rPr>
              <a:t>set</a:t>
            </a:r>
          </a:p>
        </p:txBody>
      </p:sp>
      <p:sp>
        <p:nvSpPr>
          <p:cNvPr id="7" name="AutoShape 4"/>
          <p:cNvSpPr>
            <a:spLocks noChangeArrowheads="1"/>
          </p:cNvSpPr>
          <p:nvPr/>
        </p:nvSpPr>
        <p:spPr bwMode="auto">
          <a:xfrm>
            <a:off x="5292080" y="3644631"/>
            <a:ext cx="3656013" cy="2741613"/>
          </a:xfrm>
          <a:prstGeom prst="roundRect">
            <a:avLst>
              <a:gd name="adj" fmla="val 16667"/>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r"/>
            <a:endParaRPr lang="en-US"/>
          </a:p>
        </p:txBody>
      </p:sp>
      <p:sp>
        <p:nvSpPr>
          <p:cNvPr id="8" name="Oval 5"/>
          <p:cNvSpPr>
            <a:spLocks noChangeArrowheads="1"/>
          </p:cNvSpPr>
          <p:nvPr/>
        </p:nvSpPr>
        <p:spPr bwMode="auto">
          <a:xfrm>
            <a:off x="6328718" y="37208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9" name="Oval 6"/>
          <p:cNvSpPr>
            <a:spLocks noChangeArrowheads="1"/>
          </p:cNvSpPr>
          <p:nvPr/>
        </p:nvSpPr>
        <p:spPr bwMode="auto">
          <a:xfrm>
            <a:off x="5490518" y="45590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0" name="Oval 7"/>
          <p:cNvSpPr>
            <a:spLocks noChangeArrowheads="1"/>
          </p:cNvSpPr>
          <p:nvPr/>
        </p:nvSpPr>
        <p:spPr bwMode="auto">
          <a:xfrm>
            <a:off x="5566718" y="4071669"/>
            <a:ext cx="182562" cy="182562"/>
          </a:xfrm>
          <a:prstGeom prst="ellipse">
            <a:avLst/>
          </a:prstGeom>
          <a:solidFill>
            <a:schemeClr val="tx2"/>
          </a:solidFill>
          <a:ln w="9525">
            <a:solidFill>
              <a:schemeClr val="tx1"/>
            </a:solidFill>
            <a:round/>
            <a:headEnd/>
            <a:tailEnd/>
          </a:ln>
        </p:spPr>
        <p:txBody>
          <a:bodyPr wrap="none" anchor="ctr"/>
          <a:lstStyle/>
          <a:p>
            <a:pPr algn="ctr"/>
            <a:endParaRPr lang="en-US">
              <a:latin typeface="Arial" charset="0"/>
            </a:endParaRPr>
          </a:p>
        </p:txBody>
      </p:sp>
      <p:sp>
        <p:nvSpPr>
          <p:cNvPr id="11" name="Oval 8"/>
          <p:cNvSpPr>
            <a:spLocks noChangeArrowheads="1"/>
          </p:cNvSpPr>
          <p:nvPr/>
        </p:nvSpPr>
        <p:spPr bwMode="auto">
          <a:xfrm>
            <a:off x="8309918" y="5443269"/>
            <a:ext cx="182562" cy="182562"/>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2" name="Oval 9"/>
          <p:cNvSpPr>
            <a:spLocks noChangeArrowheads="1"/>
          </p:cNvSpPr>
          <p:nvPr/>
        </p:nvSpPr>
        <p:spPr bwMode="auto">
          <a:xfrm>
            <a:off x="8416280" y="4787631"/>
            <a:ext cx="182563"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3" name="Oval 10"/>
          <p:cNvSpPr>
            <a:spLocks noChangeArrowheads="1"/>
          </p:cNvSpPr>
          <p:nvPr/>
        </p:nvSpPr>
        <p:spPr bwMode="auto">
          <a:xfrm>
            <a:off x="8157518" y="4300269"/>
            <a:ext cx="182562" cy="182562"/>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4" name="Oval 11"/>
          <p:cNvSpPr>
            <a:spLocks noChangeArrowheads="1"/>
          </p:cNvSpPr>
          <p:nvPr/>
        </p:nvSpPr>
        <p:spPr bwMode="auto">
          <a:xfrm>
            <a:off x="8035280" y="3949431"/>
            <a:ext cx="182563"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5" name="Oval 12"/>
          <p:cNvSpPr>
            <a:spLocks noChangeArrowheads="1"/>
          </p:cNvSpPr>
          <p:nvPr/>
        </p:nvSpPr>
        <p:spPr bwMode="auto">
          <a:xfrm>
            <a:off x="5566718" y="51686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6" name="Oval 13"/>
          <p:cNvSpPr>
            <a:spLocks noChangeArrowheads="1"/>
          </p:cNvSpPr>
          <p:nvPr/>
        </p:nvSpPr>
        <p:spPr bwMode="auto">
          <a:xfrm>
            <a:off x="5719118" y="56258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7" name="Oval 14"/>
          <p:cNvSpPr>
            <a:spLocks noChangeArrowheads="1"/>
          </p:cNvSpPr>
          <p:nvPr/>
        </p:nvSpPr>
        <p:spPr bwMode="auto">
          <a:xfrm>
            <a:off x="6938318" y="53210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8" name="Oval 15"/>
          <p:cNvSpPr>
            <a:spLocks noChangeArrowheads="1"/>
          </p:cNvSpPr>
          <p:nvPr/>
        </p:nvSpPr>
        <p:spPr bwMode="auto">
          <a:xfrm>
            <a:off x="7395518" y="52448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9" name="Oval 16"/>
          <p:cNvSpPr>
            <a:spLocks noChangeArrowheads="1"/>
          </p:cNvSpPr>
          <p:nvPr/>
        </p:nvSpPr>
        <p:spPr bwMode="auto">
          <a:xfrm>
            <a:off x="7700318" y="48638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20" name="Oval 17"/>
          <p:cNvSpPr>
            <a:spLocks noChangeArrowheads="1"/>
          </p:cNvSpPr>
          <p:nvPr/>
        </p:nvSpPr>
        <p:spPr bwMode="auto">
          <a:xfrm>
            <a:off x="7578080" y="4482831"/>
            <a:ext cx="182563"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21" name="Oval 18"/>
          <p:cNvSpPr>
            <a:spLocks noChangeArrowheads="1"/>
          </p:cNvSpPr>
          <p:nvPr/>
        </p:nvSpPr>
        <p:spPr bwMode="auto">
          <a:xfrm>
            <a:off x="6252518" y="45590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22" name="Oval 19"/>
          <p:cNvSpPr>
            <a:spLocks noChangeArrowheads="1"/>
          </p:cNvSpPr>
          <p:nvPr/>
        </p:nvSpPr>
        <p:spPr bwMode="auto">
          <a:xfrm>
            <a:off x="6100118" y="51686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23" name="Oval 20"/>
          <p:cNvSpPr>
            <a:spLocks noChangeArrowheads="1"/>
          </p:cNvSpPr>
          <p:nvPr/>
        </p:nvSpPr>
        <p:spPr bwMode="auto">
          <a:xfrm>
            <a:off x="6023918" y="47876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cxnSp>
        <p:nvCxnSpPr>
          <p:cNvPr id="24" name="AutoShape 21"/>
          <p:cNvCxnSpPr>
            <a:cxnSpLocks noChangeShapeType="1"/>
          </p:cNvCxnSpPr>
          <p:nvPr/>
        </p:nvCxnSpPr>
        <p:spPr bwMode="auto">
          <a:xfrm flipH="1">
            <a:off x="6344593" y="3903394"/>
            <a:ext cx="76200" cy="655637"/>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5" name="AutoShape 22"/>
          <p:cNvCxnSpPr>
            <a:cxnSpLocks noChangeShapeType="1"/>
          </p:cNvCxnSpPr>
          <p:nvPr/>
        </p:nvCxnSpPr>
        <p:spPr bwMode="auto">
          <a:xfrm flipH="1" flipV="1">
            <a:off x="6484293" y="3876406"/>
            <a:ext cx="1185862" cy="60642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6" name="AutoShape 23"/>
          <p:cNvCxnSpPr>
            <a:cxnSpLocks noChangeShapeType="1"/>
          </p:cNvCxnSpPr>
          <p:nvPr/>
        </p:nvCxnSpPr>
        <p:spPr bwMode="auto">
          <a:xfrm flipV="1">
            <a:off x="7670155" y="4105006"/>
            <a:ext cx="392113" cy="37782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7" name="AutoShape 24"/>
          <p:cNvCxnSpPr>
            <a:cxnSpLocks noChangeShapeType="1"/>
          </p:cNvCxnSpPr>
          <p:nvPr/>
        </p:nvCxnSpPr>
        <p:spPr bwMode="auto">
          <a:xfrm flipV="1">
            <a:off x="7760643" y="4455844"/>
            <a:ext cx="423862" cy="119062"/>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8" name="AutoShape 25"/>
          <p:cNvCxnSpPr>
            <a:cxnSpLocks noChangeShapeType="1"/>
          </p:cNvCxnSpPr>
          <p:nvPr/>
        </p:nvCxnSpPr>
        <p:spPr bwMode="auto">
          <a:xfrm flipV="1">
            <a:off x="7882880" y="4879706"/>
            <a:ext cx="533400" cy="762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9" name="AutoShape 26"/>
          <p:cNvCxnSpPr>
            <a:cxnSpLocks noChangeShapeType="1"/>
          </p:cNvCxnSpPr>
          <p:nvPr/>
        </p:nvCxnSpPr>
        <p:spPr bwMode="auto">
          <a:xfrm>
            <a:off x="7855893" y="5019406"/>
            <a:ext cx="481012" cy="45085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0" name="AutoShape 27"/>
          <p:cNvCxnSpPr>
            <a:cxnSpLocks noChangeShapeType="1"/>
          </p:cNvCxnSpPr>
          <p:nvPr/>
        </p:nvCxnSpPr>
        <p:spPr bwMode="auto">
          <a:xfrm flipH="1">
            <a:off x="7551093" y="5019406"/>
            <a:ext cx="176212" cy="25241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1" name="AutoShape 28"/>
          <p:cNvCxnSpPr>
            <a:cxnSpLocks noChangeShapeType="1"/>
          </p:cNvCxnSpPr>
          <p:nvPr/>
        </p:nvCxnSpPr>
        <p:spPr bwMode="auto">
          <a:xfrm>
            <a:off x="7578080" y="5336906"/>
            <a:ext cx="731838" cy="198438"/>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2" name="AutoShape 29"/>
          <p:cNvCxnSpPr>
            <a:cxnSpLocks noChangeShapeType="1"/>
          </p:cNvCxnSpPr>
          <p:nvPr/>
        </p:nvCxnSpPr>
        <p:spPr bwMode="auto">
          <a:xfrm flipV="1">
            <a:off x="7855893" y="4455844"/>
            <a:ext cx="328612" cy="4349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3" name="AutoShape 30"/>
          <p:cNvCxnSpPr>
            <a:cxnSpLocks noChangeShapeType="1"/>
          </p:cNvCxnSpPr>
          <p:nvPr/>
        </p:nvCxnSpPr>
        <p:spPr bwMode="auto">
          <a:xfrm flipV="1">
            <a:off x="5901680" y="5413106"/>
            <a:ext cx="1036638" cy="3048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4" name="AutoShape 31"/>
          <p:cNvCxnSpPr>
            <a:cxnSpLocks noChangeShapeType="1"/>
          </p:cNvCxnSpPr>
          <p:nvPr/>
        </p:nvCxnSpPr>
        <p:spPr bwMode="auto">
          <a:xfrm flipV="1">
            <a:off x="5874693" y="5324206"/>
            <a:ext cx="252412" cy="32861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5" name="AutoShape 32"/>
          <p:cNvCxnSpPr>
            <a:cxnSpLocks noChangeShapeType="1"/>
          </p:cNvCxnSpPr>
          <p:nvPr/>
        </p:nvCxnSpPr>
        <p:spPr bwMode="auto">
          <a:xfrm>
            <a:off x="5749280" y="5260706"/>
            <a:ext cx="350838"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6" name="AutoShape 33"/>
          <p:cNvCxnSpPr>
            <a:cxnSpLocks noChangeShapeType="1"/>
          </p:cNvCxnSpPr>
          <p:nvPr/>
        </p:nvCxnSpPr>
        <p:spPr bwMode="auto">
          <a:xfrm flipV="1">
            <a:off x="5722293" y="4943206"/>
            <a:ext cx="328612" cy="25241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7" name="AutoShape 34"/>
          <p:cNvCxnSpPr>
            <a:cxnSpLocks noChangeShapeType="1"/>
          </p:cNvCxnSpPr>
          <p:nvPr/>
        </p:nvCxnSpPr>
        <p:spPr bwMode="auto">
          <a:xfrm flipH="1" flipV="1">
            <a:off x="6408093" y="4714606"/>
            <a:ext cx="557212" cy="63341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8" name="AutoShape 35"/>
          <p:cNvCxnSpPr>
            <a:cxnSpLocks noChangeShapeType="1"/>
          </p:cNvCxnSpPr>
          <p:nvPr/>
        </p:nvCxnSpPr>
        <p:spPr bwMode="auto">
          <a:xfrm>
            <a:off x="5673080" y="4651106"/>
            <a:ext cx="579438"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9" name="AutoShape 36"/>
          <p:cNvCxnSpPr>
            <a:cxnSpLocks noChangeShapeType="1"/>
          </p:cNvCxnSpPr>
          <p:nvPr/>
        </p:nvCxnSpPr>
        <p:spPr bwMode="auto">
          <a:xfrm flipV="1">
            <a:off x="5749280" y="3876406"/>
            <a:ext cx="606425" cy="287338"/>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0" name="AutoShape 37"/>
          <p:cNvCxnSpPr>
            <a:cxnSpLocks noChangeShapeType="1"/>
          </p:cNvCxnSpPr>
          <p:nvPr/>
        </p:nvCxnSpPr>
        <p:spPr bwMode="auto">
          <a:xfrm>
            <a:off x="5722293" y="4227244"/>
            <a:ext cx="557212" cy="3587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1" name="Text Box 38"/>
          <p:cNvSpPr txBox="1">
            <a:spLocks noChangeArrowheads="1"/>
          </p:cNvSpPr>
          <p:nvPr/>
        </p:nvSpPr>
        <p:spPr bwMode="auto">
          <a:xfrm>
            <a:off x="6367912" y="6004599"/>
            <a:ext cx="138211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algn="ctr" eaLnBrk="1" hangingPunct="1"/>
            <a:r>
              <a:rPr lang="en-US">
                <a:latin typeface="Arial" charset="0"/>
              </a:rPr>
              <a:t>Base set</a:t>
            </a:r>
          </a:p>
        </p:txBody>
      </p:sp>
    </p:spTree>
    <p:extLst>
      <p:ext uri="{BB962C8B-B14F-4D97-AF65-F5344CB8AC3E}">
        <p14:creationId xmlns:p14="http://schemas.microsoft.com/office/powerpoint/2010/main" val="21765952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HITS Conclusions</a:t>
            </a:r>
          </a:p>
        </p:txBody>
      </p:sp>
      <p:sp>
        <p:nvSpPr>
          <p:cNvPr id="3" name="Content Placeholder 2"/>
          <p:cNvSpPr>
            <a:spLocks noGrp="1"/>
          </p:cNvSpPr>
          <p:nvPr>
            <p:ph idx="1"/>
          </p:nvPr>
        </p:nvSpPr>
        <p:spPr/>
        <p:txBody>
          <a:bodyPr/>
          <a:lstStyle/>
          <a:p>
            <a:pPr eaLnBrk="1" hangingPunct="1"/>
            <a:r>
              <a:rPr lang="en-US" sz="2800" dirty="0">
                <a:latin typeface="Calibri" charset="0"/>
                <a:ea typeface="MS PGothic" charset="0"/>
              </a:rPr>
              <a:t>Potential issues</a:t>
            </a:r>
          </a:p>
          <a:p>
            <a:pPr lvl="1"/>
            <a:r>
              <a:rPr lang="en-US" sz="2400" dirty="0">
                <a:latin typeface="Calibri" charset="0"/>
                <a:ea typeface="MS PGothic" charset="0"/>
              </a:rPr>
              <a:t>Mutually Reinforcing Affiliates: clusters of affiliated pages/sites can boost each others</a:t>
            </a:r>
            <a:r>
              <a:rPr lang="ja-JP" altLang="en-US" sz="2400">
                <a:latin typeface="Calibri" charset="0"/>
                <a:ea typeface="MS PGothic" charset="0"/>
              </a:rPr>
              <a:t>’</a:t>
            </a:r>
            <a:r>
              <a:rPr lang="en-US" altLang="ja-JP" sz="2400" dirty="0">
                <a:latin typeface="Calibri" charset="0"/>
                <a:ea typeface="MS PGothic" charset="0"/>
              </a:rPr>
              <a:t>scores </a:t>
            </a:r>
          </a:p>
          <a:p>
            <a:pPr lvl="1"/>
            <a:r>
              <a:rPr lang="en-US" sz="2400" dirty="0">
                <a:latin typeface="Calibri" charset="0"/>
                <a:ea typeface="MS PGothic" charset="0"/>
              </a:rPr>
              <a:t>Topic Drift: off-topic pages can cause off-topic </a:t>
            </a:r>
            <a:r>
              <a:rPr lang="ja-JP" altLang="en-US" sz="2400" dirty="0">
                <a:latin typeface="Calibri" charset="0"/>
                <a:ea typeface="MS PGothic" charset="0"/>
              </a:rPr>
              <a:t>“</a:t>
            </a:r>
            <a:r>
              <a:rPr lang="en-US" altLang="ja-JP" sz="2400" dirty="0">
                <a:latin typeface="Calibri" charset="0"/>
                <a:ea typeface="MS PGothic" charset="0"/>
              </a:rPr>
              <a:t>authorities</a:t>
            </a:r>
            <a:r>
              <a:rPr lang="ja-JP" altLang="en-US" sz="2400" dirty="0">
                <a:latin typeface="Calibri" charset="0"/>
                <a:ea typeface="MS PGothic" charset="0"/>
              </a:rPr>
              <a:t>”</a:t>
            </a:r>
            <a:r>
              <a:rPr lang="en-US" altLang="ja-JP" sz="2400" dirty="0">
                <a:latin typeface="Calibri" charset="0"/>
                <a:ea typeface="MS PGothic" charset="0"/>
              </a:rPr>
              <a:t> to be returned</a:t>
            </a:r>
          </a:p>
          <a:p>
            <a:r>
              <a:rPr lang="en-US" sz="2800" dirty="0"/>
              <a:t>Social Network Analysis</a:t>
            </a:r>
          </a:p>
          <a:p>
            <a:pPr lvl="1">
              <a:buFont typeface="Arial" charset="0"/>
              <a:buChar char="–"/>
            </a:pPr>
            <a:r>
              <a:rPr lang="en-US" sz="2400" dirty="0">
                <a:latin typeface="Calibri" charset="0"/>
                <a:ea typeface="MS PGothic" charset="0"/>
              </a:rPr>
              <a:t>PageRank and HITs are examples of Social Network (SN) Analysis algorithms</a:t>
            </a:r>
          </a:p>
          <a:p>
            <a:pPr lvl="1">
              <a:buFont typeface="Arial" charset="0"/>
              <a:buChar char="–"/>
            </a:pPr>
            <a:r>
              <a:rPr lang="en-US" sz="2400" dirty="0">
                <a:latin typeface="Calibri" charset="0"/>
                <a:ea typeface="MS PGothic" charset="0"/>
              </a:rPr>
              <a:t>SNs contain a lot of other interesting structure (see later)</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1451121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en-US" dirty="0">
                <a:latin typeface="Calibri" charset="0"/>
                <a:ea typeface="MS PGothic" charset="0"/>
              </a:rPr>
              <a:t>1.5.4 Link Indexing</a:t>
            </a:r>
            <a:endParaRPr lang="en-US" sz="2800" dirty="0">
              <a:latin typeface="Calibri" charset="0"/>
              <a:ea typeface="MS PGothic" charset="0"/>
            </a:endParaRPr>
          </a:p>
        </p:txBody>
      </p:sp>
      <p:sp>
        <p:nvSpPr>
          <p:cNvPr id="32770" name="Rectangle 3"/>
          <p:cNvSpPr>
            <a:spLocks noGrp="1" noChangeArrowheads="1"/>
          </p:cNvSpPr>
          <p:nvPr>
            <p:ph type="body" idx="1"/>
          </p:nvPr>
        </p:nvSpPr>
        <p:spPr>
          <a:xfrm>
            <a:off x="304800" y="1484784"/>
            <a:ext cx="8610600" cy="4876800"/>
          </a:xfrm>
        </p:spPr>
        <p:txBody>
          <a:bodyPr/>
          <a:lstStyle/>
          <a:p>
            <a:pPr eaLnBrk="1" hangingPunct="1"/>
            <a:r>
              <a:rPr lang="en-US" sz="2800" dirty="0">
                <a:latin typeface="Calibri" charset="0"/>
                <a:ea typeface="MS PGothic" charset="0"/>
              </a:rPr>
              <a:t>Connectivity Server: support for fast queries on the web graph</a:t>
            </a:r>
          </a:p>
          <a:p>
            <a:pPr lvl="1" eaLnBrk="1" hangingPunct="1"/>
            <a:r>
              <a:rPr lang="en-US" sz="2400" dirty="0">
                <a:latin typeface="Calibri" charset="0"/>
                <a:ea typeface="MS PGothic" charset="0"/>
              </a:rPr>
              <a:t>Which URLs point to a given URL?</a:t>
            </a:r>
          </a:p>
          <a:p>
            <a:pPr lvl="1" eaLnBrk="1" hangingPunct="1"/>
            <a:r>
              <a:rPr lang="en-US" sz="2400" dirty="0">
                <a:latin typeface="Calibri" charset="0"/>
                <a:ea typeface="MS PGothic" charset="0"/>
              </a:rPr>
              <a:t>Which URLs does a given URL point to?</a:t>
            </a:r>
          </a:p>
          <a:p>
            <a:pPr eaLnBrk="1" hangingPunct="1">
              <a:buFont typeface="Wingdings" charset="0"/>
              <a:buNone/>
            </a:pPr>
            <a:r>
              <a:rPr lang="en-US" sz="2800" dirty="0">
                <a:latin typeface="Calibri" charset="0"/>
                <a:ea typeface="MS PGothic" charset="0"/>
              </a:rPr>
              <a:t>Stores mappings in memory from</a:t>
            </a:r>
          </a:p>
          <a:p>
            <a:pPr lvl="1"/>
            <a:r>
              <a:rPr lang="en-US" sz="2400" dirty="0">
                <a:latin typeface="Calibri" charset="0"/>
                <a:ea typeface="MS PGothic" charset="0"/>
              </a:rPr>
              <a:t>URL to </a:t>
            </a:r>
            <a:r>
              <a:rPr lang="en-US" sz="2400" dirty="0" err="1">
                <a:latin typeface="Calibri" charset="0"/>
                <a:ea typeface="MS PGothic" charset="0"/>
              </a:rPr>
              <a:t>outlinks</a:t>
            </a:r>
            <a:r>
              <a:rPr lang="en-US" sz="2400" dirty="0">
                <a:latin typeface="Calibri" charset="0"/>
                <a:ea typeface="MS PGothic" charset="0"/>
              </a:rPr>
              <a:t>, URL to </a:t>
            </a:r>
            <a:r>
              <a:rPr lang="en-US" sz="2400" dirty="0" err="1">
                <a:latin typeface="Calibri" charset="0"/>
                <a:ea typeface="MS PGothic" charset="0"/>
              </a:rPr>
              <a:t>inlinks</a:t>
            </a:r>
            <a:endParaRPr lang="en-US" sz="2400" dirty="0">
              <a:latin typeface="Calibri" charset="0"/>
              <a:ea typeface="MS PGothic" charset="0"/>
            </a:endParaRPr>
          </a:p>
          <a:p>
            <a:pPr eaLnBrk="1" hangingPunct="1"/>
            <a:r>
              <a:rPr lang="en-US" sz="2800" dirty="0">
                <a:latin typeface="Calibri" charset="0"/>
                <a:ea typeface="MS PGothic" charset="0"/>
              </a:rPr>
              <a:t>Applications</a:t>
            </a:r>
          </a:p>
          <a:p>
            <a:pPr lvl="1" eaLnBrk="1" hangingPunct="1"/>
            <a:r>
              <a:rPr lang="en-US" sz="2400" dirty="0">
                <a:latin typeface="Calibri" charset="0"/>
                <a:ea typeface="MS PGothic" charset="0"/>
              </a:rPr>
              <a:t>Link analysis (PageRank, HITS)</a:t>
            </a:r>
          </a:p>
          <a:p>
            <a:pPr lvl="1"/>
            <a:r>
              <a:rPr lang="en-US" sz="2400" dirty="0">
                <a:latin typeface="Calibri" charset="0"/>
                <a:ea typeface="MS PGothic" charset="0"/>
              </a:rPr>
              <a:t>Web graph analysis</a:t>
            </a:r>
          </a:p>
          <a:p>
            <a:pPr lvl="1"/>
            <a:r>
              <a:rPr lang="en-US" sz="2400" dirty="0">
                <a:latin typeface="Calibri" charset="0"/>
                <a:ea typeface="MS PGothic" charset="0"/>
              </a:rPr>
              <a:t>Web crawl control: crawl optimization</a:t>
            </a:r>
          </a:p>
        </p:txBody>
      </p:sp>
      <p:sp>
        <p:nvSpPr>
          <p:cNvPr id="32771" name="TextBox 4"/>
          <p:cNvSpPr txBox="1">
            <a:spLocks noChangeArrowheads="1"/>
          </p:cNvSpPr>
          <p:nvPr/>
        </p:nvSpPr>
        <p:spPr bwMode="auto">
          <a:xfrm>
            <a:off x="7620000" y="-33338"/>
            <a:ext cx="110172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20.4</a:t>
            </a:r>
          </a:p>
        </p:txBody>
      </p:sp>
      <p:sp>
        <p:nvSpPr>
          <p:cNvPr id="2" name="Footer Placeholder 1"/>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671122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dirty="0">
                <a:latin typeface="Calibri" charset="0"/>
                <a:ea typeface="MS PGothic" charset="0"/>
              </a:rPr>
              <a:t>Adjacency Lists</a:t>
            </a:r>
          </a:p>
        </p:txBody>
      </p:sp>
      <p:sp>
        <p:nvSpPr>
          <p:cNvPr id="34818" name="Rectangle 3"/>
          <p:cNvSpPr>
            <a:spLocks noGrp="1" noChangeArrowheads="1"/>
          </p:cNvSpPr>
          <p:nvPr>
            <p:ph type="body" idx="1"/>
          </p:nvPr>
        </p:nvSpPr>
        <p:spPr/>
        <p:txBody>
          <a:bodyPr/>
          <a:lstStyle/>
          <a:p>
            <a:pPr eaLnBrk="1" hangingPunct="1"/>
            <a:r>
              <a:rPr lang="en-US" sz="2800" dirty="0">
                <a:latin typeface="Calibri" charset="0"/>
                <a:ea typeface="MS PGothic" charset="0"/>
              </a:rPr>
              <a:t>The set of URLs a node is pointing to (or pointed to) sorted in </a:t>
            </a:r>
            <a:r>
              <a:rPr lang="en-US" sz="2800" i="1" dirty="0">
                <a:latin typeface="Calibri" charset="0"/>
                <a:ea typeface="MS PGothic" charset="0"/>
              </a:rPr>
              <a:t>lexicographical order</a:t>
            </a:r>
          </a:p>
          <a:p>
            <a:endParaRPr lang="en-US" sz="2800" i="1" dirty="0">
              <a:latin typeface="Calibri" charset="0"/>
              <a:ea typeface="MS PGothic" charset="0"/>
            </a:endParaRPr>
          </a:p>
          <a:p>
            <a:r>
              <a:rPr lang="en-US" sz="2800" i="1" dirty="0">
                <a:latin typeface="Calibri" charset="0"/>
                <a:ea typeface="MS PGothic" charset="0"/>
              </a:rPr>
              <a:t>Example: </a:t>
            </a:r>
            <a:r>
              <a:rPr lang="en-US" sz="2800" dirty="0">
                <a:latin typeface="Calibri" charset="0"/>
                <a:ea typeface="MS PGothic" charset="0"/>
              </a:rPr>
              <a:t>outgoing links from </a:t>
            </a:r>
            <a:r>
              <a:rPr lang="en-US" sz="2800" b="1" dirty="0">
                <a:latin typeface="Calibri" charset="0"/>
                <a:ea typeface="MS PGothic" charset="0"/>
                <a:hlinkClick r:id="rId3"/>
              </a:rPr>
              <a:t>www.epfl.ch</a:t>
            </a:r>
            <a:endParaRPr lang="en-US" sz="2800" b="1" dirty="0">
              <a:latin typeface="Calibri" charset="0"/>
              <a:ea typeface="MS PGothic" charset="0"/>
            </a:endParaRPr>
          </a:p>
          <a:p>
            <a:endParaRPr lang="en-US" sz="2800" b="1" i="1" dirty="0">
              <a:latin typeface="Calibri" charset="0"/>
              <a:ea typeface="MS PGothic" charset="0"/>
            </a:endParaRPr>
          </a:p>
          <a:p>
            <a:pPr marL="457200" lvl="1" indent="0">
              <a:buNone/>
            </a:pPr>
            <a:r>
              <a:rPr lang="en-US" sz="1600" dirty="0">
                <a:hlinkClick r:id="rId4"/>
              </a:rPr>
              <a:t>actu.epfl.ch/feeds/rss/mediacom/en/</a:t>
            </a:r>
            <a:endParaRPr lang="en-US" sz="1600" dirty="0"/>
          </a:p>
          <a:p>
            <a:pPr marL="457200" lvl="1" indent="0">
              <a:buNone/>
            </a:pPr>
            <a:r>
              <a:rPr lang="en-US" sz="1600" dirty="0">
                <a:hlinkClick r:id="rId5"/>
              </a:rPr>
              <a:t>bachelor.epfl.ch/studies</a:t>
            </a:r>
            <a:endParaRPr lang="en-US" sz="1600" dirty="0"/>
          </a:p>
          <a:p>
            <a:pPr marL="457200" lvl="1" indent="0">
              <a:buNone/>
            </a:pPr>
            <a:r>
              <a:rPr lang="en-US" sz="1600" dirty="0">
                <a:hlinkClick r:id="rId6"/>
              </a:rPr>
              <a:t>futuretudiant.epfl.ch/en</a:t>
            </a:r>
            <a:endParaRPr lang="en-US" sz="1600" dirty="0"/>
          </a:p>
          <a:p>
            <a:pPr marL="457200" lvl="1" indent="0">
              <a:buNone/>
            </a:pPr>
            <a:r>
              <a:rPr lang="en-US" sz="1600" dirty="0">
                <a:hlinkClick r:id="rId7"/>
              </a:rPr>
              <a:t>futuretudiant.epfl.ch/mobility</a:t>
            </a:r>
            <a:endParaRPr lang="en-US" sz="1600" dirty="0"/>
          </a:p>
          <a:p>
            <a:pPr marL="457200" lvl="1" indent="0">
              <a:buNone/>
            </a:pPr>
            <a:r>
              <a:rPr lang="en-US" sz="1600" dirty="0">
                <a:hlinkClick r:id="rId8"/>
              </a:rPr>
              <a:t>master.epfl.ch/page-94489-en.html</a:t>
            </a:r>
            <a:endParaRPr lang="en-US" sz="1600" dirty="0"/>
          </a:p>
          <a:p>
            <a:pPr marL="457200" lvl="1" indent="0">
              <a:buNone/>
            </a:pPr>
            <a:r>
              <a:rPr lang="en-US" sz="1600" dirty="0">
                <a:hlinkClick r:id="rId9"/>
              </a:rPr>
              <a:t>phd.epfl.ch/home</a:t>
            </a:r>
            <a:endParaRPr lang="en-US" sz="1600" dirty="0"/>
          </a:p>
          <a:p>
            <a:pPr marL="457200" lvl="1" indent="0">
              <a:buNone/>
            </a:pPr>
            <a:r>
              <a:rPr lang="en-US" sz="1600" dirty="0">
                <a:hlinkClick r:id="rId10"/>
              </a:rPr>
              <a:t>www.epfl.ch/navigate.en.shtml</a:t>
            </a:r>
            <a:endParaRPr lang="en-US" sz="1600" dirty="0"/>
          </a:p>
          <a:p>
            <a:endParaRPr lang="en-US" sz="2800" i="1" dirty="0">
              <a:latin typeface="Calibri" charset="0"/>
              <a:ea typeface="MS PGothic" charset="0"/>
            </a:endParaRPr>
          </a:p>
          <a:p>
            <a:endParaRPr lang="en-US" sz="2800" i="1" dirty="0">
              <a:latin typeface="Calibri" charset="0"/>
              <a:ea typeface="MS PGothic" charset="0"/>
            </a:endParaRPr>
          </a:p>
          <a:p>
            <a:endParaRPr lang="en-US" sz="2800" i="1" dirty="0">
              <a:latin typeface="Calibri" charset="0"/>
              <a:ea typeface="MS PGothic" charset="0"/>
            </a:endParaRPr>
          </a:p>
          <a:p>
            <a:endParaRPr lang="en-US" sz="2800" i="1" dirty="0">
              <a:latin typeface="Calibri" charset="0"/>
              <a:ea typeface="MS PGothic" charset="0"/>
            </a:endParaRPr>
          </a:p>
          <a:p>
            <a:endParaRPr lang="en-US" sz="2800" i="1" dirty="0">
              <a:latin typeface="Calibri" charset="0"/>
              <a:ea typeface="MS PGothic" charset="0"/>
            </a:endParaRPr>
          </a:p>
          <a:p>
            <a:endParaRPr lang="en-US" sz="2800" i="1" dirty="0">
              <a:latin typeface="Calibri" charset="0"/>
              <a:ea typeface="MS PGothic" charset="0"/>
            </a:endParaRPr>
          </a:p>
          <a:p>
            <a:pPr eaLnBrk="1" hangingPunct="1"/>
            <a:endParaRPr lang="en-US" sz="2800" dirty="0">
              <a:latin typeface="Calibri" charset="0"/>
              <a:ea typeface="MS PGothic" charset="0"/>
            </a:endParaRPr>
          </a:p>
          <a:p>
            <a:pPr eaLnBrk="1" hangingPunct="1"/>
            <a:endParaRPr lang="en-US" sz="2800" dirty="0">
              <a:latin typeface="Calibri" charset="0"/>
              <a:ea typeface="MS PGothic" charset="0"/>
            </a:endParaRPr>
          </a:p>
          <a:p>
            <a:pPr eaLnBrk="1" hangingPunct="1"/>
            <a:endParaRPr lang="en-US" sz="2800" dirty="0">
              <a:latin typeface="Calibri" charset="0"/>
              <a:ea typeface="MS PGothic" charset="0"/>
            </a:endParaRPr>
          </a:p>
        </p:txBody>
      </p:sp>
      <p:sp>
        <p:nvSpPr>
          <p:cNvPr id="34819" name="TextBox 4"/>
          <p:cNvSpPr txBox="1">
            <a:spLocks noChangeArrowheads="1"/>
          </p:cNvSpPr>
          <p:nvPr/>
        </p:nvSpPr>
        <p:spPr bwMode="auto">
          <a:xfrm>
            <a:off x="7620000" y="-33338"/>
            <a:ext cx="110172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20.4</a:t>
            </a:r>
          </a:p>
        </p:txBody>
      </p:sp>
      <p:sp>
        <p:nvSpPr>
          <p:cNvPr id="3" name="Footer Placeholder 2"/>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11119949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 of Adjacency Lists</a:t>
            </a:r>
          </a:p>
        </p:txBody>
      </p:sp>
      <p:sp>
        <p:nvSpPr>
          <p:cNvPr id="3" name="Content Placeholder 2"/>
          <p:cNvSpPr>
            <a:spLocks noGrp="1"/>
          </p:cNvSpPr>
          <p:nvPr>
            <p:ph idx="1"/>
          </p:nvPr>
        </p:nvSpPr>
        <p:spPr>
          <a:xfrm>
            <a:off x="179388" y="1341438"/>
            <a:ext cx="8713092" cy="5029200"/>
          </a:xfrm>
        </p:spPr>
        <p:txBody>
          <a:bodyPr/>
          <a:lstStyle/>
          <a:p>
            <a:pPr eaLnBrk="1" hangingPunct="1"/>
            <a:r>
              <a:rPr lang="en-US" dirty="0">
                <a:latin typeface="Calibri" charset="0"/>
                <a:ea typeface="MS PGothic" charset="0"/>
              </a:rPr>
              <a:t>Assume each URL represented by an integer</a:t>
            </a:r>
          </a:p>
          <a:p>
            <a:pPr lvl="1">
              <a:buFont typeface="Arial" charset="0"/>
              <a:buChar char="–"/>
            </a:pPr>
            <a:r>
              <a:rPr lang="en-US" sz="2400" dirty="0">
                <a:latin typeface="Calibri" charset="0"/>
                <a:ea typeface="MS PGothic" charset="0"/>
              </a:rPr>
              <a:t>For a 50 billion page web, we need 32 bits per node</a:t>
            </a:r>
          </a:p>
          <a:p>
            <a:pPr lvl="1">
              <a:buFont typeface="Arial" charset="0"/>
              <a:buChar char="–"/>
            </a:pPr>
            <a:r>
              <a:rPr lang="en-US" sz="2400" dirty="0">
                <a:latin typeface="Calibri" charset="0"/>
                <a:ea typeface="MS PGothic" charset="0"/>
              </a:rPr>
              <a:t>Naively, this demands 64 bits to represent each hyperlink (source and destination node); on average 10 links per page</a:t>
            </a:r>
          </a:p>
          <a:p>
            <a:pPr lvl="1">
              <a:buFont typeface="Arial" charset="0"/>
              <a:buChar char="–"/>
            </a:pPr>
            <a:r>
              <a:rPr lang="en-US" sz="2400" dirty="0">
                <a:latin typeface="Calibri" charset="0"/>
                <a:ea typeface="MS PGothic" charset="0"/>
              </a:rPr>
              <a:t>For the current Web: 4 TB</a:t>
            </a:r>
          </a:p>
          <a:p>
            <a:pPr lvl="1">
              <a:buFont typeface="Arial" charset="0"/>
              <a:buChar char="–"/>
            </a:pPr>
            <a:r>
              <a:rPr lang="en-US" sz="2400" dirty="0">
                <a:latin typeface="Calibri" charset="0"/>
                <a:ea typeface="MS PGothic" charset="0"/>
              </a:rPr>
              <a:t>Can we do better (for main memory storage)?</a:t>
            </a:r>
          </a:p>
          <a:p>
            <a:endParaRPr lang="en-US" dirty="0"/>
          </a:p>
          <a:p>
            <a:endParaRPr lang="en-US"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4114726"/>
            <a:ext cx="5553014" cy="2255912"/>
          </a:xfrm>
          <a:prstGeom prst="rect">
            <a:avLst/>
          </a:prstGeom>
        </p:spPr>
      </p:pic>
    </p:spTree>
    <p:extLst>
      <p:ext uri="{BB962C8B-B14F-4D97-AF65-F5344CB8AC3E}">
        <p14:creationId xmlns:p14="http://schemas.microsoft.com/office/powerpoint/2010/main" val="496997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MS PGothic" charset="0"/>
              </a:rPr>
              <a:t>Properties of </a:t>
            </a:r>
            <a:r>
              <a:rPr lang="en-US" dirty="0"/>
              <a:t>Adjacency Lists</a:t>
            </a:r>
          </a:p>
        </p:txBody>
      </p:sp>
      <p:sp>
        <p:nvSpPr>
          <p:cNvPr id="3" name="Content Placeholder 2"/>
          <p:cNvSpPr>
            <a:spLocks noGrp="1"/>
          </p:cNvSpPr>
          <p:nvPr>
            <p:ph idx="1"/>
          </p:nvPr>
        </p:nvSpPr>
        <p:spPr/>
        <p:txBody>
          <a:bodyPr/>
          <a:lstStyle/>
          <a:p>
            <a:r>
              <a:rPr lang="en-US" dirty="0"/>
              <a:t>Locality (within lists)</a:t>
            </a:r>
          </a:p>
          <a:p>
            <a:pPr lvl="1"/>
            <a:r>
              <a:rPr lang="en-US" sz="2400" dirty="0"/>
              <a:t>Most links contained in a page are navigational, thus their indices are close in lexicographical order</a:t>
            </a:r>
          </a:p>
          <a:p>
            <a:pPr lvl="2"/>
            <a:r>
              <a:rPr lang="en-US" sz="2000" dirty="0"/>
              <a:t>e.g., </a:t>
            </a:r>
            <a:r>
              <a:rPr lang="en-US" sz="2000" b="1" dirty="0">
                <a:latin typeface="Calibri" charset="0"/>
                <a:ea typeface="MS PGothic" charset="0"/>
                <a:hlinkClick r:id="rId3"/>
              </a:rPr>
              <a:t>www.epfl.ch</a:t>
            </a:r>
            <a:r>
              <a:rPr lang="en-US" sz="2000" b="1" dirty="0">
                <a:latin typeface="Calibri" charset="0"/>
                <a:ea typeface="MS PGothic" charset="0"/>
              </a:rPr>
              <a:t> </a:t>
            </a:r>
            <a:r>
              <a:rPr lang="en-US" sz="2000" dirty="0">
                <a:latin typeface="Calibri" charset="0"/>
                <a:ea typeface="MS PGothic" charset="0"/>
              </a:rPr>
              <a:t>contains the links </a:t>
            </a:r>
            <a:r>
              <a:rPr lang="en-US" sz="2000" dirty="0">
                <a:hlinkClick r:id="rId4"/>
              </a:rPr>
              <a:t>futuretudiant.epfl.ch/en</a:t>
            </a:r>
            <a:r>
              <a:rPr lang="en-US" sz="2000" dirty="0"/>
              <a:t> and </a:t>
            </a:r>
            <a:r>
              <a:rPr lang="en-US" sz="2000" dirty="0">
                <a:hlinkClick r:id="rId5"/>
              </a:rPr>
              <a:t>futuretudiant.epfl.ch/mobility</a:t>
            </a:r>
            <a:endParaRPr lang="en-US" sz="2000" dirty="0">
              <a:latin typeface="Calibri" charset="0"/>
              <a:ea typeface="MS PGothic" charset="0"/>
            </a:endParaRPr>
          </a:p>
          <a:p>
            <a:r>
              <a:rPr lang="en-US" dirty="0">
                <a:latin typeface="Calibri" charset="0"/>
                <a:ea typeface="MS PGothic" charset="0"/>
              </a:rPr>
              <a:t>Similarity (between lists)</a:t>
            </a:r>
          </a:p>
          <a:p>
            <a:pPr lvl="1"/>
            <a:r>
              <a:rPr lang="en-US" sz="2400" dirty="0"/>
              <a:t>Observation 1: Either two lists have almost nothing in common, or they share large numbers of links</a:t>
            </a:r>
          </a:p>
          <a:p>
            <a:pPr lvl="1"/>
            <a:r>
              <a:rPr lang="en-US" sz="2400" dirty="0"/>
              <a:t>Observation 2: Pages that occur close to each other in lexicographic order tend to have similar lists</a:t>
            </a:r>
          </a:p>
          <a:p>
            <a:pPr lvl="2"/>
            <a:r>
              <a:rPr lang="en-US" sz="2000" dirty="0"/>
              <a:t>e.g., </a:t>
            </a:r>
            <a:r>
              <a:rPr lang="en-US" sz="2000" dirty="0">
                <a:hlinkClick r:id="rId4"/>
              </a:rPr>
              <a:t>futuretudiant.epfl.ch/en</a:t>
            </a:r>
            <a:r>
              <a:rPr lang="en-US" sz="2000" dirty="0"/>
              <a:t> and </a:t>
            </a:r>
            <a:r>
              <a:rPr lang="en-US" sz="2000" dirty="0">
                <a:hlinkClick r:id="rId5"/>
              </a:rPr>
              <a:t>futuretudiant.epfl.ch/mobility</a:t>
            </a:r>
            <a:r>
              <a:rPr lang="en-US" sz="2000" dirty="0"/>
              <a:t> share many links</a:t>
            </a:r>
            <a:endParaRPr lang="en-US" sz="2000" dirty="0">
              <a:latin typeface="Calibri" charset="0"/>
              <a:ea typeface="MS PGothic" charset="0"/>
            </a:endParaRPr>
          </a:p>
          <a:p>
            <a:pPr lvl="1"/>
            <a:endParaRPr lang="en-US" sz="2400" dirty="0"/>
          </a:p>
          <a:p>
            <a:pPr lvl="1"/>
            <a:endParaRPr lang="en-US" sz="2400" dirty="0"/>
          </a:p>
          <a:p>
            <a:endParaRPr lang="en-US" sz="2800"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9012985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Exploiting Locality</a:t>
            </a:r>
          </a:p>
        </p:txBody>
      </p:sp>
      <p:sp>
        <p:nvSpPr>
          <p:cNvPr id="3" name="Content Placeholder 2"/>
          <p:cNvSpPr>
            <a:spLocks noGrp="1"/>
          </p:cNvSpPr>
          <p:nvPr>
            <p:ph idx="1"/>
          </p:nvPr>
        </p:nvSpPr>
        <p:spPr/>
        <p:txBody>
          <a:bodyPr/>
          <a:lstStyle/>
          <a:p>
            <a:r>
              <a:rPr lang="en-US" dirty="0"/>
              <a:t>Use Gap Encoding (as in inverted files)</a:t>
            </a:r>
          </a:p>
          <a:p>
            <a:pPr lvl="1">
              <a:buFont typeface="Arial" charset="0"/>
              <a:buChar char="–"/>
            </a:pPr>
            <a:r>
              <a:rPr lang="en-US" sz="2400" dirty="0"/>
              <a:t>S(x) = (s</a:t>
            </a:r>
            <a:r>
              <a:rPr lang="en-US" sz="2400" baseline="-25000" dirty="0"/>
              <a:t>1</a:t>
            </a:r>
            <a:r>
              <a:rPr lang="en-US" sz="2400" dirty="0"/>
              <a:t>,…,</a:t>
            </a:r>
            <a:r>
              <a:rPr lang="en-US" sz="2400" dirty="0" err="1"/>
              <a:t>s</a:t>
            </a:r>
            <a:r>
              <a:rPr lang="en-US" sz="2400" baseline="-25000" dirty="0" err="1"/>
              <a:t>k</a:t>
            </a:r>
            <a:r>
              <a:rPr lang="en-US" sz="2400" dirty="0"/>
              <a:t>) will be represented as </a:t>
            </a:r>
            <a:br>
              <a:rPr lang="en-US" sz="2400" dirty="0"/>
            </a:br>
            <a:r>
              <a:rPr lang="en-US" sz="2400" dirty="0"/>
              <a:t>	(s</a:t>
            </a:r>
            <a:r>
              <a:rPr lang="en-US" sz="2400" baseline="-25000" dirty="0"/>
              <a:t>1</a:t>
            </a:r>
            <a:r>
              <a:rPr lang="en-US" sz="2400" dirty="0"/>
              <a:t>-x, s</a:t>
            </a:r>
            <a:r>
              <a:rPr lang="en-US" sz="2400" baseline="-25000" dirty="0"/>
              <a:t>2</a:t>
            </a:r>
            <a:r>
              <a:rPr lang="en-US" sz="2400" dirty="0"/>
              <a:t>-s</a:t>
            </a:r>
            <a:r>
              <a:rPr lang="en-US" sz="2400" baseline="-25000" dirty="0"/>
              <a:t>1</a:t>
            </a:r>
            <a:r>
              <a:rPr lang="en-US" sz="2400" dirty="0"/>
              <a:t>-1,…,s</a:t>
            </a:r>
            <a:r>
              <a:rPr lang="en-US" sz="2400" baseline="-25000" dirty="0"/>
              <a:t>k</a:t>
            </a:r>
            <a:r>
              <a:rPr lang="en-US" sz="2400" dirty="0"/>
              <a:t>-s</a:t>
            </a:r>
            <a:r>
              <a:rPr lang="en-US" sz="2400" baseline="-25000" dirty="0"/>
              <a:t>k-1</a:t>
            </a:r>
            <a:r>
              <a:rPr lang="en-US" sz="2400" dirty="0"/>
              <a:t>-1)</a:t>
            </a:r>
          </a:p>
          <a:p>
            <a:pPr lvl="1">
              <a:buFont typeface="Arial" charset="0"/>
              <a:buChar char="–"/>
            </a:pPr>
            <a:r>
              <a:rPr lang="en-US" sz="2400" dirty="0"/>
              <a:t>Use of varying length encoding </a:t>
            </a:r>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3652" y="3936706"/>
            <a:ext cx="3672408" cy="147048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124" y="3882111"/>
            <a:ext cx="3888432" cy="1579676"/>
          </a:xfrm>
          <a:prstGeom prst="rect">
            <a:avLst/>
          </a:prstGeom>
        </p:spPr>
      </p:pic>
      <p:sp>
        <p:nvSpPr>
          <p:cNvPr id="7" name="Right Arrow 6"/>
          <p:cNvSpPr/>
          <p:nvPr/>
        </p:nvSpPr>
        <p:spPr bwMode="auto">
          <a:xfrm>
            <a:off x="4302896" y="4502072"/>
            <a:ext cx="698748" cy="514754"/>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2112726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Exploiting Similarity</a:t>
            </a:r>
          </a:p>
        </p:txBody>
      </p:sp>
      <p:sp>
        <p:nvSpPr>
          <p:cNvPr id="3" name="Content Placeholder 2"/>
          <p:cNvSpPr>
            <a:spLocks noGrp="1"/>
          </p:cNvSpPr>
          <p:nvPr>
            <p:ph idx="1"/>
          </p:nvPr>
        </p:nvSpPr>
        <p:spPr>
          <a:xfrm>
            <a:off x="179388" y="1341438"/>
            <a:ext cx="8713092" cy="5029200"/>
          </a:xfrm>
        </p:spPr>
        <p:txBody>
          <a:bodyPr/>
          <a:lstStyle/>
          <a:p>
            <a:r>
              <a:rPr lang="en-US" sz="2800" dirty="0"/>
              <a:t>Copy data from similar lists (exploit observation 1)</a:t>
            </a:r>
          </a:p>
          <a:p>
            <a:pPr lvl="1"/>
            <a:r>
              <a:rPr lang="en-US" sz="2400" dirty="0"/>
              <a:t>Reference list: reference to another list</a:t>
            </a:r>
          </a:p>
          <a:p>
            <a:pPr lvl="2"/>
            <a:r>
              <a:rPr lang="en-US" sz="2000" dirty="0"/>
              <a:t>Searched in a neighboring window of nodes (exploit observation 2)</a:t>
            </a:r>
          </a:p>
          <a:p>
            <a:pPr lvl="1"/>
            <a:r>
              <a:rPr lang="en-US" sz="2400" dirty="0"/>
              <a:t>Copy list: bitmap indicates nodes copied from reference list</a:t>
            </a:r>
          </a:p>
          <a:p>
            <a:pPr lvl="1"/>
            <a:r>
              <a:rPr lang="en-US" sz="2400" dirty="0"/>
              <a:t>Extra nodes: additional nodes not in reference list</a:t>
            </a:r>
          </a:p>
          <a:p>
            <a:pPr lvl="1"/>
            <a:endParaRPr lang="en-US" sz="2800" dirty="0"/>
          </a:p>
          <a:p>
            <a:endParaRPr lang="en-US" sz="2800" dirty="0"/>
          </a:p>
          <a:p>
            <a:endParaRPr lang="en-US" sz="2800" dirty="0"/>
          </a:p>
          <a:p>
            <a:r>
              <a:rPr lang="en-US" sz="2800" dirty="0"/>
              <a:t>Result: about 3 bytes / link (with some further compression)</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113" y="3450291"/>
            <a:ext cx="5263887" cy="161450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72408"/>
            <a:ext cx="3672408" cy="1470487"/>
          </a:xfrm>
          <a:prstGeom prst="rect">
            <a:avLst/>
          </a:prstGeom>
        </p:spPr>
      </p:pic>
      <p:sp>
        <p:nvSpPr>
          <p:cNvPr id="7" name="Right Arrow 6"/>
          <p:cNvSpPr/>
          <p:nvPr/>
        </p:nvSpPr>
        <p:spPr bwMode="auto">
          <a:xfrm>
            <a:off x="3491880" y="4149080"/>
            <a:ext cx="578096" cy="514754"/>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1859823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4A8C-BC5D-B14F-B62D-2E394A869729}"/>
              </a:ext>
            </a:extLst>
          </p:cNvPr>
          <p:cNvSpPr>
            <a:spLocks noGrp="1"/>
          </p:cNvSpPr>
          <p:nvPr>
            <p:ph type="title"/>
          </p:nvPr>
        </p:nvSpPr>
        <p:spPr/>
        <p:txBody>
          <a:bodyPr/>
          <a:lstStyle/>
          <a:p>
            <a:r>
              <a:rPr lang="en-US" dirty="0"/>
              <a:t>When compressing the adjacency list of a given URL, a reference list </a:t>
            </a:r>
          </a:p>
        </p:txBody>
      </p:sp>
      <p:sp>
        <p:nvSpPr>
          <p:cNvPr id="3" name="Content Placeholder 2">
            <a:extLst>
              <a:ext uri="{FF2B5EF4-FFF2-40B4-BE49-F238E27FC236}">
                <a16:creationId xmlns:a16="http://schemas.microsoft.com/office/drawing/2014/main" id="{53E08E19-5D40-1845-9D3E-E98A6413E25C}"/>
              </a:ext>
            </a:extLst>
          </p:cNvPr>
          <p:cNvSpPr>
            <a:spLocks noGrp="1"/>
          </p:cNvSpPr>
          <p:nvPr>
            <p:ph idx="1"/>
          </p:nvPr>
        </p:nvSpPr>
        <p:spPr/>
        <p:txBody>
          <a:bodyPr/>
          <a:lstStyle/>
          <a:p>
            <a:pPr marL="514350" indent="-514350">
              <a:buAutoNum type="arabicPeriod"/>
            </a:pPr>
            <a:r>
              <a:rPr lang="en-US" sz="2800" dirty="0"/>
              <a:t>Is chosen from neighboring URLs that can be reached in a small number of hops</a:t>
            </a:r>
          </a:p>
          <a:p>
            <a:pPr marL="514350" indent="-514350">
              <a:buAutoNum type="arabicPeriod"/>
            </a:pPr>
            <a:r>
              <a:rPr lang="en-US" sz="2800" dirty="0"/>
              <a:t>May contain URLs not occurring in the adjacency list of the given URL</a:t>
            </a:r>
          </a:p>
          <a:p>
            <a:pPr marL="514350" indent="-514350">
              <a:buAutoNum type="arabicPeriod"/>
            </a:pPr>
            <a:r>
              <a:rPr lang="en-US" sz="2800" dirty="0"/>
              <a:t>Lists all URLs not contained in the adjacency list of given URL</a:t>
            </a:r>
          </a:p>
          <a:p>
            <a:pPr marL="514350" indent="-514350">
              <a:buAutoNum type="arabicPeriod"/>
            </a:pPr>
            <a:r>
              <a:rPr lang="en-US" sz="2800" dirty="0"/>
              <a:t>All of the above</a:t>
            </a:r>
          </a:p>
          <a:p>
            <a:pPr marL="514350" indent="-514350">
              <a:buAutoNum type="arabicPeriod"/>
            </a:pPr>
            <a:endParaRPr lang="en-US" sz="2800" dirty="0"/>
          </a:p>
        </p:txBody>
      </p:sp>
      <p:sp>
        <p:nvSpPr>
          <p:cNvPr id="4" name="Footer Placeholder 3">
            <a:extLst>
              <a:ext uri="{FF2B5EF4-FFF2-40B4-BE49-F238E27FC236}">
                <a16:creationId xmlns:a16="http://schemas.microsoft.com/office/drawing/2014/main" id="{EA656073-3369-9F40-A480-C0B8CBA7054C}"/>
              </a:ext>
            </a:extLst>
          </p:cNvPr>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2232368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sz="2800" dirty="0">
                <a:latin typeface="Calibri" charset="0"/>
                <a:ea typeface="MS PGothic" charset="0"/>
              </a:rPr>
              <a:t>When indexing a document </a:t>
            </a:r>
            <a:r>
              <a:rPr lang="en-US" sz="2800" i="1" dirty="0">
                <a:latin typeface="Calibri" charset="0"/>
                <a:ea typeface="MS PGothic" charset="0"/>
              </a:rPr>
              <a:t>D</a:t>
            </a:r>
            <a:r>
              <a:rPr lang="en-US" sz="2800" dirty="0">
                <a:latin typeface="Calibri" charset="0"/>
                <a:ea typeface="MS PGothic" charset="0"/>
              </a:rPr>
              <a:t>, include (with some weight) anchor text from links pointing to </a:t>
            </a:r>
            <a:r>
              <a:rPr lang="en-US" sz="2800" i="1" dirty="0">
                <a:latin typeface="Calibri" charset="0"/>
                <a:ea typeface="MS PGothic" charset="0"/>
              </a:rPr>
              <a:t>D</a:t>
            </a:r>
            <a:endParaRPr lang="en-US" sz="2800" dirty="0">
              <a:latin typeface="Calibri" charset="0"/>
              <a:ea typeface="MS PGothic" charset="0"/>
            </a:endParaRPr>
          </a:p>
          <a:p>
            <a:endParaRPr lang="en-US" sz="2800"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
        <p:nvSpPr>
          <p:cNvPr id="5" name="Oval 4"/>
          <p:cNvSpPr>
            <a:spLocks noChangeArrowheads="1"/>
          </p:cNvSpPr>
          <p:nvPr/>
        </p:nvSpPr>
        <p:spPr bwMode="auto">
          <a:xfrm>
            <a:off x="2843808" y="346895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6" name="Oval 5"/>
          <p:cNvSpPr>
            <a:spLocks noChangeArrowheads="1"/>
          </p:cNvSpPr>
          <p:nvPr/>
        </p:nvSpPr>
        <p:spPr bwMode="auto">
          <a:xfrm>
            <a:off x="1115022" y="4189684"/>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7" name="Oval 6"/>
          <p:cNvSpPr>
            <a:spLocks noChangeArrowheads="1"/>
          </p:cNvSpPr>
          <p:nvPr/>
        </p:nvSpPr>
        <p:spPr bwMode="auto">
          <a:xfrm>
            <a:off x="3562947" y="4189684"/>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8" name="Oval 7"/>
          <p:cNvSpPr>
            <a:spLocks noChangeArrowheads="1"/>
          </p:cNvSpPr>
          <p:nvPr/>
        </p:nvSpPr>
        <p:spPr bwMode="auto">
          <a:xfrm>
            <a:off x="1835746" y="346895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9" name="Rectangle 8"/>
          <p:cNvSpPr>
            <a:spLocks noChangeArrowheads="1"/>
          </p:cNvSpPr>
          <p:nvPr/>
        </p:nvSpPr>
        <p:spPr bwMode="auto">
          <a:xfrm>
            <a:off x="1692041" y="5485082"/>
            <a:ext cx="1603452" cy="339196"/>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EPFL home page</a:t>
            </a:r>
          </a:p>
        </p:txBody>
      </p:sp>
      <p:sp>
        <p:nvSpPr>
          <p:cNvPr id="10" name="Oval 9"/>
          <p:cNvSpPr>
            <a:spLocks noChangeArrowheads="1"/>
          </p:cNvSpPr>
          <p:nvPr/>
        </p:nvSpPr>
        <p:spPr bwMode="auto">
          <a:xfrm>
            <a:off x="2338984" y="5126307"/>
            <a:ext cx="301625" cy="301625"/>
          </a:xfrm>
          <a:prstGeom prst="ellipse">
            <a:avLst/>
          </a:prstGeom>
          <a:noFill/>
          <a:ln w="38100">
            <a:solidFill>
              <a:schemeClr val="tx1"/>
            </a:solidFill>
            <a:round/>
            <a:headEnd/>
            <a:tailEnd/>
          </a:ln>
        </p:spPr>
        <p:txBody>
          <a:bodyPr wrap="none" anchor="ctr"/>
          <a:lstStyle/>
          <a:p>
            <a:r>
              <a:rPr lang="en-US" sz="1400" b="1">
                <a:latin typeface="Calibri" charset="0"/>
                <a:ea typeface="Calibri" charset="0"/>
                <a:cs typeface="Calibri" charset="0"/>
              </a:rPr>
              <a:t>1</a:t>
            </a:r>
          </a:p>
        </p:txBody>
      </p:sp>
      <p:cxnSp>
        <p:nvCxnSpPr>
          <p:cNvPr id="11" name="AutoShape 10"/>
          <p:cNvCxnSpPr>
            <a:cxnSpLocks noChangeShapeType="1"/>
          </p:cNvCxnSpPr>
          <p:nvPr/>
        </p:nvCxnSpPr>
        <p:spPr bwMode="auto">
          <a:xfrm>
            <a:off x="1372197" y="4446857"/>
            <a:ext cx="981075" cy="822325"/>
          </a:xfrm>
          <a:prstGeom prst="straightConnector1">
            <a:avLst/>
          </a:prstGeom>
          <a:noFill/>
          <a:ln w="9525">
            <a:solidFill>
              <a:schemeClr val="tx1"/>
            </a:solidFill>
            <a:round/>
            <a:headEnd/>
            <a:tailEnd type="triangle" w="med" len="med"/>
          </a:ln>
        </p:spPr>
      </p:cxnSp>
      <p:cxnSp>
        <p:nvCxnSpPr>
          <p:cNvPr id="12" name="AutoShape 11"/>
          <p:cNvCxnSpPr>
            <a:cxnSpLocks noChangeShapeType="1"/>
          </p:cNvCxnSpPr>
          <p:nvPr/>
        </p:nvCxnSpPr>
        <p:spPr bwMode="auto">
          <a:xfrm>
            <a:off x="1986559" y="3770584"/>
            <a:ext cx="396875" cy="1381125"/>
          </a:xfrm>
          <a:prstGeom prst="straightConnector1">
            <a:avLst/>
          </a:prstGeom>
          <a:noFill/>
          <a:ln w="9525">
            <a:solidFill>
              <a:schemeClr val="tx1"/>
            </a:solidFill>
            <a:round/>
            <a:headEnd/>
            <a:tailEnd type="triangle" w="med" len="med"/>
          </a:ln>
        </p:spPr>
      </p:cxnSp>
      <p:cxnSp>
        <p:nvCxnSpPr>
          <p:cNvPr id="13" name="AutoShape 12"/>
          <p:cNvCxnSpPr>
            <a:cxnSpLocks noChangeShapeType="1"/>
          </p:cNvCxnSpPr>
          <p:nvPr/>
        </p:nvCxnSpPr>
        <p:spPr bwMode="auto">
          <a:xfrm flipH="1">
            <a:off x="2596159" y="3770584"/>
            <a:ext cx="398463" cy="1381125"/>
          </a:xfrm>
          <a:prstGeom prst="straightConnector1">
            <a:avLst/>
          </a:prstGeom>
          <a:noFill/>
          <a:ln w="9525">
            <a:solidFill>
              <a:schemeClr val="tx1"/>
            </a:solidFill>
            <a:round/>
            <a:headEnd/>
            <a:tailEnd type="triangle" w="med" len="med"/>
          </a:ln>
        </p:spPr>
      </p:cxnSp>
      <p:cxnSp>
        <p:nvCxnSpPr>
          <p:cNvPr id="14" name="AutoShape 13"/>
          <p:cNvCxnSpPr>
            <a:cxnSpLocks noChangeShapeType="1"/>
          </p:cNvCxnSpPr>
          <p:nvPr/>
        </p:nvCxnSpPr>
        <p:spPr bwMode="auto">
          <a:xfrm flipH="1">
            <a:off x="2659658" y="4446859"/>
            <a:ext cx="947738" cy="830263"/>
          </a:xfrm>
          <a:prstGeom prst="straightConnector1">
            <a:avLst/>
          </a:prstGeom>
          <a:noFill/>
          <a:ln w="9525">
            <a:solidFill>
              <a:schemeClr val="tx1"/>
            </a:solidFill>
            <a:round/>
            <a:headEnd/>
            <a:tailEnd type="triangle" w="med" len="med"/>
          </a:ln>
        </p:spPr>
      </p:cxnSp>
      <p:sp>
        <p:nvSpPr>
          <p:cNvPr id="16" name="Rectangle 15"/>
          <p:cNvSpPr>
            <a:spLocks noChangeArrowheads="1"/>
          </p:cNvSpPr>
          <p:nvPr/>
        </p:nvSpPr>
        <p:spPr bwMode="auto">
          <a:xfrm>
            <a:off x="4538780" y="5435870"/>
            <a:ext cx="3876062" cy="585418"/>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Fake EPFL home page</a:t>
            </a:r>
          </a:p>
          <a:p>
            <a:r>
              <a:rPr lang="en-US" sz="1600" dirty="0">
                <a:latin typeface="Calibri" charset="0"/>
                <a:ea typeface="Calibri" charset="0"/>
                <a:cs typeface="Calibri" charset="0"/>
              </a:rPr>
              <a:t>(</a:t>
            </a:r>
            <a:r>
              <a:rPr lang="en-US" sz="1600" i="1" dirty="0">
                <a:latin typeface="Calibri" charset="0"/>
                <a:ea typeface="Calibri" charset="0"/>
                <a:cs typeface="Calibri" charset="0"/>
              </a:rPr>
              <a:t>same term frequencies as EPFL home page</a:t>
            </a:r>
            <a:r>
              <a:rPr lang="en-US" sz="1600" dirty="0">
                <a:latin typeface="Calibri" charset="0"/>
                <a:ea typeface="Calibri" charset="0"/>
                <a:cs typeface="Calibri" charset="0"/>
              </a:rPr>
              <a:t>)</a:t>
            </a:r>
          </a:p>
        </p:txBody>
      </p:sp>
      <p:sp>
        <p:nvSpPr>
          <p:cNvPr id="17" name="Oval 16"/>
          <p:cNvSpPr>
            <a:spLocks noChangeArrowheads="1"/>
          </p:cNvSpPr>
          <p:nvPr/>
        </p:nvSpPr>
        <p:spPr bwMode="auto">
          <a:xfrm>
            <a:off x="6322021" y="5077097"/>
            <a:ext cx="301625" cy="301625"/>
          </a:xfrm>
          <a:prstGeom prst="ellipse">
            <a:avLst/>
          </a:prstGeom>
          <a:noFill/>
          <a:ln w="38100">
            <a:solidFill>
              <a:schemeClr val="tx1"/>
            </a:solidFill>
            <a:round/>
            <a:headEnd/>
            <a:tailEnd/>
          </a:ln>
        </p:spPr>
        <p:txBody>
          <a:bodyPr wrap="none" anchor="ctr"/>
          <a:lstStyle/>
          <a:p>
            <a:r>
              <a:rPr lang="en-US" sz="1400" b="1">
                <a:latin typeface="Calibri" charset="0"/>
                <a:ea typeface="Calibri" charset="0"/>
                <a:cs typeface="Calibri" charset="0"/>
              </a:rPr>
              <a:t>2</a:t>
            </a:r>
          </a:p>
        </p:txBody>
      </p:sp>
      <p:sp>
        <p:nvSpPr>
          <p:cNvPr id="37" name="Oval 36"/>
          <p:cNvSpPr>
            <a:spLocks noChangeArrowheads="1"/>
          </p:cNvSpPr>
          <p:nvPr/>
        </p:nvSpPr>
        <p:spPr bwMode="auto">
          <a:xfrm>
            <a:off x="6322020" y="3416541"/>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39" name="AutoShape 11"/>
          <p:cNvCxnSpPr>
            <a:cxnSpLocks noChangeShapeType="1"/>
            <a:endCxn id="17" idx="0"/>
          </p:cNvCxnSpPr>
          <p:nvPr/>
        </p:nvCxnSpPr>
        <p:spPr bwMode="auto">
          <a:xfrm>
            <a:off x="6472833" y="3713510"/>
            <a:ext cx="1" cy="1363587"/>
          </a:xfrm>
          <a:prstGeom prst="straightConnector1">
            <a:avLst/>
          </a:prstGeom>
          <a:noFill/>
          <a:ln w="9525">
            <a:solidFill>
              <a:schemeClr val="tx1"/>
            </a:solidFill>
            <a:round/>
            <a:headEnd/>
            <a:tailEnd type="triangle" w="med" len="med"/>
          </a:ln>
        </p:spPr>
      </p:cxnSp>
      <p:sp>
        <p:nvSpPr>
          <p:cNvPr id="42" name="Rectangle 41"/>
          <p:cNvSpPr>
            <a:spLocks noChangeArrowheads="1"/>
          </p:cNvSpPr>
          <p:nvPr/>
        </p:nvSpPr>
        <p:spPr bwMode="auto">
          <a:xfrm>
            <a:off x="5485637" y="2697115"/>
            <a:ext cx="1672766" cy="585418"/>
          </a:xfrm>
          <a:prstGeom prst="rect">
            <a:avLst/>
          </a:prstGeom>
          <a:noFill/>
          <a:ln w="9525">
            <a:noFill/>
            <a:miter lim="800000"/>
            <a:headEnd/>
            <a:tailEnd/>
          </a:ln>
        </p:spPr>
        <p:txBody>
          <a:bodyPr wrap="none" lIns="92075" tIns="46038" rIns="92075" bIns="46038">
            <a:spAutoFit/>
          </a:bodyPr>
          <a:lstStyle/>
          <a:p>
            <a:r>
              <a:rPr lang="en-US" sz="1600" dirty="0" err="1">
                <a:latin typeface="Calibri" charset="0"/>
                <a:ea typeface="Calibri" charset="0"/>
                <a:cs typeface="Calibri" charset="0"/>
              </a:rPr>
              <a:t>Blacklist.org</a:t>
            </a:r>
            <a:r>
              <a:rPr lang="en-US" sz="1600" dirty="0">
                <a:latin typeface="Calibri" charset="0"/>
                <a:ea typeface="Calibri" charset="0"/>
                <a:cs typeface="Calibri" charset="0"/>
              </a:rPr>
              <a:t>:</a:t>
            </a:r>
          </a:p>
          <a:p>
            <a:r>
              <a:rPr lang="en-US" sz="1600" dirty="0">
                <a:latin typeface="Calibri" charset="0"/>
                <a:ea typeface="Calibri" charset="0"/>
                <a:cs typeface="Calibri" charset="0"/>
              </a:rPr>
              <a:t>“attention: spam”</a:t>
            </a:r>
          </a:p>
        </p:txBody>
      </p:sp>
      <p:sp>
        <p:nvSpPr>
          <p:cNvPr id="46" name="Rectangle 45"/>
          <p:cNvSpPr>
            <a:spLocks noChangeArrowheads="1"/>
          </p:cNvSpPr>
          <p:nvPr/>
        </p:nvSpPr>
        <p:spPr bwMode="auto">
          <a:xfrm>
            <a:off x="-74287" y="3507611"/>
            <a:ext cx="1862690" cy="585418"/>
          </a:xfrm>
          <a:prstGeom prst="rect">
            <a:avLst/>
          </a:prstGeom>
          <a:noFill/>
          <a:ln w="9525">
            <a:noFill/>
            <a:miter lim="800000"/>
            <a:headEnd/>
            <a:tailEnd/>
          </a:ln>
        </p:spPr>
        <p:txBody>
          <a:bodyPr wrap="none" lIns="92075" tIns="46038" rIns="92075" bIns="46038">
            <a:spAutoFit/>
          </a:bodyPr>
          <a:lstStyle/>
          <a:p>
            <a:r>
              <a:rPr lang="en-US" sz="1600" dirty="0" err="1">
                <a:latin typeface="Calibri" charset="0"/>
                <a:ea typeface="Calibri" charset="0"/>
                <a:cs typeface="Calibri" charset="0"/>
              </a:rPr>
              <a:t>snf.ch</a:t>
            </a:r>
            <a:endParaRPr lang="en-US" sz="1600" dirty="0">
              <a:latin typeface="Calibri" charset="0"/>
              <a:ea typeface="Calibri" charset="0"/>
              <a:cs typeface="Calibri" charset="0"/>
            </a:endParaRPr>
          </a:p>
          <a:p>
            <a:r>
              <a:rPr lang="en-US" sz="1600" dirty="0">
                <a:latin typeface="Calibri" charset="0"/>
                <a:ea typeface="Calibri" charset="0"/>
                <a:cs typeface="Calibri" charset="0"/>
              </a:rPr>
              <a:t>“eligible university”</a:t>
            </a:r>
          </a:p>
        </p:txBody>
      </p:sp>
      <p:sp>
        <p:nvSpPr>
          <p:cNvPr id="47" name="Rectangle 46"/>
          <p:cNvSpPr>
            <a:spLocks noChangeArrowheads="1"/>
          </p:cNvSpPr>
          <p:nvPr/>
        </p:nvSpPr>
        <p:spPr bwMode="auto">
          <a:xfrm>
            <a:off x="860588" y="2803771"/>
            <a:ext cx="1500988" cy="585418"/>
          </a:xfrm>
          <a:prstGeom prst="rect">
            <a:avLst/>
          </a:prstGeom>
          <a:noFill/>
          <a:ln w="9525">
            <a:noFill/>
            <a:miter lim="800000"/>
            <a:headEnd/>
            <a:tailEnd/>
          </a:ln>
        </p:spPr>
        <p:txBody>
          <a:bodyPr wrap="none" lIns="92075" tIns="46038" rIns="92075" bIns="46038">
            <a:spAutoFit/>
          </a:bodyPr>
          <a:lstStyle/>
          <a:p>
            <a:r>
              <a:rPr lang="en-US" sz="1600" dirty="0" err="1">
                <a:latin typeface="Calibri" charset="0"/>
                <a:ea typeface="Calibri" charset="0"/>
                <a:cs typeface="Calibri" charset="0"/>
              </a:rPr>
              <a:t>ethz.ch</a:t>
            </a:r>
            <a:endParaRPr lang="en-US" sz="1600" dirty="0">
              <a:latin typeface="Calibri" charset="0"/>
              <a:ea typeface="Calibri" charset="0"/>
              <a:cs typeface="Calibri" charset="0"/>
            </a:endParaRPr>
          </a:p>
          <a:p>
            <a:r>
              <a:rPr lang="en-US" sz="1600" dirty="0">
                <a:latin typeface="Calibri" charset="0"/>
                <a:ea typeface="Calibri" charset="0"/>
                <a:cs typeface="Calibri" charset="0"/>
              </a:rPr>
              <a:t>“joint research”</a:t>
            </a:r>
          </a:p>
        </p:txBody>
      </p:sp>
      <p:sp>
        <p:nvSpPr>
          <p:cNvPr id="48" name="Rectangle 47"/>
          <p:cNvSpPr>
            <a:spLocks noChangeArrowheads="1"/>
          </p:cNvSpPr>
          <p:nvPr/>
        </p:nvSpPr>
        <p:spPr bwMode="auto">
          <a:xfrm>
            <a:off x="2410007" y="2774136"/>
            <a:ext cx="1470852" cy="585418"/>
          </a:xfrm>
          <a:prstGeom prst="rect">
            <a:avLst/>
          </a:prstGeom>
          <a:noFill/>
          <a:ln w="9525">
            <a:noFill/>
            <a:miter lim="800000"/>
            <a:headEnd/>
            <a:tailEnd/>
          </a:ln>
        </p:spPr>
        <p:txBody>
          <a:bodyPr wrap="none" lIns="92075" tIns="46038" rIns="92075" bIns="46038">
            <a:spAutoFit/>
          </a:bodyPr>
          <a:lstStyle/>
          <a:p>
            <a:r>
              <a:rPr lang="en-US" sz="1600" dirty="0" err="1">
                <a:latin typeface="Calibri" charset="0"/>
                <a:ea typeface="Calibri" charset="0"/>
                <a:cs typeface="Calibri" charset="0"/>
              </a:rPr>
              <a:t>bilan.ch</a:t>
            </a:r>
            <a:endParaRPr lang="en-US" sz="1600" dirty="0">
              <a:latin typeface="Calibri" charset="0"/>
              <a:ea typeface="Calibri" charset="0"/>
              <a:cs typeface="Calibri" charset="0"/>
            </a:endParaRPr>
          </a:p>
          <a:p>
            <a:r>
              <a:rPr lang="en-US" sz="1600" dirty="0">
                <a:latin typeface="Calibri" charset="0"/>
                <a:ea typeface="Calibri" charset="0"/>
                <a:cs typeface="Calibri" charset="0"/>
              </a:rPr>
              <a:t>“EPFL startups”</a:t>
            </a:r>
          </a:p>
        </p:txBody>
      </p:sp>
      <p:sp>
        <p:nvSpPr>
          <p:cNvPr id="49" name="Rectangle 48"/>
          <p:cNvSpPr>
            <a:spLocks noChangeArrowheads="1"/>
          </p:cNvSpPr>
          <p:nvPr/>
        </p:nvSpPr>
        <p:spPr bwMode="auto">
          <a:xfrm>
            <a:off x="3426836" y="3490980"/>
            <a:ext cx="1391407" cy="585418"/>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24heures.ch</a:t>
            </a:r>
          </a:p>
          <a:p>
            <a:r>
              <a:rPr lang="en-US" sz="1600" dirty="0">
                <a:latin typeface="Calibri" charset="0"/>
                <a:ea typeface="Calibri" charset="0"/>
                <a:cs typeface="Calibri" charset="0"/>
              </a:rPr>
              <a:t>“drone valley”</a:t>
            </a:r>
          </a:p>
        </p:txBody>
      </p:sp>
    </p:spTree>
    <p:extLst>
      <p:ext uri="{BB962C8B-B14F-4D97-AF65-F5344CB8AC3E}">
        <p14:creationId xmlns:p14="http://schemas.microsoft.com/office/powerpoint/2010/main" val="16376138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a:t>Which is true?</a:t>
            </a:r>
            <a:endParaRPr lang="en-US" altLang="en-US">
              <a:ea typeface="MS PGothic" charset="-128"/>
            </a:endParaRPr>
          </a:p>
        </p:txBody>
      </p:sp>
      <p:sp>
        <p:nvSpPr>
          <p:cNvPr id="13314" name="TPAnswers" title="Answer Text"/>
          <p:cNvSpPr>
            <a:spLocks noGrp="1"/>
          </p:cNvSpPr>
          <p:nvPr>
            <p:ph idx="1"/>
            <p:custDataLst>
              <p:tags r:id="rId2"/>
            </p:custDataLst>
          </p:nvPr>
        </p:nvSpPr>
        <p:spPr/>
        <p:txBody>
          <a:bodyPr>
            <a:normAutofit/>
          </a:bodyPr>
          <a:lstStyle/>
          <a:p>
            <a:pPr marL="514350" indent="-514350">
              <a:buFont typeface="+mj-lt"/>
              <a:buAutoNum type="arabicPeriod"/>
            </a:pPr>
            <a:r>
              <a:rPr lang="en-US" sz="2800" dirty="0"/>
              <a:t>Exploiting locality with gap encoding may increase the size of an adjacency list</a:t>
            </a:r>
          </a:p>
          <a:p>
            <a:pPr marL="514350" indent="-514350">
              <a:buFont typeface="+mj-lt"/>
              <a:buAutoNum type="arabicPeriod"/>
            </a:pPr>
            <a:r>
              <a:rPr lang="en-US" sz="2800" dirty="0"/>
              <a:t>Exploiting similarity with reference lists may increase the size of an adjacency list</a:t>
            </a:r>
          </a:p>
          <a:p>
            <a:pPr marL="514350" indent="-514350">
              <a:buFont typeface="+mj-lt"/>
              <a:buAutoNum type="arabicPeriod"/>
            </a:pPr>
            <a:r>
              <a:rPr lang="en-US" sz="2800" dirty="0"/>
              <a:t>Both of the above is true</a:t>
            </a:r>
          </a:p>
          <a:p>
            <a:pPr marL="514350" indent="-514350">
              <a:buFont typeface="+mj-lt"/>
              <a:buAutoNum type="arabicPeriod"/>
            </a:pPr>
            <a:r>
              <a:rPr lang="en-US" sz="2800" dirty="0"/>
              <a:t>None of the above is true</a:t>
            </a:r>
            <a:endParaRPr lang="en-US" altLang="en-US" sz="2800" dirty="0">
              <a:ea typeface="MS PGothic" charset="-128"/>
            </a:endParaRPr>
          </a:p>
        </p:txBody>
      </p:sp>
      <p:sp>
        <p:nvSpPr>
          <p:cNvPr id="2" name="Footer Placeholder 1">
            <a:extLst>
              <a:ext uri="{FF2B5EF4-FFF2-40B4-BE49-F238E27FC236}">
                <a16:creationId xmlns:a16="http://schemas.microsoft.com/office/drawing/2014/main" id="{156623E7-8522-5B48-BE1E-4E4D07A11E87}"/>
              </a:ext>
            </a:extLst>
          </p:cNvPr>
          <p:cNvSpPr>
            <a:spLocks noGrp="1"/>
          </p:cNvSpPr>
          <p:nvPr>
            <p:ph type="ftr" sz="quarter" idx="10"/>
          </p:nvPr>
        </p:nvSpPr>
        <p:spPr/>
        <p:txBody>
          <a:bodyPr/>
          <a:lstStyle/>
          <a:p>
            <a:r>
              <a:rPr lang="fr-CH"/>
              <a:t>©2022,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1422935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noFill/>
        </p:spPr>
        <p:txBody>
          <a:bodyPr lIns="92075" tIns="46038" rIns="92075" bIns="46038"/>
          <a:lstStyle/>
          <a:p>
            <a:pPr eaLnBrk="1" hangingPunct="1"/>
            <a:r>
              <a:rPr lang="en-US" dirty="0"/>
              <a:t>References</a:t>
            </a:r>
          </a:p>
        </p:txBody>
      </p:sp>
      <p:sp>
        <p:nvSpPr>
          <p:cNvPr id="36868" name="Rectangle 3"/>
          <p:cNvSpPr>
            <a:spLocks noGrp="1" noChangeArrowheads="1"/>
          </p:cNvSpPr>
          <p:nvPr>
            <p:ph idx="1"/>
          </p:nvPr>
        </p:nvSpPr>
        <p:spPr>
          <a:noFill/>
        </p:spPr>
        <p:txBody>
          <a:bodyPr lIns="92075" tIns="46038" rIns="92075" bIns="46038"/>
          <a:lstStyle/>
          <a:p>
            <a:pPr eaLnBrk="1" hangingPunct="1"/>
            <a:r>
              <a:rPr lang="en-US" sz="2400" dirty="0"/>
              <a:t>Course material based on</a:t>
            </a:r>
          </a:p>
          <a:p>
            <a:pPr lvl="1" eaLnBrk="1" hangingPunct="1"/>
            <a:r>
              <a:rPr lang="en-US" sz="1800" dirty="0"/>
              <a:t>Christopher D. Manning, </a:t>
            </a:r>
            <a:r>
              <a:rPr lang="en-US" sz="1800" dirty="0" err="1"/>
              <a:t>Prabhakar</a:t>
            </a:r>
            <a:r>
              <a:rPr lang="en-US" sz="1800" dirty="0"/>
              <a:t> </a:t>
            </a:r>
            <a:r>
              <a:rPr lang="en-US" sz="1800" dirty="0" err="1"/>
              <a:t>Raghavan</a:t>
            </a:r>
            <a:r>
              <a:rPr lang="en-US" sz="1800" dirty="0"/>
              <a:t> and </a:t>
            </a:r>
            <a:r>
              <a:rPr lang="en-US" sz="1800" dirty="0" err="1"/>
              <a:t>Hinrich</a:t>
            </a:r>
            <a:r>
              <a:rPr lang="en-US" sz="1800" dirty="0"/>
              <a:t> </a:t>
            </a:r>
            <a:r>
              <a:rPr lang="en-US" sz="1800" dirty="0" err="1"/>
              <a:t>Schütze</a:t>
            </a:r>
            <a:r>
              <a:rPr lang="en-US" sz="1800" dirty="0"/>
              <a:t>, Introduction to Information Retrieval, Cambridge University Press. 2008 (http://www-</a:t>
            </a:r>
            <a:r>
              <a:rPr lang="en-US" sz="1800" dirty="0" err="1"/>
              <a:t>nlp.stanford.edu</a:t>
            </a:r>
            <a:r>
              <a:rPr lang="en-US" sz="1800" dirty="0"/>
              <a:t>/IR-book/)</a:t>
            </a:r>
          </a:p>
          <a:p>
            <a:pPr eaLnBrk="1" hangingPunct="1"/>
            <a:r>
              <a:rPr lang="en-US" sz="2400" dirty="0"/>
              <a:t>Relevant articles</a:t>
            </a:r>
          </a:p>
          <a:p>
            <a:pPr lvl="1" eaLnBrk="1" hangingPunct="1"/>
            <a:r>
              <a:rPr lang="en-US" sz="1800" dirty="0"/>
              <a:t>Sergey Brin , Lawrence Page, The anatomy of a large-scale hypertextual Web search engine, Computer Networks and ISDN Systems, v.30 n.1-7, p.107-117, April 1, 1998.</a:t>
            </a:r>
          </a:p>
          <a:p>
            <a:pPr lvl="1"/>
            <a:r>
              <a:rPr lang="en-US" sz="1800" dirty="0"/>
              <a:t>Jon M. Kleinberg: Authoritative Sources in a Hyperlinked Environment. JACM 46(5): 604-632 (1999)</a:t>
            </a:r>
          </a:p>
          <a:p>
            <a:pPr lvl="1"/>
            <a:r>
              <a:rPr lang="en-US" sz="1800" dirty="0" err="1"/>
              <a:t>Boldi</a:t>
            </a:r>
            <a:r>
              <a:rPr lang="en-US" sz="1800" dirty="0"/>
              <a:t>, Paolo, and Sebastiano Vigna. "The </a:t>
            </a:r>
            <a:r>
              <a:rPr lang="en-US" sz="1800" dirty="0" err="1"/>
              <a:t>webgraph</a:t>
            </a:r>
            <a:r>
              <a:rPr lang="en-US" sz="1800" dirty="0"/>
              <a:t> framework I: compression techniques." Proceedings of the 13th international conference on World Wide Web. ACM, 2004.</a:t>
            </a:r>
          </a:p>
          <a:p>
            <a:pPr lvl="1"/>
            <a:r>
              <a:rPr lang="en-GB" sz="1800" dirty="0"/>
              <a:t>Jimmy Lin and Chris Dyer. Data-Intensive Text Processing with MapReduce, Morgan &amp; Claypool Synthesis, 2011.</a:t>
            </a:r>
            <a:br>
              <a:rPr lang="en-GB" sz="1600" dirty="0"/>
            </a:br>
            <a:endParaRPr lang="en-US" sz="1600" dirty="0"/>
          </a:p>
          <a:p>
            <a:pPr eaLnBrk="1" hangingPunct="1"/>
            <a:endParaRPr lang="en-US" sz="2400" dirty="0"/>
          </a:p>
        </p:txBody>
      </p:sp>
      <p:sp>
        <p:nvSpPr>
          <p:cNvPr id="36866"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Tree>
    <p:extLst>
      <p:ext uri="{BB962C8B-B14F-4D97-AF65-F5344CB8AC3E}">
        <p14:creationId xmlns:p14="http://schemas.microsoft.com/office/powerpoint/2010/main" val="4216461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9B9BC-7A47-CDFE-BED2-A154380D8A70}"/>
              </a:ext>
            </a:extLst>
          </p:cNvPr>
          <p:cNvSpPr>
            <a:spLocks noGrp="1"/>
          </p:cNvSpPr>
          <p:nvPr>
            <p:ph type="title"/>
          </p:nvPr>
        </p:nvSpPr>
        <p:spPr/>
        <p:txBody>
          <a:bodyPr/>
          <a:lstStyle/>
          <a:p>
            <a:r>
              <a:rPr lang="en-GB" dirty="0"/>
              <a:t>Indexing Anchor Text</a:t>
            </a:r>
          </a:p>
        </p:txBody>
      </p:sp>
      <p:sp>
        <p:nvSpPr>
          <p:cNvPr id="3" name="Content Placeholder 2">
            <a:extLst>
              <a:ext uri="{FF2B5EF4-FFF2-40B4-BE49-F238E27FC236}">
                <a16:creationId xmlns:a16="http://schemas.microsoft.com/office/drawing/2014/main" id="{550C6095-09A5-A7BA-B487-7C73ABABD44B}"/>
              </a:ext>
            </a:extLst>
          </p:cNvPr>
          <p:cNvSpPr>
            <a:spLocks noGrp="1"/>
          </p:cNvSpPr>
          <p:nvPr>
            <p:ph idx="1"/>
          </p:nvPr>
        </p:nvSpPr>
        <p:spPr/>
        <p:txBody>
          <a:bodyPr/>
          <a:lstStyle/>
          <a:p>
            <a:r>
              <a:rPr lang="en-GB" dirty="0"/>
              <a:t>Can sometimes lead to unexpected effects, e.g., easily </a:t>
            </a:r>
            <a:r>
              <a:rPr lang="en-GB" dirty="0" err="1"/>
              <a:t>spammable</a:t>
            </a:r>
            <a:endParaRPr lang="en-GB" dirty="0"/>
          </a:p>
        </p:txBody>
      </p:sp>
      <p:sp>
        <p:nvSpPr>
          <p:cNvPr id="4" name="Footer Placeholder 3">
            <a:extLst>
              <a:ext uri="{FF2B5EF4-FFF2-40B4-BE49-F238E27FC236}">
                <a16:creationId xmlns:a16="http://schemas.microsoft.com/office/drawing/2014/main" id="{4759AE14-1461-CB2C-12A1-554914B68D32}"/>
              </a:ext>
            </a:extLst>
          </p:cNvPr>
          <p:cNvSpPr>
            <a:spLocks noGrp="1"/>
          </p:cNvSpPr>
          <p:nvPr>
            <p:ph type="ftr" sz="quarter" idx="10"/>
          </p:nvPr>
        </p:nvSpPr>
        <p:spPr/>
        <p:txBody>
          <a:bodyPr/>
          <a:lstStyle/>
          <a:p>
            <a:r>
              <a:rPr lang="fr-CH"/>
              <a:t>©2022, Karl Aberer, EPFL-IC, Laboratoire de systèmes d'informations répartis </a:t>
            </a:r>
            <a:endParaRPr lang="en-GB" dirty="0"/>
          </a:p>
        </p:txBody>
      </p:sp>
      <p:pic>
        <p:nvPicPr>
          <p:cNvPr id="6" name="Picture 5">
            <a:extLst>
              <a:ext uri="{FF2B5EF4-FFF2-40B4-BE49-F238E27FC236}">
                <a16:creationId xmlns:a16="http://schemas.microsoft.com/office/drawing/2014/main" id="{FE1F64B9-075F-1890-5607-46FAD485B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492896"/>
            <a:ext cx="7772400" cy="3732846"/>
          </a:xfrm>
          <a:prstGeom prst="rect">
            <a:avLst/>
          </a:prstGeom>
        </p:spPr>
      </p:pic>
    </p:spTree>
    <p:extLst>
      <p:ext uri="{BB962C8B-B14F-4D97-AF65-F5344CB8AC3E}">
        <p14:creationId xmlns:p14="http://schemas.microsoft.com/office/powerpoint/2010/main" val="352702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Scoring of Anchor Text</a:t>
            </a:r>
          </a:p>
        </p:txBody>
      </p:sp>
      <p:sp>
        <p:nvSpPr>
          <p:cNvPr id="3" name="Content Placeholder 2"/>
          <p:cNvSpPr>
            <a:spLocks noGrp="1"/>
          </p:cNvSpPr>
          <p:nvPr>
            <p:ph idx="1"/>
          </p:nvPr>
        </p:nvSpPr>
        <p:spPr/>
        <p:txBody>
          <a:bodyPr/>
          <a:lstStyle/>
          <a:p>
            <a:pPr eaLnBrk="1" hangingPunct="1"/>
            <a:r>
              <a:rPr lang="en-US" dirty="0">
                <a:latin typeface="Calibri" charset="0"/>
                <a:ea typeface="MS PGothic" charset="0"/>
              </a:rPr>
              <a:t>Score anchor text with a weight depending on the authority of the anchor page</a:t>
            </a:r>
            <a:r>
              <a:rPr lang="fr-CH" dirty="0">
                <a:latin typeface="Calibri" charset="0"/>
                <a:ea typeface="MS PGothic" charset="0"/>
              </a:rPr>
              <a:t>’</a:t>
            </a:r>
            <a:r>
              <a:rPr lang="en-US" altLang="ja-JP" dirty="0">
                <a:latin typeface="Calibri" charset="0"/>
                <a:ea typeface="MS PGothic" charset="0"/>
              </a:rPr>
              <a:t>s website</a:t>
            </a:r>
          </a:p>
          <a:p>
            <a:pPr lvl="1" eaLnBrk="1" hangingPunct="1"/>
            <a:r>
              <a:rPr lang="en-US" dirty="0">
                <a:latin typeface="Calibri" charset="0"/>
                <a:ea typeface="MS PGothic" charset="0"/>
              </a:rPr>
              <a:t>E.g., if we were to assume that content from </a:t>
            </a:r>
            <a:r>
              <a:rPr lang="en-US" dirty="0" err="1">
                <a:latin typeface="Calibri" charset="0"/>
                <a:ea typeface="MS PGothic" charset="0"/>
              </a:rPr>
              <a:t>cnn.com</a:t>
            </a:r>
            <a:r>
              <a:rPr lang="en-US" dirty="0">
                <a:latin typeface="Calibri" charset="0"/>
                <a:ea typeface="MS PGothic" charset="0"/>
              </a:rPr>
              <a:t> or </a:t>
            </a:r>
            <a:r>
              <a:rPr lang="en-US" dirty="0" err="1">
                <a:latin typeface="Calibri" charset="0"/>
                <a:ea typeface="MS PGothic" charset="0"/>
              </a:rPr>
              <a:t>yahoo.com</a:t>
            </a:r>
            <a:r>
              <a:rPr lang="en-US" dirty="0">
                <a:latin typeface="Calibri" charset="0"/>
                <a:ea typeface="MS PGothic" charset="0"/>
              </a:rPr>
              <a:t> is authoritative, then trust (more) the anchor text from them</a:t>
            </a:r>
          </a:p>
          <a:p>
            <a:endParaRPr lang="en-US" dirty="0">
              <a:latin typeface="Calibri" charset="0"/>
              <a:ea typeface="MS PGothic" charset="0"/>
            </a:endParaRPr>
          </a:p>
          <a:p>
            <a:r>
              <a:rPr lang="en-US" dirty="0">
                <a:latin typeface="Calibri" charset="0"/>
                <a:ea typeface="MS PGothic" charset="0"/>
              </a:rPr>
              <a:t>Score anchor text from other sites (domains) higher than text from the same site</a:t>
            </a:r>
          </a:p>
          <a:p>
            <a:pPr lvl="1" eaLnBrk="1" hangingPunct="1"/>
            <a:r>
              <a:rPr lang="en-US" dirty="0">
                <a:latin typeface="Calibri" charset="0"/>
                <a:ea typeface="MS PGothic" charset="0"/>
              </a:rPr>
              <a:t>non-nepotistic scoring</a:t>
            </a:r>
          </a:p>
          <a:p>
            <a:endParaRPr lang="en-US"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762348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152400" y="304800"/>
            <a:ext cx="8740080" cy="914400"/>
          </a:xfrm>
        </p:spPr>
        <p:txBody>
          <a:bodyPr/>
          <a:lstStyle/>
          <a:p>
            <a:pPr eaLnBrk="1" hangingPunct="1"/>
            <a:r>
              <a:rPr lang="en-US" dirty="0">
                <a:latin typeface="Calibri" charset="0"/>
                <a:ea typeface="MS PGothic" charset="0"/>
              </a:rPr>
              <a:t>1.5.2 PageRank - Hyperlinks as Quality Signal</a:t>
            </a:r>
          </a:p>
        </p:txBody>
      </p:sp>
      <p:sp>
        <p:nvSpPr>
          <p:cNvPr id="44034" name="Rectangle 3"/>
          <p:cNvSpPr>
            <a:spLocks noGrp="1" noChangeArrowheads="1"/>
          </p:cNvSpPr>
          <p:nvPr>
            <p:ph type="body" idx="1"/>
          </p:nvPr>
        </p:nvSpPr>
        <p:spPr>
          <a:xfrm>
            <a:off x="685800" y="1447800"/>
            <a:ext cx="8305800" cy="4419600"/>
          </a:xfrm>
        </p:spPr>
        <p:txBody>
          <a:bodyPr/>
          <a:lstStyle/>
          <a:p>
            <a:pPr eaLnBrk="1" hangingPunct="1">
              <a:lnSpc>
                <a:spcPct val="90000"/>
              </a:lnSpc>
            </a:pPr>
            <a:r>
              <a:rPr lang="en-US" dirty="0" err="1">
                <a:latin typeface="Calibri" charset="0"/>
                <a:ea typeface="MS PGothic" charset="0"/>
              </a:rPr>
              <a:t>Bibliometry</a:t>
            </a:r>
            <a:r>
              <a:rPr lang="en-US" dirty="0">
                <a:latin typeface="Calibri" charset="0"/>
                <a:ea typeface="MS PGothic" charset="0"/>
              </a:rPr>
              <a:t>: analysis of citations in scientific publications</a:t>
            </a:r>
            <a:endParaRPr lang="en-US" sz="3200" dirty="0">
              <a:latin typeface="Calibri" charset="0"/>
              <a:ea typeface="MS PGothic" charset="0"/>
            </a:endParaRPr>
          </a:p>
          <a:p>
            <a:pPr marL="457200" indent="-457200">
              <a:lnSpc>
                <a:spcPct val="90000"/>
              </a:lnSpc>
              <a:buFont typeface="Arial" charset="0"/>
              <a:buChar char="•"/>
            </a:pPr>
            <a:r>
              <a:rPr lang="en-US" sz="2800" dirty="0">
                <a:latin typeface="Calibri" charset="0"/>
                <a:ea typeface="MS PGothic" charset="0"/>
              </a:rPr>
              <a:t>Citation frequency: how important is a paper of author?</a:t>
            </a:r>
          </a:p>
          <a:p>
            <a:pPr marL="457200" lvl="1" indent="-457200">
              <a:lnSpc>
                <a:spcPct val="90000"/>
              </a:lnSpc>
              <a:buFont typeface="Arial" charset="0"/>
              <a:buChar char="•"/>
            </a:pPr>
            <a:r>
              <a:rPr lang="en-US" dirty="0">
                <a:latin typeface="Calibri" charset="0"/>
                <a:ea typeface="MS PGothic" charset="0"/>
              </a:rPr>
              <a:t>Co-citation analysis: articles that co-cite the same articles are related </a:t>
            </a:r>
          </a:p>
          <a:p>
            <a:pPr marL="457200" lvl="1" indent="-457200">
              <a:lnSpc>
                <a:spcPct val="90000"/>
              </a:lnSpc>
              <a:buFont typeface="Arial" charset="0"/>
              <a:buChar char="•"/>
            </a:pPr>
            <a:r>
              <a:rPr lang="en-US" dirty="0">
                <a:latin typeface="Calibri" charset="0"/>
                <a:ea typeface="MS PGothic" charset="0"/>
              </a:rPr>
              <a:t>Impact factor: Authority of sources, such as journals</a:t>
            </a:r>
          </a:p>
        </p:txBody>
      </p:sp>
      <p:sp>
        <p:nvSpPr>
          <p:cNvPr id="2" name="Footer Placeholder 1"/>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261022907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28675" name="Rectangle 2"/>
          <p:cNvSpPr>
            <a:spLocks noGrp="1" noChangeArrowheads="1"/>
          </p:cNvSpPr>
          <p:nvPr>
            <p:ph type="title"/>
          </p:nvPr>
        </p:nvSpPr>
        <p:spPr/>
        <p:txBody>
          <a:bodyPr/>
          <a:lstStyle/>
          <a:p>
            <a:pPr eaLnBrk="1" hangingPunct="1"/>
            <a:r>
              <a:rPr lang="en-US" dirty="0"/>
              <a:t>Citations on the Web</a:t>
            </a:r>
          </a:p>
        </p:txBody>
      </p:sp>
      <p:sp>
        <p:nvSpPr>
          <p:cNvPr id="28676" name="Rectangle 3"/>
          <p:cNvSpPr>
            <a:spLocks noGrp="1" noChangeArrowheads="1"/>
          </p:cNvSpPr>
          <p:nvPr>
            <p:ph type="body" idx="1"/>
          </p:nvPr>
        </p:nvSpPr>
        <p:spPr>
          <a:xfrm>
            <a:off x="160340" y="4265093"/>
            <a:ext cx="8496300" cy="1285875"/>
          </a:xfrm>
        </p:spPr>
        <p:txBody>
          <a:bodyPr/>
          <a:lstStyle/>
          <a:p>
            <a:pPr eaLnBrk="1" hangingPunct="1"/>
            <a:r>
              <a:rPr lang="en-US" sz="2400" dirty="0"/>
              <a:t>Full text retrieval result with equal ranking; which page is more relevant ?</a:t>
            </a:r>
          </a:p>
          <a:p>
            <a:pPr lvl="1" eaLnBrk="1" hangingPunct="1"/>
            <a:r>
              <a:rPr lang="en-US" sz="2000" dirty="0"/>
              <a:t>relevance related to number of referrals (incoming links) </a:t>
            </a:r>
          </a:p>
          <a:p>
            <a:r>
              <a:rPr lang="en-US" sz="2400" dirty="0"/>
              <a:t>relevance related to number of referrals with high relevance</a:t>
            </a:r>
            <a:br>
              <a:rPr lang="en-US" sz="2400" dirty="0"/>
            </a:br>
            <a:r>
              <a:rPr lang="en-US" sz="2400" dirty="0"/>
              <a:t>Simple link counting might not be appropriate!</a:t>
            </a:r>
          </a:p>
        </p:txBody>
      </p:sp>
      <p:sp>
        <p:nvSpPr>
          <p:cNvPr id="28677" name="Oval 4"/>
          <p:cNvSpPr>
            <a:spLocks noChangeArrowheads="1"/>
          </p:cNvSpPr>
          <p:nvPr/>
        </p:nvSpPr>
        <p:spPr bwMode="auto">
          <a:xfrm>
            <a:off x="2974975" y="1773784"/>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78" name="Oval 5"/>
          <p:cNvSpPr>
            <a:spLocks noChangeArrowheads="1"/>
          </p:cNvSpPr>
          <p:nvPr/>
        </p:nvSpPr>
        <p:spPr bwMode="auto">
          <a:xfrm>
            <a:off x="1246189" y="249450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79" name="Oval 6"/>
          <p:cNvSpPr>
            <a:spLocks noChangeArrowheads="1"/>
          </p:cNvSpPr>
          <p:nvPr/>
        </p:nvSpPr>
        <p:spPr bwMode="auto">
          <a:xfrm>
            <a:off x="3694114" y="249450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80" name="Oval 7"/>
          <p:cNvSpPr>
            <a:spLocks noChangeArrowheads="1"/>
          </p:cNvSpPr>
          <p:nvPr/>
        </p:nvSpPr>
        <p:spPr bwMode="auto">
          <a:xfrm>
            <a:off x="1966913" y="1773784"/>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81" name="Rectangle 8"/>
          <p:cNvSpPr>
            <a:spLocks noChangeArrowheads="1"/>
          </p:cNvSpPr>
          <p:nvPr/>
        </p:nvSpPr>
        <p:spPr bwMode="auto">
          <a:xfrm>
            <a:off x="2068080" y="3789907"/>
            <a:ext cx="1113703" cy="339196"/>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DVD player</a:t>
            </a:r>
          </a:p>
        </p:txBody>
      </p:sp>
      <p:sp>
        <p:nvSpPr>
          <p:cNvPr id="28682" name="Oval 9"/>
          <p:cNvSpPr>
            <a:spLocks noChangeArrowheads="1"/>
          </p:cNvSpPr>
          <p:nvPr/>
        </p:nvSpPr>
        <p:spPr bwMode="auto">
          <a:xfrm>
            <a:off x="2470151" y="3431132"/>
            <a:ext cx="301625" cy="301625"/>
          </a:xfrm>
          <a:prstGeom prst="ellipse">
            <a:avLst/>
          </a:prstGeom>
          <a:noFill/>
          <a:ln w="38100">
            <a:solidFill>
              <a:schemeClr val="tx1"/>
            </a:solidFill>
            <a:round/>
            <a:headEnd/>
            <a:tailEnd/>
          </a:ln>
        </p:spPr>
        <p:txBody>
          <a:bodyPr wrap="none" anchor="ctr"/>
          <a:lstStyle/>
          <a:p>
            <a:r>
              <a:rPr lang="en-US" sz="1400" b="1">
                <a:latin typeface="Calibri" charset="0"/>
                <a:ea typeface="Calibri" charset="0"/>
                <a:cs typeface="Calibri" charset="0"/>
              </a:rPr>
              <a:t>1</a:t>
            </a:r>
          </a:p>
        </p:txBody>
      </p:sp>
      <p:cxnSp>
        <p:nvCxnSpPr>
          <p:cNvPr id="28683" name="AutoShape 10"/>
          <p:cNvCxnSpPr>
            <a:cxnSpLocks noChangeShapeType="1"/>
            <a:stCxn id="28678" idx="5"/>
          </p:cNvCxnSpPr>
          <p:nvPr/>
        </p:nvCxnSpPr>
        <p:spPr bwMode="auto">
          <a:xfrm>
            <a:off x="1503364" y="2751682"/>
            <a:ext cx="981075" cy="822325"/>
          </a:xfrm>
          <a:prstGeom prst="straightConnector1">
            <a:avLst/>
          </a:prstGeom>
          <a:noFill/>
          <a:ln w="9525">
            <a:solidFill>
              <a:schemeClr val="tx1"/>
            </a:solidFill>
            <a:round/>
            <a:headEnd/>
            <a:tailEnd type="triangle" w="med" len="med"/>
          </a:ln>
        </p:spPr>
      </p:cxnSp>
      <p:cxnSp>
        <p:nvCxnSpPr>
          <p:cNvPr id="28684" name="AutoShape 11"/>
          <p:cNvCxnSpPr>
            <a:cxnSpLocks noChangeShapeType="1"/>
            <a:stCxn id="28680" idx="4"/>
            <a:endCxn id="28682" idx="1"/>
          </p:cNvCxnSpPr>
          <p:nvPr/>
        </p:nvCxnSpPr>
        <p:spPr bwMode="auto">
          <a:xfrm>
            <a:off x="2117726" y="2075409"/>
            <a:ext cx="396875" cy="1381125"/>
          </a:xfrm>
          <a:prstGeom prst="straightConnector1">
            <a:avLst/>
          </a:prstGeom>
          <a:noFill/>
          <a:ln w="9525">
            <a:solidFill>
              <a:schemeClr val="tx1"/>
            </a:solidFill>
            <a:round/>
            <a:headEnd/>
            <a:tailEnd type="triangle" w="med" len="med"/>
          </a:ln>
        </p:spPr>
      </p:cxnSp>
      <p:cxnSp>
        <p:nvCxnSpPr>
          <p:cNvPr id="28685" name="AutoShape 12"/>
          <p:cNvCxnSpPr>
            <a:cxnSpLocks noChangeShapeType="1"/>
            <a:stCxn id="28677" idx="4"/>
            <a:endCxn id="28682" idx="7"/>
          </p:cNvCxnSpPr>
          <p:nvPr/>
        </p:nvCxnSpPr>
        <p:spPr bwMode="auto">
          <a:xfrm flipH="1">
            <a:off x="2727326" y="2075409"/>
            <a:ext cx="398463" cy="1381125"/>
          </a:xfrm>
          <a:prstGeom prst="straightConnector1">
            <a:avLst/>
          </a:prstGeom>
          <a:noFill/>
          <a:ln w="9525">
            <a:solidFill>
              <a:schemeClr val="tx1"/>
            </a:solidFill>
            <a:round/>
            <a:headEnd/>
            <a:tailEnd type="triangle" w="med" len="med"/>
          </a:ln>
        </p:spPr>
      </p:cxnSp>
      <p:cxnSp>
        <p:nvCxnSpPr>
          <p:cNvPr id="28686" name="AutoShape 13"/>
          <p:cNvCxnSpPr>
            <a:cxnSpLocks noChangeShapeType="1"/>
            <a:stCxn id="28679" idx="3"/>
            <a:endCxn id="28682" idx="6"/>
          </p:cNvCxnSpPr>
          <p:nvPr/>
        </p:nvCxnSpPr>
        <p:spPr bwMode="auto">
          <a:xfrm flipH="1">
            <a:off x="2790825" y="2751684"/>
            <a:ext cx="947738" cy="830263"/>
          </a:xfrm>
          <a:prstGeom prst="straightConnector1">
            <a:avLst/>
          </a:prstGeom>
          <a:noFill/>
          <a:ln w="9525">
            <a:solidFill>
              <a:schemeClr val="tx1"/>
            </a:solidFill>
            <a:round/>
            <a:headEnd/>
            <a:tailEnd type="triangle" w="med" len="med"/>
          </a:ln>
        </p:spPr>
      </p:cxnSp>
      <p:sp>
        <p:nvSpPr>
          <p:cNvPr id="28687" name="Oval 14"/>
          <p:cNvSpPr>
            <a:spLocks noChangeArrowheads="1"/>
          </p:cNvSpPr>
          <p:nvPr/>
        </p:nvSpPr>
        <p:spPr bwMode="auto">
          <a:xfrm>
            <a:off x="6443664" y="2205584"/>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88" name="Rectangle 15"/>
          <p:cNvSpPr>
            <a:spLocks noChangeArrowheads="1"/>
          </p:cNvSpPr>
          <p:nvPr/>
        </p:nvSpPr>
        <p:spPr bwMode="auto">
          <a:xfrm>
            <a:off x="6051117" y="3740695"/>
            <a:ext cx="1113703" cy="339196"/>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DVD player</a:t>
            </a:r>
          </a:p>
        </p:txBody>
      </p:sp>
      <p:sp>
        <p:nvSpPr>
          <p:cNvPr id="28689" name="Oval 16"/>
          <p:cNvSpPr>
            <a:spLocks noChangeArrowheads="1"/>
          </p:cNvSpPr>
          <p:nvPr/>
        </p:nvSpPr>
        <p:spPr bwMode="auto">
          <a:xfrm>
            <a:off x="6453188" y="3381922"/>
            <a:ext cx="301625" cy="301625"/>
          </a:xfrm>
          <a:prstGeom prst="ellipse">
            <a:avLst/>
          </a:prstGeom>
          <a:noFill/>
          <a:ln w="38100">
            <a:solidFill>
              <a:schemeClr val="tx1"/>
            </a:solidFill>
            <a:round/>
            <a:headEnd/>
            <a:tailEnd/>
          </a:ln>
        </p:spPr>
        <p:txBody>
          <a:bodyPr wrap="none" anchor="ctr"/>
          <a:lstStyle/>
          <a:p>
            <a:r>
              <a:rPr lang="en-US" sz="1400" b="1">
                <a:latin typeface="Calibri" charset="0"/>
                <a:ea typeface="Calibri" charset="0"/>
                <a:cs typeface="Calibri" charset="0"/>
              </a:rPr>
              <a:t>2</a:t>
            </a:r>
          </a:p>
        </p:txBody>
      </p:sp>
      <p:cxnSp>
        <p:nvCxnSpPr>
          <p:cNvPr id="28690" name="AutoShape 17"/>
          <p:cNvCxnSpPr>
            <a:cxnSpLocks noChangeShapeType="1"/>
            <a:stCxn id="28687" idx="4"/>
            <a:endCxn id="28689" idx="0"/>
          </p:cNvCxnSpPr>
          <p:nvPr/>
        </p:nvCxnSpPr>
        <p:spPr bwMode="auto">
          <a:xfrm>
            <a:off x="6594476" y="2507209"/>
            <a:ext cx="9525" cy="855663"/>
          </a:xfrm>
          <a:prstGeom prst="straightConnector1">
            <a:avLst/>
          </a:prstGeom>
          <a:noFill/>
          <a:ln w="9525">
            <a:solidFill>
              <a:schemeClr val="tx1"/>
            </a:solidFill>
            <a:round/>
            <a:headEnd/>
            <a:tailEnd type="triangle" w="med" len="med"/>
          </a:ln>
        </p:spPr>
      </p:cxnSp>
      <p:grpSp>
        <p:nvGrpSpPr>
          <p:cNvPr id="2" name="Group 18"/>
          <p:cNvGrpSpPr>
            <a:grpSpLocks/>
          </p:cNvGrpSpPr>
          <p:nvPr/>
        </p:nvGrpSpPr>
        <p:grpSpPr bwMode="auto">
          <a:xfrm>
            <a:off x="539752" y="692696"/>
            <a:ext cx="7658100" cy="1860550"/>
            <a:chOff x="340" y="799"/>
            <a:chExt cx="4824" cy="1172"/>
          </a:xfrm>
        </p:grpSpPr>
        <p:sp>
          <p:nvSpPr>
            <p:cNvPr id="28692" name="Rectangle 19"/>
            <p:cNvSpPr>
              <a:spLocks noChangeArrowheads="1"/>
            </p:cNvSpPr>
            <p:nvPr/>
          </p:nvSpPr>
          <p:spPr bwMode="auto">
            <a:xfrm>
              <a:off x="340" y="1757"/>
              <a:ext cx="545" cy="214"/>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Sony EU</a:t>
              </a:r>
            </a:p>
          </p:txBody>
        </p:sp>
        <p:sp>
          <p:nvSpPr>
            <p:cNvPr id="28693" name="Rectangle 20"/>
            <p:cNvSpPr>
              <a:spLocks noChangeArrowheads="1"/>
            </p:cNvSpPr>
            <p:nvPr/>
          </p:nvSpPr>
          <p:spPr bwMode="auto">
            <a:xfrm>
              <a:off x="965" y="1253"/>
              <a:ext cx="548" cy="214"/>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Sony CH</a:t>
              </a:r>
            </a:p>
          </p:txBody>
        </p:sp>
        <p:sp>
          <p:nvSpPr>
            <p:cNvPr id="28694" name="Rectangle 21"/>
            <p:cNvSpPr>
              <a:spLocks noChangeArrowheads="1"/>
            </p:cNvSpPr>
            <p:nvPr/>
          </p:nvSpPr>
          <p:spPr bwMode="auto">
            <a:xfrm>
              <a:off x="1859" y="1253"/>
              <a:ext cx="478" cy="214"/>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Sony D</a:t>
              </a:r>
            </a:p>
          </p:txBody>
        </p:sp>
        <p:sp>
          <p:nvSpPr>
            <p:cNvPr id="28695" name="Rectangle 22"/>
            <p:cNvSpPr>
              <a:spLocks noChangeArrowheads="1"/>
            </p:cNvSpPr>
            <p:nvPr/>
          </p:nvSpPr>
          <p:spPr bwMode="auto">
            <a:xfrm>
              <a:off x="2236" y="1752"/>
              <a:ext cx="541" cy="214"/>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Sony US</a:t>
              </a:r>
            </a:p>
          </p:txBody>
        </p:sp>
        <p:sp>
          <p:nvSpPr>
            <p:cNvPr id="28696" name="Oval 23"/>
            <p:cNvSpPr>
              <a:spLocks noChangeArrowheads="1"/>
            </p:cNvSpPr>
            <p:nvPr/>
          </p:nvSpPr>
          <p:spPr bwMode="auto">
            <a:xfrm>
              <a:off x="3334" y="1026"/>
              <a:ext cx="190" cy="190"/>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97" name="Oval 24"/>
            <p:cNvSpPr>
              <a:spLocks noChangeArrowheads="1"/>
            </p:cNvSpPr>
            <p:nvPr/>
          </p:nvSpPr>
          <p:spPr bwMode="auto">
            <a:xfrm>
              <a:off x="4810" y="1045"/>
              <a:ext cx="190" cy="190"/>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98" name="Oval 25"/>
            <p:cNvSpPr>
              <a:spLocks noChangeArrowheads="1"/>
            </p:cNvSpPr>
            <p:nvPr/>
          </p:nvSpPr>
          <p:spPr bwMode="auto">
            <a:xfrm>
              <a:off x="4059" y="1026"/>
              <a:ext cx="190" cy="190"/>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8699" name="AutoShape 26"/>
            <p:cNvCxnSpPr>
              <a:cxnSpLocks noChangeShapeType="1"/>
              <a:stCxn id="28696" idx="5"/>
              <a:endCxn id="28687" idx="1"/>
            </p:cNvCxnSpPr>
            <p:nvPr/>
          </p:nvCxnSpPr>
          <p:spPr bwMode="auto">
            <a:xfrm>
              <a:off x="3496" y="1188"/>
              <a:ext cx="591" cy="546"/>
            </a:xfrm>
            <a:prstGeom prst="straightConnector1">
              <a:avLst/>
            </a:prstGeom>
            <a:noFill/>
            <a:ln w="9525">
              <a:solidFill>
                <a:schemeClr val="tx1"/>
              </a:solidFill>
              <a:round/>
              <a:headEnd/>
              <a:tailEnd type="triangle" w="med" len="med"/>
            </a:ln>
          </p:spPr>
        </p:cxnSp>
        <p:cxnSp>
          <p:nvCxnSpPr>
            <p:cNvPr id="28700" name="AutoShape 27"/>
            <p:cNvCxnSpPr>
              <a:cxnSpLocks noChangeShapeType="1"/>
              <a:stCxn id="28698" idx="4"/>
              <a:endCxn id="28687" idx="0"/>
            </p:cNvCxnSpPr>
            <p:nvPr/>
          </p:nvCxnSpPr>
          <p:spPr bwMode="auto">
            <a:xfrm flipH="1">
              <a:off x="4154" y="1216"/>
              <a:ext cx="0" cy="491"/>
            </a:xfrm>
            <a:prstGeom prst="straightConnector1">
              <a:avLst/>
            </a:prstGeom>
            <a:noFill/>
            <a:ln w="9525">
              <a:solidFill>
                <a:schemeClr val="tx1"/>
              </a:solidFill>
              <a:round/>
              <a:headEnd/>
              <a:tailEnd type="triangle" w="med" len="med"/>
            </a:ln>
          </p:spPr>
        </p:cxnSp>
        <p:cxnSp>
          <p:nvCxnSpPr>
            <p:cNvPr id="28701" name="AutoShape 28"/>
            <p:cNvCxnSpPr>
              <a:cxnSpLocks noChangeShapeType="1"/>
              <a:stCxn id="28697" idx="3"/>
              <a:endCxn id="28687" idx="7"/>
            </p:cNvCxnSpPr>
            <p:nvPr/>
          </p:nvCxnSpPr>
          <p:spPr bwMode="auto">
            <a:xfrm flipH="1">
              <a:off x="4221" y="1207"/>
              <a:ext cx="617" cy="527"/>
            </a:xfrm>
            <a:prstGeom prst="straightConnector1">
              <a:avLst/>
            </a:prstGeom>
            <a:noFill/>
            <a:ln w="9525">
              <a:solidFill>
                <a:schemeClr val="tx1"/>
              </a:solidFill>
              <a:round/>
              <a:headEnd/>
              <a:tailEnd type="triangle" w="med" len="med"/>
            </a:ln>
          </p:spPr>
        </p:cxnSp>
        <p:sp>
          <p:nvSpPr>
            <p:cNvPr id="28702" name="Rectangle 29"/>
            <p:cNvSpPr>
              <a:spLocks noChangeArrowheads="1"/>
            </p:cNvSpPr>
            <p:nvPr/>
          </p:nvSpPr>
          <p:spPr bwMode="auto">
            <a:xfrm>
              <a:off x="3848" y="799"/>
              <a:ext cx="587" cy="214"/>
            </a:xfrm>
            <a:prstGeom prst="rect">
              <a:avLst/>
            </a:prstGeom>
            <a:noFill/>
            <a:ln w="9525">
              <a:noFill/>
              <a:miter lim="800000"/>
              <a:headEnd/>
              <a:tailEnd/>
            </a:ln>
          </p:spPr>
          <p:txBody>
            <a:bodyPr wrap="none" lIns="92075" tIns="46038" rIns="92075" bIns="46038">
              <a:spAutoFit/>
            </a:bodyPr>
            <a:lstStyle/>
            <a:p>
              <a:r>
                <a:rPr lang="en-US" sz="1600" dirty="0" err="1">
                  <a:latin typeface="Calibri" charset="0"/>
                  <a:ea typeface="Calibri" charset="0"/>
                  <a:cs typeface="Calibri" charset="0"/>
                </a:rPr>
                <a:t>Pinterest</a:t>
              </a:r>
              <a:endParaRPr lang="en-US" sz="1600" dirty="0">
                <a:latin typeface="Calibri" charset="0"/>
                <a:ea typeface="Calibri" charset="0"/>
                <a:cs typeface="Calibri" charset="0"/>
              </a:endParaRPr>
            </a:p>
          </p:txBody>
        </p:sp>
        <p:sp>
          <p:nvSpPr>
            <p:cNvPr id="28703" name="Rectangle 30"/>
            <p:cNvSpPr>
              <a:spLocks noChangeArrowheads="1"/>
            </p:cNvSpPr>
            <p:nvPr/>
          </p:nvSpPr>
          <p:spPr bwMode="auto">
            <a:xfrm>
              <a:off x="3152" y="799"/>
              <a:ext cx="438" cy="214"/>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Yahoo</a:t>
              </a:r>
            </a:p>
          </p:txBody>
        </p:sp>
        <p:sp>
          <p:nvSpPr>
            <p:cNvPr id="28704" name="Rectangle 31"/>
            <p:cNvSpPr>
              <a:spLocks noChangeArrowheads="1"/>
            </p:cNvSpPr>
            <p:nvPr/>
          </p:nvSpPr>
          <p:spPr bwMode="auto">
            <a:xfrm>
              <a:off x="4331" y="1752"/>
              <a:ext cx="718" cy="214"/>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DVD expert</a:t>
              </a:r>
            </a:p>
          </p:txBody>
        </p:sp>
        <p:sp>
          <p:nvSpPr>
            <p:cNvPr id="28705" name="Rectangle 32"/>
            <p:cNvSpPr>
              <a:spLocks noChangeArrowheads="1"/>
            </p:cNvSpPr>
            <p:nvPr/>
          </p:nvSpPr>
          <p:spPr bwMode="auto">
            <a:xfrm>
              <a:off x="4673" y="799"/>
              <a:ext cx="491" cy="214"/>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Google</a:t>
              </a:r>
            </a:p>
          </p:txBody>
        </p:sp>
      </p:grpSp>
    </p:spTree>
    <p:extLst>
      <p:ext uri="{BB962C8B-B14F-4D97-AF65-F5344CB8AC3E}">
        <p14:creationId xmlns:p14="http://schemas.microsoft.com/office/powerpoint/2010/main" val="70118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dirty="0">
                <a:latin typeface="Calibri" charset="0"/>
                <a:ea typeface="MS PGothic" charset="0"/>
              </a:rPr>
              <a:t>Link-based Ranking: Idea</a:t>
            </a:r>
          </a:p>
        </p:txBody>
      </p:sp>
      <p:sp>
        <p:nvSpPr>
          <p:cNvPr id="49154" name="Rectangle 3"/>
          <p:cNvSpPr>
            <a:spLocks noGrp="1" noChangeArrowheads="1"/>
          </p:cNvSpPr>
          <p:nvPr>
            <p:ph type="body" idx="1"/>
          </p:nvPr>
        </p:nvSpPr>
        <p:spPr/>
        <p:txBody>
          <a:bodyPr/>
          <a:lstStyle/>
          <a:p>
            <a:pPr eaLnBrk="1" hangingPunct="1">
              <a:defRPr/>
            </a:pPr>
            <a:r>
              <a:rPr lang="en-US" dirty="0">
                <a:latin typeface="Calibri" charset="0"/>
                <a:ea typeface="MS PGothic" charset="0"/>
              </a:rPr>
              <a:t>Imagine a user doing a </a:t>
            </a:r>
            <a:r>
              <a:rPr lang="en-US" b="1" dirty="0">
                <a:latin typeface="Calibri" charset="0"/>
                <a:ea typeface="MS PGothic" charset="0"/>
              </a:rPr>
              <a:t>random walk </a:t>
            </a:r>
            <a:r>
              <a:rPr lang="en-US" dirty="0">
                <a:latin typeface="Calibri" charset="0"/>
                <a:ea typeface="MS PGothic" charset="0"/>
              </a:rPr>
              <a:t>on Web pages:</a:t>
            </a:r>
          </a:p>
          <a:p>
            <a:pPr lvl="1" eaLnBrk="1" hangingPunct="1">
              <a:defRPr/>
            </a:pPr>
            <a:r>
              <a:rPr lang="en-US" dirty="0">
                <a:latin typeface="Calibri" charset="0"/>
                <a:ea typeface="MS PGothic" charset="0"/>
              </a:rPr>
              <a:t>Start at a random page</a:t>
            </a:r>
          </a:p>
          <a:p>
            <a:pPr lvl="1" eaLnBrk="1" hangingPunct="1">
              <a:defRPr/>
            </a:pPr>
            <a:r>
              <a:rPr lang="en-US" dirty="0">
                <a:latin typeface="Calibri" charset="0"/>
                <a:ea typeface="MS PGothic" charset="0"/>
              </a:rPr>
              <a:t>At each step, leave the </a:t>
            </a:r>
            <a:br>
              <a:rPr lang="en-US" dirty="0">
                <a:latin typeface="Calibri" charset="0"/>
                <a:ea typeface="MS PGothic" charset="0"/>
              </a:rPr>
            </a:br>
            <a:r>
              <a:rPr lang="en-US" dirty="0">
                <a:latin typeface="Calibri" charset="0"/>
                <a:ea typeface="MS PGothic" charset="0"/>
              </a:rPr>
              <a:t>current page along one of </a:t>
            </a:r>
            <a:br>
              <a:rPr lang="en-US" dirty="0">
                <a:latin typeface="Calibri" charset="0"/>
                <a:ea typeface="MS PGothic" charset="0"/>
              </a:rPr>
            </a:br>
            <a:r>
              <a:rPr lang="en-US" dirty="0">
                <a:latin typeface="Calibri" charset="0"/>
                <a:ea typeface="MS PGothic" charset="0"/>
              </a:rPr>
              <a:t>the links on that page, with same probability</a:t>
            </a:r>
          </a:p>
          <a:p>
            <a:pPr eaLnBrk="1" hangingPunct="1">
              <a:defRPr/>
            </a:pPr>
            <a:endParaRPr lang="fr-CH" altLang="ja-JP" dirty="0">
              <a:latin typeface="Calibri" charset="0"/>
              <a:ea typeface="MS PGothic" charset="0"/>
            </a:endParaRPr>
          </a:p>
          <a:p>
            <a:pPr eaLnBrk="1" hangingPunct="1">
              <a:defRPr/>
            </a:pPr>
            <a:r>
              <a:rPr lang="ja-JP" altLang="en-US" dirty="0">
                <a:latin typeface="Calibri" charset="0"/>
                <a:ea typeface="MS PGothic" charset="0"/>
              </a:rPr>
              <a:t>“</a:t>
            </a:r>
            <a:r>
              <a:rPr lang="en-US" altLang="ja-JP" dirty="0">
                <a:latin typeface="Calibri" charset="0"/>
                <a:ea typeface="MS PGothic" charset="0"/>
              </a:rPr>
              <a:t>In the long run</a:t>
            </a:r>
            <a:r>
              <a:rPr lang="ja-JP" altLang="en-US" dirty="0">
                <a:latin typeface="Calibri" charset="0"/>
                <a:ea typeface="MS PGothic" charset="0"/>
              </a:rPr>
              <a:t>”</a:t>
            </a:r>
            <a:r>
              <a:rPr lang="en-US" altLang="ja-JP" dirty="0">
                <a:latin typeface="Calibri" charset="0"/>
                <a:ea typeface="MS PGothic" charset="0"/>
              </a:rPr>
              <a:t> each page has a long-term visit rate - use this as the page’s score</a:t>
            </a:r>
          </a:p>
          <a:p>
            <a:pPr marL="0" indent="0" eaLnBrk="1" hangingPunct="1">
              <a:buFont typeface="Wingdings" charset="0"/>
              <a:buNone/>
              <a:defRPr/>
            </a:pPr>
            <a:endParaRPr lang="en-US" dirty="0">
              <a:latin typeface="Calibri" charset="0"/>
              <a:ea typeface="MS PGothic" charset="0"/>
            </a:endParaRPr>
          </a:p>
        </p:txBody>
      </p:sp>
      <p:grpSp>
        <p:nvGrpSpPr>
          <p:cNvPr id="2" name="Group 1"/>
          <p:cNvGrpSpPr/>
          <p:nvPr/>
        </p:nvGrpSpPr>
        <p:grpSpPr>
          <a:xfrm>
            <a:off x="6061062" y="2420888"/>
            <a:ext cx="1568450" cy="915987"/>
            <a:chOff x="4953000" y="2284413"/>
            <a:chExt cx="1568450" cy="915987"/>
          </a:xfrm>
        </p:grpSpPr>
        <p:sp>
          <p:nvSpPr>
            <p:cNvPr id="46083" name="Oval 4"/>
            <p:cNvSpPr>
              <a:spLocks noChangeArrowheads="1"/>
            </p:cNvSpPr>
            <p:nvPr/>
          </p:nvSpPr>
          <p:spPr bwMode="auto">
            <a:xfrm>
              <a:off x="4953000" y="2516188"/>
              <a:ext cx="457200" cy="457200"/>
            </a:xfrm>
            <a:prstGeom prst="ellipse">
              <a:avLst/>
            </a:prstGeom>
            <a:noFill/>
            <a:ln w="9525">
              <a:solidFill>
                <a:schemeClr val="tx1"/>
              </a:solidFill>
              <a:round/>
              <a:headEnd/>
              <a:tailEnd/>
            </a:ln>
          </p:spPr>
          <p:txBody>
            <a:bodyPr wrap="none" anchor="ctr"/>
            <a:lstStyle/>
            <a:p>
              <a:pPr algn="r"/>
              <a:endParaRPr lang="en-US"/>
            </a:p>
          </p:txBody>
        </p:sp>
        <p:sp>
          <p:nvSpPr>
            <p:cNvPr id="46084" name="Line 5"/>
            <p:cNvSpPr>
              <a:spLocks noChangeShapeType="1"/>
            </p:cNvSpPr>
            <p:nvPr/>
          </p:nvSpPr>
          <p:spPr bwMode="auto">
            <a:xfrm flipV="1">
              <a:off x="5410200" y="2554288"/>
              <a:ext cx="609600" cy="1905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6085" name="Line 6"/>
            <p:cNvSpPr>
              <a:spLocks noChangeShapeType="1"/>
            </p:cNvSpPr>
            <p:nvPr/>
          </p:nvSpPr>
          <p:spPr bwMode="auto">
            <a:xfrm>
              <a:off x="5410200" y="2744788"/>
              <a:ext cx="647700" cy="152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6086" name="Line 7"/>
            <p:cNvSpPr>
              <a:spLocks noChangeShapeType="1"/>
            </p:cNvSpPr>
            <p:nvPr/>
          </p:nvSpPr>
          <p:spPr bwMode="auto">
            <a:xfrm>
              <a:off x="5410200" y="2744788"/>
              <a:ext cx="647700" cy="1587"/>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6087" name="Text Box 8"/>
            <p:cNvSpPr txBox="1">
              <a:spLocks noChangeArrowheads="1"/>
            </p:cNvSpPr>
            <p:nvPr/>
          </p:nvSpPr>
          <p:spPr bwMode="auto">
            <a:xfrm>
              <a:off x="6019800" y="2284413"/>
              <a:ext cx="501650" cy="915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800">
                  <a:latin typeface="Arial" charset="0"/>
                </a:rPr>
                <a:t>1/3</a:t>
              </a:r>
            </a:p>
            <a:p>
              <a:pPr eaLnBrk="1" hangingPunct="1"/>
              <a:r>
                <a:rPr lang="en-US" sz="1800">
                  <a:latin typeface="Arial" charset="0"/>
                </a:rPr>
                <a:t>1/3</a:t>
              </a:r>
            </a:p>
            <a:p>
              <a:pPr eaLnBrk="1" hangingPunct="1"/>
              <a:r>
                <a:rPr lang="en-US" sz="1800">
                  <a:latin typeface="Arial" charset="0"/>
                </a:rPr>
                <a:t>1/3</a:t>
              </a:r>
              <a:endParaRPr lang="en-US">
                <a:latin typeface="Arial" charset="0"/>
              </a:endParaRPr>
            </a:p>
          </p:txBody>
        </p:sp>
      </p:grpSp>
      <p:sp>
        <p:nvSpPr>
          <p:cNvPr id="46088" name="TextBox 4"/>
          <p:cNvSpPr txBox="1">
            <a:spLocks noChangeArrowheads="1"/>
          </p:cNvSpPr>
          <p:nvPr/>
        </p:nvSpPr>
        <p:spPr bwMode="auto">
          <a:xfrm>
            <a:off x="7620000" y="-33338"/>
            <a:ext cx="110172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21.2</a:t>
            </a:r>
          </a:p>
        </p:txBody>
      </p:sp>
      <p:sp>
        <p:nvSpPr>
          <p:cNvPr id="3" name="Footer Placeholder 2"/>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215496478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2.xml><?xml version="1.0" encoding="utf-8"?>
<p:tagLst xmlns:a="http://schemas.openxmlformats.org/drawingml/2006/main" xmlns:r="http://schemas.openxmlformats.org/officeDocument/2006/relationships" xmlns:p="http://schemas.openxmlformats.org/presentationml/2006/main">
  <p:tag name="SLIDEGUID" val="1D23FF73762745BFBF6BB2831160A41B"/>
  <p:tag name="AUTOOPENPOLL" val="False"/>
  <p:tag name="TYPE" val="MultiChoiceSlide"/>
  <p:tag name="TPSLIDEBULLETSTYLE" val="2"/>
  <p:tag name="TPQUESTIONXML" val="&lt;?xml version=&quot;1.0&quot; encoding=&quot;UTF-8&quot; standalone=&quot;yes&quot;?&gt;&lt;questionlist&gt;&lt;properties&gt;&lt;guid&gt;AB1A9BE564264DFF93C4AC259232D568&lt;/guid&gt;&lt;date&gt;3/13/2020 10:57:0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D23FF73762745BFBF6BB2831160A41B&lt;/guid&gt;&lt;repollguid&gt;19F41DCFAC614C29AF830F6BB03ACB72&lt;/repollguid&gt;&lt;sourceid&gt;93153BF662F94E328555E3BFDF5EF5D9&lt;/sourceid&gt;&lt;questiontext&gt;Consider the following matrix for assigning random jump probabilities&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E7BAD0A7437A47CB9BB5455623EEFBE9&lt;/guid&gt;&lt;answertext&gt;A random walker can always leave node 1 even without outgoing edges&lt;/answertext&gt;&lt;valuetype&gt;0&lt;/valuetype&gt;&lt;/answer&gt;&lt;answer&gt;&lt;guid&gt;E6F85F1B36744853A14F438D2602B0D2&lt;/guid&gt;&lt;answertext&gt;A random walker can always reach node 1, even without incoming edges&lt;/answertext&gt;&lt;valuetype&gt;0&lt;/valuetype&gt;&lt;/answer&gt;&lt;answer&gt;&lt;guid&gt;A5D7B8DC4E5E4B36971CAC966586C7B4&lt;/guid&gt;&lt;answertext&gt;A random walker can always leave node 2, even without outgoing edges&lt;/answertext&gt;&lt;valuetype&gt;0&lt;/valuetype&gt;&lt;/answer&gt;&lt;answer&gt;&lt;guid&gt;927DE847DE104CF7B36A87669835945D&lt;/guid&gt;&lt;answertext&gt;none of the above&lt;/answertext&gt;&lt;valuetype&gt;0&lt;/valuetype&gt;&lt;/answer&gt;&lt;/answers&gt;&lt;/multichoice&gt;&lt;/questions&gt;&lt;/questionlist&gt;"/>
  <p:tag name="LIVECHARTING" val="False"/>
  <p:tag name="HASRESULTS" val="False"/>
  <p:tag name="CHARTTYPE" val="0"/>
  <p:tag name="CHARTDEFINEDCOLORS" val="3,6,10,45,32,50,13,4,9,55,1"/>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1D23FF73762745BFBF6BB2831160A41B"/>
  <p:tag name="AUTOOPENPOLL" val="False"/>
  <p:tag name="TYPE" val="MultiChoiceSlide"/>
  <p:tag name="TPSLIDEBULLETSTYLE" val="2"/>
  <p:tag name="TPQUESTIONXML" val="&lt;?xml version=&quot;1.0&quot; encoding=&quot;UTF-8&quot; standalone=&quot;yes&quot;?&gt;&lt;questionlist&gt;&lt;properties&gt;&lt;guid&gt;AB1A9BE564264DFF93C4AC259232D568&lt;/guid&gt;&lt;date&gt;3/13/2020 10:57:0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D23FF73762745BFBF6BB2831160A41B&lt;/guid&gt;&lt;repollguid&gt;19F41DCFAC614C29AF830F6BB03ACB72&lt;/repollguid&gt;&lt;sourceid&gt;93153BF662F94E328555E3BFDF5EF5D9&lt;/sourceid&gt;&lt;questiontext&gt;Consider the following matrix for assigning random jump probabilities&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E7BAD0A7437A47CB9BB5455623EEFBE9&lt;/guid&gt;&lt;answertext&gt;A random walker can always leave node 1 even without outgoing edges&lt;/answertext&gt;&lt;valuetype&gt;0&lt;/valuetype&gt;&lt;/answer&gt;&lt;answer&gt;&lt;guid&gt;E6F85F1B36744853A14F438D2602B0D2&lt;/guid&gt;&lt;answertext&gt;A random walker can always reach node 1, even without incoming edges&lt;/answertext&gt;&lt;valuetype&gt;0&lt;/valuetype&gt;&lt;/answer&gt;&lt;answer&gt;&lt;guid&gt;A5D7B8DC4E5E4B36971CAC966586C7B4&lt;/guid&gt;&lt;answertext&gt;A random walker can always leave node 2, even without outgoing edges&lt;/answertext&gt;&lt;valuetype&gt;0&lt;/valuetype&gt;&lt;/answer&gt;&lt;answer&gt;&lt;guid&gt;927DE847DE104CF7B36A87669835945D&lt;/guid&gt;&lt;answertext&gt;none of the above&lt;/answertext&gt;&lt;valuetype&gt;0&lt;/valuetype&gt;&lt;/answer&gt;&lt;/answers&gt;&lt;/multichoice&gt;&lt;/questions&gt;&lt;/questionlist&gt;"/>
  <p:tag name="LIVECHARTING" val="False"/>
  <p:tag name="HASRESULTS" val="False"/>
  <p:tag name="CHARTTYPE" val="0"/>
  <p:tag name="CHARTDEFINEDCOLORS" val="3,6,10,45,32,50,13,4,9,55,1"/>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SLIDEGUID" val="12473237A2A840D4A13088814B5172E7"/>
  <p:tag name="AUTOOPENPOLL" val="False"/>
  <p:tag name="TYPE" val="MultiChoiceSlide"/>
  <p:tag name="TPSLIDEBULLETSTYLE" val="2"/>
  <p:tag name="TPQUESTIONXML" val="&lt;?xml version=&quot;1.0&quot; encoding=&quot;UTF-8&quot; standalone=&quot;yes&quot;?&gt;&lt;questionlist&gt;&lt;properties&gt;&lt;guid&gt;4AE712F45550446A9BE8767A64A4364E&lt;/guid&gt;&lt;date&gt;3/13/2020 10:57:0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2473237A2A840D4A13088814B5172E7&lt;/guid&gt;&lt;repollguid&gt;FD4E02EED4CF4B6DB5D01FE5BCA76ED9&lt;/repollguid&gt;&lt;sourceid&gt;9FFA4F1605C54D3A8148B12CBB2E67CF&lt;/sourceid&gt;&lt;questiontext&gt;The authority values of this graph are&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CC08BBF08F8433D91A516C31EA20028&lt;/guid&gt;&lt;answertext&gt;(0, 1, 1, 1)&lt;/answertext&gt;&lt;valuetype&gt;0&lt;/valuetype&gt;&lt;/answer&gt;&lt;answer&gt;&lt;guid&gt;83364422CC5D4411B2237AC7B2A9E900&lt;/guid&gt;&lt;answertext&gt;(0, 1/3, 1/3, 1/3)&lt;/answertext&gt;&lt;valuetype&gt;0&lt;/valuetype&gt;&lt;/answer&gt;&lt;answer&gt;&lt;guid&gt;F0FA159C924444D082675477544B8479&lt;/guid&gt;&lt;answertext&gt;(1,1/3,1/3,1/3)&lt;/answertext&gt;&lt;valuetype&gt;0&lt;/valuetype&gt;&lt;/answer&gt;&lt;answer&gt;&lt;guid&gt;17E0B3E00A4C4DDDBC440F1CA1B18681&lt;/guid&gt;&lt;answertext&gt;(0, 0, 0, 0)&lt;/answertext&gt;&lt;valuetype&gt;0&lt;/valuetype&gt;&lt;/answer&gt;&lt;/answers&gt;&lt;/multichoice&gt;&lt;/questions&gt;&lt;/questionlist&gt;"/>
  <p:tag name="LIVECHARTING" val="False"/>
  <p:tag name="HASRESULTS" val="False"/>
  <p:tag name="CHARTTYPE" val="0"/>
  <p:tag name="CHARTDEFINEDCOLORS" val="3,6,10,45,32,50,13,4,9,55,1"/>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SLIDEGUID" val="BB9489C4C46E45F99E57750C4F45563B"/>
  <p:tag name="AUTOOPENPOLL" val="False"/>
  <p:tag name="TYPE" val="MultiChoiceSlide"/>
  <p:tag name="LIVECHARTING" val="False"/>
  <p:tag name="TPQUESTIONXML" val="&lt;?xml version=&quot;1.0&quot; encoding=&quot;UTF-8&quot; standalone=&quot;yes&quot;?&gt;&lt;questionlist&gt;&lt;properties&gt;&lt;guid&gt;6DC0A6A1867E4D58B429B78B557DF631&lt;/guid&gt;&lt;date&gt;3/13/2020 10:58:02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BB9489C4C46E45F99E57750C4F45563B&lt;/guid&gt;&lt;repollguid&gt;F75763C128854975AF84254F83F3E359&lt;/repollguid&gt;&lt;sourceid&gt;76CF8BBDEF2B469C8F11BC33E3BAC407&lt;/sourceid&gt;&lt;questiontext&gt;Enter question text...&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B2C02F99CB1B4FBABD7A5CEED36A40EB&lt;/guid&gt;&lt;answertext&gt;Enter answer text...&lt;/answertext&gt;&lt;valuetype&gt;0&lt;/valuetype&gt;&lt;/answer&gt;&lt;answer&gt;&lt;guid&gt;5B6D85BCBE034994BFA5AADC212EC0BB&lt;/guid&gt;&lt;answertext&gt;Enter answer text...&lt;/answertext&gt;&lt;valuetype&gt;0&lt;/valuetype&gt;&lt;/answer&gt;&lt;answer&gt;&lt;guid&gt;700AF3CCFE434CDD832E0E7378A6C59E&lt;/guid&gt;&lt;answertext&gt;Enter answer text...&lt;/answertext&gt;&lt;valuetype&gt;0&lt;/valuetype&gt;&lt;/answer&gt;&lt;answer&gt;&lt;guid&gt;033F056309DD4EFCAA094A4B08C651DA&lt;/guid&gt;&lt;answertext&gt;Enter answer text...&lt;/answertext&gt;&lt;valuetype&gt;0&lt;/valuetype&gt;&lt;/answer&gt;&lt;/answers&gt;&lt;/multichoice&gt;&lt;/questions&gt;&lt;/questionlist&gt;"/>
  <p:tag name="TPSLIDEBULLETSTYLE" val="2"/>
  <p:tag name="HASRESULTS" val="False"/>
  <p:tag name="CHARTTYPE" val="0"/>
  <p:tag name="CHARTDEFINEDCOLORS" val="3,6,10,45,32,50,13,4,9,55,1"/>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29522</TotalTime>
  <Words>7132</Words>
  <Application>Microsoft Macintosh PowerPoint</Application>
  <PresentationFormat>On-screen Show (4:3)</PresentationFormat>
  <Paragraphs>566</Paragraphs>
  <Slides>41</Slides>
  <Notes>41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2" baseType="lpstr">
      <vt:lpstr>Arial</vt:lpstr>
      <vt:lpstr>Calibri</vt:lpstr>
      <vt:lpstr>Cambria Math</vt:lpstr>
      <vt:lpstr>Comic Sans MS</vt:lpstr>
      <vt:lpstr>Consolas</vt:lpstr>
      <vt:lpstr>Lucida Sans</vt:lpstr>
      <vt:lpstr>Tempus Sans ITC</vt:lpstr>
      <vt:lpstr>Verdana</vt:lpstr>
      <vt:lpstr>Wingdings</vt:lpstr>
      <vt:lpstr>part1 XML</vt:lpstr>
      <vt:lpstr>Equation</vt:lpstr>
      <vt:lpstr>1.5 Link-Based Ranking</vt:lpstr>
      <vt:lpstr>Web is a Hypertext</vt:lpstr>
      <vt:lpstr>1.5.1 Indexing Anchor Text</vt:lpstr>
      <vt:lpstr>Example</vt:lpstr>
      <vt:lpstr>Indexing Anchor Text</vt:lpstr>
      <vt:lpstr>Scoring of Anchor Text</vt:lpstr>
      <vt:lpstr>1.5.2 PageRank - Hyperlinks as Quality Signal</vt:lpstr>
      <vt:lpstr>Citations on the Web</vt:lpstr>
      <vt:lpstr>Link-based Ranking: Idea</vt:lpstr>
      <vt:lpstr>Random Walker Model</vt:lpstr>
      <vt:lpstr>Transition Matrix for Random Walker</vt:lpstr>
      <vt:lpstr>Example</vt:lpstr>
      <vt:lpstr>Modified Example</vt:lpstr>
      <vt:lpstr>Pure Random Walker Does Not Work</vt:lpstr>
      <vt:lpstr>PageRank</vt:lpstr>
      <vt:lpstr>Modified Example</vt:lpstr>
      <vt:lpstr>Practical Computation of PageRank</vt:lpstr>
      <vt:lpstr>Implementation in Map-Reduce</vt:lpstr>
      <vt:lpstr>Map-Reduce Implementation</vt:lpstr>
      <vt:lpstr>Example: ETHZ Page Rank</vt:lpstr>
      <vt:lpstr>Web Search</vt:lpstr>
      <vt:lpstr>The relevance determined using the random walker model corresponds to</vt:lpstr>
      <vt:lpstr>Consider a random jump matrix with entries 1/3 in the first column and 0 otherwise. It means</vt:lpstr>
      <vt:lpstr>1.5.3 Hyperlink-Induced Topic Search (HITS)</vt:lpstr>
      <vt:lpstr>Hub-Authority Ranking</vt:lpstr>
      <vt:lpstr>Computing Hubs and Authorities</vt:lpstr>
      <vt:lpstr>HITS Algorithm</vt:lpstr>
      <vt:lpstr>Convergence of HITS</vt:lpstr>
      <vt:lpstr>When computing HITS, the initial values</vt:lpstr>
      <vt:lpstr>If the first column of matrix L is (0,1,1,1) and all other entries are 0 then the authority values</vt:lpstr>
      <vt:lpstr>Practical Implementation</vt:lpstr>
      <vt:lpstr>HITS Conclusions</vt:lpstr>
      <vt:lpstr>1.5.4 Link Indexing</vt:lpstr>
      <vt:lpstr>Adjacency Lists</vt:lpstr>
      <vt:lpstr>Representation of Adjacency Lists</vt:lpstr>
      <vt:lpstr>Properties of Adjacency Lists</vt:lpstr>
      <vt:lpstr>Exploiting Locality</vt:lpstr>
      <vt:lpstr>Exploiting Similarity</vt:lpstr>
      <vt:lpstr>When compressing the adjacency list of a given URL, a reference list </vt:lpstr>
      <vt:lpstr>Which is true?</vt:lpstr>
      <vt:lpstr>References</vt:lpstr>
    </vt:vector>
  </TitlesOfParts>
  <Company>EPFL I&amp;C - LSIR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Aberer Karl</cp:lastModifiedBy>
  <cp:revision>595</cp:revision>
  <cp:lastPrinted>2022-11-02T09:41:29Z</cp:lastPrinted>
  <dcterms:created xsi:type="dcterms:W3CDTF">2002-10-01T12:44:42Z</dcterms:created>
  <dcterms:modified xsi:type="dcterms:W3CDTF">2022-11-02T09:41:32Z</dcterms:modified>
</cp:coreProperties>
</file>