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0" r:id="rId3"/>
    <p:sldId id="317" r:id="rId4"/>
    <p:sldId id="318" r:id="rId5"/>
    <p:sldId id="319" r:id="rId6"/>
    <p:sldId id="320" r:id="rId7"/>
    <p:sldId id="454" r:id="rId8"/>
    <p:sldId id="457" r:id="rId9"/>
    <p:sldId id="456" r:id="rId10"/>
    <p:sldId id="455" r:id="rId11"/>
    <p:sldId id="259" r:id="rId12"/>
    <p:sldId id="459" r:id="rId13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6600"/>
    <a:srgbClr val="FF00FF"/>
    <a:srgbClr val="006600"/>
    <a:srgbClr val="800080"/>
    <a:srgbClr val="A50021"/>
    <a:srgbClr val="FF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60"/>
    <p:restoredTop sz="94660"/>
  </p:normalViewPr>
  <p:slideViewPr>
    <p:cSldViewPr>
      <p:cViewPr varScale="1">
        <p:scale>
          <a:sx n="113" d="100"/>
          <a:sy n="113" d="100"/>
        </p:scale>
        <p:origin x="12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9063" y="87709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5565C3C2-3FCC-9D4C-AFF2-F0EB4CBFAF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35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86263"/>
            <a:ext cx="508635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770938"/>
            <a:ext cx="30051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B026EEF4-AC75-F041-93E7-9D71DA9EA8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8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84" charset="0"/>
        <a:ea typeface="ＭＳ Ｐゴシック" pitchFamily="-8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7D293B8-25CA-E967-1B8B-DACDBEB2C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28407A0-E7E8-DE95-4EBA-1F6709416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98ADCE2B-D3B5-5702-025F-189D45A1B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865A2EF-50DC-634B-A5B5-AD0855E40446}" type="slidenum">
              <a:rPr lang="en-US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6EEF4-AC75-F041-93E7-9D71DA9EA8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59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A10D05-8F1C-864A-828C-6D27B0385FF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EB9845-50AC-D2C6-38C2-446DF2F22520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 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01F373-F188-CD45-8B28-1A38EEFBB62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F7DEA-030B-7A40-E39E-95C7E4F2A0C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 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3A2BFC-8B94-9244-AB40-3CA72A02B85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88701-A5CD-F4AD-93DD-7F1A3DBF0042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3429000" cy="457200"/>
          </a:xfrm>
        </p:spPr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 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8BEA47D7-0FD2-BE42-ACC0-56F21AD0CD1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0F530A-9196-2941-A4E2-281B1FFD09B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3429000" cy="457200"/>
          </a:xfrm>
        </p:spPr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 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CFBE53C7-FB2C-E242-A4A4-3E06A80896D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0D2C0F-9589-A27B-3566-EB1BD3E8A7CE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3429000" cy="457200"/>
          </a:xfrm>
        </p:spPr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 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69DC5A0B-511F-E444-9BE0-FC1E91F068C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DFE4D-E564-7A70-EC43-28E18FF4B56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3429000" cy="457200"/>
          </a:xfrm>
        </p:spPr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 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0EA35E4E-16FB-4C4F-901A-0AE6EBDBED62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4DD0D-4CAE-933F-5693-69E2A3CD508D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3429000" cy="457200"/>
          </a:xfrm>
        </p:spPr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 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5137D098-20AC-0D42-A928-2E18D6A08F2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DBE372-7518-EC47-8471-B8641E09C63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4B8E0E-964B-794E-8353-549C41335F4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78E07-EB1C-318D-7366-F5024CC59214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A271555-B5FB-D74F-B48B-BE1D1D1E4F1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89CB3-B03A-B982-B579-0872DA7D1326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205404-9C53-0141-9E10-CFD39FCBD25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4A30F-DEBC-2614-B1B3-FC5D7B51E7F3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44BD6F3-505E-9440-B361-1C105462CF8A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62B775-8229-0CDE-B55D-3CEE637F70EA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EA7D29-34CB-4E4E-8023-4D9553A3932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DFB922-F06B-6926-8347-C0CB14A59709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Times New Roman" pitchFamily="-84" charset="0"/>
              </a:defRPr>
            </a:lvl1pPr>
          </a:lstStyle>
          <a:p>
            <a:r>
              <a:rPr lang="en-US" dirty="0"/>
              <a:t>Gird Computing Close Out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EA4C1B-B278-5648-BD25-0244FE8F938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FFAFB-29D6-87A7-0979-A97F870C91D5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Kunstler Script" panose="020F0502020204030204" pitchFamily="34" charset="0"/>
                <a:cs typeface="Kunstler Script" panose="020F0502020204030204" pitchFamily="34" charset="0"/>
              </a:defRPr>
            </a:lvl1pPr>
          </a:lstStyle>
          <a:p>
            <a:r>
              <a:rPr lang="en-US"/>
              <a:t>Gird Computing Close Out </a:t>
            </a:r>
          </a:p>
          <a:p>
            <a:r>
              <a:rPr lang="en-US"/>
              <a:t>Jaehoon 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875DA9-C0D4-794D-A86C-8037AA89381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9A59B-3AB8-3AEB-9F2E-5858212FCAC8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08/12/22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Kunstler Script" panose="030304020206070D0D06" pitchFamily="66" charset="77"/>
              </a:defRPr>
            </a:lvl1pPr>
          </a:lstStyle>
          <a:p>
            <a:r>
              <a:rPr lang="en-US"/>
              <a:t>Gird Computing Close Out </a:t>
            </a:r>
          </a:p>
          <a:p>
            <a:r>
              <a:rPr lang="en-US"/>
              <a:t>Jaehoon Yu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FBAC906-22DF-0945-A26C-DC5E7C8E11BB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2B295-0314-0F47-236C-73FB1AEA9216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6600"/>
                </a:solidFill>
                <a:latin typeface="+mn-lt"/>
              </a:defRPr>
            </a:lvl1pPr>
          </a:lstStyle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34290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0000"/>
                </a:solidFill>
                <a:latin typeface="Monotype Corsiva" pitchFamily="-84" charset="0"/>
              </a:defRPr>
            </a:lvl1pPr>
          </a:lstStyle>
          <a:p>
            <a:r>
              <a:rPr lang="en-US" dirty="0"/>
              <a:t>Gird Computing Close Out</a:t>
            </a:r>
          </a:p>
          <a:p>
            <a:r>
              <a:rPr lang="en-US" dirty="0" err="1"/>
              <a:t>Jaehoon</a:t>
            </a:r>
            <a:r>
              <a:rPr lang="en-US" dirty="0"/>
              <a:t> Yu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FF"/>
                </a:solidFill>
                <a:latin typeface="+mn-lt"/>
              </a:defRPr>
            </a:lvl1pPr>
          </a:lstStyle>
          <a:p>
            <a:fld id="{5EAD6629-1663-9644-A2E3-2713127DF23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4E923-BACA-86D2-9D62-20030EA81181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6315667"/>
            <a:ext cx="440436" cy="388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 Narrow" pitchFamily="-8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 Narrow" pitchFamily="-8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 Narrow" pitchFamily="-8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 Narrow" pitchFamily="-8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 Narrow" pitchFamily="-8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 Narrow" pitchFamily="-8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 Narrow" pitchFamily="-8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 Narrow" pitchFamily="-8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800080"/>
          </a:solidFill>
          <a:latin typeface="+mn-lt"/>
          <a:ea typeface="ＭＳ Ｐゴシック" pitchFamily="-8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6600"/>
          </a:solidFill>
          <a:latin typeface="+mn-lt"/>
          <a:ea typeface="ＭＳ Ｐゴシック" pitchFamily="-8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FF00FF"/>
          </a:solidFill>
          <a:latin typeface="+mn-lt"/>
          <a:ea typeface="ＭＳ Ｐゴシック" pitchFamily="-8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96600"/>
          </a:solidFill>
          <a:latin typeface="+mn-lt"/>
          <a:ea typeface="ＭＳ Ｐゴシック" pitchFamily="-8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96600"/>
          </a:solidFill>
          <a:latin typeface="+mn-lt"/>
          <a:ea typeface="ＭＳ Ｐゴシック" pitchFamily="-84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96600"/>
          </a:solidFill>
          <a:latin typeface="+mn-lt"/>
          <a:ea typeface="ＭＳ Ｐゴシック" pitchFamily="-84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96600"/>
          </a:solidFill>
          <a:latin typeface="+mn-lt"/>
          <a:ea typeface="ＭＳ Ｐゴシック" pitchFamily="-84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996600"/>
          </a:solidFill>
          <a:latin typeface="+mn-lt"/>
          <a:ea typeface="ＭＳ Ｐゴシック" pitchFamily="-8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s@nhn.ou.edu" TargetMode="External"/><Relationship Id="rId2" Type="http://schemas.openxmlformats.org/officeDocument/2006/relationships/hyperlink" Target="mailto:jaehoonyu1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pskubic@ou.ed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ciencegrid/dosar/blob/master/docs/ASP2018/ASP2018_Materials" TargetMode="External"/><Relationship Id="rId2" Type="http://schemas.openxmlformats.org/officeDocument/2006/relationships/hyperlink" Target="https://osg-htc.org/dosar/ASP2022/ASP2022_Mate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ciencegrid/dosar/blob/master/docs/ASP2018/ASP2018_Materials" TargetMode="External"/><Relationship Id="rId2" Type="http://schemas.openxmlformats.org/officeDocument/2006/relationships/hyperlink" Target="https://osg-htc.org/dosar/ASP2022/ASP2022_Materia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gconnect.net/" TargetMode="External"/><Relationship Id="rId2" Type="http://schemas.openxmlformats.org/officeDocument/2006/relationships/hyperlink" Target="https://osg-htc.org/dosar/ASP2022/ASP2022_Materi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condor.org/manu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702DA54E-391D-81F7-C996-44D97362A0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7700" y="288959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5400" b="1" dirty="0"/>
              <a:t>ASP2022 HTC Wrap-up</a:t>
            </a:r>
            <a:br>
              <a:rPr lang="en-US" altLang="en-US" sz="5400" b="1" dirty="0"/>
            </a:br>
            <a:endParaRPr lang="en-US" altLang="en-US" sz="3200" b="1" dirty="0"/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2454A5C3-44C3-B5A2-D734-5CD09E846D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76600" y="5545292"/>
            <a:ext cx="6400800" cy="708024"/>
          </a:xfrm>
        </p:spPr>
        <p:txBody>
          <a:bodyPr/>
          <a:lstStyle/>
          <a:p>
            <a:pPr eaLnBrk="1" hangingPunct="1">
              <a:buFont typeface="Times" pitchFamily="2" charset="0"/>
              <a:buNone/>
            </a:pPr>
            <a:r>
              <a:rPr lang="en-US" altLang="en-US" sz="2000" dirty="0" err="1"/>
              <a:t>Jaehoon</a:t>
            </a:r>
            <a:r>
              <a:rPr lang="en-US" altLang="en-US" sz="2000" dirty="0"/>
              <a:t> Yu &lt;jaehoonyu1@gmail.com&gt;</a:t>
            </a:r>
          </a:p>
          <a:p>
            <a:pPr eaLnBrk="1" hangingPunct="1">
              <a:buFont typeface="Times" pitchFamily="2" charset="0"/>
              <a:buNone/>
            </a:pPr>
            <a:r>
              <a:rPr lang="en-US" altLang="en-US" sz="2000" dirty="0"/>
              <a:t>Some slides by: Rob Quick &lt;</a:t>
            </a:r>
            <a:r>
              <a:rPr lang="en-US" altLang="en-US" sz="2000" dirty="0" err="1"/>
              <a:t>rquick@iu.edu</a:t>
            </a:r>
            <a:r>
              <a:rPr lang="en-US" altLang="en-US" sz="2000" dirty="0"/>
              <a:t>&gt;</a:t>
            </a:r>
          </a:p>
          <a:p>
            <a:pPr eaLnBrk="1" hangingPunct="1">
              <a:buFont typeface="Times" pitchFamily="2" charset="0"/>
              <a:buNone/>
            </a:pPr>
            <a:endParaRPr lang="en-US" altLang="en-US" sz="2000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8530EC3-9925-EAE1-12AB-259F1318E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200" y="1524000"/>
            <a:ext cx="644759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Monotype Corsiva" charset="0"/>
              </a:rPr>
              <a:t>The African School of Fundamental Physics 2022</a:t>
            </a:r>
          </a:p>
          <a:p>
            <a:pPr algn="ctr"/>
            <a:r>
              <a:rPr lang="en-US" dirty="0">
                <a:solidFill>
                  <a:srgbClr val="660066"/>
                </a:solidFill>
                <a:latin typeface="Monotype Corsiva" charset="0"/>
              </a:rPr>
              <a:t>Nelson Mandela University, </a:t>
            </a:r>
            <a:r>
              <a:rPr lang="en-US" dirty="0" err="1">
                <a:solidFill>
                  <a:srgbClr val="660066"/>
                </a:solidFill>
                <a:latin typeface="Monotype Corsiva" charset="0"/>
              </a:rPr>
              <a:t>Gqeberha</a:t>
            </a:r>
            <a:r>
              <a:rPr lang="en-US" dirty="0">
                <a:solidFill>
                  <a:srgbClr val="660066"/>
                </a:solidFill>
                <a:latin typeface="Monotype Corsiva" charset="0"/>
              </a:rPr>
              <a:t>, SA</a:t>
            </a:r>
          </a:p>
          <a:p>
            <a:pPr algn="ctr"/>
            <a:r>
              <a:rPr lang="en-US" dirty="0">
                <a:solidFill>
                  <a:srgbClr val="660066"/>
                </a:solidFill>
                <a:latin typeface="Monotype Corsiva" charset="0"/>
              </a:rPr>
              <a:t>December 8, 2022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A246564-DA65-F029-CA8D-60998F8F5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392" y="2819400"/>
            <a:ext cx="314701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Monotype Corsiva" charset="0"/>
              </a:rPr>
              <a:t>Dr. </a:t>
            </a:r>
            <a:r>
              <a:rPr lang="en-US" sz="2000" b="1" dirty="0">
                <a:solidFill>
                  <a:srgbClr val="FF0066"/>
                </a:solidFill>
                <a:latin typeface="Monotype Corsiva" charset="0"/>
              </a:rPr>
              <a:t>Jae</a:t>
            </a:r>
            <a:r>
              <a:rPr lang="en-US" sz="2000" dirty="0">
                <a:solidFill>
                  <a:schemeClr val="accent2"/>
                </a:solidFill>
                <a:latin typeface="Monotype Corsiva" charset="0"/>
              </a:rPr>
              <a:t>hoon </a:t>
            </a:r>
            <a:r>
              <a:rPr lang="en-US" sz="2000" b="1" dirty="0">
                <a:solidFill>
                  <a:srgbClr val="FF0066"/>
                </a:solidFill>
                <a:latin typeface="Monotype Corsiva" charset="0"/>
              </a:rPr>
              <a:t>Yu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  <a:latin typeface="Monotype Corsiva" charset="0"/>
              </a:rPr>
              <a:t>Department of Physics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  <a:latin typeface="Monotype Corsiva" charset="0"/>
              </a:rPr>
              <a:t>University of Texas at Arlington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55800"/>
            <a:ext cx="8229600" cy="838200"/>
          </a:xfrm>
        </p:spPr>
        <p:txBody>
          <a:bodyPr/>
          <a:lstStyle/>
          <a:p>
            <a:pPr eaLnBrk="1" hangingPunct="1"/>
            <a:r>
              <a:rPr lang="en-US" sz="6600" dirty="0">
                <a:ea typeface="ＭＳ Ｐゴシック" charset="-128"/>
                <a:cs typeface="ＭＳ Ｐゴシック" charset="-128"/>
              </a:rPr>
              <a:t>Nice to have met you all!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36830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Have a safe trip back home!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54102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See you soon somewhere!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228600"/>
            <a:ext cx="8839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Totally impressed with y’all!!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8E0E-964B-794E-8353-549C41335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B4B48-BD0E-8A37-40D9-ADFECB7C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C897A-E1A7-DA51-A8A3-35F15255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330F5578-3E83-795C-613D-7E17C5F42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011" y="355247"/>
            <a:ext cx="7772400" cy="1143000"/>
          </a:xfrm>
        </p:spPr>
        <p:txBody>
          <a:bodyPr/>
          <a:lstStyle/>
          <a:p>
            <a:r>
              <a:rPr lang="en-US" altLang="en-US" sz="6000" b="1" dirty="0"/>
              <a:t>Questions on HTC?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EE47B638-EE32-1911-E5B6-50C0F7AAD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12724"/>
            <a:ext cx="7772400" cy="4114800"/>
          </a:xfrm>
        </p:spPr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US" sz="4000" dirty="0"/>
              <a:t>Questions? Comments?</a:t>
            </a:r>
          </a:p>
          <a:p>
            <a:pPr lvl="1">
              <a:buFont typeface="Symbol" charset="0"/>
              <a:buChar char=""/>
              <a:defRPr/>
            </a:pPr>
            <a:r>
              <a:rPr lang="en-US" sz="3200" dirty="0"/>
              <a:t>Feel free to ask us questions now or later:</a:t>
            </a:r>
          </a:p>
          <a:p>
            <a:pPr marL="457200" lvl="1" indent="0">
              <a:buFont typeface="Symbol" charset="0"/>
              <a:buNone/>
              <a:defRPr/>
            </a:pPr>
            <a:r>
              <a:rPr lang="en-US" sz="3200" dirty="0" err="1"/>
              <a:t>Jaehoon</a:t>
            </a:r>
            <a:r>
              <a:rPr lang="en-US" sz="3200" dirty="0"/>
              <a:t> Yu </a:t>
            </a:r>
            <a:r>
              <a:rPr lang="en-US" sz="3200" dirty="0">
                <a:hlinkClick r:id="rId2"/>
              </a:rPr>
              <a:t>jaehoonyu1@gmail.com</a:t>
            </a:r>
            <a:endParaRPr lang="en-US" sz="3200" dirty="0"/>
          </a:p>
          <a:p>
            <a:pPr marL="457200" lvl="1" indent="0">
              <a:buFont typeface="Symbol" charset="0"/>
              <a:buNone/>
              <a:defRPr/>
            </a:pPr>
            <a:r>
              <a:rPr lang="en-US" sz="3200" dirty="0"/>
              <a:t>Horst </a:t>
            </a:r>
            <a:r>
              <a:rPr lang="en-US" sz="3200" dirty="0" err="1"/>
              <a:t>Severini</a:t>
            </a:r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hs@nhn.ou.edu</a:t>
            </a:r>
            <a:endParaRPr lang="en-US" sz="3200" dirty="0"/>
          </a:p>
          <a:p>
            <a:pPr lvl="1">
              <a:buFont typeface="Symbol" charset="0"/>
              <a:buNone/>
              <a:defRPr/>
            </a:pPr>
            <a:r>
              <a:rPr lang="en-US" sz="3200" dirty="0"/>
              <a:t> Pat Skubic   </a:t>
            </a:r>
            <a:r>
              <a:rPr lang="en-US" sz="3200" dirty="0">
                <a:hlinkClick r:id="rId4"/>
              </a:rPr>
              <a:t>pskubic@ou.edu</a:t>
            </a:r>
            <a:endParaRPr lang="en-US" sz="3200" dirty="0"/>
          </a:p>
          <a:p>
            <a:pPr>
              <a:buFont typeface="Times" charset="0"/>
              <a:buChar char="•"/>
              <a:defRPr/>
            </a:pPr>
            <a:endParaRPr lang="en-US" sz="3600" dirty="0"/>
          </a:p>
          <a:p>
            <a:pPr>
              <a:buFont typeface="Times" charset="0"/>
              <a:buNone/>
              <a:defRPr/>
            </a:pPr>
            <a:r>
              <a:rPr lang="en-US" sz="3600" dirty="0"/>
              <a:t> 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8A3C4849-2F2C-DA24-5E86-6304A783CD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pitchFamily="2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1C0CB9-4088-3B44-9D72-7578407F6D75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1508" name="Picture 4" descr="Screen Shot 2014-06-24 at 2.10.18 PM.png">
            <a:extLst>
              <a:ext uri="{FF2B5EF4-FFF2-40B4-BE49-F238E27FC236}">
                <a16:creationId xmlns:a16="http://schemas.microsoft.com/office/drawing/2014/main" id="{605C7363-1D54-558D-9195-1821D0CB929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5E2C0-4162-624D-89F9-E3E84D7F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5030A-A9DC-3A16-A88A-37849107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5238406-34FC-8F96-B29E-3A39DDB48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44450"/>
            <a:ext cx="7772400" cy="1143000"/>
          </a:xfrm>
        </p:spPr>
        <p:txBody>
          <a:bodyPr/>
          <a:lstStyle/>
          <a:p>
            <a:r>
              <a:rPr lang="en-US" altLang="en-US" b="1" dirty="0"/>
              <a:t>Some Useful Resources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99562497-6E52-4653-8A0A-2844B5BDC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009" y="1023681"/>
            <a:ext cx="8420591" cy="2067437"/>
          </a:xfrm>
        </p:spPr>
        <p:txBody>
          <a:bodyPr/>
          <a:lstStyle/>
          <a:p>
            <a:r>
              <a:rPr lang="en-US" altLang="en-US" sz="3100" dirty="0"/>
              <a:t>HTC tutorial page will be up for the time being</a:t>
            </a:r>
          </a:p>
          <a:p>
            <a:pPr lvl="1"/>
            <a:r>
              <a:rPr lang="en-US" altLang="en-US" sz="2700" dirty="0"/>
              <a:t>If you want to practice, we’d suggest you taking maximum advantage right now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https://osg-htc.org/dosar/ASP2022/ASP2022_Materials/</a:t>
            </a:r>
            <a:endParaRPr lang="en-US" altLang="en-US" sz="2800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BE876B30-795D-EBD3-BEF3-03236B3DB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48991" y="6273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pitchFamily="2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9EA85DC-DEF4-064F-AABA-2A29B45D7189}" type="slidenum">
              <a:rPr kumimoji="0" lang="en-US" altLang="en-US" sz="1400">
                <a:solidFill>
                  <a:srgbClr val="FF8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 dirty="0">
              <a:solidFill>
                <a:srgbClr val="FF8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6E56C-91BA-40E9-DF36-BB65F07B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0009" y="6400800"/>
            <a:ext cx="1905000" cy="457200"/>
          </a:xfrm>
        </p:spPr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B9756-98D3-2FA8-DC28-B9F1F3CA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D0E56E-BF93-D30C-14C3-FF1565FC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09" y="3125530"/>
            <a:ext cx="8420591" cy="20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800080"/>
                </a:solidFill>
                <a:latin typeface="+mn-lt"/>
                <a:ea typeface="ＭＳ Ｐゴシック" pitchFamily="-8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00"/>
                </a:solidFill>
                <a:latin typeface="+mn-lt"/>
                <a:ea typeface="ＭＳ Ｐゴシック" pitchFamily="-8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00FF"/>
                </a:solidFill>
                <a:latin typeface="+mn-lt"/>
                <a:ea typeface="ＭＳ Ｐゴシック" pitchFamily="-8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9pPr>
          </a:lstStyle>
          <a:p>
            <a:r>
              <a:rPr lang="en-US" altLang="en-US" sz="3100" kern="0" dirty="0"/>
              <a:t>You could apply for a real </a:t>
            </a:r>
            <a:r>
              <a:rPr lang="en-US" altLang="en-US" sz="3100" kern="0" dirty="0" err="1"/>
              <a:t>HTCondor</a:t>
            </a:r>
            <a:r>
              <a:rPr lang="en-US" altLang="en-US" sz="3100" kern="0" dirty="0"/>
              <a:t> account for a long-term grid access at</a:t>
            </a:r>
          </a:p>
          <a:p>
            <a:pPr lvl="1"/>
            <a:r>
              <a:rPr lang="en-US" altLang="en-US" kern="0" dirty="0">
                <a:solidFill>
                  <a:srgbClr val="FF0000"/>
                </a:solidFill>
              </a:rPr>
              <a:t>https://</a:t>
            </a:r>
            <a:r>
              <a:rPr lang="en-US" altLang="en-US" kern="0" dirty="0" err="1">
                <a:solidFill>
                  <a:srgbClr val="FF0000"/>
                </a:solidFill>
              </a:rPr>
              <a:t>www.osgconnect.net</a:t>
            </a:r>
            <a:endParaRPr lang="en-US" altLang="en-US" kern="0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60281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5238406-34FC-8F96-B29E-3A39DDB48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44450"/>
            <a:ext cx="7772400" cy="1143000"/>
          </a:xfrm>
        </p:spPr>
        <p:txBody>
          <a:bodyPr/>
          <a:lstStyle/>
          <a:p>
            <a:r>
              <a:rPr lang="en-US" altLang="en-US" b="1" dirty="0"/>
              <a:t>Some Useful Resources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99562497-6E52-4653-8A0A-2844B5BDC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009" y="1023681"/>
            <a:ext cx="8420591" cy="2067437"/>
          </a:xfrm>
        </p:spPr>
        <p:txBody>
          <a:bodyPr/>
          <a:lstStyle/>
          <a:p>
            <a:r>
              <a:rPr lang="en-US" altLang="en-US" sz="3100" dirty="0"/>
              <a:t>HTC tutorial page will be up for the time being</a:t>
            </a:r>
          </a:p>
          <a:p>
            <a:pPr lvl="1"/>
            <a:r>
              <a:rPr lang="en-US" altLang="en-US" sz="2700" dirty="0"/>
              <a:t>If you want to practice, we’d suggest you taking maximum advantage right now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https://osg-htc.org/dosar/ASP2022/ASP2022_Materials/</a:t>
            </a:r>
            <a:endParaRPr lang="en-US" altLang="en-US" sz="2800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BE876B30-795D-EBD3-BEF3-03236B3DB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48991" y="6273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pitchFamily="2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9EA85DC-DEF4-064F-AABA-2A29B45D7189}" type="slidenum">
              <a:rPr kumimoji="0" lang="en-US" altLang="en-US" sz="1400">
                <a:solidFill>
                  <a:srgbClr val="FF8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 dirty="0">
              <a:solidFill>
                <a:srgbClr val="FF8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6E56C-91BA-40E9-DF36-BB65F07B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0009" y="6400800"/>
            <a:ext cx="1905000" cy="457200"/>
          </a:xfrm>
        </p:spPr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B9756-98D3-2FA8-DC28-B9F1F3CA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D0E56E-BF93-D30C-14C3-FF1565FC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09" y="3125530"/>
            <a:ext cx="8420591" cy="20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800080"/>
                </a:solidFill>
                <a:latin typeface="+mn-lt"/>
                <a:ea typeface="ＭＳ Ｐゴシック" pitchFamily="-84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6600"/>
                </a:solidFill>
                <a:latin typeface="+mn-lt"/>
                <a:ea typeface="ＭＳ Ｐゴシック" pitchFamily="-84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00FF"/>
                </a:solidFill>
                <a:latin typeface="+mn-lt"/>
                <a:ea typeface="ＭＳ Ｐゴシック" pitchFamily="-84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996600"/>
                </a:solidFill>
                <a:latin typeface="+mn-lt"/>
                <a:ea typeface="ＭＳ Ｐゴシック" pitchFamily="-84" charset="-128"/>
              </a:defRPr>
            </a:lvl9pPr>
          </a:lstStyle>
          <a:p>
            <a:r>
              <a:rPr lang="en-US" altLang="en-US" sz="3100" kern="0" dirty="0"/>
              <a:t>You could apply for a real </a:t>
            </a:r>
            <a:r>
              <a:rPr lang="en-US" altLang="en-US" sz="3100" kern="0" dirty="0" err="1"/>
              <a:t>HTCondor</a:t>
            </a:r>
            <a:r>
              <a:rPr lang="en-US" altLang="en-US" sz="3100" kern="0" dirty="0"/>
              <a:t> account for a long-term grid access at</a:t>
            </a:r>
          </a:p>
          <a:p>
            <a:pPr lvl="1"/>
            <a:r>
              <a:rPr lang="en-US" altLang="en-US" kern="0" dirty="0">
                <a:solidFill>
                  <a:srgbClr val="FF0000"/>
                </a:solidFill>
              </a:rPr>
              <a:t>https://</a:t>
            </a:r>
            <a:r>
              <a:rPr lang="en-US" altLang="en-US" kern="0" dirty="0" err="1">
                <a:solidFill>
                  <a:srgbClr val="FF0000"/>
                </a:solidFill>
              </a:rPr>
              <a:t>www.osgconnect.net</a:t>
            </a:r>
            <a:endParaRPr lang="en-US" altLang="en-US" kern="0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13619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5238406-34FC-8F96-B29E-3A39DDB48B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-44450"/>
            <a:ext cx="7772400" cy="1143000"/>
          </a:xfrm>
        </p:spPr>
        <p:txBody>
          <a:bodyPr/>
          <a:lstStyle/>
          <a:p>
            <a:r>
              <a:rPr lang="en-US" altLang="en-US" b="1" dirty="0"/>
              <a:t>Computing Infrastructures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99562497-6E52-4653-8A0A-2844B5BDC0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009" y="1132963"/>
            <a:ext cx="8953994" cy="4686300"/>
          </a:xfrm>
        </p:spPr>
        <p:txBody>
          <a:bodyPr/>
          <a:lstStyle/>
          <a:p>
            <a:r>
              <a:rPr lang="en-US" altLang="en-US" sz="3100" dirty="0"/>
              <a:t>Local Laptop/Desktop – Short jobs w/ small data</a:t>
            </a:r>
          </a:p>
          <a:p>
            <a:r>
              <a:rPr lang="en-US" altLang="en-US" sz="3100" dirty="0"/>
              <a:t>Local Cluster – Larger jobs and larger data but subject to availability</a:t>
            </a:r>
          </a:p>
          <a:p>
            <a:r>
              <a:rPr lang="en-US" altLang="en-US" sz="3100" dirty="0"/>
              <a:t>HPC – Prime performance with parallelized code</a:t>
            </a:r>
          </a:p>
          <a:p>
            <a:r>
              <a:rPr lang="en-US" altLang="en-US" sz="3100" dirty="0"/>
              <a:t>HTC – Sustained computing over a long period for serialized workflows</a:t>
            </a:r>
          </a:p>
          <a:p>
            <a:r>
              <a:rPr lang="en-US" altLang="en-US" sz="3100" dirty="0"/>
              <a:t>Cloud – Need deeper permission on an OS and/or have deeper pockets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BE876B30-795D-EBD3-BEF3-03236B3DB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48991" y="6273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pitchFamily="2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39EA85DC-DEF4-064F-AABA-2A29B45D7189}" type="slidenum">
              <a:rPr kumimoji="0" lang="en-US" altLang="en-US" sz="1400">
                <a:solidFill>
                  <a:srgbClr val="FF8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 dirty="0">
              <a:solidFill>
                <a:srgbClr val="FF8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6E56C-91BA-40E9-DF36-BB65F07B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0009" y="6400800"/>
            <a:ext cx="1905000" cy="457200"/>
          </a:xfrm>
        </p:spPr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B9756-98D3-2FA8-DC28-B9F1F3CA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C7E426AF-70EF-AAC0-3A43-EE11040D6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219" y="54924"/>
            <a:ext cx="6798992" cy="1143000"/>
          </a:xfrm>
        </p:spPr>
        <p:txBody>
          <a:bodyPr/>
          <a:lstStyle/>
          <a:p>
            <a:r>
              <a:rPr lang="en-US" altLang="en-US" b="1" dirty="0"/>
              <a:t>Some Examples of Academic </a:t>
            </a:r>
            <a:br>
              <a:rPr lang="en-US" altLang="en-US" b="1" dirty="0"/>
            </a:br>
            <a:r>
              <a:rPr lang="en-US" altLang="en-US" b="1" dirty="0"/>
              <a:t>CIs Worldwide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8337F852-0E78-2267-5D1C-9DA70FBC4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79700" y="1333500"/>
            <a:ext cx="8096168" cy="4686300"/>
          </a:xfrm>
        </p:spPr>
        <p:txBody>
          <a:bodyPr/>
          <a:lstStyle/>
          <a:p>
            <a:r>
              <a:rPr lang="en-US" altLang="en-US" sz="3600" b="1" dirty="0"/>
              <a:t>HTC</a:t>
            </a:r>
          </a:p>
          <a:p>
            <a:pPr lvl="1"/>
            <a:r>
              <a:rPr lang="en-US" altLang="en-US" sz="3200" dirty="0"/>
              <a:t>EGI (formally European Grid Initiative)</a:t>
            </a:r>
          </a:p>
          <a:p>
            <a:pPr lvl="1"/>
            <a:r>
              <a:rPr lang="en-US" altLang="en-US" sz="3200" dirty="0"/>
              <a:t>OSG (Open Science Grid)</a:t>
            </a:r>
          </a:p>
          <a:p>
            <a:pPr lvl="1"/>
            <a:r>
              <a:rPr lang="en-US" altLang="en-US" sz="3200" dirty="0"/>
              <a:t>ASGI (Asia Pacific Grid Initiative)</a:t>
            </a:r>
          </a:p>
          <a:p>
            <a:pPr lvl="1"/>
            <a:r>
              <a:rPr lang="en-US" altLang="en-US" sz="3200" dirty="0" err="1"/>
              <a:t>NorduGrid</a:t>
            </a:r>
            <a:endParaRPr lang="en-US" altLang="en-US" sz="3200" dirty="0"/>
          </a:p>
          <a:p>
            <a:pPr lvl="1"/>
            <a:r>
              <a:rPr lang="en-US" altLang="en-US" sz="3200" dirty="0"/>
              <a:t>Earth System Grid (ESG)</a:t>
            </a:r>
          </a:p>
          <a:p>
            <a:pPr lvl="1"/>
            <a:r>
              <a:rPr lang="en-US" altLang="en-US" sz="3200" dirty="0"/>
              <a:t>Many other regional and national infrastructures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1DEA8322-E2B0-BDE9-E7E1-2C689F7CB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pitchFamily="2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AAD21B8-5DDD-834B-B003-8331084B6C0C}" type="slidenum">
              <a:rPr kumimoji="0" lang="en-US" altLang="en-US" sz="1400">
                <a:solidFill>
                  <a:srgbClr val="FF8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 dirty="0">
              <a:solidFill>
                <a:srgbClr val="FF8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2647E-302B-6C06-EC03-FA6E2684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700" y="6248400"/>
            <a:ext cx="1905000" cy="457200"/>
          </a:xfrm>
        </p:spPr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F6A0D-3361-43E6-24DB-31848A97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F1BDC655-3875-373D-C4E5-94FCF9604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969" y="78675"/>
            <a:ext cx="6946900" cy="1143000"/>
          </a:xfrm>
        </p:spPr>
        <p:txBody>
          <a:bodyPr/>
          <a:lstStyle/>
          <a:p>
            <a:r>
              <a:rPr lang="en-US" altLang="en-US" b="1" dirty="0"/>
              <a:t>Some Examples of Academic </a:t>
            </a:r>
            <a:br>
              <a:rPr lang="en-US" altLang="en-US" b="1" dirty="0"/>
            </a:br>
            <a:r>
              <a:rPr lang="en-US" altLang="en-US" b="1" dirty="0"/>
              <a:t>CIs Worldwide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E957980E-3953-0A3E-F9CD-F89320204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2197" y="1226625"/>
            <a:ext cx="8274297" cy="4686300"/>
          </a:xfrm>
        </p:spPr>
        <p:txBody>
          <a:bodyPr/>
          <a:lstStyle/>
          <a:p>
            <a:r>
              <a:rPr lang="en-US" altLang="en-US" sz="3600" b="1" dirty="0"/>
              <a:t>HPC</a:t>
            </a:r>
          </a:p>
          <a:p>
            <a:pPr lvl="1"/>
            <a:r>
              <a:rPr lang="en-US" altLang="en-US" dirty="0"/>
              <a:t>ACCESS (</a:t>
            </a:r>
            <a:r>
              <a:rPr lang="en-US" b="1" i="0" u="sng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A</a:t>
            </a:r>
            <a:r>
              <a:rPr lang="en-US" b="0" i="0" u="none" strike="noStrike" dirty="0">
                <a:effectLst/>
                <a:latin typeface="Helvetica" pitchFamily="2" charset="0"/>
              </a:rPr>
              <a:t>dvanced </a:t>
            </a:r>
            <a:r>
              <a:rPr lang="en-US" b="1" i="0" u="sng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C</a:t>
            </a:r>
            <a:r>
              <a:rPr lang="en-US" b="0" i="0" u="none" strike="noStrike" dirty="0">
                <a:effectLst/>
                <a:latin typeface="Helvetica" pitchFamily="2" charset="0"/>
              </a:rPr>
              <a:t>yberinfrastructure </a:t>
            </a:r>
            <a:r>
              <a:rPr lang="en-US" b="1" i="0" u="sng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C</a:t>
            </a:r>
            <a:r>
              <a:rPr lang="en-US" b="0" i="0" u="none" strike="noStrike" dirty="0">
                <a:effectLst/>
                <a:latin typeface="Helvetica" pitchFamily="2" charset="0"/>
              </a:rPr>
              <a:t>oordination </a:t>
            </a:r>
            <a:r>
              <a:rPr lang="en-US" b="1" i="0" u="sng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E</a:t>
            </a:r>
            <a:r>
              <a:rPr lang="en-US" b="0" i="0" u="none" strike="noStrike" dirty="0">
                <a:effectLst/>
                <a:latin typeface="Helvetica" pitchFamily="2" charset="0"/>
              </a:rPr>
              <a:t>cosystem: </a:t>
            </a:r>
            <a:r>
              <a:rPr lang="en-US" b="1" i="0" u="sng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S</a:t>
            </a:r>
            <a:r>
              <a:rPr lang="en-US" b="0" i="0" u="none" strike="noStrike" dirty="0">
                <a:effectLst/>
                <a:latin typeface="Helvetica" pitchFamily="2" charset="0"/>
              </a:rPr>
              <a:t>ervices &amp; </a:t>
            </a:r>
            <a:r>
              <a:rPr lang="en-US" b="1" i="0" u="sng" strike="noStrike" dirty="0">
                <a:solidFill>
                  <a:srgbClr val="FF0000"/>
                </a:solidFill>
                <a:effectLst/>
                <a:latin typeface="Helvetica" pitchFamily="2" charset="0"/>
              </a:rPr>
              <a:t>S</a:t>
            </a:r>
            <a:r>
              <a:rPr lang="en-US" b="0" i="0" u="none" strike="noStrike" dirty="0">
                <a:effectLst/>
                <a:latin typeface="Helvetica" pitchFamily="2" charset="0"/>
              </a:rPr>
              <a:t>upport 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PRACE (Partnership for Advanced Computing in Europe)</a:t>
            </a:r>
          </a:p>
          <a:p>
            <a:pPr lvl="1"/>
            <a:r>
              <a:rPr lang="en-US" altLang="en-US" dirty="0"/>
              <a:t>Compute Canada </a:t>
            </a:r>
          </a:p>
          <a:p>
            <a:pPr lvl="1"/>
            <a:r>
              <a:rPr lang="en-US" altLang="en-US" dirty="0"/>
              <a:t>Greek Research and Technology Network (GRNET)</a:t>
            </a:r>
          </a:p>
          <a:p>
            <a:pPr lvl="1"/>
            <a:r>
              <a:rPr lang="en-US" altLang="en-US" dirty="0"/>
              <a:t>Centre for HPC (Cape Town, South Africa)</a:t>
            </a:r>
          </a:p>
          <a:p>
            <a:pPr lvl="1"/>
            <a:r>
              <a:rPr lang="en-US" altLang="en-US" dirty="0"/>
              <a:t>Many other national infrastructures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9EC0A0A0-3B4C-5DB0-E190-447F41D54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19477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pitchFamily="2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09AA0E6-D3BB-5740-8F5B-FB1A529D9905}" type="slidenum">
              <a:rPr kumimoji="0" lang="en-US" altLang="en-US" sz="1400">
                <a:solidFill>
                  <a:srgbClr val="FF8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A3FD2-86F6-9B8D-E1A5-A48D5E2F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7400" y="6273800"/>
            <a:ext cx="1905000" cy="457200"/>
          </a:xfrm>
        </p:spPr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FC126-90A5-24FE-7D2A-1A78FAED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649800EB-02CA-7463-10BD-2ACC16190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8838" y="207962"/>
            <a:ext cx="6946900" cy="1143000"/>
          </a:xfrm>
        </p:spPr>
        <p:txBody>
          <a:bodyPr/>
          <a:lstStyle/>
          <a:p>
            <a:r>
              <a:rPr lang="en-US" altLang="en-US" b="1" dirty="0"/>
              <a:t>Some Examples of Academic </a:t>
            </a:r>
            <a:br>
              <a:rPr lang="en-US" altLang="en-US" b="1" dirty="0"/>
            </a:br>
            <a:r>
              <a:rPr lang="en-US" altLang="en-US" b="1" dirty="0"/>
              <a:t>CIs Worldwide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B9A2B59B-7FEB-603A-7CE6-D640F8DF7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altLang="en-US" sz="3600" b="1" dirty="0"/>
              <a:t>Cloud</a:t>
            </a:r>
          </a:p>
          <a:p>
            <a:pPr lvl="1"/>
            <a:r>
              <a:rPr lang="en-US" altLang="en-US" dirty="0"/>
              <a:t>EGI Federated Cloud</a:t>
            </a:r>
          </a:p>
          <a:p>
            <a:pPr lvl="1"/>
            <a:r>
              <a:rPr lang="en-US" altLang="en-US" dirty="0" err="1"/>
              <a:t>NeCTaR</a:t>
            </a:r>
            <a:r>
              <a:rPr lang="en-US" altLang="en-US" dirty="0"/>
              <a:t> – National </a:t>
            </a:r>
            <a:r>
              <a:rPr lang="en-US" altLang="en-US" dirty="0" err="1"/>
              <a:t>eResearch</a:t>
            </a:r>
            <a:r>
              <a:rPr lang="en-US" altLang="en-US" dirty="0"/>
              <a:t> Collaboration Tools and Resources</a:t>
            </a:r>
          </a:p>
          <a:p>
            <a:pPr lvl="1"/>
            <a:r>
              <a:rPr lang="en-US" altLang="en-US" dirty="0"/>
              <a:t>Jetstream (Part of ACCESS)</a:t>
            </a:r>
          </a:p>
          <a:p>
            <a:pPr lvl="1"/>
            <a:r>
              <a:rPr lang="en-US" altLang="en-US" dirty="0" err="1"/>
              <a:t>SwissACC</a:t>
            </a:r>
            <a:r>
              <a:rPr lang="en-US" altLang="en-US" dirty="0"/>
              <a:t> (Swiss Academic Computing Cloud)</a:t>
            </a:r>
          </a:p>
          <a:p>
            <a:pPr lvl="1"/>
            <a:r>
              <a:rPr lang="en-US" altLang="en-US" dirty="0"/>
              <a:t>Many other national cloud infrastructures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288805E2-6974-ED70-6FBD-820A18E3B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24700" y="6164616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pitchFamily="2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027538B3-A28A-B04F-B300-BDC66B49F03B}" type="slidenum">
              <a:rPr kumimoji="0" lang="en-US" altLang="en-US" sz="1400">
                <a:solidFill>
                  <a:srgbClr val="FF8000"/>
                </a:solidFill>
              </a:rPr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D26E4-EE1A-27D6-7BD5-9E08A629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905000" cy="457200"/>
          </a:xfrm>
        </p:spPr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58A7C-761F-991F-DAC4-F46F871F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You have exercised several job submissions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And made changes to your jobs to allow self controlled job submissions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Seeing your jobs on </a:t>
            </a:r>
            <a:r>
              <a:rPr lang="en-US" dirty="0" err="1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condor_q</a:t>
            </a: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was elating, wasn’t it?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So far you have just highlighted and pasted the examples listed in the tutorial page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But you can certainly make changes to fit your own purposes!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The tutorial taught you what to do to use the grid system that sits behind the scenes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Need to take this skill one step further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This is exactly what we do for a profound discovery!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-128"/>
                <a:cs typeface="ＭＳ Ｐゴシック" charset="-128"/>
              </a:rPr>
              <a:t>Wrapping up the grid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8E0E-964B-794E-8353-549C41335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8B0B6-4C43-C6F1-0199-FC01648A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8C44E-0238-21DD-7AD6-52DC68BF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b="1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  <a:hlinkClick r:id="rId2"/>
              </a:rPr>
              <a:t>The ASP grid school tutorial page </a:t>
            </a: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is always the place to return to refresh your memory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Most of you must have completed a lot of the exercises in the ASP grid school page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The next step is to take your simple jobs to more sophisticated research project jobs through</a:t>
            </a:r>
            <a:r>
              <a:rPr lang="en-US" b="1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b="1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  <a:hlinkClick r:id="rId3"/>
              </a:rPr>
              <a:t>the OSG_connect</a:t>
            </a:r>
            <a:endParaRPr lang="en-US" b="1" dirty="0">
              <a:solidFill>
                <a:srgbClr val="0033CC"/>
              </a:solidFill>
              <a:latin typeface="Arial Narrow" charset="0"/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Once you complete the above, you can then take on making the change to the behavior of the standard universe looking at the </a:t>
            </a:r>
            <a:r>
              <a:rPr lang="en-US" b="1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  <a:hlinkClick r:id="rId4"/>
              </a:rPr>
              <a:t>condor manual</a:t>
            </a:r>
            <a:endParaRPr lang="en-US" b="1" dirty="0">
              <a:solidFill>
                <a:srgbClr val="0033CC"/>
              </a:solidFill>
              <a:latin typeface="Arial Narrow" charset="0"/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Important thing is not let it slide but keeping it up!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sz="4800" b="1" dirty="0">
                <a:ea typeface="ＭＳ Ｐゴシック" charset="-128"/>
                <a:cs typeface="ＭＳ Ｐゴシック" charset="-128"/>
              </a:rPr>
              <a:t>Further 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8E0E-964B-794E-8353-549C41335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4B34C-CEDD-F729-79C4-FA0C0A76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08/12/22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4CD10-ED14-0637-1C21-10FA8C86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Gird Computing Close Out</a:t>
            </a:r>
          </a:p>
          <a:p>
            <a:r>
              <a:rPr lang="en-US"/>
              <a:t>Jaehoon 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4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6106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3000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It has been amazing couple of weeks!!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sz="3000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You all have learned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>
                <a:solidFill>
                  <a:srgbClr val="800000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High Energy Physics in general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>
                <a:solidFill>
                  <a:srgbClr val="800000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Standard Model and underlying physics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>
                <a:solidFill>
                  <a:srgbClr val="800000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Higgs Physics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>
                <a:solidFill>
                  <a:srgbClr val="800000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Super-symmetry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>
                <a:solidFill>
                  <a:srgbClr val="800000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Use of Monte Carlo simulations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>
                <a:solidFill>
                  <a:srgbClr val="800000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Experiments and data analysis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600" dirty="0">
                <a:solidFill>
                  <a:srgbClr val="800000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Computing grid and its use for your science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You have changed dramatically in the short period of time!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You have made good friends from all over Africa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You will be the ones advancing science in this continent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Keep not only the knowledge but also the spirit of ASP!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3000" dirty="0">
                <a:solidFill>
                  <a:srgbClr val="0033CC"/>
                </a:solidFill>
                <a:latin typeface="Arial Narrow" charset="0"/>
                <a:ea typeface="ＭＳ Ｐゴシック" charset="-128"/>
                <a:cs typeface="ＭＳ Ｐゴシック" charset="-128"/>
              </a:rPr>
              <a:t>Look for other opportunities to work closely!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838200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-128"/>
                <a:cs typeface="ＭＳ Ｐゴシック" charset="-128"/>
              </a:rPr>
              <a:t>What a once-in-a-life time experience!!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8E0E-964B-794E-8353-549C41335F4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4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3300"/>
      </a:hlink>
      <a:folHlink>
        <a:srgbClr val="B2B2B2"/>
      </a:folHlink>
    </a:clrScheme>
    <a:fontScheme name="Default Desig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11741</TotalTime>
  <Words>807</Words>
  <Application>Microsoft Macintosh PowerPoint</Application>
  <PresentationFormat>On-screen Show (4:3)</PresentationFormat>
  <Paragraphs>135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Helvetica</vt:lpstr>
      <vt:lpstr>Kunstler Script</vt:lpstr>
      <vt:lpstr>Monotype Corsiva</vt:lpstr>
      <vt:lpstr>Symbol</vt:lpstr>
      <vt:lpstr>Times</vt:lpstr>
      <vt:lpstr>Times New Roman</vt:lpstr>
      <vt:lpstr>Default Design</vt:lpstr>
      <vt:lpstr>ASP2022 HTC Wrap-up </vt:lpstr>
      <vt:lpstr>Some Useful Resources</vt:lpstr>
      <vt:lpstr>Computing Infrastructures</vt:lpstr>
      <vt:lpstr>Some Examples of Academic  CIs Worldwide</vt:lpstr>
      <vt:lpstr>Some Examples of Academic  CIs Worldwide</vt:lpstr>
      <vt:lpstr>Some Examples of Academic  CIs Worldwide</vt:lpstr>
      <vt:lpstr>Wrapping up the grid session</vt:lpstr>
      <vt:lpstr>Further Pointers</vt:lpstr>
      <vt:lpstr>What a once-in-a-life time experience!!</vt:lpstr>
      <vt:lpstr>Nice to have met you all!</vt:lpstr>
      <vt:lpstr>Questions on HTC?</vt:lpstr>
      <vt:lpstr>Some Useful Resources</vt:lpstr>
    </vt:vector>
  </TitlesOfParts>
  <Company>UTA High Energy Physics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DØ, A High Energy Experiment and Its Computing Grid</dc:title>
  <dc:creator>Jae Yu</dc:creator>
  <cp:lastModifiedBy>Yu, Jaehoon</cp:lastModifiedBy>
  <cp:revision>645</cp:revision>
  <dcterms:created xsi:type="dcterms:W3CDTF">2012-08-07T17:14:45Z</dcterms:created>
  <dcterms:modified xsi:type="dcterms:W3CDTF">2022-12-08T07:01:35Z</dcterms:modified>
</cp:coreProperties>
</file>