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143500" type="screen16x9"/>
  <p:notesSz cx="7315200" cy="9601200"/>
  <p:embeddedFontLst>
    <p:embeddedFont>
      <p:font typeface="Courier" panose="02070309020205020404" pitchFamily="49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96">
          <p15:clr>
            <a:srgbClr val="A4A3A4"/>
          </p15:clr>
        </p15:guide>
        <p15:guide id="2" pos="2109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hUbnYV2a51uyXFqpGWjwJtpZZp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161" d="100"/>
          <a:sy n="161" d="100"/>
        </p:scale>
        <p:origin x="488" y="200"/>
      </p:cViewPr>
      <p:guideLst>
        <p:guide orient="horz" pos="1996"/>
        <p:guide pos="21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7"/>
          <p:cNvSpPr txBox="1">
            <a:spLocks noGrp="1"/>
          </p:cNvSpPr>
          <p:nvPr>
            <p:ph type="ctrTitle"/>
          </p:nvPr>
        </p:nvSpPr>
        <p:spPr>
          <a:xfrm>
            <a:off x="685800" y="17145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7"/>
          <p:cNvSpPr txBox="1">
            <a:spLocks noGrp="1"/>
          </p:cNvSpPr>
          <p:nvPr>
            <p:ph type="subTitle" idx="1"/>
          </p:nvPr>
        </p:nvSpPr>
        <p:spPr>
          <a:xfrm>
            <a:off x="647700" y="2914650"/>
            <a:ext cx="78105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Times"/>
              <a:buNone/>
              <a:defRPr sz="2400">
                <a:solidFill>
                  <a:schemeClr val="hlink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9" name="Google Shape;19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379" y="36419"/>
            <a:ext cx="1141970" cy="761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6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6"/>
          <p:cNvSpPr txBox="1">
            <a:spLocks noGrp="1"/>
          </p:cNvSpPr>
          <p:nvPr>
            <p:ph type="body" idx="1"/>
          </p:nvPr>
        </p:nvSpPr>
        <p:spPr>
          <a:xfrm rot="5400000">
            <a:off x="2903538" y="-1128711"/>
            <a:ext cx="3514725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56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7"/>
          <p:cNvSpPr txBox="1">
            <a:spLocks noGrp="1"/>
          </p:cNvSpPr>
          <p:nvPr>
            <p:ph type="title"/>
          </p:nvPr>
        </p:nvSpPr>
        <p:spPr>
          <a:xfrm rot="5400000">
            <a:off x="5360988" y="1328738"/>
            <a:ext cx="4429125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7"/>
          <p:cNvSpPr txBox="1">
            <a:spLocks noGrp="1"/>
          </p:cNvSpPr>
          <p:nvPr>
            <p:ph type="body" idx="1"/>
          </p:nvPr>
        </p:nvSpPr>
        <p:spPr>
          <a:xfrm rot="5400000">
            <a:off x="1398588" y="-538162"/>
            <a:ext cx="4429125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57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8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8"/>
          <p:cNvSpPr txBox="1">
            <a:spLocks noGrp="1"/>
          </p:cNvSpPr>
          <p:nvPr>
            <p:ph type="body" idx="1"/>
          </p:nvPr>
        </p:nvSpPr>
        <p:spPr>
          <a:xfrm>
            <a:off x="774700" y="1000126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8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9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7" name="Google Shape;27;p49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0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0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1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1"/>
          <p:cNvSpPr txBox="1">
            <a:spLocks noGrp="1"/>
          </p:cNvSpPr>
          <p:nvPr>
            <p:ph type="body" idx="1"/>
          </p:nvPr>
        </p:nvSpPr>
        <p:spPr>
          <a:xfrm>
            <a:off x="774701" y="1000126"/>
            <a:ext cx="38100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1"/>
          <p:cNvSpPr txBox="1">
            <a:spLocks noGrp="1"/>
          </p:cNvSpPr>
          <p:nvPr>
            <p:ph type="body" idx="2"/>
          </p:nvPr>
        </p:nvSpPr>
        <p:spPr>
          <a:xfrm>
            <a:off x="4737100" y="1000126"/>
            <a:ext cx="38100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1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2"/>
          <p:cNvSpPr txBox="1"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52"/>
          <p:cNvSpPr txBox="1">
            <a:spLocks noGrp="1"/>
          </p:cNvSpPr>
          <p:nvPr>
            <p:ph type="body" idx="2"/>
          </p:nvPr>
        </p:nvSpPr>
        <p:spPr>
          <a:xfrm>
            <a:off x="457201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52"/>
          <p:cNvSpPr txBox="1">
            <a:spLocks noGrp="1"/>
          </p:cNvSpPr>
          <p:nvPr>
            <p:ph type="body" idx="3"/>
          </p:nvPr>
        </p:nvSpPr>
        <p:spPr>
          <a:xfrm>
            <a:off x="4645031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52"/>
          <p:cNvSpPr txBox="1">
            <a:spLocks noGrp="1"/>
          </p:cNvSpPr>
          <p:nvPr>
            <p:ph type="body" idx="4"/>
          </p:nvPr>
        </p:nvSpPr>
        <p:spPr>
          <a:xfrm>
            <a:off x="4645031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52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3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4"/>
          <p:cNvSpPr txBox="1"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4"/>
          <p:cNvSpPr txBox="1">
            <a:spLocks noGrp="1"/>
          </p:cNvSpPr>
          <p:nvPr>
            <p:ph type="body" idx="1"/>
          </p:nvPr>
        </p:nvSpPr>
        <p:spPr>
          <a:xfrm>
            <a:off x="3575051" y="204790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−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8" name="Google Shape;48;p54"/>
          <p:cNvSpPr txBox="1">
            <a:spLocks noGrp="1"/>
          </p:cNvSpPr>
          <p:nvPr>
            <p:ph type="body" idx="2"/>
          </p:nvPr>
        </p:nvSpPr>
        <p:spPr>
          <a:xfrm>
            <a:off x="457204" y="1076329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9" name="Google Shape;49;p54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55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55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" name="Google Shape;11;p46"/>
          <p:cNvSpPr txBox="1">
            <a:spLocks noGrp="1"/>
          </p:cNvSpPr>
          <p:nvPr>
            <p:ph type="body" idx="1"/>
          </p:nvPr>
        </p:nvSpPr>
        <p:spPr>
          <a:xfrm>
            <a:off x="774700" y="1000126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6"/>
          <p:cNvSpPr/>
          <p:nvPr/>
        </p:nvSpPr>
        <p:spPr>
          <a:xfrm>
            <a:off x="-1266824" y="4506914"/>
            <a:ext cx="18460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6"/>
          <p:cNvSpPr/>
          <p:nvPr/>
        </p:nvSpPr>
        <p:spPr>
          <a:xfrm>
            <a:off x="2" y="4856166"/>
            <a:ext cx="2265363" cy="28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User School 2024</a:t>
            </a:r>
            <a:endParaRPr dirty="0"/>
          </a:p>
        </p:txBody>
      </p:sp>
      <p:cxnSp>
        <p:nvCxnSpPr>
          <p:cNvPr id="14" name="Google Shape;14;p46"/>
          <p:cNvCxnSpPr/>
          <p:nvPr/>
        </p:nvCxnSpPr>
        <p:spPr>
          <a:xfrm>
            <a:off x="525466" y="866775"/>
            <a:ext cx="8618537" cy="0"/>
          </a:xfrm>
          <a:prstGeom prst="straightConnector1">
            <a:avLst/>
          </a:prstGeom>
          <a:noFill/>
          <a:ln w="38100" cap="flat" cmpd="sng">
            <a:solidFill>
              <a:srgbClr val="FF8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Google Shape;15;p4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3379" y="36419"/>
            <a:ext cx="1141970" cy="76131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rected_acyclic_grap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htcondor.readthedocs.io/en/latest/users-manual/dagman-workflows.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tcondor.readthedocs.io/en/latest/automated-workflows/inde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>
            <a:spLocks noGrp="1"/>
          </p:cNvSpPr>
          <p:nvPr>
            <p:ph type="ctrTitle"/>
          </p:nvPr>
        </p:nvSpPr>
        <p:spPr>
          <a:xfrm>
            <a:off x="685800" y="17145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Workflows with HTCondor’s DAGMan</a:t>
            </a:r>
            <a:endParaRPr/>
          </a:p>
        </p:txBody>
      </p:sp>
      <p:sp>
        <p:nvSpPr>
          <p:cNvPr id="69" name="Google Shape;69;p1"/>
          <p:cNvSpPr txBox="1">
            <a:spLocks noGrp="1"/>
          </p:cNvSpPr>
          <p:nvPr>
            <p:ph type="subTitle" idx="1"/>
          </p:nvPr>
        </p:nvSpPr>
        <p:spPr>
          <a:xfrm>
            <a:off x="647700" y="2914650"/>
            <a:ext cx="78105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400"/>
              <a:buFont typeface="Times"/>
              <a:buNone/>
            </a:pPr>
            <a:r>
              <a:rPr lang="en-US" dirty="0"/>
              <a:t>OSG School 2024</a:t>
            </a:r>
            <a:endParaRPr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SzPts val="1800"/>
              <a:buFont typeface="Times"/>
              <a:buNone/>
            </a:pPr>
            <a:r>
              <a:rPr lang="en-US" sz="1800" dirty="0"/>
              <a:t>Rachel Lombardi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title"/>
          </p:nvPr>
        </p:nvSpPr>
        <p:spPr>
          <a:xfrm>
            <a:off x="1400877" y="-20538"/>
            <a:ext cx="7347587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Basic DAG input file: </a:t>
            </a:r>
            <a:br>
              <a:rPr lang="en-US" sz="2800"/>
            </a:br>
            <a:r>
              <a:rPr lang="en-US" sz="2800" b="1" i="1"/>
              <a:t>JOB</a:t>
            </a:r>
            <a:r>
              <a:rPr lang="en-US" sz="2800"/>
              <a:t> nodes, </a:t>
            </a:r>
            <a:r>
              <a:rPr lang="en-US" sz="2800" b="1" i="1"/>
              <a:t>PARENT-CHILD</a:t>
            </a:r>
            <a:r>
              <a:rPr lang="en-US" sz="2800" b="1"/>
              <a:t> </a:t>
            </a:r>
            <a:r>
              <a:rPr lang="en-US" sz="2800"/>
              <a:t>edges </a:t>
            </a:r>
            <a:endParaRPr/>
          </a:p>
        </p:txBody>
      </p:sp>
      <p:sp>
        <p:nvSpPr>
          <p:cNvPr id="141" name="Google Shape;141;p10"/>
          <p:cNvSpPr txBox="1">
            <a:spLocks noGrp="1"/>
          </p:cNvSpPr>
          <p:nvPr>
            <p:ph type="body" idx="1"/>
          </p:nvPr>
        </p:nvSpPr>
        <p:spPr>
          <a:xfrm>
            <a:off x="755576" y="3651870"/>
            <a:ext cx="6353665" cy="81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 fontScale="85000" lnSpcReduction="10000"/>
          </a:bodyPr>
          <a:lstStyle/>
          <a:p>
            <a:pPr marL="342786" lvl="0" indent="-342786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100"/>
              <a:t>Node names and filenames are your choice.</a:t>
            </a:r>
            <a:endParaRPr/>
          </a:p>
          <a:p>
            <a:pPr marL="342786" lvl="0" indent="-342786" algn="l" rtl="0">
              <a:spcBef>
                <a:spcPts val="357"/>
              </a:spcBef>
              <a:spcAft>
                <a:spcPts val="0"/>
              </a:spcAft>
              <a:buSzPct val="100000"/>
              <a:buChar char="•"/>
            </a:pPr>
            <a:r>
              <a:rPr lang="en-US" sz="2100"/>
              <a:t>Node name and submit filename do not have to match.</a:t>
            </a:r>
            <a:endParaRPr/>
          </a:p>
        </p:txBody>
      </p:sp>
      <p:sp>
        <p:nvSpPr>
          <p:cNvPr id="142" name="Google Shape;142;p10"/>
          <p:cNvSpPr/>
          <p:nvPr/>
        </p:nvSpPr>
        <p:spPr>
          <a:xfrm>
            <a:off x="4716016" y="1041459"/>
            <a:ext cx="180369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(dag_dir)/</a:t>
            </a:r>
            <a:endParaRPr/>
          </a:p>
        </p:txBody>
      </p:sp>
      <p:sp>
        <p:nvSpPr>
          <p:cNvPr id="143" name="Google Shape;143;p10"/>
          <p:cNvSpPr/>
          <p:nvPr/>
        </p:nvSpPr>
        <p:spPr>
          <a:xfrm>
            <a:off x="4993496" y="1432960"/>
            <a:ext cx="2982367" cy="185887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A.sub	B1.sub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B2.sub	B3.sub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C.sub	my.dag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(other job files)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			</a:t>
            </a:r>
            <a:endParaRPr sz="16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44" name="Google Shape;144;p10"/>
          <p:cNvSpPr txBox="1"/>
          <p:nvPr/>
        </p:nvSpPr>
        <p:spPr>
          <a:xfrm>
            <a:off x="779263" y="1436955"/>
            <a:ext cx="3432697" cy="2031325"/>
          </a:xfrm>
          <a:prstGeom prst="rect">
            <a:avLst/>
          </a:prstGeom>
          <a:solidFill>
            <a:srgbClr val="FDF0E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A.sub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B1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B1.sub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B2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B2.sub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B3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B3.sub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C.sub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CHILD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B1 B2 B3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B1 B2 B3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CHILD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</a:t>
            </a:r>
            <a:endParaRPr/>
          </a:p>
        </p:txBody>
      </p:sp>
      <p:sp>
        <p:nvSpPr>
          <p:cNvPr id="145" name="Google Shape;145;p10"/>
          <p:cNvSpPr txBox="1"/>
          <p:nvPr/>
        </p:nvSpPr>
        <p:spPr>
          <a:xfrm>
            <a:off x="755576" y="1059582"/>
            <a:ext cx="1156086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my.dag</a:t>
            </a:r>
            <a:endParaRPr sz="21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46" name="Google Shape;146;p10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2839" y="1123325"/>
            <a:ext cx="3177673" cy="274456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Endless Workflow Possibilities</a:t>
            </a:r>
            <a:endParaRPr/>
          </a:p>
        </p:txBody>
      </p:sp>
      <p:pic>
        <p:nvPicPr>
          <p:cNvPr id="153" name="Google Shape;153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536" y="1192730"/>
            <a:ext cx="2026368" cy="217110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1"/>
          <p:cNvSpPr txBox="1"/>
          <p:nvPr/>
        </p:nvSpPr>
        <p:spPr>
          <a:xfrm>
            <a:off x="323528" y="3325946"/>
            <a:ext cx="228195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Wikimedia Commons</a:t>
            </a:r>
            <a:endParaRPr/>
          </a:p>
        </p:txBody>
      </p:sp>
      <p:pic>
        <p:nvPicPr>
          <p:cNvPr id="155" name="Google Shape;155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75248" y="2643758"/>
            <a:ext cx="3284271" cy="211811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1"/>
          <p:cNvSpPr/>
          <p:nvPr/>
        </p:nvSpPr>
        <p:spPr>
          <a:xfrm>
            <a:off x="3203848" y="4866502"/>
            <a:ext cx="52859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https://confluence.pegasus.isi.edu/display/pegasus/WorkflowGenerator</a:t>
            </a:r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1228726" y="51470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DAGs are also useful for non-sequential work</a:t>
            </a:r>
            <a:endParaRPr/>
          </a:p>
        </p:txBody>
      </p:sp>
      <p:sp>
        <p:nvSpPr>
          <p:cNvPr id="163" name="Google Shape;163;p12"/>
          <p:cNvSpPr/>
          <p:nvPr/>
        </p:nvSpPr>
        <p:spPr>
          <a:xfrm>
            <a:off x="4932109" y="2171684"/>
            <a:ext cx="3672339" cy="2147638"/>
          </a:xfrm>
          <a:prstGeom prst="rect">
            <a:avLst/>
          </a:prstGeom>
          <a:solidFill>
            <a:srgbClr val="DCDC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8849" y="2310747"/>
            <a:ext cx="1623391" cy="173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7041" y="2310746"/>
            <a:ext cx="1623391" cy="173934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2"/>
          <p:cNvSpPr/>
          <p:nvPr/>
        </p:nvSpPr>
        <p:spPr>
          <a:xfrm>
            <a:off x="1187624" y="1632627"/>
            <a:ext cx="25360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‘bag’ of HTC jobs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2"/>
          <p:cNvSpPr/>
          <p:nvPr/>
        </p:nvSpPr>
        <p:spPr>
          <a:xfrm>
            <a:off x="5318606" y="1632627"/>
            <a:ext cx="29258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disjointed workflows</a:t>
            </a:r>
            <a:endParaRPr/>
          </a:p>
        </p:txBody>
      </p:sp>
      <p:pic>
        <p:nvPicPr>
          <p:cNvPr id="168" name="Google Shape;16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3727" y="2207407"/>
            <a:ext cx="4330700" cy="12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2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/>
        </p:nvSpPr>
        <p:spPr>
          <a:xfrm>
            <a:off x="779263" y="1436955"/>
            <a:ext cx="3432600" cy="2031300"/>
          </a:xfrm>
          <a:prstGeom prst="rect">
            <a:avLst/>
          </a:prstGeom>
          <a:solidFill>
            <a:srgbClr val="FDF0E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A.sub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B1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B1.sub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B2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B2.sub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B3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B3.sub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C.sub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CHILD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B1 B2 B3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B1 B2 B3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CHILD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</a:t>
            </a:r>
            <a:endParaRPr/>
          </a:p>
        </p:txBody>
      </p:sp>
      <p:sp>
        <p:nvSpPr>
          <p:cNvPr id="175" name="Google Shape;175;p13"/>
          <p:cNvSpPr txBox="1"/>
          <p:nvPr/>
        </p:nvSpPr>
        <p:spPr>
          <a:xfrm>
            <a:off x="755576" y="1059582"/>
            <a:ext cx="1156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my.dag</a:t>
            </a:r>
            <a:endParaRPr sz="21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/>
          </p:nvPr>
        </p:nvSpPr>
        <p:spPr>
          <a:xfrm>
            <a:off x="1400877" y="-20538"/>
            <a:ext cx="7347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Basic DAG input file: </a:t>
            </a:r>
            <a:br>
              <a:rPr lang="en-US" sz="2800"/>
            </a:br>
            <a:r>
              <a:rPr lang="en-US" sz="2800" b="1" i="1"/>
              <a:t>JOB</a:t>
            </a:r>
            <a:r>
              <a:rPr lang="en-US" sz="2800"/>
              <a:t> nodes, </a:t>
            </a:r>
            <a:r>
              <a:rPr lang="en-US" sz="2800" b="1" i="1"/>
              <a:t>PARENT-CHILD</a:t>
            </a:r>
            <a:r>
              <a:rPr lang="en-US" sz="2800" b="1"/>
              <a:t> </a:t>
            </a:r>
            <a:r>
              <a:rPr lang="en-US" sz="2800"/>
              <a:t>edges </a:t>
            </a:r>
            <a:endParaRPr/>
          </a:p>
        </p:txBody>
      </p:sp>
      <p:pic>
        <p:nvPicPr>
          <p:cNvPr id="177" name="Google Shape;17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4763" y="1059582"/>
            <a:ext cx="3572042" cy="37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3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>
            <a:spLocks noGrp="1"/>
          </p:cNvSpPr>
          <p:nvPr>
            <p:ph type="title"/>
          </p:nvPr>
        </p:nvSpPr>
        <p:spPr>
          <a:xfrm>
            <a:off x="722313" y="271576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SUBMITTING AND MONITORING A DAGMAN WORKFLOW</a:t>
            </a: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Submitting a DAG to the queue </a:t>
            </a:r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539552" y="1039534"/>
            <a:ext cx="7992888" cy="1604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/>
          </a:bodyPr>
          <a:lstStyle/>
          <a:p>
            <a:pPr marL="342786" lvl="0" indent="-342786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Submission command:</a:t>
            </a:r>
            <a:endParaRPr/>
          </a:p>
          <a:p>
            <a:pPr marL="342900" lvl="1" indent="0" algn="ctr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 b="1">
                <a:solidFill>
                  <a:srgbClr val="CB3A46"/>
                </a:solidFill>
                <a:latin typeface="Courier"/>
                <a:ea typeface="Courier"/>
                <a:cs typeface="Courier"/>
                <a:sym typeface="Courier"/>
              </a:rPr>
              <a:t>condor_submit_dag </a:t>
            </a:r>
            <a:r>
              <a:rPr lang="en-US" sz="2400" b="1" i="1">
                <a:solidFill>
                  <a:srgbClr val="CB3A46"/>
                </a:solidFill>
                <a:latin typeface="Courier"/>
                <a:ea typeface="Courier"/>
                <a:cs typeface="Courier"/>
                <a:sym typeface="Courier"/>
              </a:rPr>
              <a:t>dag_file</a:t>
            </a:r>
            <a:endParaRPr b="1" i="1">
              <a:solidFill>
                <a:srgbClr val="CB3A46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2" name="Google Shape;192;p15"/>
          <p:cNvSpPr txBox="1"/>
          <p:nvPr/>
        </p:nvSpPr>
        <p:spPr>
          <a:xfrm>
            <a:off x="1043608" y="2358339"/>
            <a:ext cx="7132017" cy="2400657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-US" sz="1800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condor_submit_dag my.dag</a:t>
            </a:r>
            <a:endParaRPr sz="1800"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------------------------------------------------------------------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File for submitting this DAG to HTCondor     : mydag.dag.condor.sub</a:t>
            </a:r>
            <a:endParaRPr sz="12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Log of DAGMan debugging messages             : mydag.dag.dagman.out</a:t>
            </a:r>
            <a:endParaRPr sz="12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Log of HTCondor library output               : mydag.dag.lib.out</a:t>
            </a:r>
            <a:endParaRPr sz="12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Log of HTCondor library error messages       : mydag.dag.lib.err</a:t>
            </a:r>
            <a:endParaRPr sz="12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Log of the life of condor_dagman itself      : mydag.dag.dagman.log</a:t>
            </a:r>
            <a:endParaRPr sz="12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Submitting job(s).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 job(s) submitted to cluster 128.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------------------------------------------------------------------</a:t>
            </a:r>
            <a:endParaRPr/>
          </a:p>
        </p:txBody>
      </p:sp>
      <p:sp>
        <p:nvSpPr>
          <p:cNvPr id="193" name="Google Shape;193;p15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 txBox="1">
            <a:spLocks noGrp="1"/>
          </p:cNvSpPr>
          <p:nvPr>
            <p:ph type="title"/>
          </p:nvPr>
        </p:nvSpPr>
        <p:spPr>
          <a:xfrm>
            <a:off x="1228726" y="-20538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A submitted DAG creates a </a:t>
            </a:r>
            <a:br>
              <a:rPr lang="en-US" sz="2800"/>
            </a:br>
            <a:r>
              <a:rPr lang="en-US" sz="2800" i="1"/>
              <a:t>DAGMan job </a:t>
            </a:r>
            <a:r>
              <a:rPr lang="en-US" sz="2800"/>
              <a:t>in the queue</a:t>
            </a:r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body" idx="1"/>
          </p:nvPr>
        </p:nvSpPr>
        <p:spPr>
          <a:xfrm>
            <a:off x="539552" y="1039534"/>
            <a:ext cx="8064896" cy="1604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/>
          </a:bodyPr>
          <a:lstStyle/>
          <a:p>
            <a:pPr marL="342786" lvl="0" indent="-342786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DAGMan runs on the access point, as a job in the queue</a:t>
            </a:r>
            <a:endParaRPr/>
          </a:p>
          <a:p>
            <a:pPr marL="342786" lvl="0" indent="-342786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At first: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00" name="Google Shape;200;p16"/>
          <p:cNvSpPr txBox="1"/>
          <p:nvPr/>
        </p:nvSpPr>
        <p:spPr>
          <a:xfrm>
            <a:off x="539552" y="2283718"/>
            <a:ext cx="8064896" cy="2523768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-US" sz="1600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condor_q</a:t>
            </a:r>
            <a:endParaRPr sz="1600"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-- Schedd: submit-3.chtc.wisc.edu : &lt;128.104.100.44:9618?... OWNER    BATCH_NAME     SUBMITTED   DONE   RUN   IDLE  TOTAL  JOB_IDS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alice    </a:t>
            </a:r>
            <a:r>
              <a:rPr lang="en-US" sz="1400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my.dag+128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   4/30 18:08      _     _      _      _  0.0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 jobs; 0 completed, 0 removed, 0 idle, </a:t>
            </a:r>
            <a:r>
              <a:rPr lang="en-US" sz="1400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 running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 0 held, 0 suspended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-US" sz="1600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condor_q -nobatch</a:t>
            </a:r>
            <a:endParaRPr sz="1600"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-- Schedd: submit-3.chtc.wisc.edu : &lt;128.104.100.44:9618?...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ID     OWNER    SUBMITTED     RUN_TIME ST PRI SIZE CMD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128.0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  alice   4/30 18:08   0+00:00:06 R  0    0.3 </a:t>
            </a:r>
            <a:r>
              <a:rPr lang="en-US" sz="1400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condor_dagman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 jobs; 0 completed, 0 removed, 0 idle, </a:t>
            </a:r>
            <a:r>
              <a:rPr lang="en-US" sz="1400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 running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 0 held, 0 suspended</a:t>
            </a:r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>
            <a:spLocks noGrp="1"/>
          </p:cNvSpPr>
          <p:nvPr>
            <p:ph type="title"/>
          </p:nvPr>
        </p:nvSpPr>
        <p:spPr>
          <a:xfrm>
            <a:off x="1228726" y="-20538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Jobs are automatically submitted by the DAGMan job</a:t>
            </a:r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body" idx="1"/>
          </p:nvPr>
        </p:nvSpPr>
        <p:spPr>
          <a:xfrm>
            <a:off x="539552" y="1111542"/>
            <a:ext cx="7636074" cy="1604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/>
          </a:bodyPr>
          <a:lstStyle/>
          <a:p>
            <a:pPr marL="342786" lvl="0" indent="-342786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Seconds later, node </a:t>
            </a:r>
            <a:r>
              <a:rPr lang="en-US" sz="2400" b="1">
                <a:solidFill>
                  <a:srgbClr val="7030A0"/>
                </a:solidFill>
              </a:rPr>
              <a:t>A</a:t>
            </a:r>
            <a:r>
              <a:rPr lang="en-US" sz="2400"/>
              <a:t> is submitted: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539552" y="1707654"/>
            <a:ext cx="8064896" cy="2739211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-US" sz="1600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condor_q</a:t>
            </a:r>
            <a:endParaRPr sz="1600"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-- Schedd: submit-3.chtc.wisc.edu : &lt;128.104.100.44:9618?... OWNER   BATCH_NAME   SUBMITTED  DONE  RUN </a:t>
            </a:r>
            <a:r>
              <a:rPr lang="en-US" sz="1400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400" b="1">
                <a:solidFill>
                  <a:srgbClr val="C77EFF"/>
                </a:solidFill>
                <a:latin typeface="Courier"/>
                <a:ea typeface="Courier"/>
                <a:cs typeface="Courier"/>
                <a:sym typeface="Courier"/>
              </a:rPr>
              <a:t>IDLE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 </a:t>
            </a:r>
            <a:r>
              <a:rPr lang="en-US" sz="1400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TOTAL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JOB_IDS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alice   my.dag+128</a:t>
            </a:r>
            <a:r>
              <a:rPr lang="en-US" sz="1400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4/30 18:08     _    _     </a:t>
            </a:r>
            <a:r>
              <a:rPr lang="en-US" sz="1400">
                <a:solidFill>
                  <a:srgbClr val="C77EFF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     </a:t>
            </a:r>
            <a:r>
              <a:rPr lang="en-US" sz="1400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5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 129.0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2 jobs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; 0 completed, 0 removed, </a:t>
            </a:r>
            <a:r>
              <a:rPr lang="en-US" sz="1400" b="1">
                <a:solidFill>
                  <a:srgbClr val="C77EFF"/>
                </a:solidFill>
                <a:latin typeface="Courier"/>
                <a:ea typeface="Courier"/>
                <a:cs typeface="Courier"/>
                <a:sym typeface="Courier"/>
              </a:rPr>
              <a:t>1 idle</a:t>
            </a:r>
            <a:r>
              <a:rPr lang="en-US" sz="1400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 1 running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 0 held, 0 suspended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-US" sz="1600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condor_q -nobatch</a:t>
            </a:r>
            <a:endParaRPr sz="1600"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-- Schedd: submit-3.chtc.wisc.edu : &lt;128.104.100.44:9618?...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ID     OWNER    SUBMITTED     RUN_TIME ST PRI SIZE CMD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128.0   alice   4/30 18:08   0+00:00:36 R  0    0.3 condor_dagman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C77EFF"/>
                </a:solidFill>
                <a:latin typeface="Courier"/>
                <a:ea typeface="Courier"/>
                <a:cs typeface="Courier"/>
                <a:sym typeface="Courier"/>
              </a:rPr>
              <a:t>129.0   alice   4/30 18:08   0+00:00:00 I  0    0.3 A_split.sh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2 jobs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; 0 completed, 0 removed, </a:t>
            </a:r>
            <a:r>
              <a:rPr lang="en-US" sz="1400" b="1">
                <a:solidFill>
                  <a:srgbClr val="C77EFF"/>
                </a:solidFill>
                <a:latin typeface="Courier"/>
                <a:ea typeface="Courier"/>
                <a:cs typeface="Courier"/>
                <a:sym typeface="Courier"/>
              </a:rPr>
              <a:t>1 idle</a:t>
            </a:r>
            <a:r>
              <a:rPr lang="en-US" sz="1400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 1 running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 0 held, 0 suspended</a:t>
            </a:r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>
            <a:spLocks noGrp="1"/>
          </p:cNvSpPr>
          <p:nvPr>
            <p:ph type="title"/>
          </p:nvPr>
        </p:nvSpPr>
        <p:spPr>
          <a:xfrm>
            <a:off x="1228726" y="-20538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Jobs are automatically submitted by the DAGMan job</a:t>
            </a:r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body" idx="1"/>
          </p:nvPr>
        </p:nvSpPr>
        <p:spPr>
          <a:xfrm>
            <a:off x="467544" y="1059582"/>
            <a:ext cx="8208912" cy="1604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/>
          </a:bodyPr>
          <a:lstStyle/>
          <a:p>
            <a:pPr marL="342786" lvl="0" indent="-342786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After </a:t>
            </a:r>
            <a:r>
              <a:rPr lang="en-US" sz="2400" b="1">
                <a:solidFill>
                  <a:srgbClr val="7030A0"/>
                </a:solidFill>
              </a:rPr>
              <a:t>A</a:t>
            </a:r>
            <a:r>
              <a:rPr lang="en-US" sz="2400"/>
              <a:t> completes, </a:t>
            </a:r>
            <a:r>
              <a:rPr lang="en-US" sz="2400" b="1">
                <a:solidFill>
                  <a:srgbClr val="2F7CDE"/>
                </a:solidFill>
              </a:rPr>
              <a:t>B1-3</a:t>
            </a:r>
            <a:r>
              <a:rPr lang="en-US" sz="2400"/>
              <a:t> are submitted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16" name="Google Shape;216;p18"/>
          <p:cNvSpPr txBox="1"/>
          <p:nvPr/>
        </p:nvSpPr>
        <p:spPr>
          <a:xfrm>
            <a:off x="467544" y="1563638"/>
            <a:ext cx="8208912" cy="3170099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-US" sz="1600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condor_q</a:t>
            </a:r>
            <a:endParaRPr sz="1600"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-- Schedd: submit-3.chtc.wisc.edu : &lt;128.104.100.44:9618?... OWNER   BATCH_NAME   SUBMITTED </a:t>
            </a:r>
            <a:r>
              <a:rPr lang="en-US" sz="1400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400" b="1">
                <a:solidFill>
                  <a:srgbClr val="C77EFF"/>
                </a:solidFill>
                <a:latin typeface="Courier"/>
                <a:ea typeface="Courier"/>
                <a:cs typeface="Courier"/>
                <a:sym typeface="Courier"/>
              </a:rPr>
              <a:t>DONE</a:t>
            </a:r>
            <a:r>
              <a:rPr lang="en-US" sz="1400" b="1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RUN  </a:t>
            </a:r>
            <a:r>
              <a:rPr lang="en-US" sz="1400" b="1">
                <a:solidFill>
                  <a:srgbClr val="7BC7FF"/>
                </a:solidFill>
                <a:latin typeface="Courier"/>
                <a:ea typeface="Courier"/>
                <a:cs typeface="Courier"/>
                <a:sym typeface="Courier"/>
              </a:rPr>
              <a:t>IDLE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 TOTAL  JOB_IDS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alice  </a:t>
            </a:r>
            <a:r>
              <a:rPr lang="en-US" sz="1400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my.dag+128</a:t>
            </a:r>
            <a:r>
              <a:rPr lang="en-US" sz="1400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4/30 18:08    </a:t>
            </a:r>
            <a:r>
              <a:rPr lang="en-US" sz="14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400" b="1">
                <a:solidFill>
                  <a:srgbClr val="C77EFF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   _     </a:t>
            </a:r>
            <a:r>
              <a:rPr lang="en-US" sz="1400" b="1">
                <a:solidFill>
                  <a:srgbClr val="7BC7FF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r>
              <a:rPr lang="en-US" sz="1400">
                <a:solidFill>
                  <a:srgbClr val="FF4344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   5  130.0...132.0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4 jobs; 0 completed, 0 removed, </a:t>
            </a:r>
            <a:r>
              <a:rPr lang="en-US" sz="1400" b="1">
                <a:solidFill>
                  <a:srgbClr val="7BC7FF"/>
                </a:solidFill>
                <a:latin typeface="Courier"/>
                <a:ea typeface="Courier"/>
                <a:cs typeface="Courier"/>
                <a:sym typeface="Courier"/>
              </a:rPr>
              <a:t>3 idle</a:t>
            </a:r>
            <a:r>
              <a:rPr lang="en-US" sz="1400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 running, 0 held, 0 suspended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-US" sz="1600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condor_q -nobatch</a:t>
            </a:r>
            <a:endParaRPr sz="1600"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-- Schedd: submit-3.chtc.wisc.edu : &lt;128.104.100.44:9618?...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ID     OWNER    SUBMITTED     RUN_TIME ST PRI SIZE CMD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128.0   alice   4/30 18:08   0+00:20:36 R  0    0.3 condor_dagman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BC7FF"/>
                </a:solidFill>
                <a:latin typeface="Courier"/>
                <a:ea typeface="Courier"/>
                <a:cs typeface="Courier"/>
                <a:sym typeface="Courier"/>
              </a:rPr>
              <a:t>130.0   alice   4/30 18:18   0+00:00:00 I  0    0.3 B_run.sh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BC7FF"/>
                </a:solidFill>
                <a:latin typeface="Courier"/>
                <a:ea typeface="Courier"/>
                <a:cs typeface="Courier"/>
                <a:sym typeface="Courier"/>
              </a:rPr>
              <a:t>131.0   alice   4/30 18:18   0+00:00:00 I  0    0.3 B_run.sh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BC7FF"/>
                </a:solidFill>
                <a:latin typeface="Courier"/>
                <a:ea typeface="Courier"/>
                <a:cs typeface="Courier"/>
                <a:sym typeface="Courier"/>
              </a:rPr>
              <a:t>132.0   alice   4/30 18:18   0+00:00:00 I  0    0.3 B_run.sh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4 jobs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; 0 completed, 0 removed, </a:t>
            </a:r>
            <a:r>
              <a:rPr lang="en-US" sz="1400" b="1">
                <a:solidFill>
                  <a:srgbClr val="7BC7FF"/>
                </a:solidFill>
                <a:latin typeface="Courier"/>
                <a:ea typeface="Courier"/>
                <a:cs typeface="Courier"/>
                <a:sym typeface="Courier"/>
              </a:rPr>
              <a:t>3 idle</a:t>
            </a:r>
            <a:r>
              <a:rPr lang="en-US" sz="1400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 running, 0 held, 0 suspended</a:t>
            </a:r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>
            <a:spLocks noGrp="1"/>
          </p:cNvSpPr>
          <p:nvPr>
            <p:ph type="title"/>
          </p:nvPr>
        </p:nvSpPr>
        <p:spPr>
          <a:xfrm>
            <a:off x="1228726" y="-20538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Jobs are automatically submitted by the DAGMan job</a:t>
            </a:r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body" idx="1"/>
          </p:nvPr>
        </p:nvSpPr>
        <p:spPr>
          <a:xfrm>
            <a:off x="467544" y="1059582"/>
            <a:ext cx="8064896" cy="1604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/>
          </a:bodyPr>
          <a:lstStyle/>
          <a:p>
            <a:pPr marL="342786" lvl="0" indent="-342786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After </a:t>
            </a:r>
            <a:r>
              <a:rPr lang="en-US" sz="2400" b="1">
                <a:solidFill>
                  <a:srgbClr val="2F7CDE"/>
                </a:solidFill>
              </a:rPr>
              <a:t>B1-3</a:t>
            </a:r>
            <a:r>
              <a:rPr lang="en-US" sz="2400"/>
              <a:t> complete, node </a:t>
            </a:r>
            <a:r>
              <a:rPr lang="en-US" sz="2400" b="1">
                <a:solidFill>
                  <a:srgbClr val="EC8F1A"/>
                </a:solidFill>
              </a:rPr>
              <a:t>C</a:t>
            </a:r>
            <a:r>
              <a:rPr lang="en-US" sz="2400"/>
              <a:t> is submitted</a:t>
            </a:r>
            <a:endParaRPr/>
          </a:p>
        </p:txBody>
      </p:sp>
      <p:sp>
        <p:nvSpPr>
          <p:cNvPr id="224" name="Google Shape;224;p19"/>
          <p:cNvSpPr txBox="1"/>
          <p:nvPr/>
        </p:nvSpPr>
        <p:spPr>
          <a:xfrm>
            <a:off x="467544" y="1635646"/>
            <a:ext cx="8064895" cy="2739211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-US" sz="1600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condor_q</a:t>
            </a:r>
            <a:endParaRPr sz="1600"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-- Schedd: submit-3.chtc.wisc.edu : &lt;128.104.100.44:9618?... OWNER   BATCH_NAME   SUBMITTED  </a:t>
            </a:r>
            <a:r>
              <a:rPr lang="en-US" sz="1400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DONE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RUN  </a:t>
            </a:r>
            <a:r>
              <a:rPr lang="en-US" sz="1400" b="1">
                <a:solidFill>
                  <a:srgbClr val="FFB05D"/>
                </a:solidFill>
                <a:latin typeface="Courier"/>
                <a:ea typeface="Courier"/>
                <a:cs typeface="Courier"/>
                <a:sym typeface="Courier"/>
              </a:rPr>
              <a:t>IDLE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 TOTAL  JOB_IDS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alice  </a:t>
            </a:r>
            <a:r>
              <a:rPr lang="en-US" sz="1400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my.dag+128  4/30 18:08     </a:t>
            </a:r>
            <a:r>
              <a:rPr lang="en-US" sz="1400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   _     </a:t>
            </a:r>
            <a:r>
              <a:rPr lang="en-US" sz="1400" b="1">
                <a:solidFill>
                  <a:srgbClr val="FFB05D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    </a:t>
            </a:r>
            <a:r>
              <a:rPr lang="en-US" sz="1400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5  133.0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2 jobs; 0 completed, 0 removed, </a:t>
            </a:r>
            <a:r>
              <a:rPr lang="en-US" sz="1400" b="1">
                <a:solidFill>
                  <a:srgbClr val="FFB05D"/>
                </a:solidFill>
                <a:latin typeface="Courier"/>
                <a:ea typeface="Courier"/>
                <a:cs typeface="Courier"/>
                <a:sym typeface="Courier"/>
              </a:rPr>
              <a:t>1 idle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 1 running, 0 held, 0 suspended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-US" sz="1600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condor_q -nobatch</a:t>
            </a:r>
            <a:endParaRPr sz="1600"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-- Schedd: submit-3.chtc.wisc.edu : &lt;128.104.100.44:9618?...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ID     OWNER    SUBMITTED     RUN_TIME ST PRI SIZE CMD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128.0   alice   4/30 18:08   0+00:46:36 R  0    0.3 condor_dagman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B05D"/>
                </a:solidFill>
                <a:latin typeface="Courier"/>
                <a:ea typeface="Courier"/>
                <a:cs typeface="Courier"/>
                <a:sym typeface="Courier"/>
              </a:rPr>
              <a:t>133.0   alice   4/30 18:54   0+00:00:00 I  0    0.3 C_combine.sh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2 jobs; 0 completed, 0 removed, </a:t>
            </a:r>
            <a:r>
              <a:rPr lang="en-US" sz="1400" b="1">
                <a:solidFill>
                  <a:srgbClr val="FFB05D"/>
                </a:solidFill>
                <a:latin typeface="Courier"/>
                <a:ea typeface="Courier"/>
                <a:cs typeface="Courier"/>
                <a:sym typeface="Courier"/>
              </a:rPr>
              <a:t>1 idle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 1 running, 0 held, 0 suspended</a:t>
            </a:r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Goals for this Session</a:t>
            </a:r>
            <a:endParaRPr/>
          </a:p>
        </p:txBody>
      </p:sp>
      <p:sp>
        <p:nvSpPr>
          <p:cNvPr id="75" name="Google Shape;75;p2"/>
          <p:cNvSpPr txBox="1">
            <a:spLocks noGrp="1"/>
          </p:cNvSpPr>
          <p:nvPr>
            <p:ph type="body" idx="1"/>
          </p:nvPr>
        </p:nvSpPr>
        <p:spPr>
          <a:xfrm>
            <a:off x="539552" y="1059582"/>
            <a:ext cx="8352928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786" lvl="0" indent="-342786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Why create a workflow?</a:t>
            </a:r>
            <a:endParaRPr/>
          </a:p>
          <a:p>
            <a:pPr marL="342786" lvl="0" indent="-342786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Describe workflows as </a:t>
            </a:r>
            <a:r>
              <a:rPr lang="en-US" sz="2800" i="1"/>
              <a:t>directed acyclic graphs</a:t>
            </a:r>
            <a:r>
              <a:rPr lang="en-US" sz="2800"/>
              <a:t> (DAGs)</a:t>
            </a:r>
            <a:endParaRPr/>
          </a:p>
          <a:p>
            <a:pPr marL="342786" lvl="0" indent="-342786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Workflow execution via DAGMan (DAG Manager)</a:t>
            </a:r>
            <a:endParaRPr/>
          </a:p>
          <a:p>
            <a:pPr marL="342786" lvl="0" indent="-342786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Stopping, resuming, troubleshooting</a:t>
            </a:r>
            <a:endParaRPr/>
          </a:p>
          <a:p>
            <a:pPr marL="342786" lvl="0" indent="-342786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Node-level options in a DAG</a:t>
            </a:r>
            <a:endParaRPr/>
          </a:p>
          <a:p>
            <a:pPr marL="342786" lvl="0" indent="-342786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Modular organization of DAG components</a:t>
            </a:r>
            <a:endParaRPr/>
          </a:p>
        </p:txBody>
      </p:sp>
      <p:sp>
        <p:nvSpPr>
          <p:cNvPr id="76" name="Google Shape;76;p2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>
            <a:spLocks noGrp="1"/>
          </p:cNvSpPr>
          <p:nvPr>
            <p:ph type="title"/>
          </p:nvPr>
        </p:nvSpPr>
        <p:spPr>
          <a:xfrm>
            <a:off x="1228726" y="-20538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Status files are created at the time of DAG submission</a:t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755575" y="1541519"/>
            <a:ext cx="7784125" cy="124382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32" name="Google Shape;232;p20"/>
          <p:cNvSpPr/>
          <p:nvPr/>
        </p:nvSpPr>
        <p:spPr>
          <a:xfrm>
            <a:off x="665696" y="1203598"/>
            <a:ext cx="145803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(dag_dir)/</a:t>
            </a:r>
            <a:endParaRPr/>
          </a:p>
        </p:txBody>
      </p:sp>
      <p:sp>
        <p:nvSpPr>
          <p:cNvPr id="233" name="Google Shape;233;p20"/>
          <p:cNvSpPr txBox="1"/>
          <p:nvPr/>
        </p:nvSpPr>
        <p:spPr>
          <a:xfrm>
            <a:off x="827584" y="3002760"/>
            <a:ext cx="7348042" cy="185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*.condor.sub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*.dagman.log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describe the queued DAGMan job process, as for any other jobs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*.dagman.out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DAGMan-specific logging (look to first for errors)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*.lib.err/out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 std err/out for the DAGMan job process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*.nodes.log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combined log of all jobs within the DAG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0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01E6BC-28CB-D831-4A76-F13D191AE3F2}"/>
              </a:ext>
            </a:extLst>
          </p:cNvPr>
          <p:cNvSpPr txBox="1"/>
          <p:nvPr/>
        </p:nvSpPr>
        <p:spPr>
          <a:xfrm>
            <a:off x="747423" y="1542152"/>
            <a:ext cx="78956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A.sub</a:t>
            </a:r>
            <a:r>
              <a:rPr lang="en-US" sz="1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	B1.sub			B2.sub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B3.sub			</a:t>
            </a:r>
            <a:r>
              <a:rPr lang="en-US" sz="14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C.sub</a:t>
            </a:r>
            <a:r>
              <a:rPr lang="en-US" sz="1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	</a:t>
            </a:r>
            <a:r>
              <a:rPr lang="en-US" sz="14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(other job files)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my.dag</a:t>
            </a:r>
            <a:r>
              <a:rPr lang="en-US" sz="1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	</a:t>
            </a:r>
            <a:r>
              <a:rPr lang="en-US" sz="1400" b="1" dirty="0" err="1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my.dag.condor.sub</a:t>
            </a:r>
            <a:r>
              <a:rPr lang="en-US" sz="1400" b="1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1400" b="1" dirty="0" err="1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my.dag.dagman.log</a:t>
            </a:r>
            <a:endParaRPr lang="en-US" sz="1400" b="1" dirty="0">
              <a:solidFill>
                <a:srgbClr val="00B05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my.dag.dagman.out</a:t>
            </a:r>
            <a:r>
              <a:rPr lang="en-US" sz="14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1400" b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my.dag.lib.err</a:t>
            </a:r>
            <a:r>
              <a:rPr lang="en-US" sz="14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1400" b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my.dag.lib.out</a:t>
            </a:r>
            <a:endParaRPr lang="en-US" sz="1400" b="1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my.dag.nodes.log</a:t>
            </a:r>
            <a:endParaRPr lang="en-US" sz="1400" b="1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DAG Completion</a:t>
            </a:r>
            <a:endParaRPr/>
          </a:p>
        </p:txBody>
      </p:sp>
      <p:sp>
        <p:nvSpPr>
          <p:cNvPr id="240" name="Google Shape;240;p21"/>
          <p:cNvSpPr txBox="1"/>
          <p:nvPr/>
        </p:nvSpPr>
        <p:spPr>
          <a:xfrm>
            <a:off x="1007987" y="3002760"/>
            <a:ext cx="7020397" cy="185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*.dagman.metrics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summary of events and outcomes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*.dagman.log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will note the completion of the DAGMan job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*.dagman.out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detailed logging (look to first for errors)</a:t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755576" y="1541519"/>
            <a:ext cx="7632848" cy="124382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B05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42" name="Google Shape;242;p21"/>
          <p:cNvSpPr/>
          <p:nvPr/>
        </p:nvSpPr>
        <p:spPr>
          <a:xfrm>
            <a:off x="665696" y="1203598"/>
            <a:ext cx="145803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(dag_dir)/</a:t>
            </a:r>
            <a:endParaRPr/>
          </a:p>
        </p:txBody>
      </p:sp>
      <p:sp>
        <p:nvSpPr>
          <p:cNvPr id="243" name="Google Shape;243;p21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6429DD-CFA0-3280-61E4-8EBF6F0A9ECF}"/>
              </a:ext>
            </a:extLst>
          </p:cNvPr>
          <p:cNvSpPr txBox="1"/>
          <p:nvPr/>
        </p:nvSpPr>
        <p:spPr>
          <a:xfrm>
            <a:off x="755374" y="1542152"/>
            <a:ext cx="77229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A.sub</a:t>
            </a:r>
            <a:r>
              <a:rPr lang="en-US" sz="1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	B1.sub			B2.sub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B3.sub			</a:t>
            </a:r>
            <a:r>
              <a:rPr lang="en-US" sz="14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C.sub</a:t>
            </a:r>
            <a:r>
              <a:rPr lang="en-US" sz="1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	</a:t>
            </a:r>
            <a:r>
              <a:rPr lang="en-US" sz="14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(other job files)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my.dag</a:t>
            </a:r>
            <a:r>
              <a:rPr lang="en-US" sz="1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	</a:t>
            </a:r>
            <a:r>
              <a:rPr lang="en-US" sz="14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my.dag.condor.sub</a:t>
            </a:r>
            <a:r>
              <a:rPr lang="en-US" sz="14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1400" b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my.dag.dagman.log</a:t>
            </a:r>
            <a:endParaRPr lang="en-US" sz="1400" b="1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my.dag.dagman.out</a:t>
            </a:r>
            <a:r>
              <a:rPr lang="en-US" sz="14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14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my.dag.lib.err</a:t>
            </a:r>
            <a:r>
              <a:rPr lang="en-US" sz="1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14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my.dag.lib.out</a:t>
            </a:r>
            <a:endParaRPr lang="en-US" sz="14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my.dag.nodes.log</a:t>
            </a:r>
            <a:r>
              <a:rPr lang="en-US" sz="1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1400" b="1" dirty="0" err="1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my.dag.dagman.metrics</a:t>
            </a:r>
            <a:endParaRPr lang="en-US" sz="1400" b="1" dirty="0">
              <a:solidFill>
                <a:srgbClr val="00B050"/>
              </a:solidFill>
              <a:latin typeface="Courier"/>
              <a:ea typeface="Courier"/>
              <a:cs typeface="Courier"/>
              <a:sym typeface="Courier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>
            <a:spLocks noGrp="1"/>
          </p:cNvSpPr>
          <p:nvPr>
            <p:ph type="title"/>
          </p:nvPr>
        </p:nvSpPr>
        <p:spPr>
          <a:xfrm>
            <a:off x="722313" y="271576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STOPPING, RESTARTING, AND TROUBLESHOOTING</a:t>
            </a:r>
            <a:endParaRPr/>
          </a:p>
        </p:txBody>
      </p:sp>
      <p:sp>
        <p:nvSpPr>
          <p:cNvPr id="249" name="Google Shape;249;p22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,</a:t>
            </a:r>
            <a:endParaRPr/>
          </a:p>
        </p:txBody>
      </p:sp>
      <p:sp>
        <p:nvSpPr>
          <p:cNvPr id="250" name="Google Shape;250;p22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Removing a DAG from the queue</a:t>
            </a:r>
            <a:endParaRPr/>
          </a:p>
        </p:txBody>
      </p:sp>
      <p:sp>
        <p:nvSpPr>
          <p:cNvPr id="256" name="Google Shape;256;p23"/>
          <p:cNvSpPr txBox="1">
            <a:spLocks noGrp="1"/>
          </p:cNvSpPr>
          <p:nvPr>
            <p:ph type="body" idx="1"/>
          </p:nvPr>
        </p:nvSpPr>
        <p:spPr>
          <a:xfrm>
            <a:off x="467544" y="987574"/>
            <a:ext cx="8064896" cy="1553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786" lvl="0" indent="-342786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Remove the DAGMan job in order to stop and remove the entire DAG:</a:t>
            </a:r>
            <a:endParaRPr/>
          </a:p>
          <a:p>
            <a:pPr marL="342900" lvl="1" indent="0" algn="ctr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 b="1">
                <a:solidFill>
                  <a:srgbClr val="CB3A46"/>
                </a:solidFill>
                <a:latin typeface="Courier"/>
                <a:ea typeface="Courier"/>
                <a:cs typeface="Courier"/>
                <a:sym typeface="Courier"/>
              </a:rPr>
              <a:t>condor_rm </a:t>
            </a:r>
            <a:r>
              <a:rPr lang="en-US" sz="2400" b="1" i="1">
                <a:solidFill>
                  <a:srgbClr val="CB3A46"/>
                </a:solidFill>
                <a:latin typeface="Courier"/>
                <a:ea typeface="Courier"/>
                <a:cs typeface="Courier"/>
                <a:sym typeface="Courier"/>
              </a:rPr>
              <a:t>dagman_jobID</a:t>
            </a:r>
            <a:endParaRPr sz="1600" b="1" i="1">
              <a:solidFill>
                <a:srgbClr val="CB3A4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342786" lvl="0" indent="-342786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Creates a </a:t>
            </a: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rescue file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so that only incomplete or unsuccessful NODES are repeated upon resubmission</a:t>
            </a:r>
            <a:endParaRPr/>
          </a:p>
        </p:txBody>
      </p:sp>
      <p:sp>
        <p:nvSpPr>
          <p:cNvPr id="257" name="Google Shape;257;p23"/>
          <p:cNvSpPr txBox="1"/>
          <p:nvPr/>
        </p:nvSpPr>
        <p:spPr>
          <a:xfrm>
            <a:off x="899592" y="2931790"/>
            <a:ext cx="7276033" cy="156966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$ condor_q</a:t>
            </a:r>
            <a:endParaRPr sz="18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-- Schedd: submit-3.chtc.wisc.edu : &lt;128.104.100.44:9618?... OWNER   BATCH_NAME   SUBMITTED  DONE  RUN  IDLE  TOTAL  JOB_IDS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alice   my.dag+128  4/30 8:08      4    _     1      6  129.0...133.0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2 jobs; 0 completed, 0 removed, 1 idle, 1 running, 0 held, 0 suspended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-US" sz="1800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condor_rm 128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All jobs in cluster 128 have been marked for removal</a:t>
            </a:r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Removal of a DAG creates a </a:t>
            </a:r>
            <a:r>
              <a:rPr lang="en-US" sz="2800" b="1" i="1"/>
              <a:t>rescue file</a:t>
            </a:r>
            <a:endParaRPr/>
          </a:p>
        </p:txBody>
      </p:sp>
      <p:sp>
        <p:nvSpPr>
          <p:cNvPr id="264" name="Google Shape;264;p24"/>
          <p:cNvSpPr txBox="1">
            <a:spLocks noGrp="1"/>
          </p:cNvSpPr>
          <p:nvPr>
            <p:ph type="body" idx="1"/>
          </p:nvPr>
        </p:nvSpPr>
        <p:spPr>
          <a:xfrm>
            <a:off x="1043608" y="2935993"/>
            <a:ext cx="7132018" cy="153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 fontScale="85000" lnSpcReduction="10000"/>
          </a:bodyPr>
          <a:lstStyle/>
          <a:p>
            <a:pPr marL="257175" lvl="1" indent="-25719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625"/>
              <a:t>Named </a:t>
            </a:r>
            <a:r>
              <a:rPr lang="en-US" sz="2625" b="1" i="1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dag_file.</a:t>
            </a:r>
            <a:r>
              <a:rPr lang="en-US" sz="2625" b="1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rescue001</a:t>
            </a:r>
            <a:endParaRPr/>
          </a:p>
          <a:p>
            <a:pPr marL="557213" lvl="2" indent="-257175" algn="l" rtl="0">
              <a:spcBef>
                <a:spcPts val="408"/>
              </a:spcBef>
              <a:spcAft>
                <a:spcPts val="0"/>
              </a:spcAft>
              <a:buSzPct val="103225"/>
              <a:buChar char="▪"/>
            </a:pPr>
            <a:r>
              <a:rPr lang="en-US"/>
              <a:t>increments if more rescue DAG files are created</a:t>
            </a:r>
            <a:endParaRPr sz="2325" b="1">
              <a:solidFill>
                <a:srgbClr val="C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257175" lvl="1" indent="-257190" algn="l" rtl="0">
              <a:spcBef>
                <a:spcPts val="446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625"/>
              <a:t>Records which NODES have completed successfully</a:t>
            </a:r>
            <a:endParaRPr/>
          </a:p>
          <a:p>
            <a:pPr marL="557213" lvl="2" indent="-257190" algn="l" rtl="0">
              <a:spcBef>
                <a:spcPts val="395"/>
              </a:spcBef>
              <a:spcAft>
                <a:spcPts val="0"/>
              </a:spcAft>
              <a:buSzPct val="100000"/>
              <a:buChar char="▪"/>
            </a:pPr>
            <a:r>
              <a:rPr lang="en-US" sz="2325"/>
              <a:t>does not contain the actual DAG structure</a:t>
            </a:r>
            <a:endParaRPr/>
          </a:p>
        </p:txBody>
      </p:sp>
      <p:sp>
        <p:nvSpPr>
          <p:cNvPr id="265" name="Google Shape;265;p24"/>
          <p:cNvSpPr/>
          <p:nvPr/>
        </p:nvSpPr>
        <p:spPr>
          <a:xfrm>
            <a:off x="971600" y="1469511"/>
            <a:ext cx="7204026" cy="124382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A.sub	 B1.sub  B2.sub  B3.sub  C.sub </a:t>
            </a:r>
            <a:r>
              <a:rPr lang="en-US" sz="1500" i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(other job files)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my.dag				my.dag.condor.sub	my.dag.dagman.log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my.dag.dagman.out	my.dag.lib.err		my.dag.lib.out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my.dag.metrics		my.dag.nodes.log	</a:t>
            </a:r>
            <a:r>
              <a:rPr lang="en-US" sz="1500" b="1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my.dag.rescue001</a:t>
            </a:r>
            <a:endParaRPr/>
          </a:p>
        </p:txBody>
      </p:sp>
      <p:sp>
        <p:nvSpPr>
          <p:cNvPr id="266" name="Google Shape;266;p24"/>
          <p:cNvSpPr/>
          <p:nvPr/>
        </p:nvSpPr>
        <p:spPr>
          <a:xfrm>
            <a:off x="899592" y="1131590"/>
            <a:ext cx="1338828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(dag_dir)/</a:t>
            </a:r>
            <a:endParaRPr/>
          </a:p>
        </p:txBody>
      </p:sp>
      <p:sp>
        <p:nvSpPr>
          <p:cNvPr id="267" name="Google Shape;267;p24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"/>
          <p:cNvSpPr txBox="1">
            <a:spLocks noGrp="1"/>
          </p:cNvSpPr>
          <p:nvPr>
            <p:ph type="title"/>
          </p:nvPr>
        </p:nvSpPr>
        <p:spPr>
          <a:xfrm>
            <a:off x="1228726" y="-20538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Rescue Files </a:t>
            </a:r>
            <a:br>
              <a:rPr lang="en-US" sz="2800"/>
            </a:br>
            <a:r>
              <a:rPr lang="en-US" sz="2800"/>
              <a:t>For Resuming a Failed DAG </a:t>
            </a:r>
            <a:endParaRPr/>
          </a:p>
        </p:txBody>
      </p:sp>
      <p:sp>
        <p:nvSpPr>
          <p:cNvPr id="273" name="Google Shape;273;p25"/>
          <p:cNvSpPr txBox="1">
            <a:spLocks noGrp="1"/>
          </p:cNvSpPr>
          <p:nvPr>
            <p:ph type="body" idx="1"/>
          </p:nvPr>
        </p:nvSpPr>
        <p:spPr>
          <a:xfrm>
            <a:off x="539552" y="1200151"/>
            <a:ext cx="7848872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 fontScale="85000" lnSpcReduction="20000"/>
          </a:bodyPr>
          <a:lstStyle/>
          <a:p>
            <a:pPr marL="342786" lvl="0" indent="-342786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 rescue file is created when:</a:t>
            </a:r>
            <a:endParaRPr/>
          </a:p>
          <a:p>
            <a:pPr marL="742701" lvl="1" indent="-285655" algn="l" rtl="0">
              <a:spcBef>
                <a:spcPts val="476"/>
              </a:spcBef>
              <a:spcAft>
                <a:spcPts val="0"/>
              </a:spcAft>
              <a:buSzPct val="100000"/>
              <a:buChar char="−"/>
            </a:pPr>
            <a:r>
              <a:rPr lang="en-US">
                <a:solidFill>
                  <a:srgbClr val="C00000"/>
                </a:solidFill>
              </a:rPr>
              <a:t>a node fails</a:t>
            </a:r>
            <a:r>
              <a:rPr lang="en-US"/>
              <a:t>, and after DAGMan advances through any other possible nodes</a:t>
            </a:r>
            <a:endParaRPr/>
          </a:p>
          <a:p>
            <a:pPr marL="742701" lvl="1" indent="-285655" algn="l" rtl="0">
              <a:spcBef>
                <a:spcPts val="476"/>
              </a:spcBef>
              <a:spcAft>
                <a:spcPts val="0"/>
              </a:spcAft>
              <a:buSzPct val="100000"/>
              <a:buChar char="−"/>
            </a:pPr>
            <a:r>
              <a:rPr lang="en-US">
                <a:solidFill>
                  <a:srgbClr val="C00000"/>
                </a:solidFill>
              </a:rPr>
              <a:t>the DAG is removed </a:t>
            </a:r>
            <a:r>
              <a:rPr lang="en-US"/>
              <a:t>from the queue 				(or </a:t>
            </a:r>
            <a:r>
              <a:rPr lang="en-US" b="1"/>
              <a:t>aborted</a:t>
            </a:r>
            <a:r>
              <a:rPr lang="en-US"/>
              <a:t>, see manual)</a:t>
            </a:r>
            <a:endParaRPr/>
          </a:p>
          <a:p>
            <a:pPr marL="742701" lvl="1" indent="-285655" algn="l" rtl="0">
              <a:spcBef>
                <a:spcPts val="476"/>
              </a:spcBef>
              <a:spcAft>
                <a:spcPts val="0"/>
              </a:spcAft>
              <a:buSzPct val="100000"/>
              <a:buChar char="−"/>
            </a:pPr>
            <a:r>
              <a:rPr lang="en-US">
                <a:solidFill>
                  <a:srgbClr val="C00000"/>
                </a:solidFill>
              </a:rPr>
              <a:t>the DAG is </a:t>
            </a:r>
            <a:r>
              <a:rPr lang="en-US" b="1">
                <a:solidFill>
                  <a:srgbClr val="C00000"/>
                </a:solidFill>
              </a:rPr>
              <a:t>halted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and not unhalted 				(see manual)</a:t>
            </a:r>
            <a:endParaRPr/>
          </a:p>
          <a:p>
            <a:pPr marL="342786" lvl="0" indent="-342786" algn="l" rtl="0">
              <a:spcBef>
                <a:spcPts val="5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Resubmission uses the rescue file (</a:t>
            </a:r>
            <a:r>
              <a:rPr lang="en-US">
                <a:solidFill>
                  <a:srgbClr val="C00000"/>
                </a:solidFill>
              </a:rPr>
              <a:t>if it exists</a:t>
            </a:r>
            <a:r>
              <a:rPr lang="en-US"/>
              <a:t>) when the original DAG file is resubmitted</a:t>
            </a:r>
            <a:endParaRPr/>
          </a:p>
          <a:p>
            <a:pPr marL="742701" lvl="1" indent="-285655" algn="l" rtl="0">
              <a:spcBef>
                <a:spcPts val="476"/>
              </a:spcBef>
              <a:spcAft>
                <a:spcPts val="0"/>
              </a:spcAft>
              <a:buSzPct val="100000"/>
              <a:buChar char="−"/>
            </a:pPr>
            <a:r>
              <a:rPr lang="en-US"/>
              <a:t>override: </a:t>
            </a:r>
            <a:r>
              <a:rPr lang="en-US" sz="1800" b="1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condor_submit_dag </a:t>
            </a:r>
            <a:r>
              <a:rPr lang="en-US" sz="1800" b="1" i="1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dag_file -f</a:t>
            </a:r>
            <a:endParaRPr/>
          </a:p>
        </p:txBody>
      </p:sp>
      <p:sp>
        <p:nvSpPr>
          <p:cNvPr id="274" name="Google Shape;274;p25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3087" y="1059582"/>
            <a:ext cx="3592587" cy="381642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6"/>
          <p:cNvSpPr txBox="1">
            <a:spLocks noGrp="1"/>
          </p:cNvSpPr>
          <p:nvPr>
            <p:ph type="title"/>
          </p:nvPr>
        </p:nvSpPr>
        <p:spPr>
          <a:xfrm>
            <a:off x="1228726" y="51470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Node Failures </a:t>
            </a:r>
            <a:br>
              <a:rPr lang="en-US" sz="2800"/>
            </a:br>
            <a:r>
              <a:rPr lang="en-US" sz="2800"/>
              <a:t>Result in DAG Failure</a:t>
            </a:r>
            <a:endParaRPr/>
          </a:p>
        </p:txBody>
      </p:sp>
      <p:sp>
        <p:nvSpPr>
          <p:cNvPr id="281" name="Google Shape;281;p26"/>
          <p:cNvSpPr txBox="1">
            <a:spLocks noGrp="1"/>
          </p:cNvSpPr>
          <p:nvPr>
            <p:ph type="body" idx="1"/>
          </p:nvPr>
        </p:nvSpPr>
        <p:spPr>
          <a:xfrm>
            <a:off x="539552" y="1200151"/>
            <a:ext cx="4365315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786" lvl="0" indent="-342786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If a node JOB fails (non-zero exit code)</a:t>
            </a:r>
            <a:endParaRPr/>
          </a:p>
          <a:p>
            <a:pPr marL="742701" lvl="1" indent="-285655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/>
              <a:t>DAGMan continues to run other JOB nodes until it can no longer make progress</a:t>
            </a:r>
            <a:endParaRPr/>
          </a:p>
          <a:p>
            <a:pPr marL="342786" lvl="0" indent="-342786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Example at right:</a:t>
            </a:r>
            <a:endParaRPr/>
          </a:p>
          <a:p>
            <a:pPr marL="742701" lvl="1" indent="-285655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b="1">
                <a:solidFill>
                  <a:srgbClr val="2F7CDE"/>
                </a:solidFill>
              </a:rPr>
              <a:t>B2</a:t>
            </a:r>
            <a:r>
              <a:rPr lang="en-US" sz="2000"/>
              <a:t> fails</a:t>
            </a:r>
            <a:endParaRPr/>
          </a:p>
          <a:p>
            <a:pPr marL="742701" lvl="1" indent="-285655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/>
              <a:t>Other </a:t>
            </a:r>
            <a:r>
              <a:rPr lang="en-US" sz="2000" b="1">
                <a:solidFill>
                  <a:srgbClr val="2F7CDE"/>
                </a:solidFill>
              </a:rPr>
              <a:t>B*</a:t>
            </a:r>
            <a:r>
              <a:rPr lang="en-US" sz="2000">
                <a:solidFill>
                  <a:srgbClr val="950000"/>
                </a:solidFill>
              </a:rPr>
              <a:t> </a:t>
            </a:r>
            <a:r>
              <a:rPr lang="en-US" sz="2000"/>
              <a:t>jobs continue</a:t>
            </a:r>
            <a:endParaRPr/>
          </a:p>
          <a:p>
            <a:pPr marL="742701" lvl="1" indent="-285655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/>
              <a:t>DAG fails and exits after </a:t>
            </a:r>
            <a:r>
              <a:rPr lang="en-US" sz="2000" b="1">
                <a:solidFill>
                  <a:srgbClr val="2F7CDE"/>
                </a:solidFill>
              </a:rPr>
              <a:t>B*</a:t>
            </a:r>
            <a:r>
              <a:rPr lang="en-US" sz="2000" b="1">
                <a:solidFill>
                  <a:srgbClr val="950000"/>
                </a:solidFill>
              </a:rPr>
              <a:t> </a:t>
            </a:r>
            <a:r>
              <a:rPr lang="en-US" sz="2000"/>
              <a:t>and before node </a:t>
            </a:r>
            <a:r>
              <a:rPr lang="en-US" sz="2000" b="1">
                <a:solidFill>
                  <a:srgbClr val="EC8F1A"/>
                </a:solidFill>
              </a:rPr>
              <a:t>C</a:t>
            </a:r>
            <a:endParaRPr/>
          </a:p>
        </p:txBody>
      </p:sp>
      <p:grpSp>
        <p:nvGrpSpPr>
          <p:cNvPr id="282" name="Google Shape;282;p26"/>
          <p:cNvGrpSpPr/>
          <p:nvPr/>
        </p:nvGrpSpPr>
        <p:grpSpPr>
          <a:xfrm>
            <a:off x="6156176" y="2617314"/>
            <a:ext cx="480148" cy="458492"/>
            <a:chOff x="4479" y="1872"/>
            <a:chExt cx="760" cy="518"/>
          </a:xfrm>
        </p:grpSpPr>
        <p:cxnSp>
          <p:nvCxnSpPr>
            <p:cNvPr id="283" name="Google Shape;283;p26"/>
            <p:cNvCxnSpPr/>
            <p:nvPr/>
          </p:nvCxnSpPr>
          <p:spPr>
            <a:xfrm>
              <a:off x="4479" y="1935"/>
              <a:ext cx="760" cy="441"/>
            </a:xfrm>
            <a:prstGeom prst="straightConnector1">
              <a:avLst/>
            </a:prstGeom>
            <a:noFill/>
            <a:ln w="76200" cap="sq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4" name="Google Shape;284;p26"/>
            <p:cNvCxnSpPr/>
            <p:nvPr/>
          </p:nvCxnSpPr>
          <p:spPr>
            <a:xfrm flipH="1">
              <a:off x="4498" y="1872"/>
              <a:ext cx="738" cy="518"/>
            </a:xfrm>
            <a:prstGeom prst="straightConnector1">
              <a:avLst/>
            </a:prstGeom>
            <a:noFill/>
            <a:ln w="76200" cap="sq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85" name="Google Shape;285;p26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 txBox="1">
            <a:spLocks noGrp="1"/>
          </p:cNvSpPr>
          <p:nvPr>
            <p:ph type="title"/>
          </p:nvPr>
        </p:nvSpPr>
        <p:spPr>
          <a:xfrm>
            <a:off x="1400877" y="-20538"/>
            <a:ext cx="684353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Best Workflow Control Achieved with One Process per </a:t>
            </a:r>
            <a:r>
              <a:rPr lang="en-US" sz="2800" b="1"/>
              <a:t>JOB</a:t>
            </a:r>
            <a:r>
              <a:rPr lang="en-US" sz="2800"/>
              <a:t> Node</a:t>
            </a:r>
            <a:endParaRPr/>
          </a:p>
        </p:txBody>
      </p:sp>
      <p:sp>
        <p:nvSpPr>
          <p:cNvPr id="291" name="Google Shape;291;p27"/>
          <p:cNvSpPr txBox="1">
            <a:spLocks noGrp="1"/>
          </p:cNvSpPr>
          <p:nvPr>
            <p:ph type="body" idx="1"/>
          </p:nvPr>
        </p:nvSpPr>
        <p:spPr>
          <a:xfrm>
            <a:off x="611559" y="987574"/>
            <a:ext cx="4248473" cy="37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786" lvl="0" indent="-342786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While submit files can ‘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queue</a:t>
            </a:r>
            <a:r>
              <a:rPr lang="en-US" sz="2000"/>
              <a:t>’ many processes, a </a:t>
            </a:r>
            <a:r>
              <a:rPr lang="en-US" sz="2000" b="1" i="1">
                <a:solidFill>
                  <a:srgbClr val="C00000"/>
                </a:solidFill>
              </a:rPr>
              <a:t>single job</a:t>
            </a:r>
            <a:r>
              <a:rPr lang="en-US" sz="2000" b="1">
                <a:solidFill>
                  <a:srgbClr val="C00000"/>
                </a:solidFill>
              </a:rPr>
              <a:t> </a:t>
            </a:r>
            <a:r>
              <a:rPr lang="en-US" sz="2000" b="1" i="1">
                <a:solidFill>
                  <a:srgbClr val="C00000"/>
                </a:solidFill>
              </a:rPr>
              <a:t>process per submit</a:t>
            </a:r>
            <a:r>
              <a:rPr lang="en-US" sz="2000" b="1" i="1">
                <a:solidFill>
                  <a:schemeClr val="accent1"/>
                </a:solidFill>
              </a:rPr>
              <a:t> file </a:t>
            </a:r>
            <a:r>
              <a:rPr lang="en-US" sz="2000"/>
              <a:t>is usually best for DAG JOBs</a:t>
            </a:r>
            <a:endParaRPr/>
          </a:p>
          <a:p>
            <a:pPr marL="742701" lvl="1" indent="-285655" algn="l" rtl="0">
              <a:spcBef>
                <a:spcPts val="360"/>
              </a:spcBef>
              <a:spcAft>
                <a:spcPts val="0"/>
              </a:spcAft>
              <a:buSzPts val="1800"/>
              <a:buChar char="−"/>
            </a:pPr>
            <a:r>
              <a:rPr lang="en-US" sz="1800"/>
              <a:t>Failure of any queued </a:t>
            </a:r>
            <a:r>
              <a:rPr lang="en-US" sz="1800" i="1"/>
              <a:t>process</a:t>
            </a:r>
            <a:r>
              <a:rPr lang="en-US" sz="1800"/>
              <a:t> in a JOB node results in failure of the </a:t>
            </a:r>
            <a:r>
              <a:rPr lang="en-US" sz="1800" i="1" u="sng"/>
              <a:t>entire node</a:t>
            </a:r>
            <a:r>
              <a:rPr lang="en-US" sz="1800"/>
              <a:t> and immediate removal of all other processes in the node.</a:t>
            </a:r>
            <a:endParaRPr/>
          </a:p>
          <a:p>
            <a:pPr marL="742701" lvl="1" indent="-285655" algn="l" rtl="0">
              <a:spcBef>
                <a:spcPts val="360"/>
              </a:spcBef>
              <a:spcAft>
                <a:spcPts val="0"/>
              </a:spcAft>
              <a:buSzPts val="1800"/>
              <a:buChar char="−"/>
            </a:pPr>
            <a:r>
              <a:rPr lang="en-US" sz="1800"/>
              <a:t>RETRY of a JOB node retries the entire submit file.</a:t>
            </a:r>
            <a:endParaRPr/>
          </a:p>
        </p:txBody>
      </p:sp>
      <p:pic>
        <p:nvPicPr>
          <p:cNvPr id="292" name="Google Shape;29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4763" y="1059582"/>
            <a:ext cx="3572043" cy="3794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Google Shape;293;p27"/>
          <p:cNvGrpSpPr/>
          <p:nvPr/>
        </p:nvGrpSpPr>
        <p:grpSpPr>
          <a:xfrm>
            <a:off x="6084168" y="2571750"/>
            <a:ext cx="640197" cy="611323"/>
            <a:chOff x="4479" y="1872"/>
            <a:chExt cx="760" cy="518"/>
          </a:xfrm>
        </p:grpSpPr>
        <p:cxnSp>
          <p:nvCxnSpPr>
            <p:cNvPr id="294" name="Google Shape;294;p27"/>
            <p:cNvCxnSpPr/>
            <p:nvPr/>
          </p:nvCxnSpPr>
          <p:spPr>
            <a:xfrm>
              <a:off x="4479" y="1935"/>
              <a:ext cx="760" cy="441"/>
            </a:xfrm>
            <a:prstGeom prst="straightConnector1">
              <a:avLst/>
            </a:prstGeom>
            <a:noFill/>
            <a:ln w="76200" cap="sq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5" name="Google Shape;295;p27"/>
            <p:cNvCxnSpPr/>
            <p:nvPr/>
          </p:nvCxnSpPr>
          <p:spPr>
            <a:xfrm flipH="1">
              <a:off x="4498" y="1872"/>
              <a:ext cx="738" cy="518"/>
            </a:xfrm>
            <a:prstGeom prst="straightConnector1">
              <a:avLst/>
            </a:prstGeom>
            <a:noFill/>
            <a:ln w="76200" cap="sq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96" name="Google Shape;296;p27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Resolving held node jobs</a:t>
            </a:r>
            <a:endParaRPr/>
          </a:p>
        </p:txBody>
      </p:sp>
      <p:sp>
        <p:nvSpPr>
          <p:cNvPr id="302" name="Google Shape;302;p28"/>
          <p:cNvSpPr txBox="1">
            <a:spLocks noGrp="1"/>
          </p:cNvSpPr>
          <p:nvPr>
            <p:ph type="body" idx="1"/>
          </p:nvPr>
        </p:nvSpPr>
        <p:spPr>
          <a:xfrm>
            <a:off x="1228726" y="3174946"/>
            <a:ext cx="6772274" cy="1604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 lnSpcReduction="10000"/>
          </a:bodyPr>
          <a:lstStyle/>
          <a:p>
            <a:pPr marL="342786" lvl="0" indent="-342786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Look at the hold reason (in the job log, or with ‘</a:t>
            </a: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condor_q -hold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2100"/>
              <a:t>)</a:t>
            </a:r>
            <a:endParaRPr/>
          </a:p>
          <a:p>
            <a:pPr marL="342786" lvl="0" indent="-342786" algn="l" rtl="0">
              <a:spcBef>
                <a:spcPts val="42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Fix the issue and release the jobs (</a:t>
            </a: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condor_release</a:t>
            </a:r>
            <a:r>
              <a:rPr lang="en-US" sz="2100"/>
              <a:t>) -OR- remove the entire DAG, resolve, then resubmit the DAG (remember the automatic rescue DAG file!)</a:t>
            </a:r>
            <a:endParaRPr/>
          </a:p>
        </p:txBody>
      </p:sp>
      <p:sp>
        <p:nvSpPr>
          <p:cNvPr id="303" name="Google Shape;303;p28"/>
          <p:cNvSpPr txBox="1"/>
          <p:nvPr/>
        </p:nvSpPr>
        <p:spPr>
          <a:xfrm>
            <a:off x="611560" y="1203598"/>
            <a:ext cx="7920879" cy="1846659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-US" sz="1600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condor_q -nobatch</a:t>
            </a:r>
            <a:endParaRPr sz="1600"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-- Schedd: submit-3.chtc.wisc.edu : &lt;128.104.100.44:9618?...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ID     OWNER    SUBMITTED     RUN_TIME ST PRI SIZE CMD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128.0   alice   4/30 18:08   0+00:20:36 R  0    0.3 condor_dagman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4344"/>
                </a:solidFill>
                <a:latin typeface="Courier"/>
                <a:ea typeface="Courier"/>
                <a:cs typeface="Courier"/>
                <a:sym typeface="Courier"/>
              </a:rPr>
              <a:t>130.0   alice   4/30 18:18   0+00:00:00 H  0    0.3 B_run.sh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4344"/>
                </a:solidFill>
                <a:latin typeface="Courier"/>
                <a:ea typeface="Courier"/>
                <a:cs typeface="Courier"/>
                <a:sym typeface="Courier"/>
              </a:rPr>
              <a:t>131.0   alice   4/30 18:18   0+00:00:00 H  0    0.3 B_run.sh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4344"/>
                </a:solidFill>
                <a:latin typeface="Courier"/>
                <a:ea typeface="Courier"/>
                <a:cs typeface="Courier"/>
                <a:sym typeface="Courier"/>
              </a:rPr>
              <a:t>132.0   alice   4/30 18:18   0+00:00:00 H  0    0.3 B_run.sh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4 jobs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; 0 completed, 0 removed, 0 idle</a:t>
            </a:r>
            <a:r>
              <a:rPr lang="en-US" sz="1400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 running, </a:t>
            </a:r>
            <a:r>
              <a:rPr lang="en-US" sz="1400" b="1">
                <a:solidFill>
                  <a:srgbClr val="FF4344"/>
                </a:solidFill>
                <a:latin typeface="Courier"/>
                <a:ea typeface="Courier"/>
                <a:cs typeface="Courier"/>
                <a:sym typeface="Courier"/>
              </a:rPr>
              <a:t>3 held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 0 suspended</a:t>
            </a:r>
            <a:endParaRPr/>
          </a:p>
        </p:txBody>
      </p:sp>
      <p:sp>
        <p:nvSpPr>
          <p:cNvPr id="304" name="Google Shape;304;p28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BEYOND THE BASIC DAG:</a:t>
            </a:r>
            <a:br>
              <a:rPr lang="en-US"/>
            </a:br>
            <a:r>
              <a:rPr lang="en-US"/>
              <a:t>NODE-LEVEL MODIFIERS</a:t>
            </a: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311" name="Google Shape;311;p29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Automation!</a:t>
            </a:r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body" idx="1"/>
          </p:nvPr>
        </p:nvSpPr>
        <p:spPr>
          <a:xfrm>
            <a:off x="539552" y="1209294"/>
            <a:ext cx="4687237" cy="37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 fontScale="92500" lnSpcReduction="10000"/>
          </a:bodyPr>
          <a:lstStyle/>
          <a:p>
            <a:pPr marL="342786" lvl="0" indent="-342786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Objective: Submit jobs </a:t>
            </a:r>
            <a:r>
              <a:rPr lang="en-US" b="1"/>
              <a:t>in a particular order</a:t>
            </a:r>
            <a:r>
              <a:rPr lang="en-US"/>
              <a:t>, </a:t>
            </a:r>
            <a:r>
              <a:rPr lang="en-US" i="1"/>
              <a:t>automatically</a:t>
            </a:r>
            <a:r>
              <a:rPr lang="en-US"/>
              <a:t>.</a:t>
            </a:r>
            <a:endParaRPr/>
          </a:p>
          <a:p>
            <a:pPr marL="342786" lvl="0" indent="-154826" algn="l" rtl="0">
              <a:spcBef>
                <a:spcPts val="592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342786" lvl="0" indent="-342786" algn="l" rtl="0">
              <a:spcBef>
                <a:spcPts val="592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Especially if: Need to replicate the same workflow multiple times in the future.</a:t>
            </a:r>
            <a:endParaRPr/>
          </a:p>
        </p:txBody>
      </p:sp>
      <p:pic>
        <p:nvPicPr>
          <p:cNvPr id="83" name="Google Shape;8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6096" y="1031851"/>
            <a:ext cx="3187700" cy="39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"/>
          <p:cNvSpPr txBox="1">
            <a:spLocks noGrp="1"/>
          </p:cNvSpPr>
          <p:nvPr>
            <p:ph type="title"/>
          </p:nvPr>
        </p:nvSpPr>
        <p:spPr>
          <a:xfrm>
            <a:off x="1400877" y="51470"/>
            <a:ext cx="6436967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Default File Organization</a:t>
            </a:r>
            <a:endParaRPr/>
          </a:p>
        </p:txBody>
      </p:sp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755576" y="3651870"/>
            <a:ext cx="6353665" cy="81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786" lvl="0" indent="-342786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What if you want to organize files into other directories?</a:t>
            </a:r>
            <a:endParaRPr/>
          </a:p>
        </p:txBody>
      </p:sp>
      <p:sp>
        <p:nvSpPr>
          <p:cNvPr id="318" name="Google Shape;318;p30"/>
          <p:cNvSpPr/>
          <p:nvPr/>
        </p:nvSpPr>
        <p:spPr>
          <a:xfrm>
            <a:off x="4716016" y="1041459"/>
            <a:ext cx="180369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(dag_dir)/</a:t>
            </a: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4993496" y="1432960"/>
            <a:ext cx="2982367" cy="185887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A.sub		B1.sub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B2.sub		B3.sub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C.sub		my.dag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(other job files)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			</a:t>
            </a:r>
            <a:endParaRPr sz="16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0" name="Google Shape;320;p30"/>
          <p:cNvSpPr txBox="1"/>
          <p:nvPr/>
        </p:nvSpPr>
        <p:spPr>
          <a:xfrm>
            <a:off x="779263" y="1436955"/>
            <a:ext cx="3432697" cy="2031325"/>
          </a:xfrm>
          <a:prstGeom prst="rect">
            <a:avLst/>
          </a:prstGeom>
          <a:solidFill>
            <a:srgbClr val="FDF0E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A.sub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B1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B1.sub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B2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B2.sub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B3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B3.sub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C.sub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CHILD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B1 B2 B3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B1 B2 B3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CHILD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</a:t>
            </a:r>
            <a:endParaRPr/>
          </a:p>
        </p:txBody>
      </p:sp>
      <p:sp>
        <p:nvSpPr>
          <p:cNvPr id="321" name="Google Shape;321;p30"/>
          <p:cNvSpPr txBox="1"/>
          <p:nvPr/>
        </p:nvSpPr>
        <p:spPr>
          <a:xfrm>
            <a:off x="755576" y="1059582"/>
            <a:ext cx="1156086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my.dag</a:t>
            </a:r>
            <a:endParaRPr sz="21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2" name="Google Shape;322;p30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>
            <a:spLocks noGrp="1"/>
          </p:cNvSpPr>
          <p:nvPr>
            <p:ph type="title"/>
          </p:nvPr>
        </p:nvSpPr>
        <p:spPr>
          <a:xfrm>
            <a:off x="1375393" y="58316"/>
            <a:ext cx="6436967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Node-specific File Organization with </a:t>
            </a:r>
            <a:r>
              <a:rPr lang="en-US" sz="2800" b="1" i="1"/>
              <a:t>DIR</a:t>
            </a:r>
            <a:endParaRPr/>
          </a:p>
        </p:txBody>
      </p:sp>
      <p:sp>
        <p:nvSpPr>
          <p:cNvPr id="328" name="Google Shape;328;p31"/>
          <p:cNvSpPr txBox="1">
            <a:spLocks noGrp="1"/>
          </p:cNvSpPr>
          <p:nvPr>
            <p:ph type="body" idx="1"/>
          </p:nvPr>
        </p:nvSpPr>
        <p:spPr>
          <a:xfrm>
            <a:off x="539553" y="1202027"/>
            <a:ext cx="7298292" cy="81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/>
          </a:bodyPr>
          <a:lstStyle/>
          <a:p>
            <a:pPr marL="342786" lvl="0" indent="-342786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 b="1">
                <a:solidFill>
                  <a:srgbClr val="D3063E"/>
                </a:solidFill>
              </a:rPr>
              <a:t>DIR</a:t>
            </a:r>
            <a:r>
              <a:rPr lang="en-US" sz="2100"/>
              <a:t> sets the submission directory of the node</a:t>
            </a:r>
            <a:endParaRPr/>
          </a:p>
        </p:txBody>
      </p:sp>
      <p:sp>
        <p:nvSpPr>
          <p:cNvPr id="329" name="Google Shape;329;p31"/>
          <p:cNvSpPr/>
          <p:nvPr/>
        </p:nvSpPr>
        <p:spPr>
          <a:xfrm>
            <a:off x="4716016" y="1833547"/>
            <a:ext cx="180369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(dag_dir)/</a:t>
            </a:r>
            <a:endParaRPr/>
          </a:p>
        </p:txBody>
      </p:sp>
      <p:sp>
        <p:nvSpPr>
          <p:cNvPr id="330" name="Google Shape;330;p31"/>
          <p:cNvSpPr/>
          <p:nvPr/>
        </p:nvSpPr>
        <p:spPr>
          <a:xfrm>
            <a:off x="4716016" y="2203386"/>
            <a:ext cx="3960440" cy="185887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my.dag</a:t>
            </a: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A/ 	</a:t>
            </a:r>
            <a:r>
              <a:rPr lang="en-US" sz="16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A.sub</a:t>
            </a: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en-US" sz="16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(A job files)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B/	B1.sub  B2.sub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B3.sub  </a:t>
            </a:r>
            <a:r>
              <a:rPr lang="en-US" sz="16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(B job files)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C/ 	</a:t>
            </a:r>
            <a:r>
              <a:rPr lang="en-US" sz="16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C.sub</a:t>
            </a: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en-US" sz="16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(C job files) </a:t>
            </a: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			</a:t>
            </a:r>
            <a:endParaRPr sz="1600" b="1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31" name="Google Shape;331;p31"/>
          <p:cNvSpPr txBox="1"/>
          <p:nvPr/>
        </p:nvSpPr>
        <p:spPr>
          <a:xfrm>
            <a:off x="779263" y="2196609"/>
            <a:ext cx="3432697" cy="2031325"/>
          </a:xfrm>
          <a:prstGeom prst="rect">
            <a:avLst/>
          </a:prstGeom>
          <a:solidFill>
            <a:srgbClr val="FDF0E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A A.sub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DIR 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B1 B1.sub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DIR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B2 B2.sub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DIR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B3 B3.sub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DIR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C C.sub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DIR 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A CHILD B1 B2 B3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B1 B2 B3 CHILD C</a:t>
            </a:r>
            <a:endParaRPr/>
          </a:p>
        </p:txBody>
      </p:sp>
      <p:sp>
        <p:nvSpPr>
          <p:cNvPr id="332" name="Google Shape;332;p31"/>
          <p:cNvSpPr txBox="1"/>
          <p:nvPr/>
        </p:nvSpPr>
        <p:spPr>
          <a:xfrm>
            <a:off x="755576" y="1819236"/>
            <a:ext cx="1156086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my.dag</a:t>
            </a:r>
            <a:endParaRPr sz="21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33" name="Google Shape;333;p31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 txBox="1">
            <a:spLocks noGrp="1"/>
          </p:cNvSpPr>
          <p:nvPr>
            <p:ph type="title"/>
          </p:nvPr>
        </p:nvSpPr>
        <p:spPr>
          <a:xfrm>
            <a:off x="1400877" y="58316"/>
            <a:ext cx="6915539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/>
              <a:t>PRE</a:t>
            </a:r>
            <a:r>
              <a:rPr lang="en-US" sz="2800"/>
              <a:t> and </a:t>
            </a:r>
            <a:r>
              <a:rPr lang="en-US" sz="2800" b="1" i="1"/>
              <a:t>POST</a:t>
            </a:r>
            <a:r>
              <a:rPr lang="en-US" sz="2800"/>
              <a:t> scripts run on the access point, as part of the node</a:t>
            </a:r>
            <a:endParaRPr/>
          </a:p>
        </p:txBody>
      </p:sp>
      <p:sp>
        <p:nvSpPr>
          <p:cNvPr id="339" name="Google Shape;339;p32"/>
          <p:cNvSpPr txBox="1">
            <a:spLocks noGrp="1"/>
          </p:cNvSpPr>
          <p:nvPr>
            <p:ph type="body" idx="1"/>
          </p:nvPr>
        </p:nvSpPr>
        <p:spPr>
          <a:xfrm>
            <a:off x="467545" y="4063127"/>
            <a:ext cx="5172982" cy="81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/>
          </a:bodyPr>
          <a:lstStyle/>
          <a:p>
            <a:pPr marL="342786" lvl="0" indent="-342786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/>
              <a:t>Use sparingly for lightweight work; otherwise include work in node jobs</a:t>
            </a:r>
            <a:endParaRPr/>
          </a:p>
          <a:p>
            <a:pPr marL="342786" lvl="0" indent="-228486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340" name="Google Shape;340;p32"/>
          <p:cNvSpPr txBox="1"/>
          <p:nvPr/>
        </p:nvSpPr>
        <p:spPr>
          <a:xfrm>
            <a:off x="779263" y="1436955"/>
            <a:ext cx="3432697" cy="2585323"/>
          </a:xfrm>
          <a:prstGeom prst="rect">
            <a:avLst/>
          </a:prstGeom>
          <a:solidFill>
            <a:srgbClr val="FDF0E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A A.sub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SCRIPT POST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 sort.sh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B1 B1.sub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B2 B2.sub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B3 B3.sub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C C.sub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SCRIPT PRE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 tar_it.sh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A CHILD B1 B2 B3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B1 B2 B3 CHILD C</a:t>
            </a:r>
            <a:endParaRPr/>
          </a:p>
        </p:txBody>
      </p:sp>
      <p:sp>
        <p:nvSpPr>
          <p:cNvPr id="341" name="Google Shape;341;p32"/>
          <p:cNvSpPr txBox="1"/>
          <p:nvPr/>
        </p:nvSpPr>
        <p:spPr>
          <a:xfrm>
            <a:off x="755576" y="1059582"/>
            <a:ext cx="1156086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my.dag</a:t>
            </a:r>
            <a:endParaRPr sz="21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342" name="Google Shape;34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1623" y="1059582"/>
            <a:ext cx="3038810" cy="380329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2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>
            <a:spLocks noGrp="1"/>
          </p:cNvSpPr>
          <p:nvPr>
            <p:ph type="title"/>
          </p:nvPr>
        </p:nvSpPr>
        <p:spPr>
          <a:xfrm>
            <a:off x="1400877" y="51470"/>
            <a:ext cx="684353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/>
              <a:t>RETRY</a:t>
            </a:r>
            <a:r>
              <a:rPr lang="en-US" sz="2800"/>
              <a:t> failed nodes to overcome transient errors</a:t>
            </a:r>
            <a:endParaRPr/>
          </a:p>
        </p:txBody>
      </p:sp>
      <p:sp>
        <p:nvSpPr>
          <p:cNvPr id="349" name="Google Shape;349;p33"/>
          <p:cNvSpPr txBox="1">
            <a:spLocks noGrp="1"/>
          </p:cNvSpPr>
          <p:nvPr>
            <p:ph type="body" idx="1"/>
          </p:nvPr>
        </p:nvSpPr>
        <p:spPr>
          <a:xfrm>
            <a:off x="539552" y="1059582"/>
            <a:ext cx="7992888" cy="346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 fontScale="92500" lnSpcReduction="10000"/>
          </a:bodyPr>
          <a:lstStyle/>
          <a:p>
            <a:pPr marL="342786" lvl="0" indent="-342801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250"/>
              <a:t>Retry a node up to </a:t>
            </a:r>
            <a:r>
              <a:rPr lang="en-US" sz="2250" i="1"/>
              <a:t>N </a:t>
            </a:r>
            <a:r>
              <a:rPr lang="en-US" sz="2250"/>
              <a:t>times if the exit code is non-zero:</a:t>
            </a:r>
            <a:endParaRPr/>
          </a:p>
          <a:p>
            <a:pPr marL="0" lvl="0" indent="0" algn="ctr" rtl="0">
              <a:spcBef>
                <a:spcPts val="486"/>
              </a:spcBef>
              <a:spcAft>
                <a:spcPts val="0"/>
              </a:spcAft>
              <a:buSzPct val="100000"/>
              <a:buNone/>
            </a:pPr>
            <a:r>
              <a:rPr lang="en-US" sz="2625" b="1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RETRY </a:t>
            </a:r>
            <a:r>
              <a:rPr lang="en-US" sz="2625" b="1" i="1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node_name</a:t>
            </a:r>
            <a:r>
              <a:rPr lang="en-US" sz="2625" b="1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625" b="1" i="1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endParaRPr/>
          </a:p>
          <a:p>
            <a:pPr marL="342786" lvl="0" indent="-154826" algn="l" rtl="0">
              <a:spcBef>
                <a:spcPts val="592"/>
              </a:spcBef>
              <a:spcAft>
                <a:spcPts val="0"/>
              </a:spcAft>
              <a:buSzPct val="100000"/>
              <a:buNone/>
            </a:pPr>
            <a:endParaRPr b="1" i="1">
              <a:solidFill>
                <a:srgbClr val="D3063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342786" lvl="0" indent="-154826" algn="l" rtl="0">
              <a:spcBef>
                <a:spcPts val="592"/>
              </a:spcBef>
              <a:spcAft>
                <a:spcPts val="0"/>
              </a:spcAft>
              <a:buSzPct val="100000"/>
              <a:buNone/>
            </a:pPr>
            <a:endParaRPr b="1" i="1">
              <a:solidFill>
                <a:srgbClr val="D3063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342786" lvl="0" indent="-210642" algn="l" rtl="0">
              <a:spcBef>
                <a:spcPts val="416"/>
              </a:spcBef>
              <a:spcAft>
                <a:spcPts val="0"/>
              </a:spcAft>
              <a:buSzPct val="100000"/>
              <a:buNone/>
            </a:pPr>
            <a:endParaRPr sz="2250" b="1"/>
          </a:p>
          <a:p>
            <a:pPr marL="342786" lvl="0" indent="-342801" algn="l" rtl="0">
              <a:spcBef>
                <a:spcPts val="416"/>
              </a:spcBef>
              <a:spcAft>
                <a:spcPts val="0"/>
              </a:spcAft>
              <a:buSzPct val="100000"/>
              <a:buChar char="•"/>
            </a:pPr>
            <a:r>
              <a:rPr lang="en-US" sz="2250" b="1"/>
              <a:t>Note: </a:t>
            </a:r>
            <a:r>
              <a:rPr lang="en-US" sz="2250"/>
              <a:t>Unnecessary for nodes (jobs) that can use</a:t>
            </a:r>
            <a:r>
              <a:rPr lang="en-US" sz="1950">
                <a:latin typeface="Courier"/>
                <a:ea typeface="Courier"/>
                <a:cs typeface="Courier"/>
                <a:sym typeface="Courier"/>
              </a:rPr>
              <a:t> max_retries</a:t>
            </a:r>
            <a:r>
              <a:rPr lang="en-US" sz="2250"/>
              <a:t> in the submit file</a:t>
            </a:r>
            <a:endParaRPr/>
          </a:p>
          <a:p>
            <a:pPr marL="342786" lvl="0" indent="-342801" algn="l" rtl="0">
              <a:spcBef>
                <a:spcPts val="416"/>
              </a:spcBef>
              <a:spcAft>
                <a:spcPts val="0"/>
              </a:spcAft>
              <a:buSzPct val="100000"/>
              <a:buChar char="•"/>
            </a:pPr>
            <a:r>
              <a:rPr lang="en-US" sz="2250"/>
              <a:t>See also: retry except for a particular exit code (</a:t>
            </a:r>
            <a:r>
              <a:rPr lang="en-US" sz="2250">
                <a:latin typeface="Courier"/>
                <a:ea typeface="Courier"/>
                <a:cs typeface="Courier"/>
                <a:sym typeface="Courier"/>
              </a:rPr>
              <a:t>UNLESS-EXIT</a:t>
            </a:r>
            <a:r>
              <a:rPr lang="en-US" sz="2250"/>
              <a:t>), or retry scripts (</a:t>
            </a:r>
            <a:r>
              <a:rPr lang="en-US" sz="2250">
                <a:latin typeface="Courier"/>
                <a:ea typeface="Courier"/>
                <a:cs typeface="Courier"/>
                <a:sym typeface="Courier"/>
              </a:rPr>
              <a:t>DEFER</a:t>
            </a:r>
            <a:r>
              <a:rPr lang="en-US" sz="2250"/>
              <a:t>)</a:t>
            </a:r>
            <a:endParaRPr/>
          </a:p>
        </p:txBody>
      </p:sp>
      <p:sp>
        <p:nvSpPr>
          <p:cNvPr id="350" name="Google Shape;350;p33"/>
          <p:cNvSpPr txBox="1"/>
          <p:nvPr/>
        </p:nvSpPr>
        <p:spPr>
          <a:xfrm>
            <a:off x="2899937" y="1923678"/>
            <a:ext cx="3290115" cy="1200329"/>
          </a:xfrm>
          <a:prstGeom prst="rect">
            <a:avLst/>
          </a:prstGeom>
          <a:solidFill>
            <a:srgbClr val="FDF0E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A A.sub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RETRY A 5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B B.sub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A CHILD B</a:t>
            </a:r>
            <a:endParaRPr/>
          </a:p>
        </p:txBody>
      </p:sp>
      <p:sp>
        <p:nvSpPr>
          <p:cNvPr id="351" name="Google Shape;351;p33"/>
          <p:cNvSpPr txBox="1"/>
          <p:nvPr/>
        </p:nvSpPr>
        <p:spPr>
          <a:xfrm>
            <a:off x="1660050" y="2153385"/>
            <a:ext cx="1305165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  <p:sp>
        <p:nvSpPr>
          <p:cNvPr id="352" name="Google Shape;352;p33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 txBox="1">
            <a:spLocks noGrp="1"/>
          </p:cNvSpPr>
          <p:nvPr>
            <p:ph type="title"/>
          </p:nvPr>
        </p:nvSpPr>
        <p:spPr>
          <a:xfrm>
            <a:off x="1400877" y="51470"/>
            <a:ext cx="684353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/>
              <a:t>RETRY</a:t>
            </a:r>
            <a:r>
              <a:rPr lang="en-US" sz="2800"/>
              <a:t> applies to whole node, including </a:t>
            </a:r>
            <a:r>
              <a:rPr lang="en-US" sz="2800" b="1" i="1"/>
              <a:t>PRE</a:t>
            </a:r>
            <a:r>
              <a:rPr lang="en-US" sz="2800" i="1"/>
              <a:t>/</a:t>
            </a:r>
            <a:r>
              <a:rPr lang="en-US" sz="2800" b="1" i="1"/>
              <a:t>POST</a:t>
            </a:r>
            <a:r>
              <a:rPr lang="en-US" sz="2800"/>
              <a:t> scripts</a:t>
            </a:r>
            <a:endParaRPr/>
          </a:p>
        </p:txBody>
      </p:sp>
      <p:sp>
        <p:nvSpPr>
          <p:cNvPr id="358" name="Google Shape;358;p34"/>
          <p:cNvSpPr txBox="1">
            <a:spLocks noGrp="1"/>
          </p:cNvSpPr>
          <p:nvPr>
            <p:ph type="body" idx="1"/>
          </p:nvPr>
        </p:nvSpPr>
        <p:spPr>
          <a:xfrm>
            <a:off x="539552" y="1059582"/>
            <a:ext cx="7920880" cy="346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/>
          </a:bodyPr>
          <a:lstStyle/>
          <a:p>
            <a:pPr marL="342786" lvl="0" indent="-342786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PRE and POST scripts are included in retries</a:t>
            </a:r>
            <a:endParaRPr/>
          </a:p>
          <a:p>
            <a:pPr marL="342786" lvl="0" indent="-342786" algn="l" rtl="0">
              <a:spcBef>
                <a:spcPts val="420"/>
              </a:spcBef>
              <a:spcAft>
                <a:spcPts val="0"/>
              </a:spcAft>
              <a:buSzPts val="2100"/>
              <a:buChar char="•"/>
            </a:pPr>
            <a:r>
              <a:rPr lang="en-US" sz="2100">
                <a:solidFill>
                  <a:srgbClr val="C00000"/>
                </a:solidFill>
              </a:rPr>
              <a:t>RETRY of a node with a POST script uses the exit code from the POST script (not from the job)</a:t>
            </a:r>
            <a:endParaRPr/>
          </a:p>
          <a:p>
            <a:pPr marL="742701" lvl="1" indent="-285655" algn="l" rtl="0">
              <a:spcBef>
                <a:spcPts val="360"/>
              </a:spcBef>
              <a:spcAft>
                <a:spcPts val="0"/>
              </a:spcAft>
              <a:buSzPts val="1800"/>
              <a:buChar char="−"/>
            </a:pPr>
            <a:r>
              <a:rPr lang="en-US" sz="1800"/>
              <a:t>POST script can do more to determine node success, perhaps by examining JOB output</a:t>
            </a:r>
            <a:endParaRPr/>
          </a:p>
          <a:p>
            <a:pPr marL="342786" lvl="0" indent="-342786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Achieve repetitive iterations!</a:t>
            </a:r>
            <a:endParaRPr/>
          </a:p>
          <a:p>
            <a:pPr marL="342786" lvl="0" indent="-209436" algn="l" rtl="0">
              <a:spcBef>
                <a:spcPts val="420"/>
              </a:spcBef>
              <a:spcAft>
                <a:spcPts val="0"/>
              </a:spcAft>
              <a:buSzPts val="2100"/>
              <a:buNone/>
            </a:pPr>
            <a:endParaRPr sz="2100"/>
          </a:p>
          <a:p>
            <a:pPr marL="342786" lvl="0" indent="-209436" algn="l" rtl="0">
              <a:spcBef>
                <a:spcPts val="420"/>
              </a:spcBef>
              <a:spcAft>
                <a:spcPts val="0"/>
              </a:spcAft>
              <a:buSzPts val="2100"/>
              <a:buNone/>
            </a:pPr>
            <a:endParaRPr sz="2100"/>
          </a:p>
          <a:p>
            <a:pPr marL="342786" lvl="0" indent="-209436" algn="l" rtl="0">
              <a:spcBef>
                <a:spcPts val="420"/>
              </a:spcBef>
              <a:spcAft>
                <a:spcPts val="0"/>
              </a:spcAft>
              <a:buSzPts val="2100"/>
              <a:buNone/>
            </a:pPr>
            <a:endParaRPr sz="2100"/>
          </a:p>
        </p:txBody>
      </p:sp>
      <p:sp>
        <p:nvSpPr>
          <p:cNvPr id="359" name="Google Shape;359;p34"/>
          <p:cNvSpPr txBox="1"/>
          <p:nvPr/>
        </p:nvSpPr>
        <p:spPr>
          <a:xfrm>
            <a:off x="2979115" y="3291830"/>
            <a:ext cx="3866179" cy="923330"/>
          </a:xfrm>
          <a:prstGeom prst="rect">
            <a:avLst/>
          </a:prstGeom>
          <a:solidFill>
            <a:srgbClr val="FDF0E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A A.sub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SCRIPT POST A checkA.sh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RETRY A 5</a:t>
            </a:r>
            <a:endParaRPr/>
          </a:p>
        </p:txBody>
      </p:sp>
      <p:sp>
        <p:nvSpPr>
          <p:cNvPr id="360" name="Google Shape;360;p34"/>
          <p:cNvSpPr txBox="1"/>
          <p:nvPr/>
        </p:nvSpPr>
        <p:spPr>
          <a:xfrm>
            <a:off x="1691680" y="3307050"/>
            <a:ext cx="1305165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  <p:sp>
        <p:nvSpPr>
          <p:cNvPr id="361" name="Google Shape;361;p34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MODULAR ORGANIZATION OF DAG COMPONENTS</a:t>
            </a:r>
            <a:endParaRPr/>
          </a:p>
        </p:txBody>
      </p:sp>
      <p:sp>
        <p:nvSpPr>
          <p:cNvPr id="367" name="Google Shape;367;p3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368" name="Google Shape;368;p35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"/>
          <p:cNvSpPr txBox="1">
            <a:spLocks noGrp="1"/>
          </p:cNvSpPr>
          <p:nvPr>
            <p:ph type="title"/>
          </p:nvPr>
        </p:nvSpPr>
        <p:spPr>
          <a:xfrm>
            <a:off x="1400877" y="205979"/>
            <a:ext cx="6987547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Submit File Templates via </a:t>
            </a:r>
            <a:r>
              <a:rPr lang="en-US" b="1" i="1"/>
              <a:t>VARS</a:t>
            </a:r>
            <a:endParaRPr i="1"/>
          </a:p>
        </p:txBody>
      </p:sp>
      <p:sp>
        <p:nvSpPr>
          <p:cNvPr id="374" name="Google Shape;374;p36"/>
          <p:cNvSpPr txBox="1">
            <a:spLocks noGrp="1"/>
          </p:cNvSpPr>
          <p:nvPr>
            <p:ph type="body" idx="1"/>
          </p:nvPr>
        </p:nvSpPr>
        <p:spPr>
          <a:xfrm>
            <a:off x="539552" y="987574"/>
            <a:ext cx="7992887" cy="1680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 lnSpcReduction="10000"/>
          </a:bodyPr>
          <a:lstStyle/>
          <a:p>
            <a:pPr marL="342786" lvl="0" indent="-342786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 b="1"/>
              <a:t>VARS</a:t>
            </a:r>
            <a:r>
              <a:rPr lang="en-US" sz="2100"/>
              <a:t> line defines node-specific values that are passed into submit file variables</a:t>
            </a:r>
            <a:endParaRPr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b="1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VARS </a:t>
            </a:r>
            <a:r>
              <a:rPr lang="en-US" sz="1800" b="1" i="1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node_name</a:t>
            </a:r>
            <a:r>
              <a:rPr lang="en-US" sz="1800" b="1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b="1" i="1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var1</a:t>
            </a:r>
            <a:r>
              <a:rPr lang="en-US" sz="1800" b="1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=“</a:t>
            </a:r>
            <a:r>
              <a:rPr lang="en-US" sz="1800" b="1" i="1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value</a:t>
            </a:r>
            <a:r>
              <a:rPr lang="en-US" sz="1800" b="1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” [</a:t>
            </a:r>
            <a:r>
              <a:rPr lang="en-US" sz="1800" b="1" i="1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var2</a:t>
            </a:r>
            <a:r>
              <a:rPr lang="en-US" sz="1800" b="1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=“</a:t>
            </a:r>
            <a:r>
              <a:rPr lang="en-US" sz="1800" b="1" i="1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value</a:t>
            </a:r>
            <a:r>
              <a:rPr lang="en-US" sz="1800" b="1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”]</a:t>
            </a:r>
            <a:endParaRPr/>
          </a:p>
          <a:p>
            <a:pPr marL="342786" lvl="0" indent="-342786" algn="l" rtl="0">
              <a:spcBef>
                <a:spcPts val="42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Allows a single submit file shared by all B jobs, rather than one submit file for each JOB.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6"/>
          <p:cNvSpPr/>
          <p:nvPr/>
        </p:nvSpPr>
        <p:spPr>
          <a:xfrm>
            <a:off x="4729945" y="2686610"/>
            <a:ext cx="99418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B.sub</a:t>
            </a:r>
            <a:endParaRPr sz="21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76" name="Google Shape;376;p36"/>
          <p:cNvSpPr/>
          <p:nvPr/>
        </p:nvSpPr>
        <p:spPr>
          <a:xfrm>
            <a:off x="4849480" y="3078111"/>
            <a:ext cx="3970992" cy="157083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…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InitialDir = </a:t>
            </a:r>
            <a:r>
              <a:rPr lang="en-US" sz="16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$(data)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arguments = </a:t>
            </a:r>
            <a:r>
              <a:rPr lang="en-US" sz="16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$(data)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.csv </a:t>
            </a:r>
            <a:r>
              <a:rPr lang="en-US" sz="16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$(opt)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…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queue				</a:t>
            </a:r>
            <a:endParaRPr sz="16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77" name="Google Shape;377;p36"/>
          <p:cNvSpPr txBox="1"/>
          <p:nvPr/>
        </p:nvSpPr>
        <p:spPr>
          <a:xfrm>
            <a:off x="635247" y="3049672"/>
            <a:ext cx="3936753" cy="1754326"/>
          </a:xfrm>
          <a:prstGeom prst="rect">
            <a:avLst/>
          </a:prstGeom>
          <a:solidFill>
            <a:srgbClr val="FDF0E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B1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B.sub</a:t>
            </a:r>
            <a:endParaRPr sz="18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VARS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B1 data=”B1” opt=“10”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B2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B.sub</a:t>
            </a:r>
            <a:endParaRPr sz="18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VARS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B2 data=“B2” opt=“12”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B3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B.sub</a:t>
            </a:r>
            <a:endParaRPr sz="18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VARS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B3 data=“B3” opt=“14”</a:t>
            </a:r>
            <a:endParaRPr/>
          </a:p>
        </p:txBody>
      </p:sp>
      <p:sp>
        <p:nvSpPr>
          <p:cNvPr id="378" name="Google Shape;378;p36"/>
          <p:cNvSpPr txBox="1"/>
          <p:nvPr/>
        </p:nvSpPr>
        <p:spPr>
          <a:xfrm>
            <a:off x="611560" y="2672299"/>
            <a:ext cx="1156086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my.dag</a:t>
            </a:r>
            <a:endParaRPr sz="21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7"/>
          <p:cNvSpPr txBox="1">
            <a:spLocks noGrp="1"/>
          </p:cNvSpPr>
          <p:nvPr>
            <p:ph type="title"/>
          </p:nvPr>
        </p:nvSpPr>
        <p:spPr>
          <a:xfrm>
            <a:off x="1400877" y="51470"/>
            <a:ext cx="6987547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/>
              <a:t>SPLICE</a:t>
            </a:r>
            <a:r>
              <a:rPr lang="en-US" sz="2800"/>
              <a:t> subsets of a DAG to simplify lengthy DAG files</a:t>
            </a: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888084" y="1591894"/>
            <a:ext cx="2603796" cy="1323439"/>
          </a:xfrm>
          <a:prstGeom prst="rect">
            <a:avLst/>
          </a:prstGeom>
          <a:solidFill>
            <a:srgbClr val="FDF0E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A A.sub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B58D3"/>
                </a:solidFill>
                <a:latin typeface="Courier"/>
                <a:ea typeface="Courier"/>
                <a:cs typeface="Courier"/>
                <a:sym typeface="Courier"/>
              </a:rPr>
              <a:t>SPLICE B B.spl</a:t>
            </a:r>
            <a:endParaRPr sz="1600" b="1">
              <a:solidFill>
                <a:srgbClr val="2B58D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C C.sub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A </a:t>
            </a:r>
            <a:r>
              <a:rPr lang="en-US" sz="16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CHILD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B 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CHILD C</a:t>
            </a:r>
            <a:endParaRPr/>
          </a:p>
        </p:txBody>
      </p:sp>
      <p:sp>
        <p:nvSpPr>
          <p:cNvPr id="386" name="Google Shape;386;p37"/>
          <p:cNvSpPr txBox="1"/>
          <p:nvPr/>
        </p:nvSpPr>
        <p:spPr>
          <a:xfrm>
            <a:off x="864397" y="1214521"/>
            <a:ext cx="1156086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my.dag</a:t>
            </a:r>
            <a:endParaRPr sz="21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7" name="Google Shape;387;p37"/>
          <p:cNvSpPr txBox="1"/>
          <p:nvPr/>
        </p:nvSpPr>
        <p:spPr>
          <a:xfrm>
            <a:off x="876767" y="3337783"/>
            <a:ext cx="2603796" cy="1077218"/>
          </a:xfrm>
          <a:prstGeom prst="rect">
            <a:avLst/>
          </a:prstGeom>
          <a:solidFill>
            <a:srgbClr val="FDF0E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B1 B1.sub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B2 B2.sub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…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B</a:t>
            </a:r>
            <a:r>
              <a:rPr lang="en-US" sz="1600" i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</a:t>
            </a:r>
            <a:r>
              <a:rPr lang="en-US" sz="1600" i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.sub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8" name="Google Shape;388;p37"/>
          <p:cNvSpPr txBox="1"/>
          <p:nvPr/>
        </p:nvSpPr>
        <p:spPr>
          <a:xfrm>
            <a:off x="853081" y="2960410"/>
            <a:ext cx="99418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B58D3"/>
                </a:solidFill>
                <a:latin typeface="Courier"/>
                <a:ea typeface="Courier"/>
                <a:cs typeface="Courier"/>
                <a:sym typeface="Courier"/>
              </a:rPr>
              <a:t>B.spl</a:t>
            </a:r>
            <a:endParaRPr sz="2100" b="1">
              <a:solidFill>
                <a:srgbClr val="2B58D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389" name="Google Shape;38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4008" y="1046220"/>
            <a:ext cx="3536480" cy="382838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7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38" descr="A picture containing text, clock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0072" y="945438"/>
            <a:ext cx="3396193" cy="4000323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1400877" y="51470"/>
            <a:ext cx="6436967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Use nested </a:t>
            </a:r>
            <a:r>
              <a:rPr lang="en-US" sz="2800" b="1"/>
              <a:t>SPLICE</a:t>
            </a:r>
            <a:r>
              <a:rPr lang="en-US" sz="2800"/>
              <a:t>s with </a:t>
            </a:r>
            <a:r>
              <a:rPr lang="en-US" sz="2800" b="1"/>
              <a:t>DIR to achieve templating</a:t>
            </a:r>
            <a:endParaRPr sz="2800"/>
          </a:p>
        </p:txBody>
      </p:sp>
      <p:sp>
        <p:nvSpPr>
          <p:cNvPr id="397" name="Google Shape;397;p38"/>
          <p:cNvSpPr txBox="1"/>
          <p:nvPr/>
        </p:nvSpPr>
        <p:spPr>
          <a:xfrm>
            <a:off x="1126933" y="1096650"/>
            <a:ext cx="87716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my.dag</a:t>
            </a:r>
            <a:endParaRPr sz="15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98" name="Google Shape;398;p38"/>
          <p:cNvSpPr txBox="1"/>
          <p:nvPr/>
        </p:nvSpPr>
        <p:spPr>
          <a:xfrm>
            <a:off x="1115617" y="2521072"/>
            <a:ext cx="761747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2F89D2"/>
                </a:solidFill>
                <a:latin typeface="Courier"/>
                <a:ea typeface="Courier"/>
                <a:cs typeface="Courier"/>
                <a:sym typeface="Courier"/>
              </a:rPr>
              <a:t>B.spl</a:t>
            </a:r>
            <a:endParaRPr sz="1500" b="1">
              <a:solidFill>
                <a:srgbClr val="2F89D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99" name="Google Shape;399;p38"/>
          <p:cNvSpPr txBox="1"/>
          <p:nvPr/>
        </p:nvSpPr>
        <p:spPr>
          <a:xfrm>
            <a:off x="1150620" y="1366861"/>
            <a:ext cx="3290115" cy="1169551"/>
          </a:xfrm>
          <a:prstGeom prst="rect">
            <a:avLst/>
          </a:prstGeom>
          <a:solidFill>
            <a:srgbClr val="FDF0E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A A.sub DIR 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SPLICE B B.spl DIR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C C.sub DIR 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A CHILD B</a:t>
            </a:r>
            <a:endParaRPr sz="1400" i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B CHILD C</a:t>
            </a:r>
            <a:endParaRPr/>
          </a:p>
        </p:txBody>
      </p:sp>
      <p:sp>
        <p:nvSpPr>
          <p:cNvPr id="400" name="Google Shape;400;p38"/>
          <p:cNvSpPr txBox="1"/>
          <p:nvPr/>
        </p:nvSpPr>
        <p:spPr>
          <a:xfrm>
            <a:off x="1139303" y="2769852"/>
            <a:ext cx="3290115" cy="954107"/>
          </a:xfrm>
          <a:prstGeom prst="rect">
            <a:avLst/>
          </a:prstGeom>
          <a:solidFill>
            <a:srgbClr val="FDF0E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SPLICE B1 </a:t>
            </a: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../inner.spl DIR B1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SPLICE B2 </a:t>
            </a: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../inner.spl DIR B2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…</a:t>
            </a:r>
            <a:endParaRPr sz="14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SPLICE B</a:t>
            </a:r>
            <a:r>
              <a:rPr lang="en-US" sz="1400" b="1" i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-US" sz="1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../inner.spl DIR B</a:t>
            </a:r>
            <a:r>
              <a:rPr lang="en-US" sz="1400" i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endParaRPr/>
          </a:p>
        </p:txBody>
      </p:sp>
      <p:sp>
        <p:nvSpPr>
          <p:cNvPr id="401" name="Google Shape;401;p38"/>
          <p:cNvSpPr txBox="1"/>
          <p:nvPr/>
        </p:nvSpPr>
        <p:spPr>
          <a:xfrm>
            <a:off x="1115616" y="3717609"/>
            <a:ext cx="1223412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05CC1"/>
                </a:solidFill>
                <a:latin typeface="Courier"/>
                <a:ea typeface="Courier"/>
                <a:cs typeface="Courier"/>
                <a:sym typeface="Courier"/>
              </a:rPr>
              <a:t>inner.spl</a:t>
            </a:r>
            <a:endParaRPr sz="1500" b="1">
              <a:solidFill>
                <a:srgbClr val="005CC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2" name="Google Shape;402;p38"/>
          <p:cNvSpPr txBox="1"/>
          <p:nvPr/>
        </p:nvSpPr>
        <p:spPr>
          <a:xfrm>
            <a:off x="1139303" y="3966390"/>
            <a:ext cx="3290115" cy="738664"/>
          </a:xfrm>
          <a:prstGeom prst="rect">
            <a:avLst/>
          </a:prstGeom>
          <a:solidFill>
            <a:srgbClr val="FDF0E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1 </a:t>
            </a: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../1.sub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2 </a:t>
            </a: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../2.sub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1 CHILD 2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/>
          <p:nvPr/>
        </p:nvSpPr>
        <p:spPr>
          <a:xfrm>
            <a:off x="5056569" y="1840380"/>
            <a:ext cx="3475871" cy="274759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my.dag	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A/ A.sub   </a:t>
            </a:r>
            <a:r>
              <a:rPr lang="en-US" sz="1600" i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(A job files)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B/ </a:t>
            </a:r>
            <a:r>
              <a:rPr lang="en-US" sz="1600" b="1">
                <a:solidFill>
                  <a:srgbClr val="2F89D2"/>
                </a:solidFill>
                <a:latin typeface="Courier"/>
                <a:ea typeface="Courier"/>
                <a:cs typeface="Courier"/>
                <a:sym typeface="Courier"/>
              </a:rPr>
              <a:t>B.spl   </a:t>
            </a:r>
            <a:r>
              <a:rPr lang="en-US" sz="1600" b="1">
                <a:solidFill>
                  <a:srgbClr val="005CC1"/>
                </a:solidFill>
                <a:latin typeface="Courier"/>
                <a:ea typeface="Courier"/>
                <a:cs typeface="Courier"/>
                <a:sym typeface="Courier"/>
              </a:rPr>
              <a:t>inner.spl</a:t>
            </a:r>
            <a:endParaRPr sz="1600" b="1">
              <a:solidFill>
                <a:srgbClr val="005CC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1.sub   2.sub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B1/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-US" sz="1600" i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(1-2 job files)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B2/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-US" sz="1600" i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(1-2 job files)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…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B</a:t>
            </a:r>
            <a:r>
              <a:rPr lang="en-US" sz="1600" b="1" i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-US" sz="16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-US" sz="1600" i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(1-2 job files)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C/ C.sub   </a:t>
            </a:r>
            <a:r>
              <a:rPr lang="en-US" sz="1600" i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(C job files)</a:t>
            </a:r>
            <a:endParaRPr/>
          </a:p>
        </p:txBody>
      </p:sp>
      <p:sp>
        <p:nvSpPr>
          <p:cNvPr id="408" name="Google Shape;408;p39"/>
          <p:cNvSpPr/>
          <p:nvPr/>
        </p:nvSpPr>
        <p:spPr>
          <a:xfrm>
            <a:off x="4842253" y="1448879"/>
            <a:ext cx="180369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(dag_dir)/</a:t>
            </a:r>
            <a:endParaRPr/>
          </a:p>
        </p:txBody>
      </p:sp>
      <p:sp>
        <p:nvSpPr>
          <p:cNvPr id="409" name="Google Shape;409;p39"/>
          <p:cNvSpPr txBox="1">
            <a:spLocks noGrp="1"/>
          </p:cNvSpPr>
          <p:nvPr>
            <p:ph type="title"/>
          </p:nvPr>
        </p:nvSpPr>
        <p:spPr>
          <a:xfrm>
            <a:off x="1400877" y="51470"/>
            <a:ext cx="6436967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Use nested </a:t>
            </a:r>
            <a:r>
              <a:rPr lang="en-US" sz="2800" b="1"/>
              <a:t>SPLICE</a:t>
            </a:r>
            <a:r>
              <a:rPr lang="en-US" sz="2800"/>
              <a:t>s with </a:t>
            </a:r>
            <a:r>
              <a:rPr lang="en-US" sz="2800" b="1"/>
              <a:t>DIR to achieve templating</a:t>
            </a:r>
            <a:endParaRPr sz="2800"/>
          </a:p>
        </p:txBody>
      </p:sp>
      <p:sp>
        <p:nvSpPr>
          <p:cNvPr id="410" name="Google Shape;410;p39"/>
          <p:cNvSpPr txBox="1"/>
          <p:nvPr/>
        </p:nvSpPr>
        <p:spPr>
          <a:xfrm>
            <a:off x="1126933" y="1096650"/>
            <a:ext cx="87716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my.dag</a:t>
            </a:r>
            <a:endParaRPr sz="15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11" name="Google Shape;411;p39"/>
          <p:cNvSpPr txBox="1"/>
          <p:nvPr/>
        </p:nvSpPr>
        <p:spPr>
          <a:xfrm>
            <a:off x="1115617" y="2521072"/>
            <a:ext cx="761747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2F89D2"/>
                </a:solidFill>
                <a:latin typeface="Courier"/>
                <a:ea typeface="Courier"/>
                <a:cs typeface="Courier"/>
                <a:sym typeface="Courier"/>
              </a:rPr>
              <a:t>B.spl</a:t>
            </a:r>
            <a:endParaRPr sz="1500" b="1">
              <a:solidFill>
                <a:srgbClr val="2F89D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12" name="Google Shape;412;p39"/>
          <p:cNvSpPr txBox="1"/>
          <p:nvPr/>
        </p:nvSpPr>
        <p:spPr>
          <a:xfrm>
            <a:off x="1150620" y="1366861"/>
            <a:ext cx="3290115" cy="1169551"/>
          </a:xfrm>
          <a:prstGeom prst="rect">
            <a:avLst/>
          </a:prstGeom>
          <a:solidFill>
            <a:srgbClr val="FDF0E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A A.sub DIR 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SPLICE B B.spl DIR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C C.sub DIR 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A CHILD B</a:t>
            </a:r>
            <a:endParaRPr sz="1400" i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B CHILD C</a:t>
            </a:r>
            <a:endParaRPr/>
          </a:p>
        </p:txBody>
      </p:sp>
      <p:sp>
        <p:nvSpPr>
          <p:cNvPr id="413" name="Google Shape;413;p39"/>
          <p:cNvSpPr txBox="1"/>
          <p:nvPr/>
        </p:nvSpPr>
        <p:spPr>
          <a:xfrm>
            <a:off x="1139303" y="2769852"/>
            <a:ext cx="3290115" cy="954107"/>
          </a:xfrm>
          <a:prstGeom prst="rect">
            <a:avLst/>
          </a:prstGeom>
          <a:solidFill>
            <a:srgbClr val="FDF0E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SPLICE B1 </a:t>
            </a:r>
            <a:r>
              <a:rPr lang="en-US" sz="1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../inner.spl DIR B1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SPLICE B2 </a:t>
            </a:r>
            <a:r>
              <a:rPr lang="en-US" sz="1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../inner.spl DIR B2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…</a:t>
            </a:r>
            <a:endParaRPr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SPLICE B</a:t>
            </a:r>
            <a:r>
              <a:rPr lang="en-US" sz="1400" i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../inner.spl DIR B</a:t>
            </a:r>
            <a:r>
              <a:rPr lang="en-US" sz="1400" b="1" i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endParaRPr/>
          </a:p>
        </p:txBody>
      </p:sp>
      <p:sp>
        <p:nvSpPr>
          <p:cNvPr id="414" name="Google Shape;414;p39"/>
          <p:cNvSpPr txBox="1"/>
          <p:nvPr/>
        </p:nvSpPr>
        <p:spPr>
          <a:xfrm>
            <a:off x="1115616" y="3717609"/>
            <a:ext cx="1223412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05CC1"/>
                </a:solidFill>
                <a:latin typeface="Courier"/>
                <a:ea typeface="Courier"/>
                <a:cs typeface="Courier"/>
                <a:sym typeface="Courier"/>
              </a:rPr>
              <a:t>inner.spl</a:t>
            </a:r>
            <a:endParaRPr sz="1500" b="1">
              <a:solidFill>
                <a:srgbClr val="005CC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15" name="Google Shape;415;p39"/>
          <p:cNvSpPr txBox="1"/>
          <p:nvPr/>
        </p:nvSpPr>
        <p:spPr>
          <a:xfrm>
            <a:off x="1139303" y="3966390"/>
            <a:ext cx="3290115" cy="738664"/>
          </a:xfrm>
          <a:prstGeom prst="rect">
            <a:avLst/>
          </a:prstGeom>
          <a:solidFill>
            <a:srgbClr val="FDF0E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1 </a:t>
            </a:r>
            <a:r>
              <a:rPr lang="en-US" sz="1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../1.sub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2 </a:t>
            </a:r>
            <a:r>
              <a:rPr lang="en-US" sz="1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../2.sub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1 CHILD 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DAG = ”directed acyclic graph”</a:t>
            </a:r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body" idx="1"/>
          </p:nvPr>
        </p:nvSpPr>
        <p:spPr>
          <a:xfrm>
            <a:off x="539552" y="1200151"/>
            <a:ext cx="4792371" cy="348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 fontScale="77500" lnSpcReduction="20000"/>
          </a:bodyPr>
          <a:lstStyle/>
          <a:p>
            <a:pPr marL="342786" lvl="0" indent="-342786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topological ordering of vertices (“</a:t>
            </a:r>
            <a:r>
              <a:rPr lang="en-US" b="1">
                <a:solidFill>
                  <a:srgbClr val="00B0F0"/>
                </a:solidFill>
              </a:rPr>
              <a:t>nodes</a:t>
            </a:r>
            <a:r>
              <a:rPr lang="en-US"/>
              <a:t>”) is established by directional connections (“</a:t>
            </a:r>
            <a:r>
              <a:rPr lang="en-US" b="1">
                <a:solidFill>
                  <a:srgbClr val="2F7CDE"/>
                </a:solidFill>
              </a:rPr>
              <a:t>edges</a:t>
            </a:r>
            <a:r>
              <a:rPr lang="en-US"/>
              <a:t>”)</a:t>
            </a:r>
            <a:endParaRPr/>
          </a:p>
          <a:p>
            <a:pPr marL="342786" lvl="0" indent="-342786" algn="l" rtl="0">
              <a:spcBef>
                <a:spcPts val="496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“acyclic” aspect requires a start and end, with no looped repetition</a:t>
            </a:r>
            <a:endParaRPr/>
          </a:p>
          <a:p>
            <a:pPr marL="742701" lvl="1" indent="-285654" algn="l" rtl="0">
              <a:spcBef>
                <a:spcPts val="434"/>
              </a:spcBef>
              <a:spcAft>
                <a:spcPts val="0"/>
              </a:spcAft>
              <a:buSzPct val="100000"/>
              <a:buChar char="−"/>
            </a:pPr>
            <a:r>
              <a:rPr lang="en-US"/>
              <a:t>can contain cyclic subcomponents, covered in later slides for DAG workflows</a:t>
            </a:r>
            <a:endParaRPr/>
          </a:p>
        </p:txBody>
      </p:sp>
      <p:sp>
        <p:nvSpPr>
          <p:cNvPr id="91" name="Google Shape;91;p4"/>
          <p:cNvSpPr/>
          <p:nvPr/>
        </p:nvSpPr>
        <p:spPr>
          <a:xfrm>
            <a:off x="4725392" y="4854182"/>
            <a:ext cx="38790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wikipedia.org/wiki/Directed_acyclic_graph</a:t>
            </a:r>
            <a:endParaRPr sz="15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36096" y="1131591"/>
            <a:ext cx="3312368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 txBox="1"/>
          <p:nvPr/>
        </p:nvSpPr>
        <p:spPr>
          <a:xfrm>
            <a:off x="5416675" y="4406066"/>
            <a:ext cx="3247038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Wikimedia Commons</a:t>
            </a: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"/>
          <p:cNvSpPr txBox="1">
            <a:spLocks noGrp="1"/>
          </p:cNvSpPr>
          <p:nvPr>
            <p:ph type="title"/>
          </p:nvPr>
        </p:nvSpPr>
        <p:spPr>
          <a:xfrm>
            <a:off x="1403648" y="51470"/>
            <a:ext cx="6987547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What if some DAG components can’t be known at submit time?</a:t>
            </a:r>
            <a:endParaRPr/>
          </a:p>
        </p:txBody>
      </p:sp>
      <p:sp>
        <p:nvSpPr>
          <p:cNvPr id="421" name="Google Shape;421;p41"/>
          <p:cNvSpPr txBox="1">
            <a:spLocks noGrp="1"/>
          </p:cNvSpPr>
          <p:nvPr>
            <p:ph type="body" idx="1"/>
          </p:nvPr>
        </p:nvSpPr>
        <p:spPr>
          <a:xfrm>
            <a:off x="5724128" y="2253546"/>
            <a:ext cx="2565480" cy="190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chemeClr val="dk1"/>
                </a:solidFill>
              </a:rPr>
              <a:t>If</a:t>
            </a:r>
            <a:r>
              <a:rPr lang="en-US" sz="2800" i="1">
                <a:solidFill>
                  <a:schemeClr val="dk1"/>
                </a:solidFill>
              </a:rPr>
              <a:t> N</a:t>
            </a:r>
            <a:r>
              <a:rPr lang="en-US" sz="2800">
                <a:solidFill>
                  <a:schemeClr val="dk1"/>
                </a:solidFill>
              </a:rPr>
              <a:t> can only be determined as part of the work of </a:t>
            </a:r>
            <a:r>
              <a:rPr lang="en-US" sz="2800" b="1">
                <a:solidFill>
                  <a:srgbClr val="7030A0"/>
                </a:solidFill>
              </a:rPr>
              <a:t>A</a:t>
            </a:r>
            <a:r>
              <a:rPr lang="en-US" sz="2800">
                <a:solidFill>
                  <a:schemeClr val="dk1"/>
                </a:solidFill>
              </a:rPr>
              <a:t> …</a:t>
            </a:r>
            <a:endParaRPr sz="2800" i="1">
              <a:solidFill>
                <a:schemeClr val="dk1"/>
              </a:solidFill>
            </a:endParaRPr>
          </a:p>
        </p:txBody>
      </p:sp>
      <p:pic>
        <p:nvPicPr>
          <p:cNvPr id="422" name="Google Shape;42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1059582"/>
            <a:ext cx="4988918" cy="396555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41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2"/>
          <p:cNvSpPr txBox="1">
            <a:spLocks noGrp="1"/>
          </p:cNvSpPr>
          <p:nvPr>
            <p:ph type="title"/>
          </p:nvPr>
        </p:nvSpPr>
        <p:spPr>
          <a:xfrm>
            <a:off x="1400877" y="51470"/>
            <a:ext cx="6436967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</a:t>
            </a:r>
            <a:r>
              <a:rPr lang="en-US" b="1" i="1"/>
              <a:t>SUBDAG</a:t>
            </a:r>
            <a:r>
              <a:rPr lang="en-US"/>
              <a:t> within a DAG</a:t>
            </a:r>
            <a:endParaRPr/>
          </a:p>
        </p:txBody>
      </p:sp>
      <p:sp>
        <p:nvSpPr>
          <p:cNvPr id="429" name="Google Shape;429;p42"/>
          <p:cNvSpPr txBox="1"/>
          <p:nvPr/>
        </p:nvSpPr>
        <p:spPr>
          <a:xfrm>
            <a:off x="963337" y="1131590"/>
            <a:ext cx="1156086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my.dag</a:t>
            </a:r>
            <a:endParaRPr sz="21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30" name="Google Shape;430;p42"/>
          <p:cNvSpPr txBox="1"/>
          <p:nvPr/>
        </p:nvSpPr>
        <p:spPr>
          <a:xfrm>
            <a:off x="952021" y="2960410"/>
            <a:ext cx="275588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1C6CD3"/>
                </a:solidFill>
                <a:latin typeface="Courier"/>
                <a:ea typeface="Courier"/>
                <a:cs typeface="Courier"/>
                <a:sym typeface="Courier"/>
              </a:rPr>
              <a:t>B.dag</a:t>
            </a: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(written by </a:t>
            </a:r>
            <a:r>
              <a:rPr lang="en-US" sz="2100" b="1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pic>
        <p:nvPicPr>
          <p:cNvPr id="431" name="Google Shape;43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048" y="1032648"/>
            <a:ext cx="3574983" cy="3821534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2"/>
          <p:cNvSpPr txBox="1"/>
          <p:nvPr/>
        </p:nvSpPr>
        <p:spPr>
          <a:xfrm>
            <a:off x="1012520" y="1508963"/>
            <a:ext cx="3055423" cy="1323439"/>
          </a:xfrm>
          <a:prstGeom prst="rect">
            <a:avLst/>
          </a:prstGeom>
          <a:solidFill>
            <a:srgbClr val="FDF0E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A A.sub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B58D3"/>
                </a:solidFill>
                <a:latin typeface="Courier"/>
                <a:ea typeface="Courier"/>
                <a:cs typeface="Courier"/>
                <a:sym typeface="Courier"/>
              </a:rPr>
              <a:t>SUBDAG EXTERNAL B B.dag</a:t>
            </a:r>
            <a:endParaRPr sz="1600" b="1">
              <a:solidFill>
                <a:srgbClr val="2B58D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C C.sub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A </a:t>
            </a:r>
            <a:r>
              <a:rPr lang="en-US" sz="16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CHILD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B 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CHILD C</a:t>
            </a:r>
            <a:endParaRPr/>
          </a:p>
        </p:txBody>
      </p:sp>
      <p:sp>
        <p:nvSpPr>
          <p:cNvPr id="433" name="Google Shape;433;p42"/>
          <p:cNvSpPr txBox="1"/>
          <p:nvPr/>
        </p:nvSpPr>
        <p:spPr>
          <a:xfrm>
            <a:off x="989696" y="3337783"/>
            <a:ext cx="2603796" cy="1015663"/>
          </a:xfrm>
          <a:prstGeom prst="rect">
            <a:avLst/>
          </a:prstGeom>
          <a:solidFill>
            <a:srgbClr val="FDF0E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B1 B1.sub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B2 B2.sub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…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B</a:t>
            </a:r>
            <a:r>
              <a:rPr lang="en-US" sz="1500" i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</a:t>
            </a:r>
            <a:r>
              <a:rPr lang="en-US" sz="1500" i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.sub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34" name="Google Shape;434;p42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3"/>
          <p:cNvSpPr txBox="1">
            <a:spLocks noGrp="1"/>
          </p:cNvSpPr>
          <p:nvPr>
            <p:ph type="title"/>
          </p:nvPr>
        </p:nvSpPr>
        <p:spPr>
          <a:xfrm>
            <a:off x="1400877" y="51470"/>
            <a:ext cx="684353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Use a </a:t>
            </a:r>
            <a:r>
              <a:rPr lang="en-US" sz="2800" b="1" i="1"/>
              <a:t>SUBDAG</a:t>
            </a:r>
            <a:r>
              <a:rPr lang="en-US" sz="2800"/>
              <a:t> to achieve a Cyclic Component within a DAG</a:t>
            </a:r>
            <a:endParaRPr/>
          </a:p>
        </p:txBody>
      </p:sp>
      <p:sp>
        <p:nvSpPr>
          <p:cNvPr id="440" name="Google Shape;440;p43"/>
          <p:cNvSpPr txBox="1"/>
          <p:nvPr/>
        </p:nvSpPr>
        <p:spPr>
          <a:xfrm>
            <a:off x="1920361" y="2805106"/>
            <a:ext cx="3299711" cy="1815882"/>
          </a:xfrm>
          <a:prstGeom prst="rect">
            <a:avLst/>
          </a:prstGeom>
          <a:solidFill>
            <a:srgbClr val="FDF0E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A A.sub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C6CD3"/>
                </a:solidFill>
                <a:latin typeface="Courier"/>
                <a:ea typeface="Courier"/>
                <a:cs typeface="Courier"/>
                <a:sym typeface="Courier"/>
              </a:rPr>
              <a:t>SUBDAG EXTERNAL B B.dag</a:t>
            </a:r>
            <a:endParaRPr sz="1600" b="1">
              <a:solidFill>
                <a:srgbClr val="1C6CD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C6CD3"/>
                </a:solidFill>
                <a:latin typeface="Courier"/>
                <a:ea typeface="Courier"/>
                <a:cs typeface="Courier"/>
                <a:sym typeface="Courier"/>
              </a:rPr>
              <a:t>SCRIPT POST B iterateB.sh</a:t>
            </a:r>
            <a:endParaRPr sz="1600" b="1">
              <a:solidFill>
                <a:srgbClr val="1C6CD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C6CD3"/>
                </a:solidFill>
                <a:latin typeface="Courier"/>
                <a:ea typeface="Courier"/>
                <a:cs typeface="Courier"/>
                <a:sym typeface="Courier"/>
              </a:rPr>
              <a:t>RETRY B 1000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C C.sub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A CHILD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B CHILD C</a:t>
            </a:r>
            <a:endParaRPr/>
          </a:p>
        </p:txBody>
      </p:sp>
      <p:sp>
        <p:nvSpPr>
          <p:cNvPr id="441" name="Google Shape;441;p43"/>
          <p:cNvSpPr txBox="1"/>
          <p:nvPr/>
        </p:nvSpPr>
        <p:spPr>
          <a:xfrm>
            <a:off x="1896674" y="2427734"/>
            <a:ext cx="1156086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my.dag</a:t>
            </a:r>
            <a:endParaRPr sz="21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42" name="Google Shape;442;p43"/>
          <p:cNvSpPr txBox="1">
            <a:spLocks noGrp="1"/>
          </p:cNvSpPr>
          <p:nvPr>
            <p:ph type="body" idx="1"/>
          </p:nvPr>
        </p:nvSpPr>
        <p:spPr>
          <a:xfrm>
            <a:off x="611560" y="1131590"/>
            <a:ext cx="5256584" cy="138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786" lvl="0" indent="-342786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POST script determines whether another iteration is necessary; if so, exits non-zero</a:t>
            </a:r>
            <a:endParaRPr/>
          </a:p>
          <a:p>
            <a:pPr marL="342786" lvl="0" indent="-342786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RETRY applies to entire SUBDAG, which may include multiple, sequential nodes</a:t>
            </a:r>
            <a:endParaRPr/>
          </a:p>
        </p:txBody>
      </p:sp>
      <p:pic>
        <p:nvPicPr>
          <p:cNvPr id="443" name="Google Shape;4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0186" y="987574"/>
            <a:ext cx="2411314" cy="3936419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3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4"/>
          <p:cNvSpPr txBox="1">
            <a:spLocks noGrp="1"/>
          </p:cNvSpPr>
          <p:nvPr>
            <p:ph type="ctrTitle"/>
          </p:nvPr>
        </p:nvSpPr>
        <p:spPr>
          <a:xfrm>
            <a:off x="685800" y="17145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More in the </a:t>
            </a:r>
            <a:r>
              <a:rPr lang="en-US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HTCondor Manual</a:t>
            </a:r>
            <a:r>
              <a:rPr lang="en-US">
                <a:solidFill>
                  <a:schemeClr val="dk2"/>
                </a:solidFill>
              </a:rPr>
              <a:t>!!!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5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DAGMan Exercises!</a:t>
            </a:r>
            <a:endParaRPr/>
          </a:p>
        </p:txBody>
      </p:sp>
      <p:sp>
        <p:nvSpPr>
          <p:cNvPr id="455" name="Google Shape;455;p45"/>
          <p:cNvSpPr txBox="1">
            <a:spLocks noGrp="1"/>
          </p:cNvSpPr>
          <p:nvPr>
            <p:ph type="body" idx="1"/>
          </p:nvPr>
        </p:nvSpPr>
        <p:spPr>
          <a:xfrm>
            <a:off x="774700" y="1000126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786" lvl="0" indent="-342786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Essential: Exercises 1-4</a:t>
            </a:r>
            <a:endParaRPr/>
          </a:p>
          <a:p>
            <a:pPr marL="342786" lvl="0" indent="-342786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Ask questions! ‘See you in Slack!</a:t>
            </a:r>
            <a:endParaRPr/>
          </a:p>
        </p:txBody>
      </p:sp>
      <p:sp>
        <p:nvSpPr>
          <p:cNvPr id="456" name="Google Shape;456;p45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DESCRIBING WORKFLOWS WITH DAGMAN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DAGMan in the HTCondor Manual</a:t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2627784" y="4866501"/>
            <a:ext cx="56886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https://htcondor.readthedocs.io/en/latest/automated-workflows/index.html</a:t>
            </a:r>
            <a:r>
              <a:rPr lang="en-US" sz="1200"/>
              <a:t> </a:t>
            </a:r>
            <a:endParaRPr/>
          </a:p>
        </p:txBody>
      </p:sp>
      <p:sp>
        <p:nvSpPr>
          <p:cNvPr id="108" name="Google Shape;108;p6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09" name="Google Shape;109;p6" descr="Graphical user interface, text, application, email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0572" y="935432"/>
            <a:ext cx="6654702" cy="3866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Example HTC Workflow</a:t>
            </a:r>
            <a:endParaRPr/>
          </a:p>
        </p:txBody>
      </p:sp>
      <p:sp>
        <p:nvSpPr>
          <p:cNvPr id="115" name="Google Shape;115;p7"/>
          <p:cNvSpPr txBox="1">
            <a:spLocks noGrp="1"/>
          </p:cNvSpPr>
          <p:nvPr>
            <p:ph type="body" idx="1"/>
          </p:nvPr>
        </p:nvSpPr>
        <p:spPr>
          <a:xfrm>
            <a:off x="467544" y="1209294"/>
            <a:ext cx="4759245" cy="37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/>
          </a:bodyPr>
          <a:lstStyle/>
          <a:p>
            <a:pPr marL="342786" lvl="0" indent="-342786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User must communicate the “nodes” and directional “edges” of the DAG</a:t>
            </a:r>
            <a:endParaRPr/>
          </a:p>
        </p:txBody>
      </p:sp>
      <p:pic>
        <p:nvPicPr>
          <p:cNvPr id="116" name="Google Shape;11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6096" y="1031851"/>
            <a:ext cx="3187700" cy="39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7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>
            <a:spLocks noGrp="1"/>
          </p:cNvSpPr>
          <p:nvPr>
            <p:ph type="title"/>
          </p:nvPr>
        </p:nvSpPr>
        <p:spPr>
          <a:xfrm>
            <a:off x="1400875" y="51475"/>
            <a:ext cx="75486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Example for this Tutorial</a:t>
            </a:r>
            <a:endParaRPr/>
          </a:p>
        </p:txBody>
      </p:sp>
      <p:sp>
        <p:nvSpPr>
          <p:cNvPr id="123" name="Google Shape;123;p8"/>
          <p:cNvSpPr txBox="1">
            <a:spLocks noGrp="1"/>
          </p:cNvSpPr>
          <p:nvPr>
            <p:ph type="body" idx="1"/>
          </p:nvPr>
        </p:nvSpPr>
        <p:spPr>
          <a:xfrm>
            <a:off x="467544" y="1209294"/>
            <a:ext cx="4759245" cy="37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/>
          </a:bodyPr>
          <a:lstStyle/>
          <a:p>
            <a:pPr marL="342786" lvl="0" indent="-342786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b="1"/>
              <a:t>The DAG input file will </a:t>
            </a:r>
            <a:r>
              <a:rPr lang="en-US"/>
              <a:t>communicate the “nodes” and directional “edges” of the DAG</a:t>
            </a:r>
            <a:endParaRPr/>
          </a:p>
        </p:txBody>
      </p:sp>
      <p:pic>
        <p:nvPicPr>
          <p:cNvPr id="124" name="Google Shape;12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4763" y="1059582"/>
            <a:ext cx="3572043" cy="37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8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/>
        </p:nvSpPr>
        <p:spPr>
          <a:xfrm>
            <a:off x="779263" y="1436955"/>
            <a:ext cx="3432697" cy="2031325"/>
          </a:xfrm>
          <a:prstGeom prst="rect">
            <a:avLst/>
          </a:prstGeom>
          <a:solidFill>
            <a:srgbClr val="FDF0E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A.sub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B1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B1.sub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B2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B2.sub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B3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B3.sub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C.sub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CHILD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B1 B2 B3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B1 B2 B3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CHILD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</a:t>
            </a:r>
            <a:endParaRPr/>
          </a:p>
        </p:txBody>
      </p:sp>
      <p:sp>
        <p:nvSpPr>
          <p:cNvPr id="131" name="Google Shape;131;p9"/>
          <p:cNvSpPr txBox="1"/>
          <p:nvPr/>
        </p:nvSpPr>
        <p:spPr>
          <a:xfrm>
            <a:off x="755576" y="1059582"/>
            <a:ext cx="1156086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my.dag</a:t>
            </a:r>
            <a:endParaRPr sz="21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32" name="Google Shape;132;p9"/>
          <p:cNvSpPr txBox="1">
            <a:spLocks noGrp="1"/>
          </p:cNvSpPr>
          <p:nvPr>
            <p:ph type="body" idx="1"/>
          </p:nvPr>
        </p:nvSpPr>
        <p:spPr>
          <a:xfrm>
            <a:off x="707255" y="3723878"/>
            <a:ext cx="4152777" cy="81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 fontScale="92500" lnSpcReduction="20000"/>
          </a:bodyPr>
          <a:lstStyle/>
          <a:p>
            <a:pPr marL="342786" lvl="0" indent="-342817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100"/>
              <a:t>Node names will be used by various DAG features to modify their execution by DAGMan.</a:t>
            </a:r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1400877" y="-20538"/>
            <a:ext cx="7347587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Basic DAG input file: </a:t>
            </a:r>
            <a:br>
              <a:rPr lang="en-US" sz="2800"/>
            </a:br>
            <a:r>
              <a:rPr lang="en-US" sz="2800" b="1" i="1"/>
              <a:t>JOB</a:t>
            </a:r>
            <a:r>
              <a:rPr lang="en-US" sz="2800"/>
              <a:t> nodes, </a:t>
            </a:r>
            <a:r>
              <a:rPr lang="en-US" sz="2800" b="1" i="1"/>
              <a:t>PARENT-CHILD</a:t>
            </a:r>
            <a:r>
              <a:rPr lang="en-US" sz="2800" b="1"/>
              <a:t> </a:t>
            </a:r>
            <a:r>
              <a:rPr lang="en-US" sz="2800"/>
              <a:t>edges </a:t>
            </a:r>
            <a:endParaRPr/>
          </a:p>
        </p:txBody>
      </p:sp>
      <p:pic>
        <p:nvPicPr>
          <p:cNvPr id="134" name="Google Shape;13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4763" y="1059582"/>
            <a:ext cx="3572043" cy="37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9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3265</Words>
  <Application>Microsoft Macintosh PowerPoint</Application>
  <PresentationFormat>On-screen Show (16:9)</PresentationFormat>
  <Paragraphs>421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Times</vt:lpstr>
      <vt:lpstr>Courier</vt:lpstr>
      <vt:lpstr>Arial</vt:lpstr>
      <vt:lpstr>Calibri</vt:lpstr>
      <vt:lpstr>OSG-Summer-School-Template</vt:lpstr>
      <vt:lpstr>Workflows with HTCondor’s DAGMan</vt:lpstr>
      <vt:lpstr>Goals for this Session</vt:lpstr>
      <vt:lpstr>Automation!</vt:lpstr>
      <vt:lpstr>DAG = ”directed acyclic graph”</vt:lpstr>
      <vt:lpstr>DESCRIBING WORKFLOWS WITH DAGMAN</vt:lpstr>
      <vt:lpstr>DAGMan in the HTCondor Manual</vt:lpstr>
      <vt:lpstr>An Example HTC Workflow</vt:lpstr>
      <vt:lpstr>Simple Example for this Tutorial</vt:lpstr>
      <vt:lpstr>Basic DAG input file:  JOB nodes, PARENT-CHILD edges </vt:lpstr>
      <vt:lpstr>Basic DAG input file:  JOB nodes, PARENT-CHILD edges </vt:lpstr>
      <vt:lpstr>Endless Workflow Possibilities</vt:lpstr>
      <vt:lpstr>DAGs are also useful for non-sequential work</vt:lpstr>
      <vt:lpstr>Basic DAG input file:  JOB nodes, PARENT-CHILD edges </vt:lpstr>
      <vt:lpstr>SUBMITTING AND MONITORING A DAGMAN WORKFLOW</vt:lpstr>
      <vt:lpstr>Submitting a DAG to the queue </vt:lpstr>
      <vt:lpstr>A submitted DAG creates a  DAGMan job in the queue</vt:lpstr>
      <vt:lpstr>Jobs are automatically submitted by the DAGMan job</vt:lpstr>
      <vt:lpstr>Jobs are automatically submitted by the DAGMan job</vt:lpstr>
      <vt:lpstr>Jobs are automatically submitted by the DAGMan job</vt:lpstr>
      <vt:lpstr>Status files are created at the time of DAG submission</vt:lpstr>
      <vt:lpstr>DAG Completion</vt:lpstr>
      <vt:lpstr>STOPPING, RESTARTING, AND TROUBLESHOOTING</vt:lpstr>
      <vt:lpstr>Removing a DAG from the queue</vt:lpstr>
      <vt:lpstr>Removal of a DAG creates a rescue file</vt:lpstr>
      <vt:lpstr>Rescue Files  For Resuming a Failed DAG </vt:lpstr>
      <vt:lpstr>Node Failures  Result in DAG Failure</vt:lpstr>
      <vt:lpstr>Best Workflow Control Achieved with One Process per JOB Node</vt:lpstr>
      <vt:lpstr>Resolving held node jobs</vt:lpstr>
      <vt:lpstr>BEYOND THE BASIC DAG: NODE-LEVEL MODIFIERS</vt:lpstr>
      <vt:lpstr>Default File Organization</vt:lpstr>
      <vt:lpstr>Node-specific File Organization with DIR</vt:lpstr>
      <vt:lpstr>PRE and POST scripts run on the access point, as part of the node</vt:lpstr>
      <vt:lpstr>RETRY failed nodes to overcome transient errors</vt:lpstr>
      <vt:lpstr>RETRY applies to whole node, including PRE/POST scripts</vt:lpstr>
      <vt:lpstr>MODULAR ORGANIZATION OF DAG COMPONENTS</vt:lpstr>
      <vt:lpstr>Submit File Templates via VARS</vt:lpstr>
      <vt:lpstr>SPLICE subsets of a DAG to simplify lengthy DAG files</vt:lpstr>
      <vt:lpstr>Use nested SPLICEs with DIR to achieve templating</vt:lpstr>
      <vt:lpstr>Use nested SPLICEs with DIR to achieve templating</vt:lpstr>
      <vt:lpstr>What if some DAG components can’t be known at submit time?</vt:lpstr>
      <vt:lpstr>A SUBDAG within a DAG</vt:lpstr>
      <vt:lpstr>Use a SUBDAG to achieve a Cyclic Component within a DAG</vt:lpstr>
      <vt:lpstr>More in the HTCondor Manual!!!</vt:lpstr>
      <vt:lpstr>DAGMan Exercises!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Workflows with HTCondor’s DAGMan</dc:title>
  <dc:creator>gthain</dc:creator>
  <cp:lastModifiedBy>Rachel Lombardi</cp:lastModifiedBy>
  <cp:revision>1</cp:revision>
  <dcterms:created xsi:type="dcterms:W3CDTF">2014-07-06T23:55:21Z</dcterms:created>
  <dcterms:modified xsi:type="dcterms:W3CDTF">2024-08-08T14:38:03Z</dcterms:modified>
</cp:coreProperties>
</file>