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18" r:id="rId44"/>
    <p:sldId id="298" r:id="rId45"/>
    <p:sldId id="299" r:id="rId46"/>
    <p:sldId id="300" r:id="rId47"/>
    <p:sldId id="316" r:id="rId48"/>
    <p:sldId id="317" r:id="rId49"/>
    <p:sldId id="302" r:id="rId50"/>
    <p:sldId id="319" r:id="rId51"/>
    <p:sldId id="315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9144000" cy="5143500" type="screen16x9"/>
  <p:notesSz cx="10058400" cy="7772400"/>
  <p:embeddedFontLs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Helvetica Neue" panose="020B0604020202020204" charset="0"/>
      <p:regular r:id="rId70"/>
      <p:bold r:id="rId71"/>
      <p:italic r:id="rId72"/>
      <p:boldItalic r:id="rId73"/>
    </p:embeddedFont>
    <p:embeddedFont>
      <p:font typeface="Poppins" panose="020B0604020202020204" charset="0"/>
      <p:regular r:id="rId74"/>
      <p:bold r:id="rId75"/>
      <p:italic r:id="rId76"/>
      <p:boldItalic r:id="rId77"/>
    </p:embeddedFont>
    <p:embeddedFont>
      <p:font typeface="Times" panose="02020603050405020304" pitchFamily="18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06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gfXzudX9X8lp5Pgt9DT8WfA1C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4EBE63-7DBA-4150-9402-F9F611E9F4A8}">
  <a:tblStyle styleId="{9C4EBE63-7DBA-4150-9402-F9F611E9F4A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AFB9CA0-705D-4B56-AFB4-C84E83DB73A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906"/>
        <p:guide pos="1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fb2516c30_0_0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25fb2516c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fb2516c30_0_1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25fb2516c3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fb2516c30_0_3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25fb2516c3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b2516c3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b2516c30_0_73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5fb2516c30_0_73:notes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b2516c3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b2516c30_0_93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5fb2516c30_0_93:notes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fb2516c30_0_11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g25fb2516c3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5fb2516c30_0_123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25fb2516c3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fb2516c30_0_148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g25fb2516c3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5fb2516c30_0_16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g25fb2516c3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5fb2516c30_0_17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5" name="Google Shape;505;g25fb2516c3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5fb2516c3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5fb2516c30_0_105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25fb2516c30_0_105:notes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b2516c3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fb2516c30_0_47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5fb2516c30_0_47:notes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0815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4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4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25151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b2516c3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b2516c30_0_58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5fb2516c30_0_58:notes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5" name="Google Shape;62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2" name="Google Shape;632;p58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Don’t use HTCondor.  Use the shared filesystem</a:t>
            </a:r>
            <a:endParaRPr/>
          </a:p>
        </p:txBody>
      </p:sp>
      <p:sp>
        <p:nvSpPr>
          <p:cNvPr id="633" name="Google Shape;633;p58:notes"/>
          <p:cNvSpPr txBox="1">
            <a:spLocks noGrp="1"/>
          </p:cNvSpPr>
          <p:nvPr>
            <p:ph type="sldNum" idx="12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1" name="Google Shape;65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0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0" name="Google Shape;67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9" name="Google Shape;68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8" name="Google Shape;70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3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9" name="Google Shape;72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4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5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8" name="Google Shape;76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8" name="Google Shape;78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9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9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8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8"/>
          <p:cNvSpPr txBox="1">
            <a:spLocks noGrp="1"/>
          </p:cNvSpPr>
          <p:nvPr>
            <p:ph type="body" idx="1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9"/>
          <p:cNvSpPr txBox="1">
            <a:spLocks noGrp="1"/>
          </p:cNvSpPr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9"/>
          <p:cNvSpPr txBox="1">
            <a:spLocks noGrp="1"/>
          </p:cNvSpPr>
          <p:nvPr>
            <p:ph type="body" idx="1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0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0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1"/>
          <p:cNvSpPr txBox="1">
            <a:spLocks noGrp="1"/>
          </p:cNvSpPr>
          <p:nvPr>
            <p:ph type="body" idx="1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" name="Google Shape;28;p71"/>
          <p:cNvSpPr txBox="1">
            <a:spLocks noGrp="1"/>
          </p:cNvSpPr>
          <p:nvPr>
            <p:ph type="body" idx="2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7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2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7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body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74"/>
          <p:cNvSpPr txBox="1">
            <a:spLocks noGrp="1"/>
          </p:cNvSpPr>
          <p:nvPr>
            <p:ph type="body" idx="3"/>
          </p:nvPr>
        </p:nvSpPr>
        <p:spPr>
          <a:xfrm>
            <a:off x="4645029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74"/>
          <p:cNvSpPr txBox="1">
            <a:spLocks noGrp="1"/>
          </p:cNvSpPr>
          <p:nvPr>
            <p:ph type="body" idx="4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7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6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6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77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7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8"/>
          <p:cNvSpPr/>
          <p:nvPr/>
        </p:nvSpPr>
        <p:spPr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8"/>
          <p:cNvSpPr/>
          <p:nvPr/>
        </p:nvSpPr>
        <p:spPr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</a:t>
            </a:r>
            <a:endParaRPr sz="1200" dirty="0">
              <a:solidFill>
                <a:srgbClr val="FF8000"/>
              </a:solidFill>
            </a:endParaRPr>
          </a:p>
        </p:txBody>
      </p:sp>
      <p:cxnSp>
        <p:nvCxnSpPr>
          <p:cNvPr id="14" name="Google Shape;14;p68"/>
          <p:cNvCxnSpPr/>
          <p:nvPr/>
        </p:nvCxnSpPr>
        <p:spPr>
          <a:xfrm>
            <a:off x="525465" y="866775"/>
            <a:ext cx="8618537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6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6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ew_S._Tanenbau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elicanplatform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da.hep.wisc.edu/event/2175/contributions/30967/" TargetMode="External"/><Relationship Id="rId2" Type="http://schemas.openxmlformats.org/officeDocument/2006/relationships/hyperlink" Target="https://agenda.hep.wisc.edu/event/2175/contributions/3096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enda.hep.wisc.edu/event/2175/contributions/31337/" TargetMode="External"/><Relationship Id="rId5" Type="http://schemas.openxmlformats.org/officeDocument/2006/relationships/hyperlink" Target="https://agenda.hep.wisc.edu/event/2175/contributions/31335/" TargetMode="External"/><Relationship Id="rId4" Type="http://schemas.openxmlformats.org/officeDocument/2006/relationships/hyperlink" Target="https://agenda.hep.wisc.edu/event/2175/contributions/31334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Moving Data on the </a:t>
            </a:r>
            <a:r>
              <a:rPr lang="en-US" dirty="0" err="1"/>
              <a:t>OSPool</a:t>
            </a: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"/>
              <a:buNone/>
            </a:pPr>
            <a:r>
              <a:rPr lang="en-US" sz="3200" dirty="0"/>
              <a:t>Wednesday, August 7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 dirty="0"/>
              <a:t>Andrew Owen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1686106" y="4764713"/>
            <a:ext cx="585769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Slides adapted from Mats </a:t>
            </a:r>
            <a:r>
              <a:rPr lang="en-US" sz="11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Rynge</a:t>
            </a:r>
            <a:endParaRPr lang="en-US" sz="11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work was supported by NSF grants MPS-1148698, OAC-1836650, and OAC-2030508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Determining In-Job Needs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4456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lang="en-US" sz="2800" b="1"/>
              <a:t>Input</a:t>
            </a:r>
            <a:r>
              <a:rPr lang="en-US" sz="2800"/>
              <a:t>” includes </a:t>
            </a:r>
            <a:r>
              <a:rPr lang="en-US" sz="2800" i="1"/>
              <a:t>any</a:t>
            </a:r>
            <a:r>
              <a:rPr lang="en-US" sz="2800"/>
              <a:t> files needed for the job to run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/>
              <a:t>data </a:t>
            </a:r>
            <a:r>
              <a:rPr lang="en-US" sz="2400" b="1" i="1"/>
              <a:t>and</a:t>
            </a:r>
            <a:r>
              <a:rPr lang="en-US" sz="2400"/>
              <a:t> </a:t>
            </a:r>
            <a:r>
              <a:rPr lang="en-US" sz="2400" u="sng"/>
              <a:t>software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20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lang="en-US" sz="2800" b="1"/>
              <a:t>Output</a:t>
            </a:r>
            <a:r>
              <a:rPr lang="en-US" sz="2800"/>
              <a:t>” includes any files produced for the job that </a:t>
            </a:r>
            <a:r>
              <a:rPr lang="en-US" sz="2800" i="1"/>
              <a:t>need to come back</a:t>
            </a:r>
            <a:endParaRPr sz="2800" i="1"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output, error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Management Tips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Determine your per-job needs</a:t>
            </a:r>
            <a:endParaRPr dirty="0"/>
          </a:p>
          <a:p>
            <a: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lphaLcPeriod"/>
            </a:pPr>
            <a:r>
              <a:rPr lang="en-US" dirty="0"/>
              <a:t>minimize per-job data needs</a:t>
            </a:r>
            <a:br>
              <a:rPr lang="en-US" dirty="0"/>
            </a:b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Determine your batch needs</a:t>
            </a:r>
            <a:br>
              <a:rPr lang="en-US" dirty="0"/>
            </a:b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Leverage </a:t>
            </a:r>
            <a:r>
              <a:rPr lang="en-US" dirty="0" err="1"/>
              <a:t>HTCondor</a:t>
            </a:r>
            <a:r>
              <a:rPr lang="en-US" dirty="0"/>
              <a:t> and </a:t>
            </a:r>
            <a:r>
              <a:rPr lang="en-US" dirty="0" err="1"/>
              <a:t>OSPool</a:t>
            </a:r>
            <a:r>
              <a:rPr lang="en-US" dirty="0"/>
              <a:t> data handling features!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First! Try to minimize your data</a:t>
            </a:r>
            <a:endParaRPr sz="3600"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split large input for better throughput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eliminate unnecessary data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file compression and consolidation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input: prior to job submission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output: prior to end of job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moving data between your laptop and the submit server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1228725" y="12256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‘Large’ data: The collaborator analogy </a:t>
            </a:r>
            <a:endParaRPr sz="3200"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method would you use to send data to a collaborator?</a:t>
            </a: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174" name="Google Shape;174;p11"/>
          <p:cNvGraphicFramePr/>
          <p:nvPr/>
        </p:nvGraphicFramePr>
        <p:xfrm>
          <a:off x="558800" y="1694492"/>
          <a:ext cx="8166100" cy="2125990"/>
        </p:xfrm>
        <a:graphic>
          <a:graphicData uri="http://schemas.openxmlformats.org/drawingml/2006/table">
            <a:tbl>
              <a:tblPr>
                <a:noFill/>
                <a:tableStyleId>{9C4EBE63-7DBA-4150-9402-F9F611E9F4A8}</a:tableStyleId>
              </a:tblPr>
              <a:tblGrid>
                <a:gridCol w="21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body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attachment (managed transfer)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GBs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Google Drive, Drop/Box, other web-accessible repository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ship an external drive (local copy needed)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11"/>
          <p:cNvSpPr txBox="1"/>
          <p:nvPr/>
        </p:nvSpPr>
        <p:spPr>
          <a:xfrm>
            <a:off x="334736" y="3923315"/>
            <a:ext cx="85998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Never underestimate the bandwidth of a station wagon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full of tapes hurtling down the highway.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Andrew S. Tanenbaum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(1981) – Professor Emeritus, Vrije Universiteit Amsterdam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lang="en-US" i="1" dirty="0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in HTC and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82" name="Google Shape;182;p13"/>
          <p:cNvGraphicFramePr/>
          <p:nvPr/>
        </p:nvGraphicFramePr>
        <p:xfrm>
          <a:off x="495300" y="2266950"/>
          <a:ext cx="8166100" cy="1857375"/>
        </p:xfrm>
        <a:graphic>
          <a:graphicData uri="http://schemas.openxmlformats.org/drawingml/2006/table">
            <a:tbl>
              <a:tblPr>
                <a:noFill/>
                <a:tableStyleId>{9C4EBE63-7DBA-4150-9402-F9F611E9F4A8}</a:tableStyleId>
              </a:tblPr>
              <a:tblGrid>
                <a:gridCol w="262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size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</a:t>
                      </a:r>
                      <a:r>
                        <a:rPr lang="en-US" sz="1800"/>
                        <a:t>1GB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 file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</a:t>
                      </a:r>
                      <a:r>
                        <a:rPr lang="en-US" sz="1800"/>
                        <a:t>1GB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total per job)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</a:t>
                      </a:r>
                      <a:r>
                        <a:rPr lang="en-US" sz="1800"/>
                        <a:t>2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0GB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(regional replication)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GB – TBs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Google Shape;183;p13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0995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1517830" y="3035186"/>
            <a:ext cx="18957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4590059" y="3035185"/>
            <a:ext cx="186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OSDF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2"/>
          <p:cNvCxnSpPr/>
          <p:nvPr/>
        </p:nvCxnSpPr>
        <p:spPr>
          <a:xfrm>
            <a:off x="1484416" y="1736565"/>
            <a:ext cx="6456000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12"/>
          <p:cNvSpPr txBox="1"/>
          <p:nvPr/>
        </p:nvSpPr>
        <p:spPr>
          <a:xfrm>
            <a:off x="3415648" y="1225567"/>
            <a:ext cx="162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7091331" y="3035184"/>
            <a:ext cx="1263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2"/>
          <p:cNvCxnSpPr>
            <a:stCxn id="192" idx="0"/>
          </p:cNvCxnSpPr>
          <p:nvPr/>
        </p:nvCxnSpPr>
        <p:spPr>
          <a:xfrm rot="10800000">
            <a:off x="2465680" y="2530286"/>
            <a:ext cx="0" cy="5049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12"/>
          <p:cNvCxnSpPr/>
          <p:nvPr/>
        </p:nvCxnSpPr>
        <p:spPr>
          <a:xfrm rot="10800000">
            <a:off x="5521564" y="2782600"/>
            <a:ext cx="0" cy="2988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12"/>
          <p:cNvCxnSpPr/>
          <p:nvPr/>
        </p:nvCxnSpPr>
        <p:spPr>
          <a:xfrm rot="10800000">
            <a:off x="7723114" y="2858800"/>
            <a:ext cx="0" cy="2988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fb2516c30_0_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5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Rule of thumb - many dimensions</a:t>
            </a:r>
            <a:endParaRPr/>
          </a:p>
        </p:txBody>
      </p:sp>
      <p:sp>
        <p:nvSpPr>
          <p:cNvPr id="205" name="Google Shape;205;g25fb2516c30_0_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06" name="Google Shape;206;g25fb2516c3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868" y="36032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5fb2516c30_0_0"/>
          <p:cNvSpPr txBox="1"/>
          <p:nvPr/>
        </p:nvSpPr>
        <p:spPr>
          <a:xfrm>
            <a:off x="3520809" y="4492810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 Size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5fb2516c30_0_0"/>
          <p:cNvSpPr/>
          <p:nvPr/>
        </p:nvSpPr>
        <p:spPr>
          <a:xfrm rot="-5400000">
            <a:off x="215775" y="2554175"/>
            <a:ext cx="2564400" cy="298800"/>
          </a:xfrm>
          <a:prstGeom prst="rightArrow">
            <a:avLst>
              <a:gd name="adj1" fmla="val 13621"/>
              <a:gd name="adj2" fmla="val 86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5fb2516c30_0_0"/>
          <p:cNvSpPr txBox="1"/>
          <p:nvPr/>
        </p:nvSpPr>
        <p:spPr>
          <a:xfrm>
            <a:off x="9" y="2502585"/>
            <a:ext cx="18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of jobs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fb2516c30_0_1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5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Rule of thumb - many dimensions</a:t>
            </a:r>
            <a:endParaRPr/>
          </a:p>
        </p:txBody>
      </p:sp>
      <p:sp>
        <p:nvSpPr>
          <p:cNvPr id="215" name="Google Shape;215;g25fb2516c30_0_1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16" name="Google Shape;216;g25fb2516c30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868" y="36032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fb2516c30_0_19"/>
          <p:cNvSpPr txBox="1"/>
          <p:nvPr/>
        </p:nvSpPr>
        <p:spPr>
          <a:xfrm>
            <a:off x="3520809" y="4492810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 Size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5fb2516c30_0_19"/>
          <p:cNvSpPr/>
          <p:nvPr/>
        </p:nvSpPr>
        <p:spPr>
          <a:xfrm rot="-5400000">
            <a:off x="215775" y="2554175"/>
            <a:ext cx="2564400" cy="298800"/>
          </a:xfrm>
          <a:prstGeom prst="rightArrow">
            <a:avLst>
              <a:gd name="adj1" fmla="val 13621"/>
              <a:gd name="adj2" fmla="val 86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5fb2516c30_0_19"/>
          <p:cNvSpPr txBox="1"/>
          <p:nvPr/>
        </p:nvSpPr>
        <p:spPr>
          <a:xfrm>
            <a:off x="9" y="2502585"/>
            <a:ext cx="18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of jobs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5fb2516c30_0_19"/>
          <p:cNvSpPr/>
          <p:nvPr/>
        </p:nvSpPr>
        <p:spPr>
          <a:xfrm>
            <a:off x="1880425" y="1520925"/>
            <a:ext cx="138300" cy="147600"/>
          </a:xfrm>
          <a:prstGeom prst="ellipse">
            <a:avLst/>
          </a:prstGeom>
          <a:solidFill>
            <a:srgbClr val="FF444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5fb2516c30_0_19"/>
          <p:cNvSpPr txBox="1"/>
          <p:nvPr/>
        </p:nvSpPr>
        <p:spPr>
          <a:xfrm>
            <a:off x="2060109" y="1440835"/>
            <a:ext cx="1863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Should this be HTCondor file transfer, OSDF, or shared filesystem?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fb2516c30_0_3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5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Rule of thumb - many dimensions</a:t>
            </a:r>
            <a:endParaRPr/>
          </a:p>
        </p:txBody>
      </p:sp>
      <p:sp>
        <p:nvSpPr>
          <p:cNvPr id="227" name="Google Shape;227;g25fb2516c30_0_3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28" name="Google Shape;228;g25fb2516c30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868" y="36032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5fb2516c30_0_32"/>
          <p:cNvSpPr txBox="1"/>
          <p:nvPr/>
        </p:nvSpPr>
        <p:spPr>
          <a:xfrm>
            <a:off x="3520809" y="4492810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 Size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5fb2516c30_0_32"/>
          <p:cNvSpPr/>
          <p:nvPr/>
        </p:nvSpPr>
        <p:spPr>
          <a:xfrm rot="-5400000">
            <a:off x="215775" y="2554175"/>
            <a:ext cx="2564400" cy="298800"/>
          </a:xfrm>
          <a:prstGeom prst="rightArrow">
            <a:avLst>
              <a:gd name="adj1" fmla="val 13621"/>
              <a:gd name="adj2" fmla="val 86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5fb2516c30_0_32"/>
          <p:cNvSpPr txBox="1"/>
          <p:nvPr/>
        </p:nvSpPr>
        <p:spPr>
          <a:xfrm>
            <a:off x="9" y="2502585"/>
            <a:ext cx="18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of jobs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5fb2516c30_0_32"/>
          <p:cNvSpPr/>
          <p:nvPr/>
        </p:nvSpPr>
        <p:spPr>
          <a:xfrm>
            <a:off x="3382500" y="1468475"/>
            <a:ext cx="138300" cy="147600"/>
          </a:xfrm>
          <a:prstGeom prst="ellipse">
            <a:avLst/>
          </a:prstGeom>
          <a:solidFill>
            <a:srgbClr val="FF444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5fb2516c30_0_32"/>
          <p:cNvSpPr txBox="1"/>
          <p:nvPr/>
        </p:nvSpPr>
        <p:spPr>
          <a:xfrm>
            <a:off x="3571809" y="1392285"/>
            <a:ext cx="1863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Should this be HTCondor file transfer, OSDF, or shared filesystem?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5fb2516c30_0_32"/>
          <p:cNvSpPr/>
          <p:nvPr/>
        </p:nvSpPr>
        <p:spPr>
          <a:xfrm rot="-1400629">
            <a:off x="1446699" y="3287321"/>
            <a:ext cx="2564305" cy="298710"/>
          </a:xfrm>
          <a:prstGeom prst="rightArrow">
            <a:avLst>
              <a:gd name="adj1" fmla="val 13621"/>
              <a:gd name="adj2" fmla="val 86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5fb2516c30_0_32"/>
          <p:cNvSpPr txBox="1"/>
          <p:nvPr/>
        </p:nvSpPr>
        <p:spPr>
          <a:xfrm>
            <a:off x="2042059" y="2764185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Job length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25fb2516c30_0_32"/>
          <p:cNvCxnSpPr/>
          <p:nvPr/>
        </p:nvCxnSpPr>
        <p:spPr>
          <a:xfrm>
            <a:off x="3451650" y="1827475"/>
            <a:ext cx="0" cy="16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Moving Data on the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 dirty="0"/>
              <a:t>Overview / Things to Consider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 err="1"/>
              <a:t>HTCondor</a:t>
            </a:r>
            <a:r>
              <a:rPr lang="en-US" b="1" dirty="0"/>
              <a:t> File Transfer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OSDF </a:t>
            </a:r>
            <a:endParaRPr dirty="0"/>
          </a:p>
          <a:p>
            <a:pPr indent="-4572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dirty="0"/>
              <a:t>Other Considerations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endParaRPr dirty="0"/>
          </a:p>
        </p:txBody>
      </p:sp>
      <p:sp>
        <p:nvSpPr>
          <p:cNvPr id="243" name="Google Shape;243;p1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b2516c30_0_73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5fb2516c30_0_7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78" name="Google Shape;78;g25fb2516c30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5" y="5"/>
            <a:ext cx="9695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5fb2516c30_0_73"/>
          <p:cNvSpPr/>
          <p:nvPr/>
        </p:nvSpPr>
        <p:spPr>
          <a:xfrm>
            <a:off x="5606175" y="105830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80" name="Google Shape;80;g25fb2516c30_0_73"/>
          <p:cNvSpPr/>
          <p:nvPr/>
        </p:nvSpPr>
        <p:spPr>
          <a:xfrm>
            <a:off x="661350" y="187975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66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Review: HTCondor Data Handling</a:t>
            </a:r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807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62" name="Google Shape;262;p1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84" name="Google Shape;284;p1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307" name="Google Shape;307;p1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3213100" y="3771900"/>
            <a:ext cx="261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Output transfers are staggered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Hardware transfer limits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2882900" y="19050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 rot="10800000">
            <a:off x="2870200" y="32765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371600" y="32766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5740400" y="32512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3048000" y="17018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 rot="10800000">
            <a:off x="3035300" y="30987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3251200" y="15240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 rot="10800000">
            <a:off x="3213100" y="2933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3429000" y="13589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 rot="10800000">
            <a:off x="3390900" y="27685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3390900" y="1206500"/>
            <a:ext cx="2578200" cy="1240800"/>
          </a:xfrm>
          <a:prstGeom prst="ellipse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1GB total</a:t>
            </a:r>
            <a:endParaRPr sz="2400" b="1" i="0" u="none" strike="noStrike" cap="non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3213100" y="2981996"/>
            <a:ext cx="2298600" cy="1031100"/>
          </a:xfrm>
          <a:prstGeom prst="ellipse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1GB</a:t>
            </a:r>
            <a:r>
              <a:rPr lang="en-US" sz="2400" b="1">
                <a:solidFill>
                  <a:srgbClr val="1C1ACA"/>
                </a:solidFill>
              </a:rPr>
              <a:t> </a:t>
            </a:r>
            <a:r>
              <a:rPr lang="en-US" sz="2400" b="1" i="0" u="none" strike="noStrike" cap="non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sz="2400" b="1" i="0" u="none" strike="noStrike" cap="non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Moving Data on the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 dirty="0"/>
              <a:t>Overview / Things to Consider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 dirty="0" err="1"/>
              <a:t>HTCondor</a:t>
            </a:r>
            <a:r>
              <a:rPr lang="en-US" strike="sngStrike" dirty="0"/>
              <a:t> File Transfer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/>
              <a:t>OSDF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Other Considerations</a:t>
            </a:r>
          </a:p>
        </p:txBody>
      </p:sp>
      <p:sp>
        <p:nvSpPr>
          <p:cNvPr id="356" name="Google Shape;356;p3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362" name="Google Shape;362;p3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aphicFrame>
        <p:nvGraphicFramePr>
          <p:cNvPr id="363" name="Google Shape;363;p32"/>
          <p:cNvGraphicFramePr/>
          <p:nvPr/>
        </p:nvGraphicFramePr>
        <p:xfrm>
          <a:off x="495300" y="2266950"/>
          <a:ext cx="8166100" cy="2494340"/>
        </p:xfrm>
        <a:graphic>
          <a:graphicData uri="http://schemas.openxmlformats.org/drawingml/2006/table">
            <a:tbl>
              <a:tblPr firstRow="1" bandRow="1">
                <a:noFill/>
                <a:tableStyleId>{BAFB9CA0-705D-4B56-AFB4-C84E83DB73A4}</a:tableStyleId>
              </a:tblPr>
              <a:tblGrid>
                <a:gridCol w="25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size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method of delivery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within executable or arguments?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tiny – 100MB per file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HTCondor file transfer (up to 1GB total per-job)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100MB – 1GB, shared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download from web server (local caching)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1GB – 20GB,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unique or shared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r>
                        <a:rPr lang="en-US" sz="1800" u="none" strike="noStrike" cap="none"/>
                        <a:t> (regional replication)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 GB - TBs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shared file system (local copy, local execute servers)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4" name="Google Shape;364;p32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419100" y="3580100"/>
            <a:ext cx="8305800" cy="857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88" y="1120374"/>
            <a:ext cx="8901953" cy="346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OSDF Usage on OSG</a:t>
            </a:r>
            <a:endParaRPr dirty="0"/>
          </a:p>
        </p:txBody>
      </p:sp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81" name="Google Shape;3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5525"/>
            <a:ext cx="8839199" cy="353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Available at ~95% of OSG sites</a:t>
            </a:r>
            <a:br>
              <a:rPr lang="en-US" sz="2400" dirty="0"/>
            </a:b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Regional caches on </a:t>
            </a:r>
            <a:r>
              <a:rPr lang="en-US" sz="2400" i="1" dirty="0"/>
              <a:t>very fast </a:t>
            </a:r>
            <a:r>
              <a:rPr lang="en-US" sz="2400" dirty="0"/>
              <a:t>networks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b="1" dirty="0"/>
              <a:t>Recommended max file size: 20 GB</a:t>
            </a:r>
            <a:br>
              <a:rPr lang="en-US" sz="2000" dirty="0"/>
            </a:br>
            <a:endParaRPr sz="14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solidFill>
                  <a:srgbClr val="23005F"/>
                </a:solidFill>
              </a:rPr>
              <a:t>Can copy multiple files totaling &gt;10GB</a:t>
            </a:r>
            <a:br>
              <a:rPr lang="en-US" sz="2400" dirty="0">
                <a:solidFill>
                  <a:srgbClr val="23005F"/>
                </a:solidFill>
              </a:rPr>
            </a:b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solidFill>
                  <a:srgbClr val="23005F"/>
                </a:solidFill>
              </a:rPr>
              <a:t>Change name when update files</a:t>
            </a:r>
            <a:endParaRPr sz="24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3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OSDF Considerations</a:t>
            </a:r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fb2516c30_0_93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5fb2516c30_0_9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8" name="Google Shape;88;g25fb2516c3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5" y="5"/>
            <a:ext cx="9695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5fb2516c30_0_93"/>
          <p:cNvSpPr/>
          <p:nvPr/>
        </p:nvSpPr>
        <p:spPr>
          <a:xfrm>
            <a:off x="5606175" y="105830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90" name="Google Shape;90;g25fb2516c30_0_93"/>
          <p:cNvSpPr/>
          <p:nvPr/>
        </p:nvSpPr>
        <p:spPr>
          <a:xfrm>
            <a:off x="661350" y="187975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  <p:pic>
        <p:nvPicPr>
          <p:cNvPr id="91" name="Google Shape;91;g25fb2516c3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550" y="257425"/>
            <a:ext cx="4548550" cy="42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>
            <a:spLocks noGrp="1"/>
          </p:cNvSpPr>
          <p:nvPr>
            <p:ph type="body" idx="1"/>
          </p:nvPr>
        </p:nvSpPr>
        <p:spPr>
          <a:xfrm>
            <a:off x="444500" y="1011568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Place files in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/data/</a:t>
            </a:r>
            <a:r>
              <a:rPr lang="en-US" sz="2400" dirty="0">
                <a:solidFill>
                  <a:srgbClr val="C7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4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6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"OSDF" cache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Placing Files in OSDF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p3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Access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</a:rPr>
              <a:t>OSDF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origin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36"/>
          <p:cNvCxnSpPr>
            <a:cxnSpLocks/>
            <a:endCxn id="398" idx="0"/>
          </p:cNvCxnSpPr>
          <p:nvPr/>
        </p:nvCxnSpPr>
        <p:spPr>
          <a:xfrm>
            <a:off x="1472552" y="3193494"/>
            <a:ext cx="1365898" cy="50220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06" name="Google Shape;406;p36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158457" y="1683972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/data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0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36"/>
          <p:cNvSpPr/>
          <p:nvPr/>
        </p:nvSpPr>
        <p:spPr>
          <a:xfrm>
            <a:off x="166915" y="3131540"/>
            <a:ext cx="800100" cy="346364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405;p36">
            <a:extLst>
              <a:ext uri="{FF2B5EF4-FFF2-40B4-BE49-F238E27FC236}">
                <a16:creationId xmlns:a16="http://schemas.microsoft.com/office/drawing/2014/main" id="{49568B46-19DA-C407-A117-57818D13340B}"/>
              </a:ext>
            </a:extLst>
          </p:cNvPr>
          <p:cNvCxnSpPr>
            <a:cxnSpLocks/>
            <a:stCxn id="400" idx="2"/>
            <a:endCxn id="398" idx="0"/>
          </p:cNvCxnSpPr>
          <p:nvPr/>
        </p:nvCxnSpPr>
        <p:spPr>
          <a:xfrm flipH="1">
            <a:off x="2838450" y="2959000"/>
            <a:ext cx="647700" cy="736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Use HTCondor transfer for other files</a:t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"OSDF" cache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OSDF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</a:rPr>
              <a:t>OSDF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origin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7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7;p36">
            <a:extLst>
              <a:ext uri="{FF2B5EF4-FFF2-40B4-BE49-F238E27FC236}">
                <a16:creationId xmlns:a16="http://schemas.microsoft.com/office/drawing/2014/main" id="{F5CC71BE-606F-35F0-8899-C82E18D4FA15}"/>
              </a:ext>
            </a:extLst>
          </p:cNvPr>
          <p:cNvSpPr/>
          <p:nvPr/>
        </p:nvSpPr>
        <p:spPr>
          <a:xfrm>
            <a:off x="158457" y="1683972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/data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0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Execute point downloads the large file through the cache</a:t>
            </a:r>
            <a:endParaRPr sz="24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38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"OSDF" cache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Obtaining Files in OSDF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3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</a:rPr>
              <a:t>OSDF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origin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8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/>
          <p:nvPr/>
        </p:nvSpPr>
        <p:spPr>
          <a:xfrm rot="2019642">
            <a:off x="5823787" y="2791745"/>
            <a:ext cx="2273245" cy="531597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rgbClr val="121187"/>
          </a:solidFill>
          <a:ln w="38100" cap="flat" cmpd="sng">
            <a:solidFill>
              <a:srgbClr val="1211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4350011" y="2101850"/>
            <a:ext cx="15123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7;p36">
            <a:extLst>
              <a:ext uri="{FF2B5EF4-FFF2-40B4-BE49-F238E27FC236}">
                <a16:creationId xmlns:a16="http://schemas.microsoft.com/office/drawing/2014/main" id="{69017C59-C5B4-1866-93F8-6B3A62CA5A37}"/>
              </a:ext>
            </a:extLst>
          </p:cNvPr>
          <p:cNvSpPr/>
          <p:nvPr/>
        </p:nvSpPr>
        <p:spPr>
          <a:xfrm>
            <a:off x="158457" y="1683972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/data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0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fb2516c30_0_11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460" name="Google Shape;460;g25fb2516c30_0_11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61" name="Google Shape;461;g25fb2516c30_0_112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g25fb2516c30_0_112"/>
          <p:cNvPicPr preferRelativeResize="0"/>
          <p:nvPr/>
        </p:nvPicPr>
        <p:blipFill rotWithShape="1">
          <a:blip r:embed="rId3">
            <a:alphaModFix/>
          </a:blip>
          <a:srcRect r="35824"/>
          <a:stretch/>
        </p:blipFill>
        <p:spPr>
          <a:xfrm>
            <a:off x="69425" y="943125"/>
            <a:ext cx="7736842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25fb2516c30_0_112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464" name="Google Shape;464;g25fb2516c30_0_112"/>
          <p:cNvSpPr/>
          <p:nvPr/>
        </p:nvSpPr>
        <p:spPr>
          <a:xfrm>
            <a:off x="1016100" y="33526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fb2516c30_0_12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470" name="Google Shape;470;g25fb2516c30_0_12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71" name="Google Shape;471;g25fb2516c30_0_123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g25fb2516c30_0_123"/>
          <p:cNvPicPr preferRelativeResize="0"/>
          <p:nvPr/>
        </p:nvPicPr>
        <p:blipFill rotWithShape="1">
          <a:blip r:embed="rId3">
            <a:alphaModFix/>
          </a:blip>
          <a:srcRect r="35754"/>
          <a:stretch/>
        </p:blipFill>
        <p:spPr>
          <a:xfrm>
            <a:off x="69426" y="943125"/>
            <a:ext cx="7745308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25fb2516c30_0_123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474" name="Google Shape;474;g25fb2516c30_0_123"/>
          <p:cNvSpPr/>
          <p:nvPr/>
        </p:nvSpPr>
        <p:spPr>
          <a:xfrm>
            <a:off x="1016100" y="33526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  <p:sp>
        <p:nvSpPr>
          <p:cNvPr id="475" name="Google Shape;475;g25fb2516c30_0_123"/>
          <p:cNvSpPr/>
          <p:nvPr/>
        </p:nvSpPr>
        <p:spPr>
          <a:xfrm>
            <a:off x="670875" y="2682875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476" name="Google Shape;476;g25fb2516c30_0_123"/>
          <p:cNvSpPr/>
          <p:nvPr/>
        </p:nvSpPr>
        <p:spPr>
          <a:xfrm>
            <a:off x="4879475" y="240030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477" name="Google Shape;477;g25fb2516c30_0_123"/>
          <p:cNvSpPr/>
          <p:nvPr/>
        </p:nvSpPr>
        <p:spPr>
          <a:xfrm>
            <a:off x="670875" y="36508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478" name="Google Shape;478;g25fb2516c30_0_123"/>
          <p:cNvSpPr/>
          <p:nvPr/>
        </p:nvSpPr>
        <p:spPr>
          <a:xfrm rot="-257293">
            <a:off x="1510014" y="2552649"/>
            <a:ext cx="3185618" cy="34265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25fb2516c30_0_123"/>
          <p:cNvSpPr/>
          <p:nvPr/>
        </p:nvSpPr>
        <p:spPr>
          <a:xfrm rot="-5606466">
            <a:off x="670052" y="3167933"/>
            <a:ext cx="459829" cy="34262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5fb2516c30_0_14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485" name="Google Shape;485;g25fb2516c30_0_14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86" name="Google Shape;486;g25fb2516c30_0_148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g25fb2516c30_0_148"/>
          <p:cNvPicPr preferRelativeResize="0"/>
          <p:nvPr/>
        </p:nvPicPr>
        <p:blipFill rotWithShape="1">
          <a:blip r:embed="rId3">
            <a:alphaModFix/>
          </a:blip>
          <a:srcRect r="35473"/>
          <a:stretch/>
        </p:blipFill>
        <p:spPr>
          <a:xfrm>
            <a:off x="69425" y="943125"/>
            <a:ext cx="7779175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25fb2516c30_0_148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489" name="Google Shape;489;g25fb2516c30_0_148"/>
          <p:cNvSpPr/>
          <p:nvPr/>
        </p:nvSpPr>
        <p:spPr>
          <a:xfrm>
            <a:off x="670875" y="2682875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fb2516c30_0_16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495" name="Google Shape;495;g25fb2516c30_0_16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96" name="Google Shape;496;g25fb2516c30_0_162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g25fb2516c30_0_162"/>
          <p:cNvPicPr preferRelativeResize="0"/>
          <p:nvPr/>
        </p:nvPicPr>
        <p:blipFill rotWithShape="1">
          <a:blip r:embed="rId3">
            <a:alphaModFix/>
          </a:blip>
          <a:srcRect r="35544"/>
          <a:stretch/>
        </p:blipFill>
        <p:spPr>
          <a:xfrm>
            <a:off x="69425" y="943125"/>
            <a:ext cx="7770708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25fb2516c30_0_162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499" name="Google Shape;499;g25fb2516c30_0_162"/>
          <p:cNvSpPr/>
          <p:nvPr/>
        </p:nvSpPr>
        <p:spPr>
          <a:xfrm>
            <a:off x="1016100" y="33526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00" name="Google Shape;500;g25fb2516c30_0_162"/>
          <p:cNvSpPr/>
          <p:nvPr/>
        </p:nvSpPr>
        <p:spPr>
          <a:xfrm>
            <a:off x="670875" y="2682875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01" name="Google Shape;501;g25fb2516c30_0_162"/>
          <p:cNvSpPr/>
          <p:nvPr/>
        </p:nvSpPr>
        <p:spPr>
          <a:xfrm>
            <a:off x="670875" y="36508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02" name="Google Shape;502;g25fb2516c30_0_162"/>
          <p:cNvSpPr/>
          <p:nvPr/>
        </p:nvSpPr>
        <p:spPr>
          <a:xfrm rot="-5606466">
            <a:off x="670052" y="3167933"/>
            <a:ext cx="459829" cy="34262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fb2516c30_0_17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508" name="Google Shape;508;g25fb2516c30_0_17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09" name="Google Shape;509;g25fb2516c30_0_176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g25fb2516c30_0_176"/>
          <p:cNvPicPr preferRelativeResize="0"/>
          <p:nvPr/>
        </p:nvPicPr>
        <p:blipFill rotWithShape="1">
          <a:blip r:embed="rId3">
            <a:alphaModFix/>
          </a:blip>
          <a:srcRect r="35965"/>
          <a:stretch/>
        </p:blipFill>
        <p:spPr>
          <a:xfrm>
            <a:off x="69425" y="943125"/>
            <a:ext cx="7719908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25fb2516c30_0_176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512" name="Google Shape;512;g25fb2516c30_0_176"/>
          <p:cNvSpPr/>
          <p:nvPr/>
        </p:nvSpPr>
        <p:spPr>
          <a:xfrm>
            <a:off x="1016100" y="33526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13" name="Google Shape;513;g25fb2516c30_0_176"/>
          <p:cNvSpPr/>
          <p:nvPr/>
        </p:nvSpPr>
        <p:spPr>
          <a:xfrm>
            <a:off x="670875" y="2682875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14" name="Google Shape;514;g25fb2516c30_0_176"/>
          <p:cNvSpPr/>
          <p:nvPr/>
        </p:nvSpPr>
        <p:spPr>
          <a:xfrm>
            <a:off x="670875" y="36508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15" name="Google Shape;515;g25fb2516c30_0_176"/>
          <p:cNvSpPr/>
          <p:nvPr/>
        </p:nvSpPr>
        <p:spPr>
          <a:xfrm rot="-5606466">
            <a:off x="670052" y="3167933"/>
            <a:ext cx="459829" cy="34262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25fb2516c30_0_176"/>
          <p:cNvSpPr/>
          <p:nvPr/>
        </p:nvSpPr>
        <p:spPr>
          <a:xfrm>
            <a:off x="1168500" y="35050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17" name="Google Shape;517;g25fb2516c30_0_176"/>
          <p:cNvSpPr/>
          <p:nvPr/>
        </p:nvSpPr>
        <p:spPr>
          <a:xfrm>
            <a:off x="823275" y="38032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18" name="Google Shape;518;g25fb2516c30_0_176"/>
          <p:cNvSpPr/>
          <p:nvPr/>
        </p:nvSpPr>
        <p:spPr>
          <a:xfrm>
            <a:off x="1320900" y="36574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19" name="Google Shape;519;g25fb2516c30_0_176"/>
          <p:cNvSpPr/>
          <p:nvPr/>
        </p:nvSpPr>
        <p:spPr>
          <a:xfrm>
            <a:off x="975675" y="39556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0" name="Google Shape;520;g25fb2516c30_0_176"/>
          <p:cNvSpPr/>
          <p:nvPr/>
        </p:nvSpPr>
        <p:spPr>
          <a:xfrm>
            <a:off x="1473300" y="38098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21" name="Google Shape;521;g25fb2516c30_0_176"/>
          <p:cNvSpPr/>
          <p:nvPr/>
        </p:nvSpPr>
        <p:spPr>
          <a:xfrm>
            <a:off x="1128075" y="41080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2" name="Google Shape;522;g25fb2516c30_0_176"/>
          <p:cNvSpPr/>
          <p:nvPr/>
        </p:nvSpPr>
        <p:spPr>
          <a:xfrm>
            <a:off x="1625700" y="39622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23" name="Google Shape;523;g25fb2516c30_0_176"/>
          <p:cNvSpPr/>
          <p:nvPr/>
        </p:nvSpPr>
        <p:spPr>
          <a:xfrm>
            <a:off x="1280475" y="42604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4" name="Google Shape;524;g25fb2516c30_0_176"/>
          <p:cNvSpPr/>
          <p:nvPr/>
        </p:nvSpPr>
        <p:spPr>
          <a:xfrm>
            <a:off x="1778100" y="41146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25" name="Google Shape;525;g25fb2516c30_0_176"/>
          <p:cNvSpPr/>
          <p:nvPr/>
        </p:nvSpPr>
        <p:spPr>
          <a:xfrm>
            <a:off x="1432875" y="44128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6" name="Google Shape;526;g25fb2516c30_0_176"/>
          <p:cNvSpPr/>
          <p:nvPr/>
        </p:nvSpPr>
        <p:spPr>
          <a:xfrm>
            <a:off x="1930500" y="42670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27" name="Google Shape;527;g25fb2516c30_0_176"/>
          <p:cNvSpPr/>
          <p:nvPr/>
        </p:nvSpPr>
        <p:spPr>
          <a:xfrm>
            <a:off x="1585275" y="45652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8" name="Google Shape;528;g25fb2516c30_0_176"/>
          <p:cNvSpPr/>
          <p:nvPr/>
        </p:nvSpPr>
        <p:spPr>
          <a:xfrm>
            <a:off x="2082900" y="4419425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N</a:t>
            </a:r>
            <a:endParaRPr/>
          </a:p>
        </p:txBody>
      </p:sp>
      <p:sp>
        <p:nvSpPr>
          <p:cNvPr id="529" name="Google Shape;529;g25fb2516c30_0_176"/>
          <p:cNvSpPr/>
          <p:nvPr/>
        </p:nvSpPr>
        <p:spPr>
          <a:xfrm>
            <a:off x="1737675" y="4717650"/>
            <a:ext cx="655500" cy="3429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9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osdf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:///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/data/</a:t>
            </a:r>
            <a:r>
              <a:rPr lang="en-US" sz="18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/…</a:t>
            </a:r>
            <a:endParaRPr sz="28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the Submit File</a:t>
            </a: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CCFCD0-FAD4-CE88-A154-E9721B447A00}"/>
              </a:ext>
            </a:extLst>
          </p:cNvPr>
          <p:cNvCxnSpPr/>
          <p:nvPr/>
        </p:nvCxnSpPr>
        <p:spPr>
          <a:xfrm flipV="1">
            <a:off x="4669971" y="1967593"/>
            <a:ext cx="0" cy="547007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1C7FBE-F549-FE23-991B-8641B74E9FC9}"/>
              </a:ext>
            </a:extLst>
          </p:cNvPr>
          <p:cNvSpPr txBox="1"/>
          <p:nvPr/>
        </p:nvSpPr>
        <p:spPr>
          <a:xfrm>
            <a:off x="3682090" y="257991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FF9900"/>
                </a:solidFill>
              </a:rPr>
              <a:t>3 slashes, not 2!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5fb2516c30_0_10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about output?</a:t>
            </a:r>
            <a:endParaRPr/>
          </a:p>
        </p:txBody>
      </p:sp>
      <p:sp>
        <p:nvSpPr>
          <p:cNvPr id="543" name="Google Shape;543;g25fb2516c30_0_10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25fb2516c30_0_10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b2516c30_0_47"/>
          <p:cNvSpPr/>
          <p:nvPr/>
        </p:nvSpPr>
        <p:spPr>
          <a:xfrm>
            <a:off x="691325" y="1382650"/>
            <a:ext cx="6996300" cy="857400"/>
          </a:xfrm>
          <a:prstGeom prst="roundRect">
            <a:avLst>
              <a:gd name="adj" fmla="val 16667"/>
            </a:avLst>
          </a:prstGeom>
          <a:solidFill>
            <a:srgbClr val="E7E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5fb2516c30_0_47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yesterday…</a:t>
            </a:r>
            <a:endParaRPr/>
          </a:p>
        </p:txBody>
      </p:sp>
      <p:sp>
        <p:nvSpPr>
          <p:cNvPr id="99" name="Google Shape;99;g25fb2516c30_0_47"/>
          <p:cNvSpPr txBox="1">
            <a:spLocks noGrp="1"/>
          </p:cNvSpPr>
          <p:nvPr>
            <p:ph type="body" idx="1"/>
          </p:nvPr>
        </p:nvSpPr>
        <p:spPr>
          <a:xfrm>
            <a:off x="774700" y="1355000"/>
            <a:ext cx="7772400" cy="31599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container_image = py-cowsay.sif</a:t>
            </a:r>
            <a:endParaRPr/>
          </a:p>
        </p:txBody>
      </p:sp>
      <p:sp>
        <p:nvSpPr>
          <p:cNvPr id="100" name="Google Shape;100;g25fb2516c30_0_4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Output for HTC and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550" name="Google Shape;550;p4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51" name="Google Shape;551;p4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graphicFrame>
        <p:nvGraphicFramePr>
          <p:cNvPr id="552" name="Google Shape;552;p41"/>
          <p:cNvGraphicFramePr/>
          <p:nvPr/>
        </p:nvGraphicFramePr>
        <p:xfrm>
          <a:off x="488950" y="2341307"/>
          <a:ext cx="8166100" cy="2123490"/>
        </p:xfrm>
        <a:graphic>
          <a:graphicData uri="http://schemas.openxmlformats.org/drawingml/2006/table">
            <a:tbl>
              <a:tblPr firstRow="1" bandRow="1">
                <a:noFill/>
                <a:tableStyleId>{BAFB9CA0-705D-4B56-AFB4-C84E83DB73A4}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amount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method of delivery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sngStrike" cap="none"/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sngStrike" cap="none"/>
                        <a:t>within executable or arguments?</a:t>
                      </a:r>
                      <a:endParaRPr sz="1800" u="none" strike="sng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tiny – </a:t>
                      </a:r>
                      <a:r>
                        <a:rPr lang="en-US" sz="1800" b="1" u="sng" strike="noStrike" cap="none"/>
                        <a:t>1GB, 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HTCondor file transfer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20GB+, 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shared file system (local copy, local execute servers)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" name="Google Shape;553;p41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1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2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Output for HTC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560" name="Google Shape;560;p4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61" name="Google Shape;561;p4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graphicFrame>
        <p:nvGraphicFramePr>
          <p:cNvPr id="562" name="Google Shape;562;p42"/>
          <p:cNvGraphicFramePr/>
          <p:nvPr/>
        </p:nvGraphicFramePr>
        <p:xfrm>
          <a:off x="488950" y="2341307"/>
          <a:ext cx="8166100" cy="2123490"/>
        </p:xfrm>
        <a:graphic>
          <a:graphicData uri="http://schemas.openxmlformats.org/drawingml/2006/table">
            <a:tbl>
              <a:tblPr firstRow="1" bandRow="1">
                <a:noFill/>
                <a:tableStyleId>{BAFB9CA0-705D-4B56-AFB4-C84E83DB73A4}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amount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method of delivery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sngStrike" cap="none"/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sngStrike" cap="none"/>
                        <a:t>within executable or arguments?</a:t>
                      </a:r>
                      <a:endParaRPr sz="1800" u="none" strike="sng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tiny – </a:t>
                      </a:r>
                      <a:r>
                        <a:rPr lang="en-US" sz="1800" b="1" u="sng" strike="noStrike" cap="none"/>
                        <a:t>1GB, 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HTCondor file transfer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20GB,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20GB+, 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shared file system (local copy, local execute servers)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" name="Google Shape;563;p42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2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419100" y="3424518"/>
            <a:ext cx="8305800" cy="7188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100"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endParaRPr sz="21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1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transfer_output_remaps</a:t>
            </a:r>
            <a:r>
              <a:rPr lang="en-US" sz="21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"Output.txt = osdf:///ospool/apXX/data/</a:t>
            </a:r>
            <a:r>
              <a:rPr lang="en-US" sz="21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1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/Output.txt"</a:t>
            </a:r>
            <a:endParaRPr sz="21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4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Writing to OSDF</a:t>
            </a:r>
            <a:endParaRPr dirty="0"/>
          </a:p>
        </p:txBody>
      </p:sp>
      <p:sp>
        <p:nvSpPr>
          <p:cNvPr id="572" name="Google Shape;572;p4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C8910-A7A7-9CD5-C197-C7B9F0E097B3}"/>
              </a:ext>
            </a:extLst>
          </p:cNvPr>
          <p:cNvSpPr txBox="1"/>
          <p:nvPr/>
        </p:nvSpPr>
        <p:spPr>
          <a:xfrm>
            <a:off x="1795439" y="3722915"/>
            <a:ext cx="555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*Use semicolons (;) to separate multiple entries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Moving Data on the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 dirty="0"/>
              <a:t>Overview / Things to Consider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 dirty="0" err="1"/>
              <a:t>HTCondor</a:t>
            </a:r>
            <a:r>
              <a:rPr lang="en-US" strike="sngStrike" dirty="0"/>
              <a:t> File Transfer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 dirty="0"/>
              <a:t>OSDF</a:t>
            </a:r>
            <a:endParaRPr strike="sngStrike"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/>
              <a:t>Other Considerations</a:t>
            </a:r>
          </a:p>
        </p:txBody>
      </p:sp>
      <p:sp>
        <p:nvSpPr>
          <p:cNvPr id="356" name="Google Shape;356;p3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42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4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Only use these options if you MUST!!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solidFill>
                  <a:srgbClr val="23005F"/>
                </a:solidFill>
              </a:rPr>
              <a:t>Comes with limitations on site accessibility and/or job performance, and extra data management concerns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4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Working with Even Larger Data</a:t>
            </a:r>
            <a:endParaRPr dirty="0"/>
          </a:p>
        </p:txBody>
      </p:sp>
      <p:sp>
        <p:nvSpPr>
          <p:cNvPr id="579" name="Google Shape;579;p4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graphicFrame>
        <p:nvGraphicFramePr>
          <p:cNvPr id="580" name="Google Shape;580;p44"/>
          <p:cNvGraphicFramePr/>
          <p:nvPr/>
        </p:nvGraphicFramePr>
        <p:xfrm>
          <a:off x="495300" y="2266950"/>
          <a:ext cx="8166100" cy="2494340"/>
        </p:xfrm>
        <a:graphic>
          <a:graphicData uri="http://schemas.openxmlformats.org/drawingml/2006/table">
            <a:tbl>
              <a:tblPr firstRow="1" bandRow="1">
                <a:noFill/>
                <a:tableStyleId>{BAFB9CA0-705D-4B56-AFB4-C84E83DB73A4}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size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method of delivery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within executable or arguments?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tiny – 10MB per file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HTCondor file transfer (up to 1GB total per-job)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10MB – 1GB, shared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download from web server (local caching)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1GB - 10GB, unique or shared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r>
                        <a:rPr lang="en-US" sz="1800" u="none" strike="noStrike" cap="none"/>
                        <a:t> (regional replication)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 GB - TBs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shared file system (local copy, local execute servers)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1" name="Google Shape;581;p44"/>
          <p:cNvSpPr/>
          <p:nvPr/>
        </p:nvSpPr>
        <p:spPr>
          <a:xfrm>
            <a:off x="355600" y="4400549"/>
            <a:ext cx="8305800" cy="360725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 b="1"/>
              <a:t>Make sure to delete data when you no longer need it in the origin!!!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</a:rPr>
              <a:t>Servers do NOT have unlimited space!</a:t>
            </a:r>
            <a:endParaRPr>
              <a:solidFill>
                <a:srgbClr val="00206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</a:rPr>
              <a:t>Some may regularly clean old data for you. Check with local support.</a:t>
            </a:r>
            <a:endParaRPr sz="200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4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Cleaning Up Old Data</a:t>
            </a:r>
            <a:endParaRPr/>
          </a:p>
        </p:txBody>
      </p:sp>
      <p:sp>
        <p:nvSpPr>
          <p:cNvPr id="588" name="Google Shape;588;p4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Quick Reference</a:t>
            </a:r>
            <a:endParaRPr/>
          </a:p>
        </p:txBody>
      </p:sp>
      <p:sp>
        <p:nvSpPr>
          <p:cNvPr id="594" name="Google Shape;594;p5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graphicFrame>
        <p:nvGraphicFramePr>
          <p:cNvPr id="595" name="Google Shape;595;p50"/>
          <p:cNvGraphicFramePr/>
          <p:nvPr>
            <p:extLst>
              <p:ext uri="{D42A27DB-BD31-4B8C-83A1-F6EECF244321}">
                <p14:modId xmlns:p14="http://schemas.microsoft.com/office/powerpoint/2010/main" val="1337689392"/>
              </p:ext>
            </p:extLst>
          </p:nvPr>
        </p:nvGraphicFramePr>
        <p:xfrm>
          <a:off x="336176" y="1360070"/>
          <a:ext cx="8471650" cy="3123930"/>
        </p:xfrm>
        <a:graphic>
          <a:graphicData uri="http://schemas.openxmlformats.org/drawingml/2006/table">
            <a:tbl>
              <a:tblPr firstRow="1" bandRow="1">
                <a:noFill/>
                <a:tableStyleId>{BAFB9CA0-705D-4B56-AFB4-C84E83DB73A4}</a:tableStyleId>
              </a:tblPr>
              <a:tblGrid>
                <a:gridCol w="127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Input or Output?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File size limits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Placing files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In-job file movement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Accessibility?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HTCondor file transfer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100 MB/file (in), 1 GB/file (out); 1 GB/tot (either)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via </a:t>
                      </a:r>
                      <a:r>
                        <a:rPr lang="en-US" sz="1400" u="none" strike="noStrike" cap="none" dirty="0" err="1"/>
                        <a:t>HTCondor</a:t>
                      </a:r>
                      <a:r>
                        <a:rPr lang="en-US" sz="1400" u="none" strike="noStrike" cap="none" dirty="0"/>
                        <a:t> access point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via HTCondor submit file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anywhere HTCondor jobs can run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OSDF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 GB/file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via </a:t>
                      </a:r>
                      <a:r>
                        <a:rPr lang="en-US" dirty="0" err="1"/>
                        <a:t>HTCondor</a:t>
                      </a:r>
                      <a:r>
                        <a:rPr lang="en-US" dirty="0"/>
                        <a:t> access point or Pelican origin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/>
                        <a:t>transfer_*_file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OSG-wide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(most sites),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by anyone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Shared filesystem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Input, likely output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TBs (may vary)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via mount location (may vary)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 directly, or copy into/out of execute dir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local cluster, only by YOU (usually)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438D-6D1F-3523-8774-DDE869B0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Powers the OSDF?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ABDF-2D77-2268-5BC6-7D1CC7CBF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5900" lvl="3" indent="0">
              <a:buNone/>
            </a:pPr>
            <a:r>
              <a:rPr lang="en-US" sz="3200" dirty="0"/>
              <a:t>Pelican Platform</a:t>
            </a:r>
          </a:p>
          <a:p>
            <a:pPr marL="1485900" lvl="3" indent="0">
              <a:buNone/>
            </a:pPr>
            <a:r>
              <a:rPr lang="en-US" sz="3200" dirty="0">
                <a:hlinkClick r:id="rId2"/>
              </a:rPr>
              <a:t>www.pelicanplatform.org</a:t>
            </a:r>
            <a:endParaRPr lang="en-US" sz="3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dirty="0"/>
              <a:t>Just like how OSG uses 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b="1" dirty="0" err="1"/>
              <a:t>HTCondor</a:t>
            </a:r>
            <a:r>
              <a:rPr lang="en-US" sz="2400" dirty="0"/>
              <a:t> as the </a:t>
            </a:r>
            <a:r>
              <a:rPr lang="en-US" sz="2400" u="sng" dirty="0"/>
              <a:t>software</a:t>
            </a:r>
            <a:r>
              <a:rPr lang="en-US" sz="2400" dirty="0"/>
              <a:t> that runs the </a:t>
            </a:r>
            <a:r>
              <a:rPr lang="en-US" sz="2400" i="1" dirty="0" err="1"/>
              <a:t>OSPool</a:t>
            </a:r>
            <a:r>
              <a:rPr lang="en-US" sz="2400" i="1" dirty="0"/>
              <a:t>,</a:t>
            </a:r>
            <a:r>
              <a:rPr lang="en-US" sz="2400" dirty="0"/>
              <a:t>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dirty="0"/>
              <a:t>OSG is transitioning to use 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b="1" dirty="0"/>
              <a:t>Pelican</a:t>
            </a:r>
            <a:r>
              <a:rPr lang="en-US" sz="2400" dirty="0"/>
              <a:t> as the </a:t>
            </a:r>
            <a:r>
              <a:rPr lang="en-US" sz="2400" u="sng" dirty="0"/>
              <a:t>software</a:t>
            </a:r>
            <a:r>
              <a:rPr lang="en-US" sz="2400" dirty="0"/>
              <a:t> that runs the </a:t>
            </a:r>
            <a:r>
              <a:rPr lang="en-US" sz="2400" i="1" dirty="0"/>
              <a:t>OSDF.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99DBF-790A-3ECA-C7EC-0414CD93A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7" name="Google Shape;9;p1" descr="A blue bird in a circle&#10;&#10;Description automatically generated">
            <a:extLst>
              <a:ext uri="{FF2B5EF4-FFF2-40B4-BE49-F238E27FC236}">
                <a16:creationId xmlns:a16="http://schemas.microsoft.com/office/drawing/2014/main" id="{8110F5A7-178D-1A5C-1B35-4AF4AE2A60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672" y="1099099"/>
            <a:ext cx="1103245" cy="1090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144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438D-6D1F-3523-8774-DDE869B0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Pelican?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ABDF-2D77-2268-5BC6-7D1CC7CBF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800"/>
              </a:spcBef>
              <a:buNone/>
            </a:pPr>
            <a:r>
              <a:rPr lang="en-US" sz="2000" dirty="0"/>
              <a:t>Like HTCSS, the Pelican Platform is an open-source software being developed at CHTC (Center for High Throughput Computing) at University of Wisconsin – Madison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/>
              <a:t>Overall goal for Pelican includes:</a:t>
            </a:r>
          </a:p>
          <a:p>
            <a:pPr marL="342900">
              <a:spcBef>
                <a:spcPts val="800"/>
              </a:spcBef>
            </a:pPr>
            <a:r>
              <a:rPr lang="en-US" sz="2000" dirty="0"/>
              <a:t>Make it easy to deploy and manage systems like the OSDF</a:t>
            </a:r>
          </a:p>
          <a:p>
            <a:pPr marL="342900">
              <a:spcBef>
                <a:spcPts val="800"/>
              </a:spcBef>
            </a:pPr>
            <a:r>
              <a:rPr lang="en-US" sz="2000" dirty="0"/>
              <a:t>Provide a single protocol for users to access data (regardless of storage location)</a:t>
            </a:r>
          </a:p>
          <a:p>
            <a:pPr marL="342900">
              <a:spcBef>
                <a:spcPts val="800"/>
              </a:spcBef>
            </a:pPr>
            <a:r>
              <a:rPr lang="en-US" sz="2000" dirty="0"/>
              <a:t>Make it easy for data owners to share their data</a:t>
            </a:r>
          </a:p>
          <a:p>
            <a:pPr marL="0" indent="0" algn="ctr">
              <a:spcBef>
                <a:spcPts val="800"/>
              </a:spcBef>
              <a:buNone/>
            </a:pPr>
            <a:r>
              <a:rPr lang="en-US" sz="2000" b="1" i="1" dirty="0"/>
              <a:t>Want to learn more? Please talk to Andrew for more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99DBF-790A-3ECA-C7EC-0414CD93A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5" name="Google Shape;9;p1" descr="A blue bird in a circle&#10;&#10;Description automatically generated">
            <a:extLst>
              <a:ext uri="{FF2B5EF4-FFF2-40B4-BE49-F238E27FC236}">
                <a16:creationId xmlns:a16="http://schemas.microsoft.com/office/drawing/2014/main" id="{DF625EB0-04EB-3167-62E7-856FA5308A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465" y="1025620"/>
            <a:ext cx="1103245" cy="1090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891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4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b2516c30_0_58"/>
          <p:cNvSpPr/>
          <p:nvPr/>
        </p:nvSpPr>
        <p:spPr>
          <a:xfrm>
            <a:off x="691325" y="1382650"/>
            <a:ext cx="6996300" cy="1843500"/>
          </a:xfrm>
          <a:prstGeom prst="roundRect">
            <a:avLst>
              <a:gd name="adj" fmla="val 16667"/>
            </a:avLst>
          </a:prstGeom>
          <a:solidFill>
            <a:srgbClr val="E7E7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5fb2516c30_0_58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yesterday…</a:t>
            </a:r>
            <a:endParaRPr/>
          </a:p>
        </p:txBody>
      </p:sp>
      <p:sp>
        <p:nvSpPr>
          <p:cNvPr id="108" name="Google Shape;108;g25fb2516c30_0_58"/>
          <p:cNvSpPr txBox="1">
            <a:spLocks noGrp="1"/>
          </p:cNvSpPr>
          <p:nvPr>
            <p:ph type="body" idx="1"/>
          </p:nvPr>
        </p:nvSpPr>
        <p:spPr>
          <a:xfrm>
            <a:off x="774700" y="1355000"/>
            <a:ext cx="7772400" cy="31599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container_image = py-cowsay.sif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queue 10000</a:t>
            </a:r>
            <a:endParaRPr/>
          </a:p>
        </p:txBody>
      </p:sp>
      <p:sp>
        <p:nvSpPr>
          <p:cNvPr id="109" name="Google Shape;109;g25fb2516c30_0_5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1B57-662E-2F86-2008-04FAC7F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More info about Pelican: HTC24 talks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3270-603B-68E3-72AB-9CEF52F1A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2000" dirty="0"/>
              <a:t>"Deployment Scale and Use of OSDF" session:</a:t>
            </a:r>
            <a:br>
              <a:rPr lang="en" sz="2000" dirty="0"/>
            </a:br>
            <a:r>
              <a:rPr lang="en" sz="2000" u="sng" dirty="0">
                <a:solidFill>
                  <a:schemeClr val="hlink"/>
                </a:solidFill>
                <a:hlinkClick r:id="rId2"/>
              </a:rPr>
              <a:t>https://agenda.hep.wisc.edu/event/2175/contributions/30968/</a:t>
            </a:r>
            <a:endParaRPr lang="en" sz="2000" u="sng" dirty="0">
              <a:solidFill>
                <a:schemeClr val="hlink"/>
              </a:solidFill>
            </a:endParaRPr>
          </a:p>
          <a:p>
            <a:r>
              <a:rPr lang="en-US" sz="2000" dirty="0"/>
              <a:t>"Introducing Pelican: Powering the OSDF"</a:t>
            </a:r>
            <a:br>
              <a:rPr lang="en-US" sz="2000" dirty="0"/>
            </a:b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https://agenda.hep.wisc.edu/event/2175/contributions/30967/</a:t>
            </a:r>
            <a:endParaRPr lang="en-US" sz="2000" dirty="0"/>
          </a:p>
          <a:p>
            <a:r>
              <a:rPr lang="en-US" sz="2000" dirty="0"/>
              <a:t>"Pelican under the hood: how the data federation works"</a:t>
            </a:r>
            <a:br>
              <a:rPr lang="en-US" sz="2000" dirty="0"/>
            </a:br>
            <a:r>
              <a:rPr lang="en-US" sz="2000" u="sng" dirty="0">
                <a:solidFill>
                  <a:schemeClr val="hlink"/>
                </a:solidFill>
                <a:hlinkClick r:id="rId4"/>
              </a:rPr>
              <a:t>https://agenda.hep.wisc.edu/event/2175/contributions/31334/</a:t>
            </a:r>
            <a:r>
              <a:rPr lang="en-US" sz="2000" dirty="0"/>
              <a:t> </a:t>
            </a:r>
          </a:p>
          <a:p>
            <a:r>
              <a:rPr lang="en-US" sz="2000" dirty="0"/>
              <a:t>"Connecting Pelican to your data"</a:t>
            </a:r>
            <a:br>
              <a:rPr lang="en-US" sz="2000" dirty="0"/>
            </a:br>
            <a:r>
              <a:rPr lang="en-US" sz="2000" u="sng" dirty="0">
                <a:solidFill>
                  <a:schemeClr val="hlink"/>
                </a:solidFill>
                <a:hlinkClick r:id="rId5"/>
              </a:rPr>
              <a:t>https://agenda.hep.wisc.edu/event/2175/contributions/31335/</a:t>
            </a:r>
            <a:r>
              <a:rPr lang="en-US" sz="2000" dirty="0"/>
              <a:t> </a:t>
            </a:r>
          </a:p>
          <a:p>
            <a:r>
              <a:rPr lang="en-US" sz="2000" dirty="0"/>
              <a:t>"Data in Flight: Delivering Data with Pelican – Tutorial"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https://agenda.hep.wisc.edu/event/2175/contributions/31337/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68EA7-D19E-792E-6D76-DDD970CE5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6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4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608" name="Google Shape;608;p54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Shared Filesystem Details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2587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" name="Google Shape;614;p55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 stored on file servers, but network-mounted to local submit and execute servers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use local user accounts for file permissions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Jobs run as YOU!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readable (input) and writable (output, most of the time)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i="1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perform better with fewer large files (versus many small files of typical HTC)</a:t>
            </a:r>
            <a:endParaRPr/>
          </a:p>
        </p:txBody>
      </p:sp>
      <p:sp>
        <p:nvSpPr>
          <p:cNvPr id="615" name="Google Shape;615;p5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Technologies</a:t>
            </a:r>
            <a:endParaRPr/>
          </a:p>
        </p:txBody>
      </p:sp>
      <p:sp>
        <p:nvSpPr>
          <p:cNvPr id="621" name="Google Shape;621;p5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via network mount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NFS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AFS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Lustre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Isilon (may use NSF mount)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distributed file systems (data on many exec servers)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HDFS (Hadoop)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CEPH</a:t>
            </a:r>
            <a:endParaRPr dirty="0"/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628" name="Google Shape;628;p5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/>
          </a:p>
          <a:p>
            <a:pPr marL="85725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637" name="Google Shape;637;p5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638" name="Google Shape;638;p58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8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8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Shared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1" name="Google Shape;641;p58"/>
          <p:cNvCxnSpPr>
            <a:stCxn id="640" idx="0"/>
            <a:endCxn id="638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42" name="Google Shape;642;p58"/>
          <p:cNvCxnSpPr>
            <a:stCxn id="640" idx="0"/>
            <a:endCxn id="639" idx="2"/>
          </p:cNvCxnSpPr>
          <p:nvPr/>
        </p:nvCxnSpPr>
        <p:spPr>
          <a:xfrm rot="10800000" flipH="1">
            <a:off x="457830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43" name="Google Shape;643;p58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8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8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8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8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8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9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9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655" name="Google Shape;655;p5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656" name="Google Shape;656;p59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59"/>
          <p:cNvCxnSpPr>
            <a:stCxn id="658" idx="0"/>
            <a:endCxn id="656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60" name="Google Shape;660;p59"/>
          <p:cNvCxnSpPr>
            <a:stCxn id="658" idx="0"/>
            <a:endCxn id="657" idx="2"/>
          </p:cNvCxnSpPr>
          <p:nvPr/>
        </p:nvCxnSpPr>
        <p:spPr>
          <a:xfrm rot="10800000" flipH="1">
            <a:off x="457830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61" name="Google Shape;661;p59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9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9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9"/>
          <p:cNvSpPr/>
          <p:nvPr/>
        </p:nvSpPr>
        <p:spPr>
          <a:xfrm>
            <a:off x="5397500" y="2413000"/>
            <a:ext cx="3746400" cy="13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file.sub: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sng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 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9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9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9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0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</a:t>
            </a:r>
            <a:endParaRPr/>
          </a:p>
        </p:txBody>
      </p:sp>
      <p:sp>
        <p:nvSpPr>
          <p:cNvPr id="674" name="Google Shape;674;p6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0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0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60"/>
          <p:cNvCxnSpPr>
            <a:stCxn id="677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79" name="Google Shape;679;p60"/>
          <p:cNvCxnSpPr>
            <a:stCxn id="677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80" name="Google Shape;680;p60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0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0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0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0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60"/>
          <p:cNvSpPr txBox="1"/>
          <p:nvPr/>
        </p:nvSpPr>
        <p:spPr>
          <a:xfrm>
            <a:off x="1536700" y="22987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0"/>
          <p:cNvSpPr txBox="1"/>
          <p:nvPr/>
        </p:nvSpPr>
        <p:spPr>
          <a:xfrm>
            <a:off x="5905500" y="22733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1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693" name="Google Shape;693;p6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694" name="Google Shape;694;p61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1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1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7" name="Google Shape;697;p61"/>
          <p:cNvCxnSpPr>
            <a:stCxn id="69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98" name="Google Shape;698;p61"/>
          <p:cNvCxnSpPr>
            <a:stCxn id="696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9" name="Google Shape;699;p61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1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1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1"/>
          <p:cNvSpPr txBox="1"/>
          <p:nvPr/>
        </p:nvSpPr>
        <p:spPr>
          <a:xfrm>
            <a:off x="292100" y="2603500"/>
            <a:ext cx="1968600" cy="1200600"/>
          </a:xfrm>
          <a:prstGeom prst="rect">
            <a:avLst/>
          </a:prstGeom>
          <a:noFill/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1.Place compressed input into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1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61"/>
          <p:cNvSpPr/>
          <p:nvPr/>
        </p:nvSpPr>
        <p:spPr>
          <a:xfrm rot="2737842">
            <a:off x="1079466" y="2743114"/>
            <a:ext cx="2196972" cy="5590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1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2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712" name="Google Shape;712;p6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713" name="Google Shape;713;p62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2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6" name="Google Shape;716;p62"/>
          <p:cNvCxnSpPr>
            <a:stCxn id="71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17" name="Google Shape;717;p62"/>
          <p:cNvCxnSpPr>
            <a:stCxn id="715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18" name="Google Shape;718;p62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2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62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62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62"/>
          <p:cNvSpPr/>
          <p:nvPr/>
        </p:nvSpPr>
        <p:spPr>
          <a:xfrm rot="-2906416">
            <a:off x="5699967" y="3049886"/>
            <a:ext cx="1682694" cy="5589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2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2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2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2"/>
          <p:cNvSpPr txBox="1"/>
          <p:nvPr/>
        </p:nvSpPr>
        <p:spPr>
          <a:xfrm>
            <a:off x="6908800" y="3213100"/>
            <a:ext cx="2235300" cy="156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and decompressesthe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Like all things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We like to think of HTC/</a:t>
            </a:r>
            <a:r>
              <a:rPr lang="en-US" sz="2400" dirty="0" err="1"/>
              <a:t>OSPool</a:t>
            </a:r>
            <a:r>
              <a:rPr lang="en-US" sz="2400" dirty="0"/>
              <a:t> usage as a spectrum:</a:t>
            </a:r>
            <a:endParaRPr sz="2400"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675477"/>
            <a:ext cx="6476216" cy="7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"/>
          <p:cNvCxnSpPr/>
          <p:nvPr/>
        </p:nvCxnSpPr>
        <p:spPr>
          <a:xfrm>
            <a:off x="1419043" y="2532223"/>
            <a:ext cx="6604500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"/>
          <p:cNvSpPr txBox="1"/>
          <p:nvPr/>
        </p:nvSpPr>
        <p:spPr>
          <a:xfrm>
            <a:off x="2241176" y="2068725"/>
            <a:ext cx="47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Resources, More Planning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268587" y="3343955"/>
            <a:ext cx="112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204647" y="3343955"/>
            <a:ext cx="11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854040" y="3343956"/>
            <a:ext cx="1257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OSPool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3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</a:t>
            </a:r>
            <a:r>
              <a:rPr lang="en-US"/>
              <a:t>In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734" name="Google Shape;734;p63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3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3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7" name="Google Shape;737;p63"/>
          <p:cNvCxnSpPr>
            <a:stCxn id="73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38" name="Google Shape;738;p63"/>
          <p:cNvCxnSpPr>
            <a:stCxn id="736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9" name="Google Shape;739;p63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3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3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3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3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3"/>
          <p:cNvSpPr txBox="1"/>
          <p:nvPr/>
        </p:nvSpPr>
        <p:spPr>
          <a:xfrm>
            <a:off x="6299200" y="2959100"/>
            <a:ext cx="2595300" cy="156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must remove the file in the exec dir after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3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4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53" name="Google Shape;753;p6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754" name="Google Shape;754;p64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p64"/>
          <p:cNvCxnSpPr>
            <a:stCxn id="75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58" name="Google Shape;758;p64"/>
          <p:cNvCxnSpPr>
            <a:stCxn id="756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59" name="Google Shape;759;p64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4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4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4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64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64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4"/>
          <p:cNvSpPr txBox="1"/>
          <p:nvPr/>
        </p:nvSpPr>
        <p:spPr>
          <a:xfrm>
            <a:off x="5740400" y="2880752"/>
            <a:ext cx="2984400" cy="156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1.Executable creates and compresses the output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5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72" name="Google Shape;772;p6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773" name="Google Shape;773;p65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65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65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6" name="Google Shape;776;p65"/>
          <p:cNvCxnSpPr>
            <a:stCxn id="77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7" name="Google Shape;777;p65"/>
          <p:cNvCxnSpPr>
            <a:stCxn id="775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8" name="Google Shape;778;p65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5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5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65"/>
          <p:cNvSpPr/>
          <p:nvPr/>
        </p:nvSpPr>
        <p:spPr>
          <a:xfrm>
            <a:off x="4775200" y="412915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65"/>
          <p:cNvSpPr/>
          <p:nvPr/>
        </p:nvSpPr>
        <p:spPr>
          <a:xfrm rot="7785352">
            <a:off x="5699967" y="3049894"/>
            <a:ext cx="1682674" cy="5587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5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5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5"/>
          <p:cNvSpPr txBox="1"/>
          <p:nvPr/>
        </p:nvSpPr>
        <p:spPr>
          <a:xfrm>
            <a:off x="6705600" y="3251200"/>
            <a:ext cx="2438400" cy="8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the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6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92" name="Google Shape;792;p6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793" name="Google Shape;793;p66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6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6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6" name="Google Shape;796;p66"/>
          <p:cNvCxnSpPr>
            <a:stCxn id="79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7" name="Google Shape;797;p66"/>
          <p:cNvCxnSpPr>
            <a:stCxn id="795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98" name="Google Shape;798;p66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6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6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6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6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6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6"/>
          <p:cNvSpPr txBox="1"/>
          <p:nvPr/>
        </p:nvSpPr>
        <p:spPr>
          <a:xfrm>
            <a:off x="6299200" y="2959100"/>
            <a:ext cx="24384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removes the file in the exec dir</a:t>
            </a:r>
            <a:endParaRPr sz="2400" b="0" i="0" u="none" strike="noStrike" cap="non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6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Moving Data on the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Overview / Things to Consider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 err="1"/>
              <a:t>HTCondor</a:t>
            </a:r>
            <a:r>
              <a:rPr lang="en-US" dirty="0"/>
              <a:t> File Transfer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OSDF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reality, “big data” is relative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What is ‘big’ for </a:t>
            </a:r>
            <a:r>
              <a:rPr lang="en-US" i="1"/>
              <a:t>you</a:t>
            </a:r>
            <a:r>
              <a:rPr lang="en-US"/>
              <a:t>? Why?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cxnSp>
        <p:nvCxnSpPr>
          <p:cNvPr id="137" name="Google Shape;137;p6"/>
          <p:cNvCxnSpPr/>
          <p:nvPr/>
        </p:nvCxnSpPr>
        <p:spPr>
          <a:xfrm>
            <a:off x="3810000" y="571500"/>
            <a:ext cx="850800" cy="126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reality, “big data” is relative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What is ‘big’ for </a:t>
            </a:r>
            <a:r>
              <a:rPr lang="en-US" i="1"/>
              <a:t>you</a:t>
            </a:r>
            <a:r>
              <a:rPr lang="en-US"/>
              <a:t>? Why?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Volume, velocity, variety!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think: a million 1-KB files, versus one 1-TB file</a:t>
            </a:r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145" name="Google Shape;145;p7"/>
          <p:cNvCxnSpPr/>
          <p:nvPr/>
        </p:nvCxnSpPr>
        <p:spPr>
          <a:xfrm>
            <a:off x="3917576" y="584200"/>
            <a:ext cx="743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2339</Words>
  <Application>Microsoft Office PowerPoint</Application>
  <PresentationFormat>On-screen Show (16:9)</PresentationFormat>
  <Paragraphs>625</Paragraphs>
  <Slides>63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Consolas</vt:lpstr>
      <vt:lpstr>Times New Roman</vt:lpstr>
      <vt:lpstr>Helvetica Neue</vt:lpstr>
      <vt:lpstr>Arial</vt:lpstr>
      <vt:lpstr>Calibri</vt:lpstr>
      <vt:lpstr>Times</vt:lpstr>
      <vt:lpstr>Poppins</vt:lpstr>
      <vt:lpstr>OSG-Summer-School-Template</vt:lpstr>
      <vt:lpstr>Moving Data on the OSPool</vt:lpstr>
      <vt:lpstr>PowerPoint Presentation</vt:lpstr>
      <vt:lpstr>PowerPoint Presentation</vt:lpstr>
      <vt:lpstr>From yesterday…</vt:lpstr>
      <vt:lpstr>From yesterday…</vt:lpstr>
      <vt:lpstr>Like all things</vt:lpstr>
      <vt:lpstr>Moving Data on the OSPool</vt:lpstr>
      <vt:lpstr>What is big large data?</vt:lpstr>
      <vt:lpstr>What is big large data?</vt:lpstr>
      <vt:lpstr>Determining In-Job Needs</vt:lpstr>
      <vt:lpstr>Data Management Tips</vt:lpstr>
      <vt:lpstr>First! Try to minimize your data</vt:lpstr>
      <vt:lpstr>‘Large’ data: The collaborator analogy </vt:lpstr>
      <vt:lpstr>Large input in HTC and OSPool</vt:lpstr>
      <vt:lpstr>Transfers</vt:lpstr>
      <vt:lpstr>Rule of thumb - many dimensions</vt:lpstr>
      <vt:lpstr>Rule of thumb - many dimensions</vt:lpstr>
      <vt:lpstr>Rule of thumb - many dimensions</vt:lpstr>
      <vt:lpstr>Moving Data on the OSPool</vt:lpstr>
      <vt:lpstr>Review: HTCondor Data Handling</vt:lpstr>
      <vt:lpstr>Network bottleneck: the submit server</vt:lpstr>
      <vt:lpstr>Network bottleneck: the submit server</vt:lpstr>
      <vt:lpstr>Network bottleneck: the submit server</vt:lpstr>
      <vt:lpstr>Hardware transfer limits</vt:lpstr>
      <vt:lpstr>Moving Data on the OSPool</vt:lpstr>
      <vt:lpstr>Large input in HTC and OSPool</vt:lpstr>
      <vt:lpstr>Open Science Data Federation (OSDF)</vt:lpstr>
      <vt:lpstr>OSDF Usage on OSG</vt:lpstr>
      <vt:lpstr>OSDF Considerations</vt:lpstr>
      <vt:lpstr>Placing Files in OSDF</vt:lpstr>
      <vt:lpstr>Obtaining Files in OSDF</vt:lpstr>
      <vt:lpstr>Obtaining Files in OSDF</vt:lpstr>
      <vt:lpstr>Open Science Data Federation (OSDF)</vt:lpstr>
      <vt:lpstr>Open Science Data Federation (OSDF)</vt:lpstr>
      <vt:lpstr>Open Science Data Federation (OSDF)</vt:lpstr>
      <vt:lpstr>Open Science Data Federation (OSDF)</vt:lpstr>
      <vt:lpstr>Open Science Data Federation (OSDF)</vt:lpstr>
      <vt:lpstr>In the Submit File</vt:lpstr>
      <vt:lpstr>How about output?</vt:lpstr>
      <vt:lpstr>Output for HTC and OSPool</vt:lpstr>
      <vt:lpstr>Output for HTC and OSPool</vt:lpstr>
      <vt:lpstr>Writing to OSDF</vt:lpstr>
      <vt:lpstr>Moving Data on the OSPool</vt:lpstr>
      <vt:lpstr>Working with Even Larger Data</vt:lpstr>
      <vt:lpstr>Cleaning Up Old Data</vt:lpstr>
      <vt:lpstr>Quick Reference</vt:lpstr>
      <vt:lpstr>What Powers the OSDF?</vt:lpstr>
      <vt:lpstr>What is Pelican?</vt:lpstr>
      <vt:lpstr>Questions?</vt:lpstr>
      <vt:lpstr>More info about Pelican: HTC24 talks</vt:lpstr>
      <vt:lpstr>Additional Slides</vt:lpstr>
      <vt:lpstr>(Local) Shared Filesystems</vt:lpstr>
      <vt:lpstr>Shared FS Technologies</vt:lpstr>
      <vt:lpstr>Shared FS Configurations</vt:lpstr>
      <vt:lpstr>Submit dir within shared FS</vt:lpstr>
      <vt:lpstr>Submit dir within shared FS</vt:lpstr>
      <vt:lpstr>Separate shared FS</vt:lpstr>
      <vt:lpstr>Separate shared FS - Input</vt:lpstr>
      <vt:lpstr>Separate shared FS - Input</vt:lpstr>
      <vt:lpstr>Separate shared FS - Input</vt:lpstr>
      <vt:lpstr>Separate shared FS - Output</vt:lpstr>
      <vt:lpstr>Separate shared FS - Output</vt:lpstr>
      <vt:lpstr>Separate shared FS -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Andrew Owen</cp:lastModifiedBy>
  <cp:revision>2</cp:revision>
  <dcterms:modified xsi:type="dcterms:W3CDTF">2024-08-06T20:48:37Z</dcterms:modified>
</cp:coreProperties>
</file>