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3" r:id="rId5"/>
    <p:sldId id="265" r:id="rId6"/>
    <p:sldId id="267" r:id="rId7"/>
    <p:sldId id="266" r:id="rId8"/>
    <p:sldId id="268" r:id="rId9"/>
    <p:sldId id="624" r:id="rId10"/>
    <p:sldId id="269" r:id="rId11"/>
    <p:sldId id="476" r:id="rId12"/>
    <p:sldId id="481" r:id="rId13"/>
    <p:sldId id="627" r:id="rId14"/>
    <p:sldId id="626" r:id="rId15"/>
    <p:sldId id="298" r:id="rId16"/>
    <p:sldId id="489" r:id="rId17"/>
    <p:sldId id="625" r:id="rId18"/>
    <p:sldId id="293" r:id="rId19"/>
    <p:sldId id="294" r:id="rId20"/>
    <p:sldId id="295" r:id="rId21"/>
    <p:sldId id="299" r:id="rId22"/>
    <p:sldId id="300" r:id="rId23"/>
    <p:sldId id="488" r:id="rId24"/>
    <p:sldId id="622" r:id="rId25"/>
    <p:sldId id="62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27247-89C6-D941-BE44-CFA8A5D51554}" v="64" dt="2024-08-06T11:07:31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/>
    <p:restoredTop sz="90398"/>
  </p:normalViewPr>
  <p:slideViewPr>
    <p:cSldViewPr snapToGrid="0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wmic Islam" userId="757366e6-01c6-4e48-9747-b7cfbbf703f9" providerId="ADAL" clId="{12627247-89C6-D941-BE44-CFA8A5D51554}"/>
    <pc:docChg chg="modSld">
      <pc:chgData name="Showmic Islam" userId="757366e6-01c6-4e48-9747-b7cfbbf703f9" providerId="ADAL" clId="{12627247-89C6-D941-BE44-CFA8A5D51554}" dt="2024-08-06T11:11:03.561" v="25" actId="113"/>
      <pc:docMkLst>
        <pc:docMk/>
      </pc:docMkLst>
      <pc:sldChg chg="modSp mod">
        <pc:chgData name="Showmic Islam" userId="757366e6-01c6-4e48-9747-b7cfbbf703f9" providerId="ADAL" clId="{12627247-89C6-D941-BE44-CFA8A5D51554}" dt="2024-08-06T10:55:14.528" v="0" actId="20577"/>
        <pc:sldMkLst>
          <pc:docMk/>
          <pc:sldMk cId="3372304871" sldId="257"/>
        </pc:sldMkLst>
        <pc:spChg chg="mod">
          <ac:chgData name="Showmic Islam" userId="757366e6-01c6-4e48-9747-b7cfbbf703f9" providerId="ADAL" clId="{12627247-89C6-D941-BE44-CFA8A5D51554}" dt="2024-08-06T10:55:14.528" v="0" actId="20577"/>
          <ac:spMkLst>
            <pc:docMk/>
            <pc:sldMk cId="3372304871" sldId="257"/>
            <ac:spMk id="4" creationId="{612D09E2-5596-795E-C255-09EAC6587AC8}"/>
          </ac:spMkLst>
        </pc:spChg>
      </pc:sldChg>
      <pc:sldChg chg="modSp">
        <pc:chgData name="Showmic Islam" userId="757366e6-01c6-4e48-9747-b7cfbbf703f9" providerId="ADAL" clId="{12627247-89C6-D941-BE44-CFA8A5D51554}" dt="2024-08-06T11:00:57.362" v="2" actId="113"/>
        <pc:sldMkLst>
          <pc:docMk/>
          <pc:sldMk cId="4079116580" sldId="265"/>
        </pc:sldMkLst>
        <pc:spChg chg="mod">
          <ac:chgData name="Showmic Islam" userId="757366e6-01c6-4e48-9747-b7cfbbf703f9" providerId="ADAL" clId="{12627247-89C6-D941-BE44-CFA8A5D51554}" dt="2024-08-06T11:00:57.362" v="2" actId="113"/>
          <ac:spMkLst>
            <pc:docMk/>
            <pc:sldMk cId="4079116580" sldId="265"/>
            <ac:spMk id="37" creationId="{9DA9C7A2-3A46-FAAF-3A2E-CE8815D71065}"/>
          </ac:spMkLst>
        </pc:spChg>
      </pc:sldChg>
      <pc:sldChg chg="modSp mod">
        <pc:chgData name="Showmic Islam" userId="757366e6-01c6-4e48-9747-b7cfbbf703f9" providerId="ADAL" clId="{12627247-89C6-D941-BE44-CFA8A5D51554}" dt="2024-08-06T11:11:03.561" v="25" actId="113"/>
        <pc:sldMkLst>
          <pc:docMk/>
          <pc:sldMk cId="0" sldId="300"/>
        </pc:sldMkLst>
        <pc:spChg chg="mod">
          <ac:chgData name="Showmic Islam" userId="757366e6-01c6-4e48-9747-b7cfbbf703f9" providerId="ADAL" clId="{12627247-89C6-D941-BE44-CFA8A5D51554}" dt="2024-08-06T11:11:03.561" v="25" actId="113"/>
          <ac:spMkLst>
            <pc:docMk/>
            <pc:sldMk cId="0" sldId="300"/>
            <ac:spMk id="295" creationId="{00000000-0000-0000-0000-000000000000}"/>
          </ac:spMkLst>
        </pc:spChg>
        <pc:spChg chg="mod">
          <ac:chgData name="Showmic Islam" userId="757366e6-01c6-4e48-9747-b7cfbbf703f9" providerId="ADAL" clId="{12627247-89C6-D941-BE44-CFA8A5D51554}" dt="2024-08-06T11:10:27.318" v="24" actId="207"/>
          <ac:spMkLst>
            <pc:docMk/>
            <pc:sldMk cId="0" sldId="300"/>
            <ac:spMk id="296" creationId="{00000000-0000-0000-0000-000000000000}"/>
          </ac:spMkLst>
        </pc:spChg>
      </pc:sldChg>
      <pc:sldChg chg="modSp">
        <pc:chgData name="Showmic Islam" userId="757366e6-01c6-4e48-9747-b7cfbbf703f9" providerId="ADAL" clId="{12627247-89C6-D941-BE44-CFA8A5D51554}" dt="2024-08-06T11:07:31.151" v="23" actId="20577"/>
        <pc:sldMkLst>
          <pc:docMk/>
          <pc:sldMk cId="2532164305" sldId="626"/>
        </pc:sldMkLst>
        <pc:spChg chg="mod">
          <ac:chgData name="Showmic Islam" userId="757366e6-01c6-4e48-9747-b7cfbbf703f9" providerId="ADAL" clId="{12627247-89C6-D941-BE44-CFA8A5D51554}" dt="2024-08-06T11:07:31.151" v="23" actId="20577"/>
          <ac:spMkLst>
            <pc:docMk/>
            <pc:sldMk cId="2532164305" sldId="626"/>
            <ac:spMk id="6" creationId="{E44A4E72-C8FA-C258-30DB-CBF02A9030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0505-B3EC-4B46-9AB7-82F148AE226B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F4FF5-9F22-1241-8921-F2C4043E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when hold happens. You can see when you type </a:t>
            </a:r>
            <a:r>
              <a:rPr lang="en-US" dirty="0" err="1"/>
              <a:t>condor_q</a:t>
            </a:r>
            <a:r>
              <a:rPr lang="en-US" dirty="0"/>
              <a:t> –hold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stash transfer too slow; job has run too long;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 &amp; 15 are similar</a:t>
            </a:r>
          </a:p>
        </p:txBody>
      </p:sp>
    </p:spTree>
    <p:extLst>
      <p:ext uri="{BB962C8B-B14F-4D97-AF65-F5344CB8AC3E}">
        <p14:creationId xmlns:p14="http://schemas.microsoft.com/office/powerpoint/2010/main" val="405037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the diagnosis- can be in here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96904" y="136525"/>
            <a:ext cx="9556897" cy="1325563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E99FB-80CB-C62C-971A-0FF292A1AB3F}"/>
              </a:ext>
            </a:extLst>
          </p:cNvPr>
          <p:cNvSpPr txBox="1"/>
          <p:nvPr userDrawn="1"/>
        </p:nvSpPr>
        <p:spPr>
          <a:xfrm>
            <a:off x="5225143" y="6966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225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Troubleshooting Jobs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Showmic Islam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Computing Facilitator@ OSG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Applications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Holland Computing Center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4F5D7-EAB0-2941-9771-6B4FE2550C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EF30-C566-40D9-7C42-ABB8754E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327900" cy="4340776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Comparing </a:t>
            </a:r>
            <a:r>
              <a:rPr lang="en-US" b="1" dirty="0"/>
              <a:t>expectations vs. what happened</a:t>
            </a:r>
            <a:r>
              <a:rPr lang="en-US" dirty="0"/>
              <a:t>: Either might be wrong!</a:t>
            </a:r>
          </a:p>
          <a:p>
            <a:r>
              <a:rPr lang="en-US" b="1" dirty="0"/>
              <a:t>Read messages carefully </a:t>
            </a:r>
            <a:r>
              <a:rPr lang="en-US" dirty="0"/>
              <a:t>— even if some parts make no sense, what hints can you get?</a:t>
            </a:r>
          </a:p>
          <a:p>
            <a:r>
              <a:rPr lang="en-US" dirty="0"/>
              <a:t>Search </a:t>
            </a:r>
            <a:r>
              <a:rPr lang="en-US" b="1" dirty="0"/>
              <a:t>online</a:t>
            </a:r>
            <a:r>
              <a:rPr lang="en-US" dirty="0"/>
              <a:t> … but evaluate what you find</a:t>
            </a:r>
          </a:p>
          <a:p>
            <a:r>
              <a:rPr lang="en-US" dirty="0"/>
              <a:t>Collect links and other resources that help</a:t>
            </a:r>
          </a:p>
          <a:p>
            <a:r>
              <a:rPr lang="en-US" dirty="0"/>
              <a:t>Ask for help! And provide key details: versions, commands, files, messages, logs, etc.</a:t>
            </a:r>
          </a:p>
          <a:p>
            <a:r>
              <a:rPr lang="en-US" dirty="0"/>
              <a:t>Always keep the log, error and condor output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17A-CB10-EC15-DF12-520C1F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9598" y="6369050"/>
            <a:ext cx="1372402" cy="365125"/>
          </a:xfrm>
        </p:spPr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2537D2-C6E6-9E8D-54FF-C3BF072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General Troubleshooting Tips</a:t>
            </a:r>
          </a:p>
        </p:txBody>
      </p:sp>
      <p:pic>
        <p:nvPicPr>
          <p:cNvPr id="7" name="Picture 6" descr="A person wearing glasses&#10;&#10;Description automatically generated">
            <a:extLst>
              <a:ext uri="{FF2B5EF4-FFF2-40B4-BE49-F238E27FC236}">
                <a16:creationId xmlns:a16="http://schemas.microsoft.com/office/drawing/2014/main" id="{0330E132-5A2A-417C-551F-0BD9EF38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74" y="1795462"/>
            <a:ext cx="3956716" cy="27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7596" y="31497"/>
            <a:ext cx="9619488" cy="8540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Reviewing Failed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6" y="1253330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Job log, output and error files can provide valuable troubleshooting details: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7837"/>
              </p:ext>
            </p:extLst>
          </p:nvPr>
        </p:nvGraphicFramePr>
        <p:xfrm>
          <a:off x="1844040" y="2404971"/>
          <a:ext cx="8682168" cy="31996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691">
                <a:tc>
                  <a:txBody>
                    <a:bodyPr/>
                    <a:lstStyle/>
                    <a:p>
                      <a:r>
                        <a:rPr lang="en-US" sz="2100" dirty="0"/>
                        <a:t>Log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Error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0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when jobs were submitted, started, held, or stopped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where job ran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dirty="0"/>
                        <a:t>resources used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interruption</a:t>
                      </a:r>
                      <a:r>
                        <a:rPr lang="en-US" sz="2100" baseline="0" dirty="0"/>
                        <a:t> reasons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b="1" dirty="0"/>
                        <a:t>exit status</a:t>
                      </a:r>
                      <a:endParaRPr lang="en-US" sz="2100" b="1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/>
                        <a:t>stdout</a:t>
                      </a:r>
                      <a:r>
                        <a:rPr lang="en-US" sz="2100" dirty="0"/>
                        <a:t> (or other output files) </a:t>
                      </a:r>
                      <a:r>
                        <a:rPr lang="en-US" sz="2100" baseline="0" dirty="0"/>
                        <a:t>may contain errors from the executable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baseline="0" dirty="0"/>
                        <a:t>stderr c</a:t>
                      </a:r>
                      <a:r>
                        <a:rPr lang="en-US" sz="2100" dirty="0"/>
                        <a:t>aptures errors from </a:t>
                      </a:r>
                      <a:r>
                        <a:rPr lang="en-US" sz="2100" baseline="0" dirty="0"/>
                        <a:t>the operating system, or reported by the executable, itself.</a:t>
                      </a:r>
                      <a:endParaRPr lang="en-US" sz="2100" dirty="0"/>
                    </a:p>
                    <a:p>
                      <a:endParaRPr lang="en-US" sz="2100" dirty="0"/>
                    </a:p>
                    <a:p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AFDE6C89-2805-9040-8569-3D12C7CE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74" y="1174015"/>
            <a:ext cx="11041227" cy="1540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HTCondor puts a job on hold, it provides a hold reason, which can be viewed in the log file, with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mr-IN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Consolas" charset="0"/>
              </a:rPr>
              <a:t>–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hold &lt;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Job.ID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2800" dirty="0"/>
              <a:t>, or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&lt;username&gt;</a:t>
            </a:r>
            <a:r>
              <a:rPr lang="en-US" sz="2800" dirty="0"/>
              <a:t>: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1C04204-B34A-AF47-9E27-AA154410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67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716D0-5492-8551-60DB-C43A1929A216}"/>
              </a:ext>
            </a:extLst>
          </p:cNvPr>
          <p:cNvSpPr txBox="1"/>
          <p:nvPr/>
        </p:nvSpPr>
        <p:spPr>
          <a:xfrm>
            <a:off x="854787" y="2499578"/>
            <a:ext cx="10515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61464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i="1" dirty="0"/>
              <a:t>Failed to initialize user log to </a:t>
            </a:r>
            <a:r>
              <a:rPr lang="en-US" sz="2400" b="1" i="1" dirty="0">
                <a:solidFill>
                  <a:schemeClr val="accent1"/>
                </a:solidFill>
              </a:rPr>
              <a:t>/path</a:t>
            </a:r>
            <a:endParaRPr lang="en-US" sz="2400" dirty="0"/>
          </a:p>
          <a:p>
            <a:pPr marL="800100" lvl="1" indent="-342900" defTabSz="361464">
              <a:buFont typeface="Wingdings" pitchFamily="2" charset="2"/>
              <a:buChar char="q"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Could not create log file, check </a:t>
            </a:r>
            <a:r>
              <a:rPr lang="en-US" sz="2400" b="1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/path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carefully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memory usage exceeded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request_memory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Job in status 2 put on hold by SYSTEM_PERIODIC_HOLD due to memory usage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.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Request more memory than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 megabytes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input files failure at </a:t>
            </a:r>
            <a:r>
              <a:rPr lang="en-US" sz="2400" b="1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access point ap40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while sending files to the execution point. Details: reading from file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Job can not find the files in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i="1" dirty="0">
                <a:sym typeface="Menlo Regular"/>
              </a:rPr>
              <a:t>to transfer to execute point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8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5640B-6310-B1A5-AAB9-C20C091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22B942-B946-893E-E6EC-B7D590095303}"/>
              </a:ext>
            </a:extLst>
          </p:cNvPr>
          <p:cNvSpPr txBox="1">
            <a:spLocks/>
          </p:cNvSpPr>
          <p:nvPr/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25778874-AD6C-38AA-5EEA-F6C753DA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84" y="1333503"/>
            <a:ext cx="3956716" cy="2725737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5EC8C630-944A-167D-CF3D-7593A9ECCAF2}"/>
              </a:ext>
            </a:extLst>
          </p:cNvPr>
          <p:cNvSpPr/>
          <p:nvPr/>
        </p:nvSpPr>
        <p:spPr>
          <a:xfrm>
            <a:off x="9619989" y="2968668"/>
            <a:ext cx="1037501" cy="117766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79423-39DD-8C6E-F1D6-04F9BAF081FF}"/>
              </a:ext>
            </a:extLst>
          </p:cNvPr>
          <p:cNvSpPr txBox="1"/>
          <p:nvPr/>
        </p:nvSpPr>
        <p:spPr>
          <a:xfrm>
            <a:off x="9165109" y="4146331"/>
            <a:ext cx="209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False</a:t>
            </a:r>
            <a:br>
              <a:rPr lang="en-US" sz="2400" dirty="0"/>
            </a:br>
            <a:r>
              <a:rPr lang="en-US" sz="2400" b="1" dirty="0"/>
              <a:t>ChatGPT</a:t>
            </a:r>
          </a:p>
        </p:txBody>
      </p:sp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9A383E5-E94A-168F-3523-5CB5301B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37" y="1068838"/>
            <a:ext cx="5648588" cy="47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2AE-89E0-C095-972E-BD46A588EA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DAF8F-8141-52A3-920D-BCADD72C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common hold reasons</a:t>
            </a:r>
          </a:p>
        </p:txBody>
      </p:sp>
      <p:sp>
        <p:nvSpPr>
          <p:cNvPr id="6" name="Failed to initialize user log to /path or /dev/null…">
            <a:extLst>
              <a:ext uri="{FF2B5EF4-FFF2-40B4-BE49-F238E27FC236}">
                <a16:creationId xmlns:a16="http://schemas.microsoft.com/office/drawing/2014/main" id="{E44A4E72-C8FA-C258-30DB-CBF02A903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5666" y="2344613"/>
            <a:ext cx="10515600" cy="1685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The job exceeded allowed execute duration of 20:00:00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Job ran for too long</a:t>
            </a:r>
            <a:endParaRPr dirty="0"/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….: execute point failed to upload checkpoint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Job </a:t>
            </a:r>
            <a:r>
              <a:rPr lang="en-US" dirty="0"/>
              <a:t>failed to checkpoint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(more on Friday)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4A23B-4E2F-C186-32FF-6C2146BD59E8}"/>
              </a:ext>
            </a:extLst>
          </p:cNvPr>
          <p:cNvSpPr txBox="1"/>
          <p:nvPr/>
        </p:nvSpPr>
        <p:spPr>
          <a:xfrm>
            <a:off x="935666" y="1507126"/>
            <a:ext cx="915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 specified </a:t>
            </a:r>
            <a:r>
              <a:rPr lang="en-US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transfer_output_files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b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execute point was not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5989-37F1-A4F2-02FC-F9A4645BC182}"/>
              </a:ext>
            </a:extLst>
          </p:cNvPr>
          <p:cNvSpPr txBox="1"/>
          <p:nvPr/>
        </p:nvSpPr>
        <p:spPr>
          <a:xfrm>
            <a:off x="496794" y="4029623"/>
            <a:ext cx="1095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output files failure at access point… while receiving files from the execution point. Details: Error from ….execute point … failed to send file(s) at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apxx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; failed to create directory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Disk quota exceeded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File </a:t>
            </a:r>
            <a:r>
              <a:rPr lang="en-US" sz="2400" b="1" dirty="0"/>
              <a:t>transfer error </a:t>
            </a:r>
            <a:r>
              <a:rPr lang="en-US" sz="2400" dirty="0"/>
              <a:t>due to exceeding disk space</a:t>
            </a:r>
          </a:p>
        </p:txBody>
      </p:sp>
    </p:spTree>
    <p:extLst>
      <p:ext uri="{BB962C8B-B14F-4D97-AF65-F5344CB8AC3E}">
        <p14:creationId xmlns:p14="http://schemas.microsoft.com/office/powerpoint/2010/main" val="2532164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f the situation can be fixed while job is held (e.g., you forgot to create directory for output):…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2694" indent="-562694">
              <a:buAutoNum type="arabicPeriod"/>
            </a:pPr>
            <a:r>
              <a:rPr sz="3600" dirty="0"/>
              <a:t>If the situation can be fixed while job is held (e.g., you forgot to create directory for output):</a:t>
            </a:r>
          </a:p>
          <a:p>
            <a:pPr marL="1015975" lvl="1" indent="-507987">
              <a:buAutoNum type="alphaLcPeriod"/>
            </a:pPr>
            <a:r>
              <a:rPr dirty="0"/>
              <a:t>Fix the situation</a:t>
            </a:r>
            <a:r>
              <a:rPr lang="en-US" dirty="0"/>
              <a:t>: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condor_qedit</a:t>
            </a:r>
            <a:endParaRPr b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015975" lvl="1" indent="-507987">
              <a:buAutoNum type="alphaLcPeriod"/>
            </a:pPr>
            <a:r>
              <a:rPr dirty="0"/>
              <a:t>Release the job(s):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3251119" lvl="7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&lt;username&gt;</a:t>
            </a:r>
            <a:endParaRPr sz="2400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562694" indent="-562694">
              <a:spcBef>
                <a:spcPts val="2000"/>
              </a:spcBef>
              <a:buAutoNum type="arabicPeriod"/>
            </a:pPr>
            <a:r>
              <a:rPr sz="3600" dirty="0"/>
              <a:t>Otherwise (and this is common):</a:t>
            </a:r>
          </a:p>
          <a:p>
            <a:pPr marL="1015975" lvl="1" indent="-507987">
              <a:buAutoNum type="alphaLcPeriod"/>
            </a:pPr>
            <a:r>
              <a:rPr dirty="0"/>
              <a:t>Remove the held jobs: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condor_rm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</a:p>
          <a:p>
            <a:pPr marL="1015975" lvl="1" indent="-507987">
              <a:buAutoNum type="alphaLcPeriod"/>
            </a:pPr>
            <a:r>
              <a:rPr dirty="0"/>
              <a:t>Fix the problems</a:t>
            </a:r>
          </a:p>
          <a:p>
            <a:pPr marL="1015975" lvl="1" indent="-507987">
              <a:buAutoNum type="alphaLcPeriod"/>
            </a:pPr>
            <a:r>
              <a:rPr dirty="0"/>
              <a:t>Re-submit</a:t>
            </a:r>
          </a:p>
        </p:txBody>
      </p:sp>
      <p:sp>
        <p:nvSpPr>
          <p:cNvPr id="288" name="What To Do About Held Jobs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To Do About Held Jobs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3729B7-8572-8A40-E78B-AA706F2175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83187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Common Issues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pletely failed to submit!…"/>
          <p:cNvSpPr txBox="1">
            <a:spLocks noGrp="1"/>
          </p:cNvSpPr>
          <p:nvPr>
            <p:ph type="body" idx="1"/>
          </p:nvPr>
        </p:nvSpPr>
        <p:spPr>
          <a:xfrm>
            <a:off x="1219200" y="3563938"/>
            <a:ext cx="9753600" cy="279241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9561" indent="-369561" defTabSz="398433">
              <a:spcBef>
                <a:spcPts val="951"/>
              </a:spcBef>
              <a:defRPr sz="6984"/>
            </a:pPr>
            <a:r>
              <a:rPr sz="8400" dirty="0"/>
              <a:t>Completely failed to submit!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Notice:</a:t>
            </a:r>
            <a:r>
              <a:rPr sz="6700" dirty="0"/>
              <a:t> </a:t>
            </a:r>
            <a:r>
              <a:rPr sz="6700" dirty="0">
                <a:solidFill>
                  <a:srgbClr val="FF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Failed to parse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Why:</a:t>
            </a:r>
            <a:r>
              <a:rPr sz="6700" dirty="0"/>
              <a:t> You tried to submit your executable (or other file), not an </a:t>
            </a:r>
            <a:r>
              <a:rPr sz="6700" dirty="0" err="1"/>
              <a:t>HTCondor</a:t>
            </a:r>
            <a:r>
              <a:rPr sz="6700" dirty="0"/>
              <a:t> submit file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Fix:</a:t>
            </a:r>
            <a:r>
              <a:rPr sz="6700" dirty="0"/>
              <a:t> Submit an </a:t>
            </a:r>
            <a:r>
              <a:rPr sz="6700" dirty="0" err="1"/>
              <a:t>HTCondor</a:t>
            </a:r>
            <a:r>
              <a:rPr sz="6700" dirty="0"/>
              <a:t> submit file (e.g., </a:t>
            </a:r>
            <a:r>
              <a:rPr sz="6700" dirty="0">
                <a:solidFill>
                  <a:srgbClr val="FF6600"/>
                </a:solidFill>
                <a:sym typeface="Menlo Regular"/>
              </a:rPr>
              <a:t>.sub</a:t>
            </a:r>
            <a:r>
              <a:rPr sz="6700" dirty="0"/>
              <a:t>)</a:t>
            </a:r>
          </a:p>
        </p:txBody>
      </p:sp>
      <p:sp>
        <p:nvSpPr>
          <p:cNvPr id="262" name="Issue: Failed to Parse"/>
          <p:cNvSpPr txBox="1">
            <a:spLocks noGrp="1"/>
          </p:cNvSpPr>
          <p:nvPr>
            <p:ph type="title"/>
          </p:nvPr>
        </p:nvSpPr>
        <p:spPr>
          <a:xfrm>
            <a:off x="894696" y="1777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Failed to Parse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64" name="$ condor_submit job.sh…"/>
          <p:cNvSpPr txBox="1"/>
          <p:nvPr/>
        </p:nvSpPr>
        <p:spPr>
          <a:xfrm>
            <a:off x="1219200" y="1512569"/>
            <a:ext cx="9753600" cy="185480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job.sh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on Line 6 of submit file: 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Failed to parse command file (line 6).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lso failed to submit (missing job(s) submitted)…"/>
          <p:cNvSpPr txBox="1">
            <a:spLocks noGrp="1"/>
          </p:cNvSpPr>
          <p:nvPr>
            <p:ph type="body" idx="1"/>
          </p:nvPr>
        </p:nvSpPr>
        <p:spPr>
          <a:xfrm>
            <a:off x="1219199" y="4351417"/>
            <a:ext cx="10396695" cy="1833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Also failed to submit (missing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job(s) submitted</a:t>
            </a:r>
            <a:r>
              <a:rPr sz="3200" dirty="0"/>
              <a:t>)</a:t>
            </a:r>
          </a:p>
          <a:p>
            <a:r>
              <a:rPr sz="3200" b="1" dirty="0"/>
              <a:t>Why:</a:t>
            </a:r>
            <a:r>
              <a:rPr sz="3200" dirty="0"/>
              <a:t> Typos in your submit file (e.g.,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BG</a:t>
            </a:r>
            <a:r>
              <a:rPr sz="3200" dirty="0"/>
              <a:t> for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GB</a:t>
            </a:r>
            <a:r>
              <a:rPr sz="3200" dirty="0"/>
              <a:t>)</a:t>
            </a:r>
          </a:p>
          <a:p>
            <a:r>
              <a:rPr sz="3200" b="1" dirty="0"/>
              <a:t>Fix:</a:t>
            </a:r>
            <a:r>
              <a:rPr sz="3200" dirty="0"/>
              <a:t> Correct typos!</a:t>
            </a:r>
          </a:p>
        </p:txBody>
      </p:sp>
      <p:sp>
        <p:nvSpPr>
          <p:cNvPr id="267" name="Issue: Typos in Submit File"/>
          <p:cNvSpPr txBox="1">
            <a:spLocks noGrp="1"/>
          </p:cNvSpPr>
          <p:nvPr>
            <p:ph type="title"/>
          </p:nvPr>
        </p:nvSpPr>
        <p:spPr>
          <a:xfrm>
            <a:off x="809352" y="9921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Typos in Submit File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69" name="$ condor_submit sleep.sub…"/>
          <p:cNvSpPr txBox="1"/>
          <p:nvPr/>
        </p:nvSpPr>
        <p:spPr>
          <a:xfrm>
            <a:off x="1219200" y="1501775"/>
            <a:ext cx="9753600" cy="266733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sleep.sub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No 'executable' parameter was provided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Parse error in expression: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      </a:t>
            </a:r>
            <a:r>
              <a:rPr sz="2400" dirty="0" err="1"/>
              <a:t>RequestMemory</a:t>
            </a:r>
            <a:r>
              <a:rPr sz="2400" dirty="0"/>
              <a:t> = 1BG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Executable file /bin/</a:t>
            </a:r>
            <a:r>
              <a:rPr sz="2400" dirty="0" err="1"/>
              <a:t>slep</a:t>
            </a:r>
            <a:r>
              <a:rPr sz="2400" dirty="0"/>
              <a:t> does not exist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8778-FDB7-60CD-797A-768B4BE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D086E5-6DBD-3A28-9437-661C46C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F8E712-D3EB-0380-3867-C3B2E2F012F3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Job Failures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Why a job may fail?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can go wrong?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Reviewing failed jobs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Job holds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01501E-D00E-3B8B-831B-73839F06843E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Diagnosis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Tips for troubleshooting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Diagnosing Holds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92A6FD-EBEC-36A3-6BF4-0BADC6A4A13B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Common Issues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Examples of typos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Badput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2C5CE-AA37-52C6-5E4F-F918F12CB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07"/>
          <a:stretch/>
        </p:blipFill>
        <p:spPr>
          <a:xfrm>
            <a:off x="840349" y="3429000"/>
            <a:ext cx="2831592" cy="225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ADF647-748C-6A59-E149-BF75C9BC1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8" r="12200" b="15054"/>
          <a:stretch/>
        </p:blipFill>
        <p:spPr>
          <a:xfrm>
            <a:off x="4997302" y="3429000"/>
            <a:ext cx="2169042" cy="2405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C96F8-66AA-0A49-5F07-8498D2A25B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447"/>
          <a:stretch/>
        </p:blipFill>
        <p:spPr>
          <a:xfrm>
            <a:off x="8565602" y="3237585"/>
            <a:ext cx="2831592" cy="2450833"/>
          </a:xfrm>
          <a:prstGeom prst="rect">
            <a:avLst/>
          </a:prstGeom>
        </p:spPr>
      </p:pic>
      <p:sp>
        <p:nvSpPr>
          <p:cNvPr id="15" name="Google Shape;449;p53">
            <a:extLst>
              <a:ext uri="{FF2B5EF4-FFF2-40B4-BE49-F238E27FC236}">
                <a16:creationId xmlns:a16="http://schemas.microsoft.com/office/drawing/2014/main" id="{F4FDC779-3318-38D2-8016-A9DFED754044}"/>
              </a:ext>
            </a:extLst>
          </p:cNvPr>
          <p:cNvSpPr txBox="1"/>
          <p:nvPr/>
        </p:nvSpPr>
        <p:spPr>
          <a:xfrm>
            <a:off x="8243442" y="6261928"/>
            <a:ext cx="288635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Broken computer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k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Stethoscope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wyasa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Issues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sugiyarto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13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obs are idle for a long time – can be hard to judge!"/>
          <p:cNvSpPr txBox="1">
            <a:spLocks noGrp="1"/>
          </p:cNvSpPr>
          <p:nvPr>
            <p:ph type="body" idx="1"/>
          </p:nvPr>
        </p:nvSpPr>
        <p:spPr>
          <a:xfrm>
            <a:off x="1219200" y="2396375"/>
            <a:ext cx="9753600" cy="6250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67" dirty="0"/>
              <a:t>Jobs are </a:t>
            </a:r>
            <a:r>
              <a:rPr sz="1867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idle</a:t>
            </a:r>
            <a:r>
              <a:rPr sz="1867" dirty="0"/>
              <a:t> for a </a:t>
            </a:r>
            <a:r>
              <a:rPr sz="1867" b="1" dirty="0"/>
              <a:t>long</a:t>
            </a:r>
            <a:r>
              <a:rPr sz="1867" dirty="0"/>
              <a:t> time – </a:t>
            </a:r>
            <a:r>
              <a:rPr sz="1867" i="1" dirty="0"/>
              <a:t>can be hard to judge!</a:t>
            </a:r>
            <a:endParaRPr lang="en-US" sz="1867" i="1" dirty="0"/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sz="1867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–better-analyze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72" name="Issue: Jobs Idle for a Long Time"/>
          <p:cNvSpPr txBox="1">
            <a:spLocks noGrp="1"/>
          </p:cNvSpPr>
          <p:nvPr>
            <p:ph type="title"/>
          </p:nvPr>
        </p:nvSpPr>
        <p:spPr>
          <a:xfrm>
            <a:off x="833736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/>
              <a:t>Issue: Jobs Idle for a Long Time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274" name="$ condor_q…"/>
          <p:cNvSpPr txBox="1"/>
          <p:nvPr/>
        </p:nvSpPr>
        <p:spPr>
          <a:xfrm>
            <a:off x="1219200" y="1206095"/>
            <a:ext cx="9753600" cy="1051185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endParaRPr sz="1600" b="1" dirty="0"/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OWNER    BATCH_NAME    SUBMITTED   DONE   RUN    </a:t>
            </a:r>
            <a:r>
              <a:rPr sz="1600" dirty="0">
                <a:solidFill>
                  <a:srgbClr val="FF6600"/>
                </a:solidFill>
              </a:rPr>
              <a:t>IDLE</a:t>
            </a:r>
            <a:r>
              <a:rPr sz="1600" dirty="0"/>
              <a:t>  TOTAL JOB_IDS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cat      ID: 123456   6/30 12:34      _      _      </a:t>
            </a:r>
            <a:r>
              <a:rPr sz="1600" dirty="0">
                <a:solidFill>
                  <a:srgbClr val="FF6600"/>
                </a:solidFill>
              </a:rPr>
              <a:t>1</a:t>
            </a:r>
            <a:r>
              <a:rPr sz="1600" dirty="0"/>
              <a:t>      1 123456.0</a:t>
            </a:r>
          </a:p>
        </p:txBody>
      </p:sp>
      <p:sp>
        <p:nvSpPr>
          <p:cNvPr id="275" name="$ condor_q -better-analyze 123456.0…"/>
          <p:cNvSpPr txBox="1"/>
          <p:nvPr/>
        </p:nvSpPr>
        <p:spPr>
          <a:xfrm>
            <a:off x="1219200" y="3539645"/>
            <a:ext cx="9753600" cy="2405402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r>
              <a:rPr sz="1600" b="1" dirty="0"/>
              <a:t> -better-analyze 123456.0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...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     Slots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Step    Matched  Condition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-----  --------  ---------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[0]       13033  </a:t>
            </a:r>
            <a:r>
              <a:rPr sz="1600" dirty="0" err="1"/>
              <a:t>TARGET.PoolName</a:t>
            </a:r>
            <a:r>
              <a:rPr sz="1600" dirty="0"/>
              <a:t> == "</a:t>
            </a:r>
            <a:r>
              <a:rPr lang="en-US" sz="1600" dirty="0" err="1"/>
              <a:t>OSPool</a:t>
            </a:r>
            <a:r>
              <a:rPr sz="1600" dirty="0"/>
              <a:t>"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[9]       13656  </a:t>
            </a:r>
            <a:r>
              <a:rPr sz="1600" dirty="0" err="1"/>
              <a:t>TARGET.Disk</a:t>
            </a:r>
            <a:r>
              <a:rPr sz="1600" dirty="0"/>
              <a:t> &gt;= </a:t>
            </a:r>
            <a:r>
              <a:rPr sz="1600" dirty="0" err="1"/>
              <a:t>RequestDisk</a:t>
            </a:r>
            <a:endParaRPr sz="1600" dirty="0"/>
          </a:p>
          <a:p>
            <a:pPr algn="l">
              <a:lnSpc>
                <a:spcPct val="110000"/>
              </a:lnSpc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[11]          0  </a:t>
            </a:r>
            <a:r>
              <a:rPr sz="1600" dirty="0" err="1"/>
              <a:t>TARGET.Memory</a:t>
            </a:r>
            <a:r>
              <a:rPr sz="1600" dirty="0"/>
              <a:t> &gt;= </a:t>
            </a:r>
            <a:r>
              <a:rPr sz="1600" dirty="0" err="1"/>
              <a:t>RequestMemory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ob runs … but something does not seem right…"/>
          <p:cNvSpPr txBox="1">
            <a:spLocks noGrp="1"/>
          </p:cNvSpPr>
          <p:nvPr>
            <p:ph type="body" idx="1"/>
          </p:nvPr>
        </p:nvSpPr>
        <p:spPr>
          <a:xfrm>
            <a:off x="838199" y="1472057"/>
            <a:ext cx="10965264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sz="3200" dirty="0"/>
              <a:t>Job runs … but something does not seem right</a:t>
            </a:r>
          </a:p>
          <a:p>
            <a:pPr lvl="1"/>
            <a:r>
              <a:rPr sz="2800" dirty="0"/>
              <a:t>Short or zero-length output file(s)</a:t>
            </a:r>
          </a:p>
          <a:p>
            <a:pPr lvl="1"/>
            <a:r>
              <a:rPr sz="2800" dirty="0"/>
              <a:t>Very short runtime (almost instant)</a:t>
            </a:r>
          </a:p>
          <a:p>
            <a:pPr>
              <a:buFont typeface="Wingdings" pitchFamily="2" charset="2"/>
              <a:buChar char="q"/>
            </a:pPr>
            <a:r>
              <a:rPr sz="3200" dirty="0"/>
              <a:t>May be problems with app, inputs, arguments, …</a:t>
            </a:r>
          </a:p>
          <a:p>
            <a:pPr lvl="1"/>
            <a:r>
              <a:rPr sz="2800" dirty="0"/>
              <a:t>Check log files for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</a:rPr>
              <a:t>unexpected exit codes</a:t>
            </a:r>
            <a:r>
              <a:rPr sz="2800" dirty="0"/>
              <a:t>, etc.</a:t>
            </a:r>
          </a:p>
          <a:p>
            <a:pPr lvl="1"/>
            <a:r>
              <a:rPr sz="2800" dirty="0"/>
              <a:t>Check output and error files for messages from app</a:t>
            </a:r>
          </a:p>
          <a:p>
            <a:pPr lvl="1"/>
            <a:r>
              <a:rPr sz="2800" dirty="0"/>
              <a:t>Can’t find anything? Add more debugging output</a:t>
            </a:r>
          </a:p>
        </p:txBody>
      </p:sp>
      <p:sp>
        <p:nvSpPr>
          <p:cNvPr id="292" name="Issue: Missing or Unexpected Results"/>
          <p:cNvSpPr txBox="1">
            <a:spLocks noGrp="1"/>
          </p:cNvSpPr>
          <p:nvPr>
            <p:ph type="title"/>
          </p:nvPr>
        </p:nvSpPr>
        <p:spPr>
          <a:xfrm>
            <a:off x="838199" y="18254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Missing or Unexpected Results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23322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9561" indent="-369561" defTabSz="398433">
              <a:defRPr sz="6984"/>
            </a:pPr>
            <a:r>
              <a:rPr sz="3000" dirty="0"/>
              <a:t>What is </a:t>
            </a:r>
            <a:r>
              <a:rPr sz="3000" i="1" dirty="0" err="1"/>
              <a:t>badput</a:t>
            </a:r>
            <a:r>
              <a:rPr sz="3000" dirty="0"/>
              <a:t>?</a:t>
            </a:r>
          </a:p>
          <a:p>
            <a:pPr marL="739122" lvl="1" indent="-369561" defTabSz="398433">
              <a:defRPr sz="6305"/>
            </a:pPr>
            <a:r>
              <a:rPr sz="3000" dirty="0"/>
              <a:t>Basically, wasted computing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gets kicked off, starts over on another server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is removed</a:t>
            </a:r>
          </a:p>
          <a:p>
            <a:pPr marL="739122" lvl="1" indent="-369561" defTabSz="398433">
              <a:defRPr sz="6305"/>
            </a:pPr>
            <a:r>
              <a:rPr sz="3000" dirty="0">
                <a:latin typeface="Myriad Pro Semibold"/>
                <a:ea typeface="Myriad Pro Semibold"/>
                <a:cs typeface="Myriad Pro Semibold"/>
                <a:sym typeface="Myriad Pro Semibold"/>
              </a:rPr>
              <a:t>Not</a:t>
            </a:r>
            <a:r>
              <a:rPr sz="3000" dirty="0"/>
              <a:t> jobs that </a:t>
            </a:r>
            <a:r>
              <a:rPr sz="3000" b="1" dirty="0"/>
              <a:t>must be re-run </a:t>
            </a:r>
            <a:r>
              <a:rPr sz="3000" dirty="0"/>
              <a:t>due to code changes!</a:t>
            </a:r>
            <a:br>
              <a:rPr sz="3000" dirty="0"/>
            </a:br>
            <a:r>
              <a:rPr sz="3000" dirty="0"/>
              <a:t>(that’s just part of science, right?)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 err="1"/>
              <a:t>Badput</a:t>
            </a:r>
            <a:r>
              <a:rPr sz="3000" dirty="0"/>
              <a:t> uses resources that others could have used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/>
              <a:t>If contacted, help us help you and others!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731519" y="0"/>
            <a:ext cx="1062228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</a:t>
            </a:r>
            <a:r>
              <a:rPr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188700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Always test with a </a:t>
            </a:r>
            <a:r>
              <a:rPr lang="en-US" sz="3000" b="1" dirty="0"/>
              <a:t>small set of jobs </a:t>
            </a:r>
            <a:r>
              <a:rPr lang="en-US" sz="3000" dirty="0"/>
              <a:t>before scaling up. (This practice applies to any modifications made to a </a:t>
            </a:r>
            <a:r>
              <a:rPr lang="en-US" sz="3000" b="1" dirty="0"/>
              <a:t>tried and tested </a:t>
            </a:r>
            <a:r>
              <a:rPr lang="en-US" sz="3000" dirty="0"/>
              <a:t>code as well )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Monitor your jobs memory and disk usage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RequestMemory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MemoryUsage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 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RequestDisk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DiskUsage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</a:t>
            </a:r>
            <a:endParaRPr lang="en-US" sz="2400" i="1" dirty="0"/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an idea/expectation about the software/code’s limit- e.g. </a:t>
            </a:r>
            <a:r>
              <a:rPr lang="en-US" sz="3000" b="1" dirty="0" err="1"/>
              <a:t>Segfault</a:t>
            </a:r>
            <a:r>
              <a:rPr lang="en-US" sz="3000" b="1" dirty="0"/>
              <a:t>.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 general idea about the inner workings of the software and libraries.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Tips for Avoiding </a:t>
            </a:r>
            <a:r>
              <a:rPr lang="en-US"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2999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12396-5D52-1E0A-E1F1-3032B885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3733" dirty="0"/>
              <a:t>Tim Cartwright’s OSG User School 2021 talk</a:t>
            </a:r>
          </a:p>
          <a:p>
            <a:pPr>
              <a:spcBef>
                <a:spcPts val="2000"/>
              </a:spcBef>
            </a:pPr>
            <a:r>
              <a:rPr lang="en-US" sz="3733" dirty="0" err="1"/>
              <a:t>OSPool</a:t>
            </a:r>
            <a:r>
              <a:rPr lang="en-US" sz="3733" dirty="0"/>
              <a:t> Documentation-</a:t>
            </a:r>
            <a:r>
              <a:rPr lang="en-US" sz="3733" u="sng" dirty="0">
                <a:solidFill>
                  <a:srgbClr val="0070C0"/>
                </a:solidFill>
              </a:rPr>
              <a:t>https://</a:t>
            </a:r>
            <a:r>
              <a:rPr lang="en-US" sz="3733" u="sng" dirty="0" err="1">
                <a:solidFill>
                  <a:srgbClr val="0070C0"/>
                </a:solidFill>
              </a:rPr>
              <a:t>portal.osg-htc.org</a:t>
            </a:r>
            <a:r>
              <a:rPr lang="en-US" sz="3733" u="sng" dirty="0">
                <a:solidFill>
                  <a:srgbClr val="0070C0"/>
                </a:solidFill>
              </a:rPr>
              <a:t>/documentation/</a:t>
            </a:r>
          </a:p>
          <a:p>
            <a:pPr>
              <a:spcBef>
                <a:spcPts val="2000"/>
              </a:spcBef>
            </a:pPr>
            <a:r>
              <a:rPr lang="en-US" sz="3733" dirty="0"/>
              <a:t>Can’t solve issues-email us: </a:t>
            </a:r>
            <a:r>
              <a:rPr lang="en-US" sz="3733" dirty="0" err="1"/>
              <a:t>support@osg-htc.org</a:t>
            </a:r>
            <a:endParaRPr lang="en-US" sz="3733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0E6B3-5E73-132B-D531-79F82C9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0"/>
            <a:ext cx="10234324" cy="1325563"/>
          </a:xfr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Troubleshooting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396154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SG team, especially Brian Lin, Mats Rynge, and Jason Patt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Christina Koch; Tim Cartwright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This work was supported by NSF grants MPS-1148698, OAC-1836650, and OAC-2030508</a:t>
            </a:r>
          </a:p>
          <a:p>
            <a:pPr marL="0" indent="0">
              <a:spcBef>
                <a:spcPts val="2000"/>
              </a:spcBef>
              <a:buNone/>
            </a:pPr>
            <a:endParaRPr sz="3733" dirty="0"/>
          </a:p>
        </p:txBody>
      </p:sp>
      <p:sp>
        <p:nvSpPr>
          <p:cNvPr id="311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Acknowledgements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48;p59">
            <a:extLst>
              <a:ext uri="{FF2B5EF4-FFF2-40B4-BE49-F238E27FC236}">
                <a16:creationId xmlns:a16="http://schemas.microsoft.com/office/drawing/2014/main" id="{C74D26FC-A608-47B3-F3EA-656E60AF92FB}"/>
              </a:ext>
            </a:extLst>
          </p:cNvPr>
          <p:cNvSpPr/>
          <p:nvPr/>
        </p:nvSpPr>
        <p:spPr>
          <a:xfrm>
            <a:off x="2240919" y="3634046"/>
            <a:ext cx="2334600" cy="1265400"/>
          </a:xfrm>
          <a:prstGeom prst="roundRect">
            <a:avLst>
              <a:gd name="adj" fmla="val 16667"/>
            </a:avLst>
          </a:prstGeom>
          <a:solidFill>
            <a:srgbClr val="FFC000">
              <a:alpha val="411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61D9-EB02-7804-A08C-A10C2B41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BD5BEB-A387-C369-061B-69CAB771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Workflow</a:t>
            </a:r>
          </a:p>
        </p:txBody>
      </p:sp>
      <p:pic>
        <p:nvPicPr>
          <p:cNvPr id="9" name="Google Shape;451;p53">
            <a:extLst>
              <a:ext uri="{FF2B5EF4-FFF2-40B4-BE49-F238E27FC236}">
                <a16:creationId xmlns:a16="http://schemas.microsoft.com/office/drawing/2014/main" id="{C44E4EC9-593F-655C-1474-3B54693988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25" y="3452275"/>
            <a:ext cx="1203300" cy="12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453;p53">
            <a:extLst>
              <a:ext uri="{FF2B5EF4-FFF2-40B4-BE49-F238E27FC236}">
                <a16:creationId xmlns:a16="http://schemas.microsoft.com/office/drawing/2014/main" id="{587A5D94-AEFA-EBE3-0B91-FA978CB00F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95825" y="3206123"/>
            <a:ext cx="1035772" cy="84780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452;p53">
            <a:extLst>
              <a:ext uri="{FF2B5EF4-FFF2-40B4-BE49-F238E27FC236}">
                <a16:creationId xmlns:a16="http://schemas.microsoft.com/office/drawing/2014/main" id="{A260A004-BC01-C3FC-E529-5CA8522E84C8}"/>
              </a:ext>
            </a:extLst>
          </p:cNvPr>
          <p:cNvSpPr txBox="1"/>
          <p:nvPr/>
        </p:nvSpPr>
        <p:spPr>
          <a:xfrm>
            <a:off x="174397" y="1856520"/>
            <a:ext cx="2136317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1. Log in to an OSG Access Point*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and upload data/software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37;p58">
            <a:extLst>
              <a:ext uri="{FF2B5EF4-FFF2-40B4-BE49-F238E27FC236}">
                <a16:creationId xmlns:a16="http://schemas.microsoft.com/office/drawing/2014/main" id="{6E4B71A5-7118-C7E2-8871-98C0190EE965}"/>
              </a:ext>
            </a:extLst>
          </p:cNvPr>
          <p:cNvSpPr txBox="1"/>
          <p:nvPr/>
        </p:nvSpPr>
        <p:spPr>
          <a:xfrm>
            <a:off x="1480264" y="2218822"/>
            <a:ext cx="3285600" cy="3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38;p58">
            <a:extLst>
              <a:ext uri="{FF2B5EF4-FFF2-40B4-BE49-F238E27FC236}">
                <a16:creationId xmlns:a16="http://schemas.microsoft.com/office/drawing/2014/main" id="{555D759C-FAED-BE86-9B1D-F62B6C0A1F40}"/>
              </a:ext>
            </a:extLst>
          </p:cNvPr>
          <p:cNvSpPr txBox="1"/>
          <p:nvPr/>
        </p:nvSpPr>
        <p:spPr>
          <a:xfrm>
            <a:off x="2309644" y="3578908"/>
            <a:ext cx="2334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 Components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HTCondor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Submit File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540;p58">
            <a:extLst>
              <a:ext uri="{FF2B5EF4-FFF2-40B4-BE49-F238E27FC236}">
                <a16:creationId xmlns:a16="http://schemas.microsoft.com/office/drawing/2014/main" id="{9532D27B-056B-3CD2-2460-1FA6250F48C3}"/>
              </a:ext>
            </a:extLst>
          </p:cNvPr>
          <p:cNvSpPr txBox="1"/>
          <p:nvPr/>
        </p:nvSpPr>
        <p:spPr>
          <a:xfrm>
            <a:off x="2346714" y="3226454"/>
            <a:ext cx="175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/home/user</a:t>
            </a:r>
            <a:endParaRPr sz="15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542;p58">
            <a:extLst>
              <a:ext uri="{FF2B5EF4-FFF2-40B4-BE49-F238E27FC236}">
                <a16:creationId xmlns:a16="http://schemas.microsoft.com/office/drawing/2014/main" id="{1BBD5FF4-8067-856C-7B35-E48BC6C1D504}"/>
              </a:ext>
            </a:extLst>
          </p:cNvPr>
          <p:cNvSpPr/>
          <p:nvPr/>
        </p:nvSpPr>
        <p:spPr>
          <a:xfrm>
            <a:off x="5188589" y="3772099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555;p59">
            <a:extLst>
              <a:ext uri="{FF2B5EF4-FFF2-40B4-BE49-F238E27FC236}">
                <a16:creationId xmlns:a16="http://schemas.microsoft.com/office/drawing/2014/main" id="{EE75877F-6B4E-EE7B-7FA4-8EE396230647}"/>
              </a:ext>
            </a:extLst>
          </p:cNvPr>
          <p:cNvSpPr txBox="1"/>
          <p:nvPr/>
        </p:nvSpPr>
        <p:spPr>
          <a:xfrm>
            <a:off x="5060738" y="4480399"/>
            <a:ext cx="4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condor_submit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SubmitFile.submit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8E853-7D6A-1FA7-82C4-020B27DA0DDD}"/>
              </a:ext>
            </a:extLst>
          </p:cNvPr>
          <p:cNvSpPr txBox="1"/>
          <p:nvPr/>
        </p:nvSpPr>
        <p:spPr>
          <a:xfrm rot="19212174">
            <a:off x="1282299" y="3314071"/>
            <a:ext cx="8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SSH</a:t>
            </a:r>
          </a:p>
        </p:txBody>
      </p:sp>
      <p:cxnSp>
        <p:nvCxnSpPr>
          <p:cNvPr id="21" name="Google Shape;543;p58">
            <a:extLst>
              <a:ext uri="{FF2B5EF4-FFF2-40B4-BE49-F238E27FC236}">
                <a16:creationId xmlns:a16="http://schemas.microsoft.com/office/drawing/2014/main" id="{C05D85BB-46F0-D843-09EC-5F2245666607}"/>
              </a:ext>
            </a:extLst>
          </p:cNvPr>
          <p:cNvCxnSpPr>
            <a:cxnSpLocks/>
          </p:cNvCxnSpPr>
          <p:nvPr/>
        </p:nvCxnSpPr>
        <p:spPr>
          <a:xfrm>
            <a:off x="4426739" y="4711249"/>
            <a:ext cx="669528" cy="0"/>
          </a:xfrm>
          <a:prstGeom prst="straightConnector1">
            <a:avLst/>
          </a:prstGeom>
          <a:noFill/>
          <a:ln w="28575" cap="flat" cmpd="sng">
            <a:solidFill>
              <a:srgbClr val="5A5A5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563;p60">
            <a:extLst>
              <a:ext uri="{FF2B5EF4-FFF2-40B4-BE49-F238E27FC236}">
                <a16:creationId xmlns:a16="http://schemas.microsoft.com/office/drawing/2014/main" id="{EBBD23E9-B092-2983-8956-1954712CADB9}"/>
              </a:ext>
            </a:extLst>
          </p:cNvPr>
          <p:cNvSpPr/>
          <p:nvPr/>
        </p:nvSpPr>
        <p:spPr>
          <a:xfrm>
            <a:off x="5771207" y="136525"/>
            <a:ext cx="4836132" cy="4634172"/>
          </a:xfrm>
          <a:prstGeom prst="cloud">
            <a:avLst/>
          </a:prstGeom>
          <a:solidFill>
            <a:srgbClr val="E1EFD8">
              <a:alpha val="4235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68;p60">
            <a:extLst>
              <a:ext uri="{FF2B5EF4-FFF2-40B4-BE49-F238E27FC236}">
                <a16:creationId xmlns:a16="http://schemas.microsoft.com/office/drawing/2014/main" id="{F5F67B2E-EEFF-18DC-A931-914188603F2D}"/>
              </a:ext>
            </a:extLst>
          </p:cNvPr>
          <p:cNvSpPr/>
          <p:nvPr/>
        </p:nvSpPr>
        <p:spPr>
          <a:xfrm>
            <a:off x="6840047" y="2199617"/>
            <a:ext cx="2917500" cy="1516800"/>
          </a:xfrm>
          <a:prstGeom prst="roundRect">
            <a:avLst>
              <a:gd name="adj" fmla="val 16667"/>
            </a:avLst>
          </a:prstGeom>
          <a:solidFill>
            <a:srgbClr val="F8D7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569;p60">
            <a:extLst>
              <a:ext uri="{FF2B5EF4-FFF2-40B4-BE49-F238E27FC236}">
                <a16:creationId xmlns:a16="http://schemas.microsoft.com/office/drawing/2014/main" id="{C20CC236-4160-54A5-8AFE-6A5DFA4BC89F}"/>
              </a:ext>
            </a:extLst>
          </p:cNvPr>
          <p:cNvSpPr txBox="1"/>
          <p:nvPr/>
        </p:nvSpPr>
        <p:spPr>
          <a:xfrm>
            <a:off x="6622828" y="1413373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71;p60">
            <a:extLst>
              <a:ext uri="{FF2B5EF4-FFF2-40B4-BE49-F238E27FC236}">
                <a16:creationId xmlns:a16="http://schemas.microsoft.com/office/drawing/2014/main" id="{17257010-E0CB-00AC-47B9-5A2BC38DEAA3}"/>
              </a:ext>
            </a:extLst>
          </p:cNvPr>
          <p:cNvSpPr txBox="1"/>
          <p:nvPr/>
        </p:nvSpPr>
        <p:spPr>
          <a:xfrm>
            <a:off x="6883428" y="1863740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/condor/scratch</a:t>
            </a:r>
            <a:endParaRPr sz="1400" b="1" i="0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572;p60">
            <a:extLst>
              <a:ext uri="{FF2B5EF4-FFF2-40B4-BE49-F238E27FC236}">
                <a16:creationId xmlns:a16="http://schemas.microsoft.com/office/drawing/2014/main" id="{0D0C8CC8-8379-EA0A-D356-24F57471D39E}"/>
              </a:ext>
            </a:extLst>
          </p:cNvPr>
          <p:cNvSpPr txBox="1"/>
          <p:nvPr/>
        </p:nvSpPr>
        <p:spPr>
          <a:xfrm>
            <a:off x="3398506" y="1569196"/>
            <a:ext cx="208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Job specifications</a:t>
            </a:r>
            <a:endParaRPr sz="18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573;p60">
            <a:extLst>
              <a:ext uri="{FF2B5EF4-FFF2-40B4-BE49-F238E27FC236}">
                <a16:creationId xmlns:a16="http://schemas.microsoft.com/office/drawing/2014/main" id="{BFEF83BD-57B2-D336-00B5-6FAE5987A965}"/>
              </a:ext>
            </a:extLst>
          </p:cNvPr>
          <p:cNvSpPr/>
          <p:nvPr/>
        </p:nvSpPr>
        <p:spPr>
          <a:xfrm rot="-1896302">
            <a:off x="2526983" y="2069041"/>
            <a:ext cx="5934617" cy="3286032"/>
          </a:xfrm>
          <a:prstGeom prst="arc">
            <a:avLst>
              <a:gd name="adj1" fmla="val 14413462"/>
              <a:gd name="adj2" fmla="val 18108974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74;p60">
            <a:extLst>
              <a:ext uri="{FF2B5EF4-FFF2-40B4-BE49-F238E27FC236}">
                <a16:creationId xmlns:a16="http://schemas.microsoft.com/office/drawing/2014/main" id="{33D64D13-930E-0F76-DEA9-7584CF86DDA8}"/>
              </a:ext>
            </a:extLst>
          </p:cNvPr>
          <p:cNvSpPr txBox="1"/>
          <p:nvPr/>
        </p:nvSpPr>
        <p:spPr>
          <a:xfrm>
            <a:off x="3949121" y="2841903"/>
            <a:ext cx="157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HTCondor</a:t>
            </a:r>
            <a:endParaRPr sz="27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75;p60">
            <a:extLst>
              <a:ext uri="{FF2B5EF4-FFF2-40B4-BE49-F238E27FC236}">
                <a16:creationId xmlns:a16="http://schemas.microsoft.com/office/drawing/2014/main" id="{6CE6FDD6-5543-3D89-6CAB-D84325D95075}"/>
              </a:ext>
            </a:extLst>
          </p:cNvPr>
          <p:cNvSpPr/>
          <p:nvPr/>
        </p:nvSpPr>
        <p:spPr>
          <a:xfrm rot="4624672" flipH="1">
            <a:off x="5423198" y="1841388"/>
            <a:ext cx="142201" cy="8281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A9728F-273A-A68A-8BDA-A61B95F2E569}"/>
              </a:ext>
            </a:extLst>
          </p:cNvPr>
          <p:cNvSpPr txBox="1"/>
          <p:nvPr/>
        </p:nvSpPr>
        <p:spPr>
          <a:xfrm>
            <a:off x="6863466" y="3036430"/>
            <a:ext cx="620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Log/Error/Out</a:t>
            </a:r>
            <a:endParaRPr lang="en-US" dirty="0"/>
          </a:p>
        </p:txBody>
      </p:sp>
      <p:sp>
        <p:nvSpPr>
          <p:cNvPr id="83" name="Google Shape;595;p61">
            <a:extLst>
              <a:ext uri="{FF2B5EF4-FFF2-40B4-BE49-F238E27FC236}">
                <a16:creationId xmlns:a16="http://schemas.microsoft.com/office/drawing/2014/main" id="{7CC32B05-512E-9F02-D9C3-78C7AF883633}"/>
              </a:ext>
            </a:extLst>
          </p:cNvPr>
          <p:cNvSpPr/>
          <p:nvPr/>
        </p:nvSpPr>
        <p:spPr>
          <a:xfrm>
            <a:off x="4630862" y="3682128"/>
            <a:ext cx="2229849" cy="824001"/>
          </a:xfrm>
          <a:custGeom>
            <a:avLst/>
            <a:gdLst/>
            <a:ahLst/>
            <a:cxnLst/>
            <a:rect l="l" t="t" r="r" b="b"/>
            <a:pathLst>
              <a:path w="79730" h="40323" extrusionOk="0">
                <a:moveTo>
                  <a:pt x="79730" y="0"/>
                </a:moveTo>
                <a:cubicBezTo>
                  <a:pt x="74461" y="5881"/>
                  <a:pt x="61401" y="28563"/>
                  <a:pt x="48113" y="35283"/>
                </a:cubicBezTo>
                <a:cubicBezTo>
                  <a:pt x="34825" y="42004"/>
                  <a:pt x="8019" y="39483"/>
                  <a:pt x="0" y="4032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596;p61">
            <a:extLst>
              <a:ext uri="{FF2B5EF4-FFF2-40B4-BE49-F238E27FC236}">
                <a16:creationId xmlns:a16="http://schemas.microsoft.com/office/drawing/2014/main" id="{D12EFA28-22E5-3900-F27D-3447ADD6771D}"/>
              </a:ext>
            </a:extLst>
          </p:cNvPr>
          <p:cNvSpPr txBox="1"/>
          <p:nvPr/>
        </p:nvSpPr>
        <p:spPr>
          <a:xfrm>
            <a:off x="5112774" y="3679730"/>
            <a:ext cx="1716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 transferred 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500" b="0" i="0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602;p61">
            <a:extLst>
              <a:ext uri="{FF2B5EF4-FFF2-40B4-BE49-F238E27FC236}">
                <a16:creationId xmlns:a16="http://schemas.microsoft.com/office/drawing/2014/main" id="{A2FAD78C-7B38-E519-A56E-F5AB629B5914}"/>
              </a:ext>
            </a:extLst>
          </p:cNvPr>
          <p:cNvSpPr/>
          <p:nvPr/>
        </p:nvSpPr>
        <p:spPr>
          <a:xfrm rot="2313758">
            <a:off x="4587825" y="4406725"/>
            <a:ext cx="138120" cy="171011"/>
          </a:xfrm>
          <a:prstGeom prst="rtTriangl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B5D54D-558B-2A2F-9B71-4C0971074418}"/>
              </a:ext>
            </a:extLst>
          </p:cNvPr>
          <p:cNvGrpSpPr/>
          <p:nvPr/>
        </p:nvGrpSpPr>
        <p:grpSpPr>
          <a:xfrm>
            <a:off x="7127430" y="609174"/>
            <a:ext cx="1439399" cy="1091762"/>
            <a:chOff x="6999834" y="502844"/>
            <a:chExt cx="1439399" cy="1091762"/>
          </a:xfrm>
        </p:grpSpPr>
        <p:pic>
          <p:nvPicPr>
            <p:cNvPr id="52" name="Google Shape;578;p60">
              <a:extLst>
                <a:ext uri="{FF2B5EF4-FFF2-40B4-BE49-F238E27FC236}">
                  <a16:creationId xmlns:a16="http://schemas.microsoft.com/office/drawing/2014/main" id="{3791375C-3B4D-1297-7AB2-DF96A0150D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6999834" y="502844"/>
              <a:ext cx="1439399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517;p56">
              <a:extLst>
                <a:ext uri="{FF2B5EF4-FFF2-40B4-BE49-F238E27FC236}">
                  <a16:creationId xmlns:a16="http://schemas.microsoft.com/office/drawing/2014/main" id="{3175B07B-1A48-8E5C-C900-83E37595D4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5701" y="803884"/>
              <a:ext cx="419099" cy="406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B3E893-0ED8-B423-AD2D-8475B33C4195}"/>
              </a:ext>
            </a:extLst>
          </p:cNvPr>
          <p:cNvGrpSpPr/>
          <p:nvPr/>
        </p:nvGrpSpPr>
        <p:grpSpPr>
          <a:xfrm>
            <a:off x="2202582" y="2374896"/>
            <a:ext cx="1439400" cy="1091762"/>
            <a:chOff x="2202582" y="2374896"/>
            <a:chExt cx="1439400" cy="1091762"/>
          </a:xfrm>
        </p:grpSpPr>
        <p:pic>
          <p:nvPicPr>
            <p:cNvPr id="8" name="Google Shape;450;p53">
              <a:extLst>
                <a:ext uri="{FF2B5EF4-FFF2-40B4-BE49-F238E27FC236}">
                  <a16:creationId xmlns:a16="http://schemas.microsoft.com/office/drawing/2014/main" id="{DED10E39-23B3-0D1C-707C-77D4586961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2202582" y="2374896"/>
              <a:ext cx="1439400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577;p60" descr="Logos for Print – Brand and Visual Identity – UW–Madison">
              <a:extLst>
                <a:ext uri="{FF2B5EF4-FFF2-40B4-BE49-F238E27FC236}">
                  <a16:creationId xmlns:a16="http://schemas.microsoft.com/office/drawing/2014/main" id="{ED766D0E-C6E0-EAF4-5955-C51204F23A4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39286" t="13777" r="40672" b="36663"/>
            <a:stretch/>
          </p:blipFill>
          <p:spPr>
            <a:xfrm>
              <a:off x="2736860" y="2657792"/>
              <a:ext cx="304415" cy="4516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123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7" grpId="0"/>
      <p:bldP spid="18" grpId="0"/>
      <p:bldP spid="19" grpId="0"/>
      <p:bldP spid="20" grpId="0" animBg="1"/>
      <p:bldP spid="20" grpId="1" animBg="1"/>
      <p:bldP spid="30" grpId="0"/>
      <p:bldP spid="30" grpId="1"/>
      <p:bldP spid="31" grpId="0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1" grpId="0" animBg="1"/>
      <p:bldP spid="82" grpId="0"/>
      <p:bldP spid="83" grpId="0" animBg="1"/>
      <p:bldP spid="84" grpId="0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Job Failures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693716" y="2133638"/>
            <a:ext cx="5738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code tries to run and fails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400" dirty="0"/>
              <a:t>cript has typos (e.g. : misspelled input arguments)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Path</a:t>
            </a:r>
            <a:r>
              <a:rPr lang="en-US" sz="2400" dirty="0"/>
              <a:t> names to a file or data are misspelled/wrong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Software does not have the </a:t>
            </a:r>
            <a:r>
              <a:rPr lang="en-US" sz="2400" b="1" dirty="0"/>
              <a:t>required libraries</a:t>
            </a:r>
            <a:r>
              <a:rPr lang="en-US" sz="2400" dirty="0"/>
              <a:t> (e.g. : mismatch between libraries in Window/</a:t>
            </a:r>
            <a:r>
              <a:rPr lang="en-US" sz="2400" dirty="0" err="1"/>
              <a:t>linux</a:t>
            </a:r>
            <a:r>
              <a:rPr lang="en-US" sz="2400" dirty="0"/>
              <a:t>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20B4E9-4D18-D7B4-EF75-4B8FC031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6" y="1325563"/>
            <a:ext cx="4889500" cy="4673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DB6E732-E377-DD6C-233F-8F369CAC4295}"/>
              </a:ext>
            </a:extLst>
          </p:cNvPr>
          <p:cNvSpPr txBox="1"/>
          <p:nvPr/>
        </p:nvSpPr>
        <p:spPr>
          <a:xfrm>
            <a:off x="693716" y="1084521"/>
            <a:ext cx="540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start with the issues that we are all familiar with</a:t>
            </a:r>
          </a:p>
        </p:txBody>
      </p:sp>
    </p:spTree>
    <p:extLst>
      <p:ext uri="{BB962C8B-B14F-4D97-AF65-F5344CB8AC3E}">
        <p14:creationId xmlns:p14="http://schemas.microsoft.com/office/powerpoint/2010/main" val="40791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99E-E39B-D802-EB58-B32D4F1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1D103E-8803-5364-C326-C6D35E23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6" name="Google Shape;542;p58">
            <a:extLst>
              <a:ext uri="{FF2B5EF4-FFF2-40B4-BE49-F238E27FC236}">
                <a16:creationId xmlns:a16="http://schemas.microsoft.com/office/drawing/2014/main" id="{56FE624B-8F5B-0E13-19CD-DFE3A442C0EB}"/>
              </a:ext>
            </a:extLst>
          </p:cNvPr>
          <p:cNvSpPr/>
          <p:nvPr/>
        </p:nvSpPr>
        <p:spPr>
          <a:xfrm>
            <a:off x="1030192" y="1752554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40F40-2F71-078C-1E5F-E82F48EC2F62}"/>
              </a:ext>
            </a:extLst>
          </p:cNvPr>
          <p:cNvSpPr/>
          <p:nvPr/>
        </p:nvSpPr>
        <p:spPr>
          <a:xfrm>
            <a:off x="1030192" y="2234807"/>
            <a:ext cx="1821300" cy="3556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65;p60">
            <a:extLst>
              <a:ext uri="{FF2B5EF4-FFF2-40B4-BE49-F238E27FC236}">
                <a16:creationId xmlns:a16="http://schemas.microsoft.com/office/drawing/2014/main" id="{0789ED77-9D11-E259-711D-20B46852CD23}"/>
              </a:ext>
            </a:extLst>
          </p:cNvPr>
          <p:cNvSpPr txBox="1"/>
          <p:nvPr/>
        </p:nvSpPr>
        <p:spPr>
          <a:xfrm>
            <a:off x="330200" y="1223088"/>
            <a:ext cx="268645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File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EA52BEEE-5DC9-3A31-A117-E689060D83FB}"/>
              </a:ext>
            </a:extLst>
          </p:cNvPr>
          <p:cNvSpPr/>
          <p:nvPr/>
        </p:nvSpPr>
        <p:spPr>
          <a:xfrm>
            <a:off x="2962528" y="2101477"/>
            <a:ext cx="796672" cy="694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oogle Shape;450;p53">
            <a:extLst>
              <a:ext uri="{FF2B5EF4-FFF2-40B4-BE49-F238E27FC236}">
                <a16:creationId xmlns:a16="http://schemas.microsoft.com/office/drawing/2014/main" id="{8E7A656C-1AB1-EFFD-6C47-55DB6AF75E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r="17197" b="33351"/>
          <a:stretch/>
        </p:blipFill>
        <p:spPr>
          <a:xfrm>
            <a:off x="3662518" y="761607"/>
            <a:ext cx="2433481" cy="32139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569;p60">
            <a:extLst>
              <a:ext uri="{FF2B5EF4-FFF2-40B4-BE49-F238E27FC236}">
                <a16:creationId xmlns:a16="http://schemas.microsoft.com/office/drawing/2014/main" id="{3DF6D57F-5944-5D09-6D18-55E834A21BDB}"/>
              </a:ext>
            </a:extLst>
          </p:cNvPr>
          <p:cNvSpPr txBox="1"/>
          <p:nvPr/>
        </p:nvSpPr>
        <p:spPr>
          <a:xfrm>
            <a:off x="3435792" y="1095092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35A39C1-FD3D-C850-84CE-BD01CA1D91EF}"/>
              </a:ext>
            </a:extLst>
          </p:cNvPr>
          <p:cNvSpPr/>
          <p:nvPr/>
        </p:nvSpPr>
        <p:spPr>
          <a:xfrm rot="5400000">
            <a:off x="4670104" y="2747832"/>
            <a:ext cx="469858" cy="26359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Google Shape;517;p56">
            <a:extLst>
              <a:ext uri="{FF2B5EF4-FFF2-40B4-BE49-F238E27FC236}">
                <a16:creationId xmlns:a16="http://schemas.microsoft.com/office/drawing/2014/main" id="{909AC7E3-0E7E-FDA2-33D1-6C376D9099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1" y="1752554"/>
            <a:ext cx="1226342" cy="14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836D12-6E58-627C-FEA9-AD02562E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0" r="17108" b="14247"/>
          <a:stretch/>
        </p:blipFill>
        <p:spPr>
          <a:xfrm>
            <a:off x="5847166" y="4401284"/>
            <a:ext cx="698013" cy="934785"/>
          </a:xfrm>
          <a:prstGeom prst="rect">
            <a:avLst/>
          </a:prstGeom>
        </p:spPr>
      </p:pic>
      <p:pic>
        <p:nvPicPr>
          <p:cNvPr id="84" name="Picture 8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9AD542-9224-12B0-077C-7953B4CE33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80" t="5020" r="9211" b="17243"/>
          <a:stretch/>
        </p:blipFill>
        <p:spPr>
          <a:xfrm rot="5400000">
            <a:off x="3005912" y="4311474"/>
            <a:ext cx="1084875" cy="1063384"/>
          </a:xfrm>
          <a:prstGeom prst="rect">
            <a:avLst/>
          </a:prstGeom>
        </p:spPr>
      </p:pic>
      <p:pic>
        <p:nvPicPr>
          <p:cNvPr id="86" name="Picture 85" descr="A black and white logo&#10;&#10;Description automatically generated">
            <a:extLst>
              <a:ext uri="{FF2B5EF4-FFF2-40B4-BE49-F238E27FC236}">
                <a16:creationId xmlns:a16="http://schemas.microsoft.com/office/drawing/2014/main" id="{8E73C243-3AFC-FFFF-DD62-53D907465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669" b="30435"/>
          <a:stretch/>
        </p:blipFill>
        <p:spPr>
          <a:xfrm>
            <a:off x="4284077" y="4401284"/>
            <a:ext cx="1241912" cy="669343"/>
          </a:xfrm>
          <a:prstGeom prst="rect">
            <a:avLst/>
          </a:prstGeom>
        </p:spPr>
      </p:pic>
      <p:sp>
        <p:nvSpPr>
          <p:cNvPr id="87" name="Right Arrow 86">
            <a:extLst>
              <a:ext uri="{FF2B5EF4-FFF2-40B4-BE49-F238E27FC236}">
                <a16:creationId xmlns:a16="http://schemas.microsoft.com/office/drawing/2014/main" id="{5AE4B637-22FD-C526-150D-E5B684AF92FD}"/>
              </a:ext>
            </a:extLst>
          </p:cNvPr>
          <p:cNvSpPr/>
          <p:nvPr/>
        </p:nvSpPr>
        <p:spPr>
          <a:xfrm>
            <a:off x="6186624" y="2054233"/>
            <a:ext cx="884508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67BF4-CB69-C5B0-32AA-CDCD2F6553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56" t="8179" r="9473" b="20310"/>
          <a:stretch/>
        </p:blipFill>
        <p:spPr>
          <a:xfrm>
            <a:off x="7161756" y="1695116"/>
            <a:ext cx="1597233" cy="1384968"/>
          </a:xfrm>
          <a:prstGeom prst="rect">
            <a:avLst/>
          </a:prstGeom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33BAA2B9-3195-4E17-1243-D2B5DA90A261}"/>
              </a:ext>
            </a:extLst>
          </p:cNvPr>
          <p:cNvSpPr/>
          <p:nvPr/>
        </p:nvSpPr>
        <p:spPr>
          <a:xfrm>
            <a:off x="8954654" y="2095761"/>
            <a:ext cx="1164675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9CB237-27C6-B836-FD73-347A21DC1A78}"/>
              </a:ext>
            </a:extLst>
          </p:cNvPr>
          <p:cNvSpPr txBox="1"/>
          <p:nvPr/>
        </p:nvSpPr>
        <p:spPr>
          <a:xfrm>
            <a:off x="8819919" y="1233440"/>
            <a:ext cx="12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Needs more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92" name="Google Shape;449;p53">
            <a:extLst>
              <a:ext uri="{FF2B5EF4-FFF2-40B4-BE49-F238E27FC236}">
                <a16:creationId xmlns:a16="http://schemas.microsoft.com/office/drawing/2014/main" id="{A51ECF7F-8FE7-898C-7250-51A41D44AC18}"/>
              </a:ext>
            </a:extLst>
          </p:cNvPr>
          <p:cNvSpPr txBox="1"/>
          <p:nvPr/>
        </p:nvSpPr>
        <p:spPr>
          <a:xfrm>
            <a:off x="7960372" y="5743842"/>
            <a:ext cx="288635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Computer by miracle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CPU by Prithvi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 by George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Ianta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Lagot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Hard drive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Perilisima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Shoeder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Fail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Bluetip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72CDB9-B5AE-85D8-BD75-6C8EE0D8C7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121"/>
          <a:stretch/>
        </p:blipFill>
        <p:spPr>
          <a:xfrm>
            <a:off x="10038992" y="1802492"/>
            <a:ext cx="1384375" cy="12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6" grpId="0"/>
      <p:bldP spid="79" grpId="0" animBg="1"/>
      <p:bldP spid="87" grpId="0" animBg="1"/>
      <p:bldP spid="90" grpId="0" animBg="1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other things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496793" y="1325563"/>
            <a:ext cx="57389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Jobs can go wrong in the </a:t>
            </a:r>
            <a:r>
              <a:rPr lang="en-US" sz="2800" dirty="0" err="1"/>
              <a:t>HTCondor</a:t>
            </a:r>
            <a:r>
              <a:rPr lang="en-US" sz="2800" dirty="0"/>
              <a:t> workflow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job can’t be matched(no machine in the pool to accommodate user’s request)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Files not found for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disk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Badly-formatted executable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And many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F843-7912-E488-0E8A-6846EA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"/>
          <a:stretch/>
        </p:blipFill>
        <p:spPr>
          <a:xfrm>
            <a:off x="5573564" y="1426465"/>
            <a:ext cx="6793012" cy="3304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E6DC-BB80-3E07-0476-034E4FCEBFDB}"/>
              </a:ext>
            </a:extLst>
          </p:cNvPr>
          <p:cNvSpPr txBox="1"/>
          <p:nvPr/>
        </p:nvSpPr>
        <p:spPr>
          <a:xfrm rot="19808150">
            <a:off x="7199000" y="2145792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input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02C24-5180-9484-1C10-BC5925EB2FEC}"/>
              </a:ext>
            </a:extLst>
          </p:cNvPr>
          <p:cNvSpPr txBox="1"/>
          <p:nvPr/>
        </p:nvSpPr>
        <p:spPr>
          <a:xfrm>
            <a:off x="7689910" y="438224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20142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B7D-8B10-AF09-4454-35CB84A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C73AC-BA05-7787-FD88-B494363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" y="1325563"/>
            <a:ext cx="7340600" cy="36293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HTCondor will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hold</a:t>
            </a:r>
            <a:r>
              <a:rPr lang="en-US" dirty="0"/>
              <a:t> your job if there’s a </a:t>
            </a:r>
            <a:r>
              <a:rPr lang="en-US" i="1" dirty="0"/>
              <a:t>logistical</a:t>
            </a:r>
            <a:r>
              <a:rPr lang="en-US" dirty="0"/>
              <a:t> issue that YOU (or maybe an admin) need to fix.</a:t>
            </a:r>
          </a:p>
          <a:p>
            <a:pPr lvl="1"/>
            <a:r>
              <a:rPr lang="en-US" sz="2800" dirty="0"/>
              <a:t>files not found for transfer, over memory, etc.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job that goes on hold is interrupted (all progress is lost) but remains in the queue in the “</a:t>
            </a:r>
            <a:r>
              <a:rPr lang="en-US" b="1" dirty="0"/>
              <a:t>H</a:t>
            </a:r>
            <a:r>
              <a:rPr lang="en-US" dirty="0"/>
              <a:t>” state until removed, or (fixed and) released.</a:t>
            </a:r>
          </a:p>
          <a:p>
            <a:pPr marL="342904" lvl="1" indent="0">
              <a:buNone/>
            </a:pPr>
            <a:endParaRPr lang="en-US" sz="2800" dirty="0"/>
          </a:p>
          <a:p>
            <a:pPr marL="342904" lvl="1" indent="0">
              <a:buNone/>
            </a:pPr>
            <a:endParaRPr lang="en-US" sz="2800" dirty="0"/>
          </a:p>
        </p:txBody>
      </p:sp>
      <p:pic>
        <p:nvPicPr>
          <p:cNvPr id="6" name="Picture 5" descr="red-light-ticket-Queens.jpg">
            <a:extLst>
              <a:ext uri="{FF2B5EF4-FFF2-40B4-BE49-F238E27FC236}">
                <a16:creationId xmlns:a16="http://schemas.microsoft.com/office/drawing/2014/main" id="{25A8CAD5-BFF9-2421-A8AC-5DFCF601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63" y="1526002"/>
            <a:ext cx="4046357" cy="2690397"/>
          </a:xfrm>
          <a:prstGeom prst="rect">
            <a:avLst/>
          </a:prstGeom>
        </p:spPr>
      </p:pic>
      <p:sp>
        <p:nvSpPr>
          <p:cNvPr id="7" name="$ condor_q…">
            <a:extLst>
              <a:ext uri="{FF2B5EF4-FFF2-40B4-BE49-F238E27FC236}">
                <a16:creationId xmlns:a16="http://schemas.microsoft.com/office/drawing/2014/main" id="{809D6C60-F681-4032-483B-16E870C386E2}"/>
              </a:ext>
            </a:extLst>
          </p:cNvPr>
          <p:cNvSpPr txBox="1"/>
          <p:nvPr/>
        </p:nvSpPr>
        <p:spPr>
          <a:xfrm>
            <a:off x="1274754" y="5054114"/>
            <a:ext cx="9737639" cy="90018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$ </a:t>
            </a:r>
            <a:r>
              <a:rPr sz="1425" b="1" dirty="0" err="1"/>
              <a:t>condor_q</a:t>
            </a:r>
            <a:endParaRPr sz="1425" b="1" dirty="0"/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OWNER    BATCH_NAME    SUBMITTED   DONE   RUN    IDLE   </a:t>
            </a:r>
            <a:r>
              <a:rPr sz="1425" dirty="0">
                <a:solidFill>
                  <a:srgbClr val="FF6600"/>
                </a:solidFill>
              </a:rPr>
              <a:t>HOLD</a:t>
            </a:r>
            <a:r>
              <a:rPr sz="1425" dirty="0"/>
              <a:t>  TOTAL JOB_IDS</a:t>
            </a:r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cat      ID: 123456   7/11 11:23      _      _      _      </a:t>
            </a:r>
            <a:r>
              <a:rPr sz="1425" dirty="0">
                <a:solidFill>
                  <a:srgbClr val="FF6600"/>
                </a:solidFill>
              </a:rPr>
              <a:t>1</a:t>
            </a:r>
            <a:r>
              <a:rPr sz="1425" dirty="0"/>
              <a:t>      1 123456.0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E65493-AEF1-0492-1662-396C505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Job Holds</a:t>
            </a:r>
          </a:p>
        </p:txBody>
      </p:sp>
    </p:spTree>
    <p:extLst>
      <p:ext uri="{BB962C8B-B14F-4D97-AF65-F5344CB8AC3E}">
        <p14:creationId xmlns:p14="http://schemas.microsoft.com/office/powerpoint/2010/main" val="27432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Diagnosis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4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12695</TotalTime>
  <Words>1586</Words>
  <Application>Microsoft Macintosh PowerPoint</Application>
  <PresentationFormat>Widescreen</PresentationFormat>
  <Paragraphs>240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Helvetica Neue Light</vt:lpstr>
      <vt:lpstr>Menlo</vt:lpstr>
      <vt:lpstr>Menlo Regular</vt:lpstr>
      <vt:lpstr>Myriad Pro Semibold</vt:lpstr>
      <vt:lpstr>Open Sans</vt:lpstr>
      <vt:lpstr>Wingdings</vt:lpstr>
      <vt:lpstr>1_Office Theme</vt:lpstr>
      <vt:lpstr>Troubleshooting Jobs on OSPool</vt:lpstr>
      <vt:lpstr>Outline</vt:lpstr>
      <vt:lpstr>HTCondor Workflow</vt:lpstr>
      <vt:lpstr>PowerPoint Presentation</vt:lpstr>
      <vt:lpstr>What can go wrong?</vt:lpstr>
      <vt:lpstr>What else can go wrong?</vt:lpstr>
      <vt:lpstr>What other things can go wrong?</vt:lpstr>
      <vt:lpstr>Job Holds</vt:lpstr>
      <vt:lpstr>PowerPoint Presentation</vt:lpstr>
      <vt:lpstr>General Troubleshooting Tips</vt:lpstr>
      <vt:lpstr>Reviewing Failed Jobs</vt:lpstr>
      <vt:lpstr>Diagnosing Holds: Hold Reasons</vt:lpstr>
      <vt:lpstr>PowerPoint Presentation</vt:lpstr>
      <vt:lpstr>Example of common hold reasons</vt:lpstr>
      <vt:lpstr>What To Do About Held Jobs</vt:lpstr>
      <vt:lpstr>PowerPoint Presentation</vt:lpstr>
      <vt:lpstr>PowerPoint Presentation</vt:lpstr>
      <vt:lpstr>Issue: Failed to Parse</vt:lpstr>
      <vt:lpstr>Issue: Typos in Submit File</vt:lpstr>
      <vt:lpstr>Issue: Jobs Idle for a Long Time</vt:lpstr>
      <vt:lpstr>Issue: Missing or Unexpected Results</vt:lpstr>
      <vt:lpstr>Issue: Badput</vt:lpstr>
      <vt:lpstr>Tips for Avoiding Badput</vt:lpstr>
      <vt:lpstr>DEMO 2</vt:lpstr>
      <vt:lpstr>More Troubleshooting Resources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Jobs on OSPool</dc:title>
  <dc:creator>Showmic Islam</dc:creator>
  <cp:lastModifiedBy>Showmic Islam</cp:lastModifiedBy>
  <cp:revision>2</cp:revision>
  <dcterms:created xsi:type="dcterms:W3CDTF">2023-08-02T18:16:58Z</dcterms:created>
  <dcterms:modified xsi:type="dcterms:W3CDTF">2024-08-06T11:11:13Z</dcterms:modified>
</cp:coreProperties>
</file>