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621" r:id="rId2"/>
    <p:sldId id="265" r:id="rId3"/>
    <p:sldId id="622" r:id="rId4"/>
    <p:sldId id="623" r:id="rId5"/>
    <p:sldId id="277" r:id="rId6"/>
    <p:sldId id="624" r:id="rId7"/>
    <p:sldId id="317" r:id="rId8"/>
    <p:sldId id="360" r:id="rId9"/>
    <p:sldId id="361" r:id="rId10"/>
    <p:sldId id="357" r:id="rId11"/>
    <p:sldId id="399" r:id="rId12"/>
    <p:sldId id="282" r:id="rId13"/>
    <p:sldId id="338" r:id="rId14"/>
    <p:sldId id="285" r:id="rId15"/>
    <p:sldId id="340" r:id="rId16"/>
    <p:sldId id="318" r:id="rId17"/>
    <p:sldId id="287" r:id="rId18"/>
    <p:sldId id="288" r:id="rId19"/>
    <p:sldId id="290" r:id="rId20"/>
    <p:sldId id="631" r:id="rId21"/>
    <p:sldId id="625" r:id="rId22"/>
    <p:sldId id="321" r:id="rId23"/>
    <p:sldId id="341" r:id="rId24"/>
    <p:sldId id="342" r:id="rId25"/>
    <p:sldId id="343" r:id="rId26"/>
    <p:sldId id="626" r:id="rId27"/>
    <p:sldId id="344" r:id="rId28"/>
    <p:sldId id="345" r:id="rId29"/>
    <p:sldId id="346" r:id="rId30"/>
    <p:sldId id="347" r:id="rId31"/>
    <p:sldId id="348" r:id="rId32"/>
    <p:sldId id="630" r:id="rId33"/>
    <p:sldId id="468" r:id="rId34"/>
    <p:sldId id="477" r:id="rId35"/>
    <p:sldId id="633" r:id="rId36"/>
    <p:sldId id="634" r:id="rId37"/>
    <p:sldId id="635" r:id="rId38"/>
    <p:sldId id="636" r:id="rId39"/>
    <p:sldId id="637" r:id="rId40"/>
    <p:sldId id="632" r:id="rId41"/>
  </p:sldIdLst>
  <p:sldSz cx="9144000" cy="5143500" type="screen16x9"/>
  <p:notesSz cx="10058400" cy="7772400"/>
  <p:defaultTextStyle>
    <a:defPPr>
      <a:defRPr lang="en-US"/>
    </a:defPPr>
    <a:lvl1pPr marL="0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E269"/>
    <a:srgbClr val="FFCC00"/>
    <a:srgbClr val="FF2600"/>
    <a:srgbClr val="0432FF"/>
    <a:srgbClr val="FF9300"/>
    <a:srgbClr val="3EB049"/>
    <a:srgbClr val="97E1B0"/>
    <a:srgbClr val="91EBB1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8" autoAdjust="0"/>
    <p:restoredTop sz="94202" autoAdjust="0"/>
  </p:normalViewPr>
  <p:slideViewPr>
    <p:cSldViewPr>
      <p:cViewPr varScale="1">
        <p:scale>
          <a:sx n="78" d="100"/>
          <a:sy n="78" d="100"/>
        </p:scale>
        <p:origin x="656" y="36"/>
      </p:cViewPr>
      <p:guideLst>
        <p:guide orient="horz" pos="1906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8E7E-9231-EE4D-BFDE-DE812827A51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D91B-2B9F-1340-BDB7-DF8BD264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EFC0-AD85-7345-87BA-F270C95DE26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29DA-6B9F-8B4E-B5B7-32194E71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45B819-F6D4-FE07-F094-8E7486669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6" y="114302"/>
            <a:ext cx="882648" cy="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7" indent="0">
              <a:buNone/>
              <a:defRPr sz="1800"/>
            </a:lvl2pPr>
            <a:lvl3pPr marL="914093" indent="0">
              <a:buNone/>
              <a:defRPr sz="1600"/>
            </a:lvl3pPr>
            <a:lvl4pPr marL="1371141" indent="0">
              <a:buNone/>
              <a:defRPr sz="1400"/>
            </a:lvl4pPr>
            <a:lvl5pPr marL="1828188" indent="0">
              <a:buNone/>
              <a:defRPr sz="1400"/>
            </a:lvl5pPr>
            <a:lvl6pPr marL="2285235" indent="0">
              <a:buNone/>
              <a:defRPr sz="1400"/>
            </a:lvl6pPr>
            <a:lvl7pPr marL="2742282" indent="0">
              <a:buNone/>
              <a:defRPr sz="1400"/>
            </a:lvl7pPr>
            <a:lvl8pPr marL="3199329" indent="0">
              <a:buNone/>
              <a:defRPr sz="1400"/>
            </a:lvl8pPr>
            <a:lvl9pPr marL="365637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3" indent="0">
              <a:buNone/>
              <a:defRPr sz="2400"/>
            </a:lvl3pPr>
            <a:lvl4pPr marL="1371141" indent="0">
              <a:buNone/>
              <a:defRPr sz="2000"/>
            </a:lvl4pPr>
            <a:lvl5pPr marL="1828188" indent="0">
              <a:buNone/>
              <a:defRPr sz="2000"/>
            </a:lvl5pPr>
            <a:lvl6pPr marL="2285235" indent="0">
              <a:buNone/>
              <a:defRPr sz="2000"/>
            </a:lvl6pPr>
            <a:lvl7pPr marL="2742282" indent="0">
              <a:buNone/>
              <a:defRPr sz="2000"/>
            </a:lvl7pPr>
            <a:lvl8pPr marL="3199329" indent="0">
              <a:buNone/>
              <a:defRPr sz="2000"/>
            </a:lvl8pPr>
            <a:lvl9pPr marL="36563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9" tIns="45710" rIns="91419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cs typeface="Arial" pitchFamily="34" charset="0"/>
            </a:endParaRPr>
          </a:p>
        </p:txBody>
      </p:sp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10" rIns="91419" bIns="4571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>
                <a:solidFill>
                  <a:srgbClr val="FF8000"/>
                </a:solidFill>
                <a:cs typeface="+mn-cs"/>
              </a:rPr>
              <a:t>OSG User School 2022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5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19" tIns="45710" rIns="91419" bIns="45710" anchor="ctr"/>
          <a:lstStyle/>
          <a:p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57BE158-11B5-3947-89C2-E9CBD3F513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1B5C1F-8181-514C-15B4-B66D5BFB6B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726" y="114302"/>
            <a:ext cx="882648" cy="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187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28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37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821" indent="-342821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77" indent="-28568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735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829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922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017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110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8204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5298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condor_q.html" TargetMode="External"/><Relationship Id="rId2" Type="http://schemas.openxmlformats.org/officeDocument/2006/relationships/hyperlink" Target="http://research.cs.wisc.edu/htcondor/manual/v8.5/condor_submi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Job Submission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August 5, 2024</a:t>
            </a:r>
          </a:p>
          <a:p>
            <a:r>
              <a:rPr lang="en-US" dirty="0"/>
              <a:t>Andrew Owen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D280A-C1F5-964E-ABF3-46668F796B0E}"/>
              </a:ext>
            </a:extLst>
          </p:cNvPr>
          <p:cNvSpPr txBox="1"/>
          <p:nvPr/>
        </p:nvSpPr>
        <p:spPr>
          <a:xfrm>
            <a:off x="1700116" y="4764673"/>
            <a:ext cx="5857694" cy="43088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Slides adapted from </a:t>
            </a:r>
            <a:r>
              <a:rPr lang="en-US" sz="1100">
                <a:solidFill>
                  <a:schemeClr val="bg2"/>
                </a:solidFill>
              </a:rPr>
              <a:t>Lauren Michaels, Rachel Lombardi</a:t>
            </a:r>
            <a:endParaRPr lang="en-US" sz="1100" dirty="0">
              <a:solidFill>
                <a:schemeClr val="bg2"/>
              </a:solidFill>
            </a:endParaRP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This work was supported by NSF grants MPS-1148698, OAC-1836650, and OAC-2030508</a:t>
            </a:r>
          </a:p>
        </p:txBody>
      </p:sp>
    </p:spTree>
    <p:extLst>
      <p:ext uri="{BB962C8B-B14F-4D97-AF65-F5344CB8AC3E}">
        <p14:creationId xmlns:p14="http://schemas.microsoft.com/office/powerpoint/2010/main" val="119710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1"/>
            <a:ext cx="7467600" cy="9715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On a regular basis, the </a:t>
            </a:r>
            <a:r>
              <a:rPr lang="en-US" b="1" i="1" dirty="0"/>
              <a:t>central manager </a:t>
            </a:r>
            <a:r>
              <a:rPr lang="en-US" dirty="0"/>
              <a:t>reviews</a:t>
            </a:r>
            <a:br>
              <a:rPr lang="en-US" dirty="0"/>
            </a:br>
            <a:r>
              <a:rPr lang="en-US" b="1" i="1" dirty="0"/>
              <a:t>Job</a:t>
            </a:r>
            <a:r>
              <a:rPr lang="en-US" dirty="0"/>
              <a:t> and </a:t>
            </a:r>
            <a:r>
              <a:rPr lang="en-US" b="1" i="1" dirty="0"/>
              <a:t>Machine</a:t>
            </a:r>
            <a:r>
              <a:rPr lang="en-US" dirty="0"/>
              <a:t> attributes and matches jobs to </a:t>
            </a:r>
            <a:r>
              <a:rPr lang="en-US" b="1" i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Arial"/>
              </a:endParaRPr>
            </a:p>
            <a:p>
              <a:pPr algn="ctr"/>
              <a:r>
                <a:rPr lang="en-US" sz="1600" dirty="0">
                  <a:cs typeface="Arial"/>
                </a:rPr>
                <a:t>access point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  <p:sp>
        <p:nvSpPr>
          <p:cNvPr id="34" name="Rectangle 14">
            <a:extLst>
              <a:ext uri="{FF2B5EF4-FFF2-40B4-BE49-F238E27FC236}">
                <a16:creationId xmlns:a16="http://schemas.microsoft.com/office/drawing/2014/main" id="{6D0FD87A-6494-0C4D-95A7-D5A73C69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1951D-A191-3D48-BFD1-9C98C8480EB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Then the access and execute points communicate directly.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70032"/>
            <a:ext cx="1893108" cy="1482919"/>
            <a:chOff x="3086855" y="4091230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091230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access point</a:t>
              </a:r>
            </a:p>
            <a:p>
              <a:pPr algn="ctr"/>
              <a:endParaRPr lang="en-US" sz="1050" dirty="0">
                <a:latin typeface="Arial"/>
                <a:cs typeface="Arial"/>
              </a:endParaRP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point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13" idx="3"/>
            <a:endCxn id="22" idx="1"/>
          </p:cNvCxnSpPr>
          <p:nvPr/>
        </p:nvCxnSpPr>
        <p:spPr>
          <a:xfrm flipV="1">
            <a:off x="3379008" y="3340238"/>
            <a:ext cx="2795434" cy="471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28" idx="1"/>
          </p:cNvCxnSpPr>
          <p:nvPr/>
        </p:nvCxnSpPr>
        <p:spPr>
          <a:xfrm>
            <a:off x="3379008" y="3811492"/>
            <a:ext cx="3073418" cy="77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31" idx="1"/>
          </p:cNvCxnSpPr>
          <p:nvPr/>
        </p:nvCxnSpPr>
        <p:spPr>
          <a:xfrm>
            <a:off x="3379008" y="3811492"/>
            <a:ext cx="2711027" cy="66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34" name="Picture 33" descr="HTCondor_red_blk_notag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051D670-DBE4-5A42-B537-87B34D63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8B729-EB1E-93D1-A5F6-E6E0DBF4E67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Basics of submitting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73ACA-5917-4046-22A4-3F5E292E69BB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Example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21276" y="1000126"/>
            <a:ext cx="8570324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 program called “</a:t>
            </a:r>
            <a:r>
              <a:rPr lang="en-US" sz="2400" dirty="0" err="1"/>
              <a:t>compare_states</a:t>
            </a:r>
            <a:r>
              <a:rPr lang="en-US" sz="2400" dirty="0"/>
              <a:t>” (executable), which compares two data files (input) and produces a single output file.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643" y="2287767"/>
            <a:ext cx="7154426" cy="2284235"/>
            <a:chOff x="980719" y="3841928"/>
            <a:chExt cx="7154426" cy="2284235"/>
          </a:xfrm>
        </p:grpSpPr>
        <p:sp>
          <p:nvSpPr>
            <p:cNvPr id="6" name="Rectangle 5"/>
            <p:cNvSpPr/>
            <p:nvPr/>
          </p:nvSpPr>
          <p:spPr>
            <a:xfrm>
              <a:off x="980719" y="3841928"/>
              <a:ext cx="1019902" cy="960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wi.dat</a:t>
              </a:r>
              <a:endParaRPr lang="en-US" sz="1800" dirty="0"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24918" y="4142340"/>
              <a:ext cx="1390694" cy="131815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762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compare_</a:t>
              </a:r>
            </a:p>
            <a:p>
              <a:pPr algn="ctr"/>
              <a:r>
                <a:rPr lang="en-US" sz="1600" dirty="0">
                  <a:latin typeface="Courier"/>
                  <a:cs typeface="Courier"/>
                </a:rPr>
                <a:t>states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0719" y="5075851"/>
              <a:ext cx="1027604" cy="10503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us.dat</a:t>
              </a:r>
              <a:endParaRPr lang="en-US" sz="1800" dirty="0">
                <a:latin typeface="Courier"/>
                <a:cs typeface="Couri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47021" y="4322198"/>
              <a:ext cx="1688124" cy="93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wi.dat.out</a:t>
              </a:r>
              <a:endParaRPr lang="en-US" sz="1800" dirty="0">
                <a:latin typeface="Courier"/>
                <a:cs typeface="Courier"/>
              </a:endParaRPr>
            </a:p>
          </p:txBody>
        </p:sp>
        <p:cxnSp>
          <p:nvCxnSpPr>
            <p:cNvPr id="10" name="Straight Arrow Connector 9"/>
            <p:cNvCxnSpPr>
              <a:stCxn id="9" idx="3"/>
              <a:endCxn id="8" idx="1"/>
            </p:cNvCxnSpPr>
            <p:nvPr/>
          </p:nvCxnSpPr>
          <p:spPr>
            <a:xfrm flipV="1">
              <a:off x="2008323" y="4801416"/>
              <a:ext cx="1716595" cy="79959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0" idx="1"/>
            </p:cNvCxnSpPr>
            <p:nvPr/>
          </p:nvCxnSpPr>
          <p:spPr>
            <a:xfrm flipV="1">
              <a:off x="5115612" y="4789363"/>
              <a:ext cx="1331409" cy="12053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2000621" y="4322198"/>
              <a:ext cx="1724297" cy="4792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76843" y="4290110"/>
            <a:ext cx="6045881" cy="40011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000" b="1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sz="1600" b="1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B92-A236-481A-F66C-ED77A5A7D4D8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1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910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C2238-C67D-2F61-6C48-FABC24E3F97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3525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910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executable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arguments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wi.dat.out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737100" y="1066799"/>
            <a:ext cx="4049711" cy="30099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List your 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executable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/>
              <a:t>and any 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arguments</a:t>
            </a:r>
            <a:r>
              <a:rPr lang="en-US" sz="2400" dirty="0"/>
              <a:t> it takes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4800" y="4629150"/>
            <a:ext cx="4572000" cy="30777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87274-AEE7-CAA8-1AFB-6FFBB2E88D0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20F650-B03A-EAA7-A283-4DAA81C68732}"/>
              </a:ext>
            </a:extLst>
          </p:cNvPr>
          <p:cNvSpPr/>
          <p:nvPr/>
        </p:nvSpPr>
        <p:spPr bwMode="auto">
          <a:xfrm rot="5400000">
            <a:off x="7048500" y="2946596"/>
            <a:ext cx="533400" cy="2743200"/>
          </a:xfrm>
          <a:prstGeom prst="leftBrace">
            <a:avLst/>
          </a:prstGeom>
          <a:noFill/>
          <a:ln w="222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94649-D809-885A-8A35-7A05F06B990D}"/>
              </a:ext>
            </a:extLst>
          </p:cNvPr>
          <p:cNvSpPr txBox="1"/>
          <p:nvPr/>
        </p:nvSpPr>
        <p:spPr>
          <a:xfrm>
            <a:off x="5988049" y="3260445"/>
            <a:ext cx="2628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Arguments are any options passed to the executable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8859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transfer_input_files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4214810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Provide </a:t>
            </a:r>
            <a:r>
              <a:rPr lang="en-US" sz="2400" dirty="0" err="1"/>
              <a:t>HTCondor</a:t>
            </a:r>
            <a:r>
              <a:rPr lang="en-US" sz="2400" dirty="0"/>
              <a:t> a comma-separated list of </a:t>
            </a:r>
            <a:r>
              <a:rPr lang="en-US" sz="2400" b="1" dirty="0">
                <a:solidFill>
                  <a:srgbClr val="0432FF"/>
                </a:solidFill>
              </a:rPr>
              <a:t>input files to transfer</a:t>
            </a:r>
            <a:r>
              <a:rPr lang="en-US" sz="2400" b="1" dirty="0"/>
              <a:t> </a:t>
            </a:r>
            <a:r>
              <a:rPr lang="en-US" sz="2400" dirty="0"/>
              <a:t>to the slot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495550"/>
            <a:ext cx="1019902" cy="720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3420992"/>
            <a:ext cx="1027604" cy="787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F7A15-1D08-A44D-F126-504EB35F1221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381000" y="18859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HTCondor will transfer back all new and changed files (output) from the job, automatically.</a:t>
            </a:r>
          </a:p>
        </p:txBody>
      </p:sp>
      <p:sp>
        <p:nvSpPr>
          <p:cNvPr id="3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3181350"/>
            <a:ext cx="1688124" cy="700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wi.dat.out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1FED1-EF21-B30E-8EDB-98F69338516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log</a:t>
            </a:r>
            <a:r>
              <a:rPr lang="en-US" sz="2400" dirty="0"/>
              <a:t>: </a:t>
            </a:r>
            <a:r>
              <a:rPr lang="en-US" sz="2000" dirty="0"/>
              <a:t>file created by HTCondor to track job progress</a:t>
            </a:r>
          </a:p>
          <a:p>
            <a:pPr lvl="1"/>
            <a:r>
              <a:rPr lang="en-US" sz="2000" i="1" dirty="0"/>
              <a:t>Explored in exercises!</a:t>
            </a:r>
          </a:p>
          <a:p>
            <a:pPr marL="0" indent="0">
              <a:buNone/>
            </a:pPr>
            <a:endParaRPr lang="en-US" sz="2400" b="1" dirty="0">
              <a:solidFill>
                <a:srgbClr val="0432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output</a:t>
            </a:r>
            <a:r>
              <a:rPr lang="en-US" sz="2400" dirty="0">
                <a:solidFill>
                  <a:srgbClr val="0432FF"/>
                </a:solidFill>
                <a:latin typeface="Courier"/>
                <a:cs typeface="Courier"/>
              </a:rPr>
              <a:t>/</a:t>
            </a: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error</a:t>
            </a:r>
            <a:r>
              <a:rPr lang="en-US" sz="2400" dirty="0"/>
              <a:t>: </a:t>
            </a:r>
            <a:r>
              <a:rPr lang="en-US" sz="2000" dirty="0"/>
              <a:t>captures </a:t>
            </a:r>
            <a:r>
              <a:rPr lang="en-US" sz="2000" u="sng" dirty="0" err="1">
                <a:solidFill>
                  <a:srgbClr val="FF2600"/>
                </a:solidFill>
              </a:rPr>
              <a:t>stdout</a:t>
            </a:r>
            <a:r>
              <a:rPr lang="en-US" sz="2000" dirty="0"/>
              <a:t> and </a:t>
            </a:r>
            <a:r>
              <a:rPr lang="en-US" sz="2000" u="sng" dirty="0">
                <a:solidFill>
                  <a:srgbClr val="FF2600"/>
                </a:solidFill>
              </a:rPr>
              <a:t>stderr</a:t>
            </a:r>
            <a:r>
              <a:rPr lang="en-US" sz="2000" dirty="0"/>
              <a:t> from your program (what would otherwise be printed to the terminal)</a:t>
            </a:r>
          </a:p>
        </p:txBody>
      </p:sp>
      <p:sp>
        <p:nvSpPr>
          <p:cNvPr id="36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 bwMode="auto">
          <a:xfrm>
            <a:off x="381000" y="2419350"/>
            <a:ext cx="4191000" cy="7620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log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job.log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output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job.out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error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job.err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A7E00-4118-697F-8B85-78224D18DC57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request_cpus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request_disk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request_memory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the resources your job needs.</a:t>
            </a:r>
            <a:br>
              <a:rPr lang="en-US" sz="2400" b="1" dirty="0">
                <a:latin typeface="Courier"/>
                <a:cs typeface="Courier"/>
              </a:rPr>
            </a:b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3257550"/>
            <a:ext cx="4191000" cy="82726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request_cpus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1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request_disk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request_memory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74700" y="1352550"/>
            <a:ext cx="7772400" cy="3162301"/>
          </a:xfrm>
        </p:spPr>
        <p:txBody>
          <a:bodyPr/>
          <a:lstStyle/>
          <a:p>
            <a:r>
              <a:rPr lang="en-US" sz="2400" dirty="0"/>
              <a:t>How does the HTCondor job scheduler work?</a:t>
            </a:r>
          </a:p>
          <a:p>
            <a:r>
              <a:rPr lang="en-US" sz="2400" dirty="0"/>
              <a:t>How do you run, monitor, and review jobs?</a:t>
            </a:r>
          </a:p>
          <a:p>
            <a:r>
              <a:rPr lang="en-US" sz="2400" dirty="0"/>
              <a:t>Best ways to submit multiple jobs</a:t>
            </a:r>
          </a:p>
          <a:p>
            <a:r>
              <a:rPr lang="en-US" sz="2400" dirty="0"/>
              <a:t>Testing, tuning, and troubleshooting to scale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FC1E5-9301-B0F1-85BE-9D505FE1562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4214810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Very important to request appropriate resources (</a:t>
            </a:r>
            <a:r>
              <a:rPr lang="en-US" sz="2400" b="1" i="1" dirty="0">
                <a:solidFill>
                  <a:srgbClr val="0432FF"/>
                </a:solidFill>
              </a:rPr>
              <a:t>memory</a:t>
            </a:r>
            <a:r>
              <a:rPr lang="en-US" sz="2400" dirty="0">
                <a:solidFill>
                  <a:srgbClr val="0432FF"/>
                </a:solidFill>
              </a:rPr>
              <a:t>, </a:t>
            </a:r>
            <a:r>
              <a:rPr lang="en-US" sz="2400" b="1" i="1" dirty="0" err="1">
                <a:solidFill>
                  <a:srgbClr val="0432FF"/>
                </a:solidFill>
              </a:rPr>
              <a:t>cpus</a:t>
            </a:r>
            <a:r>
              <a:rPr lang="en-US" sz="2400" dirty="0">
                <a:solidFill>
                  <a:srgbClr val="0432FF"/>
                </a:solidFill>
              </a:rPr>
              <a:t>, </a:t>
            </a:r>
            <a:r>
              <a:rPr lang="en-US" sz="2400" b="1" i="1" dirty="0">
                <a:solidFill>
                  <a:srgbClr val="0432FF"/>
                </a:solidFill>
              </a:rPr>
              <a:t>disk</a:t>
            </a:r>
            <a:r>
              <a:rPr lang="en-US" sz="2400" dirty="0"/>
              <a:t>)</a:t>
            </a:r>
          </a:p>
          <a:p>
            <a:pPr lvl="1"/>
            <a:r>
              <a:rPr lang="en-US" sz="2000" b="1" dirty="0"/>
              <a:t>requesting too little</a:t>
            </a:r>
            <a:r>
              <a:rPr lang="en-US" sz="2000" dirty="0"/>
              <a:t>: causes problems for your jobs; jobs might by ‘held’ by </a:t>
            </a:r>
            <a:r>
              <a:rPr lang="en-US" sz="2000" dirty="0" err="1"/>
              <a:t>HTCondor</a:t>
            </a:r>
            <a:endParaRPr lang="en-US" sz="2000" dirty="0"/>
          </a:p>
          <a:p>
            <a:pPr lvl="1"/>
            <a:r>
              <a:rPr lang="en-US" sz="2000" b="1" dirty="0"/>
              <a:t>requesting too much: </a:t>
            </a:r>
            <a:r>
              <a:rPr lang="en-US" sz="2000" dirty="0"/>
              <a:t>jobs will match to fewer “slots” than they could, and you’ll block other jobs</a:t>
            </a:r>
          </a:p>
          <a:p>
            <a:pPr marL="0" indent="0">
              <a:buNone/>
            </a:pPr>
            <a:br>
              <a:rPr lang="en-US" sz="2400" b="1" dirty="0">
                <a:latin typeface="Courier"/>
                <a:cs typeface="Courier"/>
              </a:rPr>
            </a:b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3257550"/>
            <a:ext cx="4191000" cy="82726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request_cpus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1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request_disk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request_memory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7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queue</a:t>
            </a:r>
            <a:r>
              <a:rPr lang="en-US" sz="2400" dirty="0"/>
              <a:t>: keyword indicating the number of jobs to queue</a:t>
            </a:r>
          </a:p>
          <a:p>
            <a:pPr marL="0" indent="0">
              <a:buNone/>
            </a:pPr>
            <a:r>
              <a:rPr lang="en-US" sz="2000" i="1" dirty="0"/>
              <a:t>  - must be the last line of the submit file</a:t>
            </a:r>
          </a:p>
          <a:p>
            <a:pPr marL="0" indent="0">
              <a:buNone/>
            </a:pPr>
            <a:r>
              <a:rPr lang="en-US" sz="2000" i="1" dirty="0"/>
              <a:t>  - has different syntax options we will learn later!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4084810"/>
            <a:ext cx="4191000" cy="39194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Submitting and monitoring</a:t>
            </a:r>
            <a:br>
              <a:rPr lang="en-US" dirty="0"/>
            </a:br>
            <a:r>
              <a:rPr lang="en-US" dirty="0" err="1"/>
              <a:t>HTC</a:t>
            </a:r>
            <a:r>
              <a:rPr lang="en-US" cap="none" dirty="0" err="1"/>
              <a:t>ondor</a:t>
            </a:r>
            <a:r>
              <a:rPr lang="en-US" dirty="0"/>
              <a:t>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EAD22-93D8-B721-521A-A32AE2BBACB2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1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1943100"/>
          </a:xfrm>
        </p:spPr>
        <p:txBody>
          <a:bodyPr>
            <a:normAutofit/>
          </a:bodyPr>
          <a:lstStyle/>
          <a:p>
            <a:r>
              <a:rPr lang="en-US" sz="2400" dirty="0"/>
              <a:t>To submit a job/jobs: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condor_submit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Courier"/>
                <a:cs typeface="Courier"/>
              </a:rPr>
              <a:t>submit_file</a:t>
            </a:r>
            <a:endParaRPr lang="en-US" sz="2000" b="1" i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/>
              <a:t>To monitor submitted jobs: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20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038350"/>
            <a:ext cx="8382000" cy="769441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condor_submit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job.submit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 job(s) submitted to cluster 128.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31472"/>
            <a:ext cx="8382000" cy="141577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 @ 08/01/24 10:35:54</a:t>
            </a: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OWNER  BATCH_NAME             SUBMITTED   DONE   RUN    IDLE  TOTAL JOB_IDS</a:t>
            </a:r>
          </a:p>
          <a:p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alice  CMD: compare_states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8/1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1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:05      _      _      1      1 128.0</a:t>
            </a:r>
          </a:p>
          <a:p>
            <a:endParaRPr lang="sk-S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1 jobs; 0 completed, 0 removed, 1 idle, 0 running, 0 held, 0 suspended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4919" y="4706972"/>
            <a:ext cx="2432030" cy="4154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condor_submit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HTCondor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condor_q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5C65B-9228-3735-B823-730D2CE947DC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>
                <a:latin typeface="Courier"/>
                <a:cs typeface="Courier"/>
              </a:rPr>
              <a:t>condor_q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74416"/>
            <a:ext cx="8229600" cy="169733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By default,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r>
              <a:rPr lang="en-US" sz="2400" dirty="0">
                <a:solidFill>
                  <a:schemeClr val="tx1"/>
                </a:solidFill>
              </a:rPr>
              <a:t> …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Only shows </a:t>
            </a:r>
            <a:r>
              <a:rPr lang="en-US" sz="2000" u="sng" dirty="0">
                <a:solidFill>
                  <a:schemeClr val="tx1"/>
                </a:solidFill>
              </a:rPr>
              <a:t>your jobs</a:t>
            </a:r>
            <a:r>
              <a:rPr lang="en-US" sz="2000" dirty="0">
                <a:solidFill>
                  <a:schemeClr val="tx1"/>
                </a:solidFill>
              </a:rPr>
              <a:t> and not anyone else’s</a:t>
            </a:r>
          </a:p>
          <a:p>
            <a:pPr lvl="1"/>
            <a:r>
              <a:rPr lang="en-US" sz="2000" u="sng" dirty="0">
                <a:solidFill>
                  <a:schemeClr val="tx1"/>
                </a:solidFill>
              </a:rPr>
              <a:t>Groups</a:t>
            </a:r>
            <a:r>
              <a:rPr lang="en-US" sz="2000" dirty="0">
                <a:solidFill>
                  <a:schemeClr val="tx1"/>
                </a:solidFill>
              </a:rPr>
              <a:t> jobs that were submitted together (“batch” or “cluster”)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Only shows </a:t>
            </a:r>
            <a:r>
              <a:rPr lang="en-US" sz="2000" u="sng" dirty="0">
                <a:solidFill>
                  <a:schemeClr val="tx1"/>
                </a:solidFill>
              </a:rPr>
              <a:t>active</a:t>
            </a:r>
            <a:r>
              <a:rPr lang="en-US" sz="2000" dirty="0">
                <a:solidFill>
                  <a:schemeClr val="tx1"/>
                </a:solidFill>
              </a:rPr>
              <a:t> batches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chemeClr val="tx1"/>
                </a:solidFill>
              </a:rPr>
              <a:t>Limit </a:t>
            </a:r>
            <a:r>
              <a:rPr lang="en-US" sz="20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condor_q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by </a:t>
            </a:r>
            <a:r>
              <a:rPr lang="en-US" sz="2000" i="1" dirty="0">
                <a:solidFill>
                  <a:srgbClr val="0432FF"/>
                </a:solidFill>
                <a:latin typeface="Courier"/>
              </a:rPr>
              <a:t>username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rgbClr val="0432FF"/>
                </a:solidFill>
                <a:latin typeface="Courier"/>
                <a:cs typeface="Courier"/>
              </a:rPr>
              <a:t>ClusterId</a:t>
            </a:r>
            <a:r>
              <a:rPr lang="en-US" sz="2000" dirty="0">
                <a:solidFill>
                  <a:srgbClr val="CB3A4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or full </a:t>
            </a:r>
            <a:r>
              <a:rPr lang="en-US" sz="2000" i="1" dirty="0" err="1">
                <a:solidFill>
                  <a:srgbClr val="0432FF"/>
                </a:solidFill>
                <a:latin typeface="Courier"/>
                <a:cs typeface="Courier"/>
              </a:rPr>
              <a:t>JobId</a:t>
            </a:r>
            <a:r>
              <a:rPr lang="en-US" sz="2000" dirty="0">
                <a:solidFill>
                  <a:srgbClr val="000000"/>
                </a:solidFill>
              </a:rPr>
              <a:t>, (denoted </a:t>
            </a:r>
            <a:r>
              <a:rPr lang="en-US" sz="2000" dirty="0">
                <a:solidFill>
                  <a:srgbClr val="0432FF"/>
                </a:solidFill>
                <a:latin typeface="Courier"/>
                <a:cs typeface="Courier"/>
              </a:rPr>
              <a:t>[U/C/J]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in following slides).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2460411"/>
            <a:ext cx="8191501" cy="141577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 @ 08/01/24 10:35:54</a:t>
            </a: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OWNER  BATCH_NAME             SUBMITTED   DONE   RUN    IDLE  TOTAL JOB_IDS</a:t>
            </a:r>
          </a:p>
          <a:p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alice  CMD: compare_states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8/1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10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:0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9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4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1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12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9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.0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-9</a:t>
            </a:r>
            <a:endParaRPr lang="sk-SK" b="1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sk-S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10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jobs;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completed, 0 removed,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idle,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4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running, 0 held, 0 suspended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848040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432FF"/>
                </a:solidFill>
                <a:latin typeface="Courier"/>
                <a:cs typeface="Courier"/>
              </a:rPr>
              <a:t>JobId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b="1" dirty="0" err="1">
                <a:solidFill>
                  <a:srgbClr val="0432FF"/>
                </a:solidFill>
                <a:latin typeface="Courier"/>
                <a:cs typeface="Courier"/>
              </a:rPr>
              <a:t>ClusterID.ProcID</a:t>
            </a:r>
            <a:endParaRPr lang="en-US" sz="2000" b="1" dirty="0">
              <a:solidFill>
                <a:srgbClr val="0432FF"/>
              </a:solidFill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02999" y="3423158"/>
            <a:ext cx="0" cy="5302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6C0C4-71FD-A844-1B63-A0DA616165AF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>
                <a:latin typeface="Courier"/>
                <a:cs typeface="Courier"/>
              </a:rPr>
              <a:t>condor_q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047750"/>
            <a:ext cx="8191501" cy="3660994"/>
          </a:xfrm>
        </p:spPr>
        <p:txBody>
          <a:bodyPr/>
          <a:lstStyle/>
          <a:p>
            <a:r>
              <a:rPr lang="en-US" sz="2400" dirty="0"/>
              <a:t>To see individual job details, use: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b="1" dirty="0" err="1">
                <a:latin typeface="Courier"/>
                <a:cs typeface="Courier"/>
              </a:rPr>
              <a:t>condor_q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"/>
                <a:cs typeface="Courier"/>
              </a:rPr>
              <a:t>–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b="1" dirty="0">
              <a:solidFill>
                <a:srgbClr val="CB3A4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will use the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/>
              <a:t>option in the following slides to see extra detail about what is happening with a job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2114312"/>
            <a:ext cx="8191501" cy="1846659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129.0       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    8/1  10:09   0+00:00:00 I  0   0.0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129.1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   8/1  10:09   0+00:00:00 R  0   0.0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...</a:t>
            </a: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7 jobs; 0 completed, 0 removed, 3 idle, 4 running, 0 held, 0 suspended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4C35-2C69-2EAA-34C9-DED283C2D80A}"/>
              </a:ext>
            </a:extLst>
          </p:cNvPr>
          <p:cNvSpPr/>
          <p:nvPr/>
        </p:nvSpPr>
        <p:spPr bwMode="auto">
          <a:xfrm>
            <a:off x="1295400" y="48577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5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Observing Job STATES with </a:t>
            </a:r>
            <a:r>
              <a:rPr lang="en-US" cap="none" dirty="0" err="1"/>
              <a:t>condor_q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42656-3D27-5FD6-4653-50247FBEE08F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Idle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I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1 idle, 0 running, 0 held, 0 suspended</a:t>
            </a:r>
          </a:p>
        </p:txBody>
      </p:sp>
      <p:sp>
        <p:nvSpPr>
          <p:cNvPr id="55" name="Oval 54"/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Oval 55"/>
          <p:cNvSpPr/>
          <p:nvPr/>
        </p:nvSpPr>
        <p:spPr>
          <a:xfrm>
            <a:off x="4753934" y="1960091"/>
            <a:ext cx="1037266" cy="35558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E0EF6-406B-004A-AA1A-EDED3F9B0C1E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0C156-93A2-7C1D-0314-7ADC68A82384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36695E-D6AD-BE8D-7AD4-0CF95862FB05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&lt;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1 idle, 0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00398" y="2917615"/>
            <a:ext cx="1814602" cy="97655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compare_states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us.dat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43253" y="3050233"/>
            <a:ext cx="194794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7649" y="2777084"/>
            <a:ext cx="2438151" cy="2023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execute_dir</a:t>
            </a:r>
            <a:r>
              <a:rPr lang="en-US" dirty="0">
                <a:latin typeface="Courier"/>
                <a:cs typeface="Courier"/>
              </a:rPr>
              <a:t>)/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A16BF-1709-564D-AA3E-A2D76F5E5580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7A3DC3-B5FB-6048-AAB5-EA85932A931F}"/>
              </a:ext>
            </a:extLst>
          </p:cNvPr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execute_dir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1B5B6-9737-BD4B-8CCF-2B36CD166A53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F0161-0F89-7841-A151-E4E4BD5B784F}"/>
              </a:ext>
            </a:extLst>
          </p:cNvPr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EF32F-96C1-4218-8E59-35BF78CDD019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992246-34E7-C6AF-6BBD-0642861FC5BC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9101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3CE512-DC8C-C16D-EB6B-BE0D96BECEE7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R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0 idle, 1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Running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5934" y="1960091"/>
            <a:ext cx="1189666" cy="35558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69E9D-0B62-874B-AAC8-A2E672BCB735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8BD66-FCF7-BB4A-8CA6-F6B73D31A7DE}"/>
              </a:ext>
            </a:extLst>
          </p:cNvPr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stderr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stdout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subdir/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tmp.dat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3534D-CBD9-EA49-B7E8-4DFB71DC57AF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E2D49-BD49-6F40-87F4-C944E9641CD0}"/>
              </a:ext>
            </a:extLst>
          </p:cNvPr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7A9FD-B20B-1CCF-9B3E-49271A522CDB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A672B-6347-003D-ECCC-FC771829461D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60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AC0-4458-A8EA-8EB0-4978063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645-6CDC-ABF3-346D-1F94F83C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HTCondor</a:t>
            </a:r>
            <a:r>
              <a:rPr lang="en-US" dirty="0"/>
              <a:t> is a Job Scheduling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25DB-6266-6A0D-D145-1E0DB591A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48455-9F68-83CA-8456-C3875B090DF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8AD156-708C-0D03-7E3D-1FB1D1E11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 bwMode="auto">
          <a:xfrm>
            <a:off x="0" y="1504950"/>
            <a:ext cx="9144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7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B1EBE4-8AD2-B53A-5F59-A50D22B0E6FF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&gt;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0 idle, 1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Completes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1310" y="3261217"/>
            <a:ext cx="1350498" cy="90422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stderr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43253" y="4135295"/>
            <a:ext cx="194794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stderr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stdout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wi.dat.out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chemeClr val="bg2"/>
                </a:solidFill>
                <a:latin typeface="Courier"/>
                <a:cs typeface="Courier"/>
              </a:rPr>
              <a:t>subdir/</a:t>
            </a:r>
            <a:r>
              <a:rPr lang="en-US" sz="1600" b="1" dirty="0" err="1">
                <a:solidFill>
                  <a:schemeClr val="bg2"/>
                </a:solidFill>
                <a:latin typeface="Courier"/>
                <a:cs typeface="Courier"/>
              </a:rPr>
              <a:t>tmp.dat</a:t>
            </a:r>
            <a:endParaRPr lang="en-US" sz="1600" b="1" dirty="0">
              <a:solidFill>
                <a:schemeClr val="bg2"/>
              </a:solidFill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B2193-6200-AE45-BBA0-065DAF98A648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5BA09-735D-961A-5121-D3855F6CA93A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17C74-98C0-C134-EB1F-2CA57C206613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0546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Completes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4704" y="2780875"/>
            <a:ext cx="24190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submit_dir</a:t>
            </a:r>
            <a:r>
              <a:rPr lang="en-US" dirty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job.log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job.err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3E8E8-F300-5F4B-8F2B-B2FBBC2FBB69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BF759-2FBB-C920-D2D4-3C06B0B25DE4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16BE8-1E93-630C-FFB7-DE3EA2F1934F}"/>
              </a:ext>
            </a:extLst>
          </p:cNvPr>
          <p:cNvSpPr txBox="1"/>
          <p:nvPr/>
        </p:nvSpPr>
        <p:spPr>
          <a:xfrm>
            <a:off x="4216820" y="3105150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Job completed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Disappears from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sym typeface="Wingdings" panose="05000000000000000000" pitchFamily="2" charset="2"/>
              </a:rPr>
              <a:t>condor_q</a:t>
            </a:r>
            <a:r>
              <a:rPr lang="en-US" sz="2000" dirty="0">
                <a:sym typeface="Wingdings" panose="05000000000000000000" pitchFamily="2" charset="2"/>
              </a:rPr>
              <a:t> output!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60C4-93F3-C4EE-CFD9-EEC3DF5EEF92}"/>
              </a:ext>
            </a:extLst>
          </p:cNvPr>
          <p:cNvSpPr txBox="1"/>
          <p:nvPr/>
        </p:nvSpPr>
        <p:spPr>
          <a:xfrm>
            <a:off x="381000" y="1047750"/>
            <a:ext cx="8343901" cy="104644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0 jobs; 0 completed, 0 removed, 0 idle, 0 running, 0 held, 0 suspended</a:t>
            </a:r>
          </a:p>
        </p:txBody>
      </p:sp>
    </p:spTree>
    <p:extLst>
      <p:ext uri="{BB962C8B-B14F-4D97-AF65-F5344CB8AC3E}">
        <p14:creationId xmlns:p14="http://schemas.microsoft.com/office/powerpoint/2010/main" val="1895736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Reviewing Completed Jobs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F007B-BA71-AE62-E3EB-A38B10CB38A0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0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458200" cy="3816429"/>
          </a:xfrm>
          <a:prstGeom prst="rect">
            <a:avLst/>
          </a:prstGeom>
          <a:solidFill>
            <a:srgbClr val="FDF4D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000 (128.000.000) </a:t>
            </a:r>
            <a:r>
              <a:rPr lang="en-US" sz="1100" b="1" dirty="0">
                <a:latin typeface="Courier"/>
                <a:cs typeface="Courier"/>
              </a:rPr>
              <a:t>2024-08-01 10:05:08 Job submitted </a:t>
            </a:r>
            <a:r>
              <a:rPr lang="en-US" sz="1100" dirty="0">
                <a:latin typeface="Courier"/>
                <a:cs typeface="Courier"/>
              </a:rPr>
              <a:t>from host: &lt;128.104.101.92&gt;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001 (128.000.000) </a:t>
            </a:r>
            <a:r>
              <a:rPr lang="en-US" sz="1100" b="1" dirty="0">
                <a:latin typeface="Courier"/>
                <a:cs typeface="Courier"/>
              </a:rPr>
              <a:t>2024-08-01 10:05:46 Job executing </a:t>
            </a:r>
            <a:r>
              <a:rPr lang="en-US" sz="1100" dirty="0">
                <a:latin typeface="Courier"/>
                <a:cs typeface="Courier"/>
              </a:rPr>
              <a:t>on host: &lt;128.104.101.128:9618&gt;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006 (128.000.000) 2024-08-01 10:07:54 Image size of job updated: 220</a:t>
            </a:r>
          </a:p>
          <a:p>
            <a:r>
              <a:rPr lang="en-US" sz="1100" dirty="0">
                <a:latin typeface="Courier"/>
                <a:cs typeface="Courier"/>
              </a:rPr>
              <a:t>	1  -  </a:t>
            </a:r>
            <a:r>
              <a:rPr lang="en-US" sz="1100" dirty="0" err="1">
                <a:latin typeface="Courier"/>
                <a:cs typeface="Courier"/>
              </a:rPr>
              <a:t>MemoryUsage</a:t>
            </a:r>
            <a:r>
              <a:rPr lang="en-US" sz="1100" dirty="0">
                <a:latin typeface="Courier"/>
                <a:cs typeface="Courier"/>
              </a:rPr>
              <a:t> of job (MB)</a:t>
            </a:r>
          </a:p>
          <a:p>
            <a:r>
              <a:rPr lang="en-US" sz="1100" dirty="0">
                <a:latin typeface="Courier"/>
                <a:cs typeface="Courier"/>
              </a:rPr>
              <a:t>	220  -  </a:t>
            </a:r>
            <a:r>
              <a:rPr lang="en-US" sz="1100" dirty="0" err="1">
                <a:latin typeface="Courier"/>
                <a:cs typeface="Courier"/>
              </a:rPr>
              <a:t>ResidentSetSize</a:t>
            </a:r>
            <a:r>
              <a:rPr lang="en-US" sz="1100" dirty="0">
                <a:latin typeface="Courier"/>
                <a:cs typeface="Courier"/>
              </a:rPr>
              <a:t> of job (KB)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005 (128.000.000) </a:t>
            </a:r>
            <a:r>
              <a:rPr lang="en-US" sz="1100" b="1" dirty="0">
                <a:latin typeface="Courier"/>
                <a:cs typeface="Courier"/>
              </a:rPr>
              <a:t>2024-08-01 10:12:48 Job terminated.</a:t>
            </a:r>
          </a:p>
          <a:p>
            <a:r>
              <a:rPr lang="en-US" sz="1100" dirty="0">
                <a:latin typeface="Courier"/>
                <a:cs typeface="Courier"/>
              </a:rPr>
              <a:t>	(1) Normal termination (return value 0)</a:t>
            </a:r>
          </a:p>
          <a:p>
            <a:r>
              <a:rPr lang="de-DE" sz="1100" dirty="0">
                <a:latin typeface="Courier"/>
                <a:cs typeface="Courier"/>
              </a:rPr>
              <a:t>		</a:t>
            </a:r>
            <a:r>
              <a:rPr lang="de-DE" sz="1100" dirty="0" err="1">
                <a:latin typeface="Courier"/>
                <a:cs typeface="Courier"/>
              </a:rPr>
              <a:t>Usr</a:t>
            </a:r>
            <a:r>
              <a:rPr lang="de-DE" sz="1100" dirty="0">
                <a:latin typeface="Courier"/>
                <a:cs typeface="Courier"/>
              </a:rPr>
              <a:t> 0 00:00:00, </a:t>
            </a:r>
            <a:r>
              <a:rPr lang="de-DE" sz="1100" dirty="0" err="1">
                <a:latin typeface="Courier"/>
                <a:cs typeface="Courier"/>
              </a:rPr>
              <a:t>Sys</a:t>
            </a:r>
            <a:r>
              <a:rPr lang="de-DE" sz="1100" dirty="0">
                <a:latin typeface="Courier"/>
                <a:cs typeface="Courier"/>
              </a:rPr>
              <a:t> 0 00:00:00  -  Run Remote </a:t>
            </a:r>
            <a:r>
              <a:rPr lang="de-DE" sz="1100" dirty="0" err="1">
                <a:latin typeface="Courier"/>
                <a:cs typeface="Courier"/>
              </a:rPr>
              <a:t>Usage</a:t>
            </a:r>
            <a:endParaRPr lang="de-DE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Run Local Usage</a:t>
            </a: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Total Remote Usage</a:t>
            </a: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Total Local Usage</a:t>
            </a:r>
          </a:p>
          <a:p>
            <a:r>
              <a:rPr lang="en-US" sz="1100" dirty="0">
                <a:latin typeface="Courier"/>
                <a:cs typeface="Courier"/>
              </a:rPr>
              <a:t>	0  -  Run Bytes Sent By Job</a:t>
            </a:r>
          </a:p>
          <a:p>
            <a:r>
              <a:rPr lang="en-US" sz="1100" dirty="0">
                <a:latin typeface="Courier"/>
                <a:cs typeface="Courier"/>
              </a:rPr>
              <a:t>	33  -  Run Bytes Received By Job</a:t>
            </a:r>
          </a:p>
          <a:p>
            <a:r>
              <a:rPr lang="en-US" sz="1100" dirty="0">
                <a:latin typeface="Courier"/>
                <a:cs typeface="Courier"/>
              </a:rPr>
              <a:t>	0  -  Total Bytes Sent By Job</a:t>
            </a:r>
          </a:p>
          <a:p>
            <a:r>
              <a:rPr lang="en-US" sz="1100" dirty="0">
                <a:latin typeface="Courier"/>
                <a:cs typeface="Courier"/>
              </a:rPr>
              <a:t>	33  -  Total Bytes Received By Job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b="1" dirty="0" err="1">
                <a:latin typeface="Courier"/>
                <a:cs typeface="Courier"/>
              </a:rPr>
              <a:t>Partitionable</a:t>
            </a:r>
            <a:r>
              <a:rPr lang="en-US" sz="1100" b="1" dirty="0">
                <a:latin typeface="Courier"/>
                <a:cs typeface="Courier"/>
              </a:rPr>
              <a:t> Resources :    Usage  Request Allocated</a:t>
            </a:r>
          </a:p>
          <a:p>
            <a:r>
              <a:rPr lang="ro-RO" sz="1100" b="1" dirty="0">
                <a:latin typeface="Courier"/>
                <a:cs typeface="Courier"/>
              </a:rPr>
              <a:t>	   Cpus                 :                 1         1</a:t>
            </a:r>
          </a:p>
          <a:p>
            <a:r>
              <a:rPr lang="da-DK" sz="1100" b="1" dirty="0">
                <a:latin typeface="Courier"/>
                <a:cs typeface="Courier"/>
              </a:rPr>
              <a:t>	   Disk (KB)            :       14    20480  17203728</a:t>
            </a:r>
          </a:p>
          <a:p>
            <a:r>
              <a:rPr lang="en-US" sz="1100" b="1" dirty="0">
                <a:latin typeface="Courier"/>
                <a:cs typeface="Courier"/>
              </a:rPr>
              <a:t>	   Memory (MB)          :        1       20        20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0" y="1012178"/>
            <a:ext cx="2895599" cy="1879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ounded Rectangle 4"/>
          <p:cNvSpPr/>
          <p:nvPr/>
        </p:nvSpPr>
        <p:spPr>
          <a:xfrm>
            <a:off x="1905000" y="1329690"/>
            <a:ext cx="2895600" cy="2286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/>
          <p:cNvSpPr/>
          <p:nvPr/>
        </p:nvSpPr>
        <p:spPr>
          <a:xfrm>
            <a:off x="1920686" y="2327910"/>
            <a:ext cx="3032314" cy="2286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/>
          <p:cNvSpPr/>
          <p:nvPr/>
        </p:nvSpPr>
        <p:spPr>
          <a:xfrm>
            <a:off x="1143000" y="4019550"/>
            <a:ext cx="4677335" cy="6858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9571F-3A96-2BB9-800F-A8F35C3FF6F8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6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review a large group of jobs at once, use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condor_history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dirty="0">
                <a:cs typeface="Arial"/>
              </a:rPr>
              <a:t>As</a:t>
            </a:r>
            <a:r>
              <a:rPr lang="en-US" sz="1800" b="1" dirty="0">
                <a:cs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is to the present,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condor_history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is to the past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283718"/>
            <a:ext cx="6506909" cy="2523768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condor_history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alice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OWNER    SUBMITTED   RUN_TIME    ST  COMPLETED   CMD 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189.1012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0+00:07:37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189.1002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0+00:08:03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189.1081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0+00:03:16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189.944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0+00:11:15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189.659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0+00:26:56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189.653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0+00:27:07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189.1040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0+00:05:15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189.1003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0+00:07:38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189.962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0+00:09:36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189.961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0+00:09:43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189.898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0+00:13:47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295400" y="49339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0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Watching Job Progress with </a:t>
            </a:r>
            <a:r>
              <a:rPr lang="en-US" cap="none" dirty="0" err="1"/>
              <a:t>condor_watch_q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42656-3D27-5FD6-4653-50247FBEE08F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get a live update of the progress of your jobs, use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condor_watch_q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dirty="0">
                <a:cs typeface="Arial"/>
              </a:rPr>
              <a:t>This command does an initial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and then tracks the entries of 	the corresponding .log file(s)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ID: 129       10    -     -     10   129.0 ... 129.9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-------------------------------------------------------------------------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10 idle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10:10:32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3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the work progresses, output updates with changes to the progress bar</a:t>
            </a:r>
          </a:p>
          <a:p>
            <a:pPr marL="0" indent="0">
              <a:buNone/>
            </a:pPr>
            <a:r>
              <a:rPr lang="en-US" sz="1800" dirty="0">
                <a:cs typeface="Arial"/>
              </a:rPr>
              <a:t>	updates every 2 seconds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ID: 129        9    1     -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------------------------------------------------------------------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9 idle, 1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10:10:52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73800-A1D3-44DD-0425-9427278E0BB4}"/>
              </a:ext>
            </a:extLst>
          </p:cNvPr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84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Yellow hyphens (-) = “idle”</a:t>
            </a:r>
          </a:p>
          <a:p>
            <a:r>
              <a:rPr lang="en-US" sz="2000" dirty="0"/>
              <a:t>Blue equal signs (=) = “running”</a:t>
            </a:r>
          </a:p>
          <a:p>
            <a:r>
              <a:rPr lang="en-US" sz="2000" dirty="0"/>
              <a:t>Green number signs (#) = “completed”</a:t>
            </a:r>
          </a:p>
          <a:p>
            <a:r>
              <a:rPr lang="en-US" sz="2000" dirty="0"/>
              <a:t>Red exclamation marks (!) = “hold”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6BF5-FF34-980D-CE33-FCFEC24915B2}"/>
              </a:ext>
            </a:extLst>
          </p:cNvPr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ID: 129        3    4     3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######################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=============================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72C3-FA12-E4EE-4585-4127A584FFD3}"/>
              </a:ext>
            </a:extLst>
          </p:cNvPr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279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exit out of the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condor_watch_q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400" dirty="0"/>
              <a:t>view, use the keyboard shortcut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Ctrl</a:t>
            </a:r>
            <a:r>
              <a:rPr lang="en-US" sz="2400" dirty="0" err="1"/>
              <a:t>+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</a:t>
            </a:r>
            <a:endParaRPr lang="en-US" sz="24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6BF5-FF34-980D-CE33-FCFEC24915B2}"/>
              </a:ext>
            </a:extLst>
          </p:cNvPr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ID: 129        -    -    10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#########################################################################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123FD-9F23-9F33-AC98-210FBC659B6B}"/>
              </a:ext>
            </a:extLst>
          </p:cNvPr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1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History of </a:t>
            </a:r>
            <a:r>
              <a:rPr lang="en-US" dirty="0" err="1"/>
              <a:t>HTC</a:t>
            </a:r>
            <a:r>
              <a:rPr lang="en-US" cap="none" dirty="0" err="1"/>
              <a:t>ondor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E2107-35E6-F7C1-4D02-52D34DD15BEC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43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F007B-BA71-AE62-E3EB-A38B10CB38A0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History and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09600" y="1000126"/>
            <a:ext cx="7937500" cy="3705224"/>
          </a:xfrm>
        </p:spPr>
        <p:txBody>
          <a:bodyPr/>
          <a:lstStyle/>
          <a:p>
            <a:r>
              <a:rPr lang="en-US" sz="2200" dirty="0"/>
              <a:t>History</a:t>
            </a:r>
          </a:p>
          <a:p>
            <a:pPr lvl="1"/>
            <a:r>
              <a:rPr lang="en-US" sz="1800" dirty="0"/>
              <a:t>Started in 1988 as a “cycle scavenger”</a:t>
            </a:r>
          </a:p>
          <a:p>
            <a:r>
              <a:rPr lang="en-US" sz="2200" dirty="0"/>
              <a:t>Today</a:t>
            </a:r>
          </a:p>
          <a:p>
            <a:pPr lvl="1"/>
            <a:r>
              <a:rPr lang="en-US" sz="1800" dirty="0"/>
              <a:t>Developed at CHTC by professional developers</a:t>
            </a:r>
          </a:p>
          <a:p>
            <a:pPr lvl="1"/>
            <a:r>
              <a:rPr lang="en-US" sz="1800" dirty="0"/>
              <a:t>Used all over the world, by:</a:t>
            </a:r>
          </a:p>
          <a:p>
            <a:pPr lvl="2"/>
            <a:r>
              <a:rPr lang="en-US" sz="1800" dirty="0"/>
              <a:t>campuses, national labs, Einstein/</a:t>
            </a:r>
            <a:r>
              <a:rPr lang="en-US" sz="1800" dirty="0" err="1"/>
              <a:t>Folding@Home</a:t>
            </a:r>
            <a:endParaRPr lang="en-US" sz="1800" dirty="0"/>
          </a:p>
          <a:p>
            <a:pPr lvl="2"/>
            <a:r>
              <a:rPr lang="en-US" sz="1800" dirty="0" err="1"/>
              <a:t>Dreamworks</a:t>
            </a:r>
            <a:r>
              <a:rPr lang="en-US" sz="1800" dirty="0"/>
              <a:t>, Boeing, SpaceX, investment firms, </a:t>
            </a:r>
            <a:r>
              <a:rPr lang="mr-IN" sz="1800" dirty="0"/>
              <a:t>…</a:t>
            </a:r>
            <a:endParaRPr lang="en-US" sz="1800" dirty="0"/>
          </a:p>
          <a:p>
            <a:pPr lvl="2"/>
            <a:r>
              <a:rPr lang="en-US" sz="1800" b="1" dirty="0"/>
              <a:t>The OSG!!</a:t>
            </a:r>
          </a:p>
          <a:p>
            <a:r>
              <a:rPr lang="en-US" sz="2200" dirty="0" err="1"/>
              <a:t>Miron</a:t>
            </a:r>
            <a:r>
              <a:rPr lang="en-US" sz="2200" dirty="0"/>
              <a:t> </a:t>
            </a:r>
            <a:r>
              <a:rPr lang="en-US" sz="2200" dirty="0" err="1"/>
              <a:t>Livny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Professor, UW-Madison Computer Sciences</a:t>
            </a:r>
          </a:p>
          <a:p>
            <a:pPr lvl="1"/>
            <a:r>
              <a:rPr lang="en-US" sz="1800" dirty="0"/>
              <a:t>CHTC Director, OSG Technical Director</a:t>
            </a:r>
          </a:p>
        </p:txBody>
      </p:sp>
      <p:sp>
        <p:nvSpPr>
          <p:cNvPr id="27" name="object 21"/>
          <p:cNvSpPr/>
          <p:nvPr/>
        </p:nvSpPr>
        <p:spPr>
          <a:xfrm>
            <a:off x="7315200" y="3181350"/>
            <a:ext cx="1429132" cy="1666874"/>
          </a:xfrm>
          <a:prstGeom prst="rect">
            <a:avLst/>
          </a:prstGeom>
          <a:blipFill>
            <a:blip r:embed="rId2" cstate="print"/>
            <a:srcRect/>
            <a:stretch>
              <a:fillRect l="-13699" r="-21121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HTCondor_red_blk_nota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34" y="1276350"/>
            <a:ext cx="2901587" cy="685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3B0578-015E-E2BE-5106-D7BA141B7ED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893094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How does </a:t>
            </a:r>
            <a:r>
              <a:rPr lang="en-US" dirty="0" err="1"/>
              <a:t>HTC</a:t>
            </a:r>
            <a:r>
              <a:rPr lang="en-US" cap="none" dirty="0" err="1"/>
              <a:t>ondor</a:t>
            </a:r>
            <a:r>
              <a:rPr lang="en-US" dirty="0"/>
              <a:t> work?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9442C-B562-F814-AAE1-A491EA504AC6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--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0126"/>
            <a:ext cx="8638641" cy="3514725"/>
          </a:xfrm>
        </p:spPr>
        <p:txBody>
          <a:bodyPr/>
          <a:lstStyle/>
          <a:p>
            <a:r>
              <a:rPr lang="en-US" sz="2800" dirty="0"/>
              <a:t>On an </a:t>
            </a:r>
            <a:r>
              <a:rPr lang="en-US" sz="2800" b="1" u="sng" dirty="0">
                <a:solidFill>
                  <a:srgbClr val="0432FF"/>
                </a:solidFill>
              </a:rPr>
              <a:t>access point</a:t>
            </a:r>
            <a:r>
              <a:rPr lang="en-US" sz="2800" dirty="0"/>
              <a:t>, you submit tasks to a queue </a:t>
            </a:r>
          </a:p>
          <a:p>
            <a:r>
              <a:rPr lang="en-US" sz="2800" dirty="0" err="1"/>
              <a:t>HTCondor</a:t>
            </a:r>
            <a:r>
              <a:rPr lang="en-US" sz="2800" dirty="0"/>
              <a:t> schedules them to run on computers (</a:t>
            </a:r>
            <a:r>
              <a:rPr lang="en-US" sz="2800" b="1" i="1" u="sng" dirty="0">
                <a:solidFill>
                  <a:srgbClr val="0432FF"/>
                </a:solidFill>
              </a:rPr>
              <a:t>execute points</a:t>
            </a:r>
            <a:r>
              <a:rPr lang="en-US" sz="2800" dirty="0"/>
              <a:t>)</a:t>
            </a:r>
          </a:p>
        </p:txBody>
      </p:sp>
      <p:pic>
        <p:nvPicPr>
          <p:cNvPr id="24" name="Picture 23" descr="HTCondor_red_blk_nota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19" y="2495550"/>
            <a:ext cx="1965768" cy="46461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19504" y="2589464"/>
            <a:ext cx="2524144" cy="1977225"/>
            <a:chOff x="3086855" y="4123553"/>
            <a:chExt cx="2524144" cy="1977225"/>
          </a:xfrm>
        </p:grpSpPr>
        <p:pic>
          <p:nvPicPr>
            <p:cNvPr id="26" name="Picture 25" descr="queue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access point</a:t>
              </a:r>
            </a:p>
            <a:p>
              <a:pPr algn="ctr"/>
              <a:endParaRPr lang="en-US" dirty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76891" y="2571750"/>
            <a:ext cx="1344064" cy="876563"/>
            <a:chOff x="6708589" y="4275951"/>
            <a:chExt cx="1750032" cy="1141325"/>
          </a:xfrm>
        </p:grpSpPr>
        <p:pic>
          <p:nvPicPr>
            <p:cNvPr id="29" name="Picture 28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point</a:t>
              </a:r>
            </a:p>
          </p:txBody>
        </p:sp>
      </p:grpSp>
      <p:pic>
        <p:nvPicPr>
          <p:cNvPr id="31" name="Picture 30" descr="stack-of-papers-537x35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" y="3073041"/>
            <a:ext cx="1478478" cy="96362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47536" y="3303409"/>
            <a:ext cx="1344064" cy="876563"/>
            <a:chOff x="6708589" y="4275951"/>
            <a:chExt cx="1750032" cy="1141325"/>
          </a:xfrm>
        </p:grpSpPr>
        <p:pic>
          <p:nvPicPr>
            <p:cNvPr id="33" name="Picture 32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64349" y="4091642"/>
            <a:ext cx="1344064" cy="876563"/>
            <a:chOff x="6708589" y="4275951"/>
            <a:chExt cx="1750032" cy="1141325"/>
          </a:xfrm>
        </p:grpSpPr>
        <p:pic>
          <p:nvPicPr>
            <p:cNvPr id="36" name="Picture 35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Rectangle 3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31" idx="3"/>
            <a:endCxn id="27" idx="1"/>
          </p:cNvCxnSpPr>
          <p:nvPr/>
        </p:nvCxnSpPr>
        <p:spPr>
          <a:xfrm>
            <a:off x="1602837" y="3554854"/>
            <a:ext cx="516667" cy="2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9" idx="1"/>
          </p:cNvCxnSpPr>
          <p:nvPr/>
        </p:nvCxnSpPr>
        <p:spPr>
          <a:xfrm>
            <a:off x="5967003" y="2960166"/>
            <a:ext cx="1309888" cy="49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33" idx="1"/>
          </p:cNvCxnSpPr>
          <p:nvPr/>
        </p:nvCxnSpPr>
        <p:spPr>
          <a:xfrm>
            <a:off x="5967003" y="2960166"/>
            <a:ext cx="1680533" cy="781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6" idx="1"/>
          </p:cNvCxnSpPr>
          <p:nvPr/>
        </p:nvCxnSpPr>
        <p:spPr>
          <a:xfrm>
            <a:off x="5967003" y="2960166"/>
            <a:ext cx="1197346" cy="15697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7" idx="3"/>
          </p:cNvCxnSpPr>
          <p:nvPr/>
        </p:nvCxnSpPr>
        <p:spPr>
          <a:xfrm flipH="1">
            <a:off x="4643648" y="2960166"/>
            <a:ext cx="1323355" cy="617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4EBCE-218A-5CA9-BA7A-A25CABB8D63F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3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</a:t>
            </a:r>
            <a:r>
              <a:rPr lang="en-US" i="1" dirty="0"/>
              <a:t>Job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33399" y="1000126"/>
            <a:ext cx="8191501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Job</a:t>
            </a:r>
            <a:r>
              <a:rPr lang="en-US" sz="2400" b="1" dirty="0"/>
              <a:t>: </a:t>
            </a:r>
            <a:r>
              <a:rPr lang="en-US" sz="2400" dirty="0"/>
              <a:t>An independently-scheduled unit of computing work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Three main pieces: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Executable</a:t>
            </a:r>
            <a:r>
              <a:rPr lang="en-US" sz="2000" b="1" dirty="0"/>
              <a:t>: </a:t>
            </a:r>
            <a:r>
              <a:rPr lang="en-US" sz="2000" dirty="0"/>
              <a:t>the script or program to run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Input</a:t>
            </a:r>
            <a:r>
              <a:rPr lang="en-US" sz="2000" b="1" dirty="0"/>
              <a:t>: </a:t>
            </a:r>
            <a:r>
              <a:rPr lang="en-US" sz="2000" dirty="0"/>
              <a:t>any options (arguments) and/or file-based information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Output</a:t>
            </a:r>
            <a:r>
              <a:rPr lang="en-US" sz="2000" b="1" dirty="0"/>
              <a:t>: </a:t>
            </a:r>
            <a:r>
              <a:rPr lang="en-US" sz="2000" dirty="0"/>
              <a:t>files printed by the executable</a:t>
            </a:r>
          </a:p>
          <a:p>
            <a:pPr marL="457093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Note: In order to run </a:t>
            </a:r>
            <a:r>
              <a:rPr lang="en-US" sz="2400" i="1" dirty="0"/>
              <a:t>many </a:t>
            </a:r>
            <a:r>
              <a:rPr lang="en-US" sz="2400" dirty="0"/>
              <a:t>jobs, executable must run on the command-line without any graphical input from the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986AA-56B1-B848-B9AC-3AC092FE1598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mpkin-Pie-Whole-Slic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1" y="895350"/>
            <a:ext cx="2396119" cy="10925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</a:t>
            </a:r>
            <a:r>
              <a:rPr lang="en-US" i="1" dirty="0"/>
              <a:t>Machine, Slot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8004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Machine</a:t>
            </a:r>
            <a:endParaRPr lang="en-US" sz="2000" b="1" dirty="0"/>
          </a:p>
          <a:p>
            <a:pPr lvl="1"/>
            <a:r>
              <a:rPr lang="en-US" sz="1800" dirty="0"/>
              <a:t>A whole computer (desktop or server)</a:t>
            </a:r>
          </a:p>
          <a:p>
            <a:pPr lvl="1"/>
            <a:r>
              <a:rPr lang="en-US" sz="1800" dirty="0"/>
              <a:t>Has multiple processors (</a:t>
            </a:r>
            <a:r>
              <a:rPr lang="en-US" sz="1800" b="1" i="1" dirty="0"/>
              <a:t>CPU cores</a:t>
            </a:r>
            <a:r>
              <a:rPr lang="en-US" sz="1800" dirty="0"/>
              <a:t>), some amount of </a:t>
            </a:r>
            <a:r>
              <a:rPr lang="en-US" sz="1800" b="1" dirty="0"/>
              <a:t>memory</a:t>
            </a:r>
            <a:r>
              <a:rPr lang="en-US" sz="1800" dirty="0"/>
              <a:t>, and some amount of file space (</a:t>
            </a:r>
            <a:r>
              <a:rPr lang="en-US" sz="1800" b="1" dirty="0"/>
              <a:t>disk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200" b="1" i="1" dirty="0"/>
              <a:t>Slot</a:t>
            </a:r>
            <a:endParaRPr lang="en-US" sz="2200" b="1" dirty="0"/>
          </a:p>
          <a:p>
            <a:pPr lvl="1"/>
            <a:r>
              <a:rPr lang="en-US" sz="1800" b="1" dirty="0"/>
              <a:t>an assignable unit of a machine (i.e. 1 job per slot)</a:t>
            </a:r>
          </a:p>
          <a:p>
            <a:pPr lvl="1"/>
            <a:r>
              <a:rPr lang="en-US" sz="1800" dirty="0"/>
              <a:t>may correspond to one core with some memory and disk</a:t>
            </a:r>
          </a:p>
          <a:p>
            <a:pPr lvl="1"/>
            <a:r>
              <a:rPr lang="en-US" sz="1800" dirty="0"/>
              <a:t>a typical machine will have multiple slots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HTCondor can break up and create new slots, dynamically, as resources become available from completed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B5309-24C3-9754-25F1-51F6A9EF93CB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84141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16926</TotalTime>
  <Words>3017</Words>
  <Application>Microsoft Office PowerPoint</Application>
  <PresentationFormat>On-screen Show (16:9)</PresentationFormat>
  <Paragraphs>521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</vt:lpstr>
      <vt:lpstr>Futura</vt:lpstr>
      <vt:lpstr>Symbol</vt:lpstr>
      <vt:lpstr>Times</vt:lpstr>
      <vt:lpstr>Wingdings</vt:lpstr>
      <vt:lpstr>OSG-Summer-School-Template</vt:lpstr>
      <vt:lpstr>Introduction to Job Submission with HTCondor</vt:lpstr>
      <vt:lpstr>Overview</vt:lpstr>
      <vt:lpstr>Takeaway</vt:lpstr>
      <vt:lpstr>History of HTCondor</vt:lpstr>
      <vt:lpstr>HTCondor History and Status</vt:lpstr>
      <vt:lpstr>How does HTCondor work?</vt:lpstr>
      <vt:lpstr>HTCondor -- How It Works</vt:lpstr>
      <vt:lpstr>Terminology: Job</vt:lpstr>
      <vt:lpstr>Terminology: Machine, Slot</vt:lpstr>
      <vt:lpstr>Job Matching</vt:lpstr>
      <vt:lpstr>Job Execution</vt:lpstr>
      <vt:lpstr>Basics of submitting jobs</vt:lpstr>
      <vt:lpstr>Job Example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Submitting and monitoring HTCondor jobs</vt:lpstr>
      <vt:lpstr>Submitting and Monitoring</vt:lpstr>
      <vt:lpstr>More about condor_q</vt:lpstr>
      <vt:lpstr>More about condor_q</vt:lpstr>
      <vt:lpstr>Observing Job STATES with condor_q</vt:lpstr>
      <vt:lpstr>Job Idle</vt:lpstr>
      <vt:lpstr>Job Starts</vt:lpstr>
      <vt:lpstr>Job Running</vt:lpstr>
      <vt:lpstr>Job Completes</vt:lpstr>
      <vt:lpstr>Job Completes (cont.)</vt:lpstr>
      <vt:lpstr>Reviewing Completed Jobs</vt:lpstr>
      <vt:lpstr>Log File</vt:lpstr>
      <vt:lpstr>Reviewing Jobs</vt:lpstr>
      <vt:lpstr>Watching Job Progress with condor_watch_q</vt:lpstr>
      <vt:lpstr>Watching Progress of Jobs</vt:lpstr>
      <vt:lpstr>Watching Progress of Jobs</vt:lpstr>
      <vt:lpstr>Watching Progress of Jobs</vt:lpstr>
      <vt:lpstr>Watching Progress of Jobs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Andrew Owen</cp:lastModifiedBy>
  <cp:revision>391</cp:revision>
  <cp:lastPrinted>2017-07-16T13:35:46Z</cp:lastPrinted>
  <dcterms:modified xsi:type="dcterms:W3CDTF">2024-08-05T17:58:49Z</dcterms:modified>
</cp:coreProperties>
</file>