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26" r:id="rId3"/>
    <p:sldId id="338" r:id="rId4"/>
    <p:sldId id="339" r:id="rId5"/>
    <p:sldId id="340" r:id="rId6"/>
    <p:sldId id="341" r:id="rId7"/>
    <p:sldId id="261" r:id="rId8"/>
    <p:sldId id="342" r:id="rId9"/>
    <p:sldId id="322" r:id="rId10"/>
    <p:sldId id="327" r:id="rId11"/>
    <p:sldId id="323" r:id="rId12"/>
    <p:sldId id="262" r:id="rId13"/>
    <p:sldId id="334" r:id="rId14"/>
    <p:sldId id="337" r:id="rId15"/>
    <p:sldId id="259" r:id="rId16"/>
    <p:sldId id="329" r:id="rId17"/>
    <p:sldId id="331" r:id="rId18"/>
    <p:sldId id="330" r:id="rId19"/>
    <p:sldId id="332" r:id="rId20"/>
    <p:sldId id="335" r:id="rId21"/>
    <p:sldId id="3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5"/>
  </p:normalViewPr>
  <p:slideViewPr>
    <p:cSldViewPr snapToGrid="0">
      <p:cViewPr varScale="1">
        <p:scale>
          <a:sx n="111" d="100"/>
          <a:sy n="111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BBA53-B5BE-E248-AF58-61B76F9411E7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1E174-8050-8D48-9552-B73FC7F9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2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2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8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1E174-8050-8D48-9552-B73FC7F9B5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F6C440DE-4232-F343-8CB0-BB1B0BB8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sg-htc.org/documenta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osg-htc.org/" TargetMode="External"/><Relationship Id="rId4" Type="http://schemas.openxmlformats.org/officeDocument/2006/relationships/hyperlink" Target="https://portal.osg-htc.org/documentation/overview/account_setup/is-it-for-yo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sg-htc.org/school-2024/materials/#intro-to-htc-and-htcondor-job-execution" TargetMode="External"/><Relationship Id="rId7" Type="http://schemas.openxmlformats.org/officeDocument/2006/relationships/hyperlink" Target="https://portal.osg-htc.org/documentation/htc_workloads/workload_planning/roadma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osg-htc.org/documentation/" TargetMode="External"/><Relationship Id="rId5" Type="http://schemas.openxmlformats.org/officeDocument/2006/relationships/hyperlink" Target="https://osg-htc.org/school-2024/materials/#workflows-with-dagman" TargetMode="External"/><Relationship Id="rId4" Type="http://schemas.openxmlformats.org/officeDocument/2006/relationships/hyperlink" Target="https://osg-htc.org/school-2024/materials/#troubleshoot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sg-htc.org/school-2024/materials/#os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osg-htc.org/" TargetMode="External"/><Relationship Id="rId5" Type="http://schemas.openxmlformats.org/officeDocument/2006/relationships/hyperlink" Target="https://portal.osg-htc.org/documentation/overview/account_setup/is-it-for-you/" TargetMode="External"/><Relationship Id="rId4" Type="http://schemas.openxmlformats.org/officeDocument/2006/relationships/hyperlink" Target="https://portal.osg-htc.org/document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sg-htc.org/school-2024/materials/#softwa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osg-htc.org/documentation/htc_workloads/workload_planning/roadmap/" TargetMode="External"/><Relationship Id="rId5" Type="http://schemas.openxmlformats.org/officeDocument/2006/relationships/hyperlink" Target="https://portal.osg-htc.org/documentation/" TargetMode="External"/><Relationship Id="rId4" Type="http://schemas.openxmlformats.org/officeDocument/2006/relationships/hyperlink" Target="https://osg-htc.org/school-2024/materials/#da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arpentries-incubator.github.io/docker-introduction/" TargetMode="External"/><Relationship Id="rId3" Type="http://schemas.openxmlformats.org/officeDocument/2006/relationships/hyperlink" Target="https://portal.osg-htc.org/documentation/" TargetMode="External"/><Relationship Id="rId7" Type="http://schemas.openxmlformats.org/officeDocument/2006/relationships/hyperlink" Target="http://www2.stat.duke.edu/~rcs46/lectures_2015/01-markdown-git/slides/naming-slides/naming-slides.pdf" TargetMode="External"/><Relationship Id="rId2" Type="http://schemas.openxmlformats.org/officeDocument/2006/relationships/hyperlink" Target="https://osg-htc.org/school-2024/mate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carpentry.github.io/git-novice/" TargetMode="External"/><Relationship Id="rId5" Type="http://schemas.openxmlformats.org/officeDocument/2006/relationships/hyperlink" Target="https://swcarpentry.github.io/shell-novice/" TargetMode="External"/><Relationship Id="rId4" Type="http://schemas.openxmlformats.org/officeDocument/2006/relationships/hyperlink" Target="https://portal.osg-htc.org/documentation/support_and_training/training/osgusertrainin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50D5-3FA4-7677-9601-27BF80069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High Throughput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F47EE-0175-91C3-703B-D477FF4B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Christina Koch</a:t>
            </a:r>
          </a:p>
          <a:p>
            <a:r>
              <a:rPr lang="en-US" dirty="0"/>
              <a:t>OSG School 2024</a:t>
            </a:r>
          </a:p>
          <a:p>
            <a:r>
              <a:rPr lang="en-US" dirty="0"/>
              <a:t>August 5, 2024</a:t>
            </a:r>
          </a:p>
        </p:txBody>
      </p:sp>
    </p:spTree>
    <p:extLst>
      <p:ext uri="{BB962C8B-B14F-4D97-AF65-F5344CB8AC3E}">
        <p14:creationId xmlns:p14="http://schemas.microsoft.com/office/powerpoint/2010/main" val="987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BA02-4558-DAD5-1AFD-272DF59C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EB0B-9B8C-7B5E-8A1E-E92D195C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researcher has a (non-ordered) list of tasks that would take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too long to run sequentially on their local computer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let computing be a barrier to your research!! We want to be able to tackle big problems.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strategy to speed things up with computers is ALWAYS to run in parallel.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you can go from using a small number of resources (one computer) to a LOT of resources (for example, many computers).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2DBA-2813-688C-6E3F-16E7C90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B7D6-8FB5-7AA5-26D1-5D8441F4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3C66-4677-B789-3E5E-0A92B2CA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406664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F6FF-A577-A01E-CE56-19A542C5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C7EC-D460-576E-955E-C94809D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different ways to parallelize in computing: 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70249C8E-5CBD-2328-0897-F44820CE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F90DF62-7A50-D9FB-8C43-A9EEBBB3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11</a:t>
            </a:fld>
            <a:endParaRPr lang="en-US"/>
          </a:p>
        </p:txBody>
      </p:sp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D648108B-4401-7F4A-A400-CB630012D1A8}"/>
              </a:ext>
            </a:extLst>
          </p:cNvPr>
          <p:cNvSpPr/>
          <p:nvPr/>
        </p:nvSpPr>
        <p:spPr>
          <a:xfrm>
            <a:off x="4680994" y="2721260"/>
            <a:ext cx="3071191" cy="3067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List of tasks</a:t>
            </a:r>
            <a:endParaRPr sz="2000" dirty="0"/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20509402-88A3-8B4D-4FED-2D73ADED7D22}"/>
              </a:ext>
            </a:extLst>
          </p:cNvPr>
          <p:cNvSpPr/>
          <p:nvPr/>
        </p:nvSpPr>
        <p:spPr>
          <a:xfrm>
            <a:off x="5581595" y="304988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24">
            <a:extLst>
              <a:ext uri="{FF2B5EF4-FFF2-40B4-BE49-F238E27FC236}">
                <a16:creationId xmlns:a16="http://schemas.microsoft.com/office/drawing/2014/main" id="{CE675698-F0D0-C4F5-D07D-49AB3428FC2B}"/>
              </a:ext>
            </a:extLst>
          </p:cNvPr>
          <p:cNvSpPr/>
          <p:nvPr/>
        </p:nvSpPr>
        <p:spPr>
          <a:xfrm>
            <a:off x="5974545" y="289493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8;p24">
            <a:extLst>
              <a:ext uri="{FF2B5EF4-FFF2-40B4-BE49-F238E27FC236}">
                <a16:creationId xmlns:a16="http://schemas.microsoft.com/office/drawing/2014/main" id="{6D7317EB-90E5-D2A9-9EC9-C9F30ACE7DF0}"/>
              </a:ext>
            </a:extLst>
          </p:cNvPr>
          <p:cNvSpPr/>
          <p:nvPr/>
        </p:nvSpPr>
        <p:spPr>
          <a:xfrm>
            <a:off x="5926595" y="330188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9;p24">
            <a:extLst>
              <a:ext uri="{FF2B5EF4-FFF2-40B4-BE49-F238E27FC236}">
                <a16:creationId xmlns:a16="http://schemas.microsoft.com/office/drawing/2014/main" id="{9B880AF7-E311-0852-74AC-A9C159A5E813}"/>
              </a:ext>
            </a:extLst>
          </p:cNvPr>
          <p:cNvSpPr/>
          <p:nvPr/>
        </p:nvSpPr>
        <p:spPr>
          <a:xfrm>
            <a:off x="6372817" y="295955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24">
            <a:extLst>
              <a:ext uri="{FF2B5EF4-FFF2-40B4-BE49-F238E27FC236}">
                <a16:creationId xmlns:a16="http://schemas.microsoft.com/office/drawing/2014/main" id="{B8024572-93A7-EBF5-8A6F-C158814B739E}"/>
              </a:ext>
            </a:extLst>
          </p:cNvPr>
          <p:cNvSpPr/>
          <p:nvPr/>
        </p:nvSpPr>
        <p:spPr>
          <a:xfrm>
            <a:off x="5236595" y="322416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24">
            <a:extLst>
              <a:ext uri="{FF2B5EF4-FFF2-40B4-BE49-F238E27FC236}">
                <a16:creationId xmlns:a16="http://schemas.microsoft.com/office/drawing/2014/main" id="{FA7D5058-AA60-6E0C-618C-D571DF4C0BC4}"/>
              </a:ext>
            </a:extLst>
          </p:cNvPr>
          <p:cNvSpPr/>
          <p:nvPr/>
        </p:nvSpPr>
        <p:spPr>
          <a:xfrm>
            <a:off x="5727629" y="367124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2;p24">
            <a:extLst>
              <a:ext uri="{FF2B5EF4-FFF2-40B4-BE49-F238E27FC236}">
                <a16:creationId xmlns:a16="http://schemas.microsoft.com/office/drawing/2014/main" id="{CC4AA08D-CBD0-3894-9D48-F5F6CE94DFE2}"/>
              </a:ext>
            </a:extLst>
          </p:cNvPr>
          <p:cNvSpPr/>
          <p:nvPr/>
        </p:nvSpPr>
        <p:spPr>
          <a:xfrm>
            <a:off x="4984595" y="358258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;p24">
            <a:extLst>
              <a:ext uri="{FF2B5EF4-FFF2-40B4-BE49-F238E27FC236}">
                <a16:creationId xmlns:a16="http://schemas.microsoft.com/office/drawing/2014/main" id="{03E52B5E-1C8C-41F3-A49F-A44D44175497}"/>
              </a:ext>
            </a:extLst>
          </p:cNvPr>
          <p:cNvSpPr/>
          <p:nvPr/>
        </p:nvSpPr>
        <p:spPr>
          <a:xfrm>
            <a:off x="5329595" y="370858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4;p24">
            <a:extLst>
              <a:ext uri="{FF2B5EF4-FFF2-40B4-BE49-F238E27FC236}">
                <a16:creationId xmlns:a16="http://schemas.microsoft.com/office/drawing/2014/main" id="{8664D8EB-4126-650C-38A1-50C81F04D516}"/>
              </a:ext>
            </a:extLst>
          </p:cNvPr>
          <p:cNvSpPr/>
          <p:nvPr/>
        </p:nvSpPr>
        <p:spPr>
          <a:xfrm>
            <a:off x="6271595" y="347616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5;p24">
            <a:extLst>
              <a:ext uri="{FF2B5EF4-FFF2-40B4-BE49-F238E27FC236}">
                <a16:creationId xmlns:a16="http://schemas.microsoft.com/office/drawing/2014/main" id="{A685373B-2CBA-6CF3-7D15-65EEC17E3C62}"/>
              </a:ext>
            </a:extLst>
          </p:cNvPr>
          <p:cNvSpPr/>
          <p:nvPr/>
        </p:nvSpPr>
        <p:spPr>
          <a:xfrm>
            <a:off x="6427107" y="377940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6;p24">
            <a:extLst>
              <a:ext uri="{FF2B5EF4-FFF2-40B4-BE49-F238E27FC236}">
                <a16:creationId xmlns:a16="http://schemas.microsoft.com/office/drawing/2014/main" id="{D0A15794-1B2B-1912-9D4E-FAE6F33408F2}"/>
              </a:ext>
            </a:extLst>
          </p:cNvPr>
          <p:cNvSpPr/>
          <p:nvPr/>
        </p:nvSpPr>
        <p:spPr>
          <a:xfrm>
            <a:off x="6839390" y="326479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;p24">
            <a:extLst>
              <a:ext uri="{FF2B5EF4-FFF2-40B4-BE49-F238E27FC236}">
                <a16:creationId xmlns:a16="http://schemas.microsoft.com/office/drawing/2014/main" id="{A4C59125-EC22-7C76-1396-10B6EBB7B1B6}"/>
              </a:ext>
            </a:extLst>
          </p:cNvPr>
          <p:cNvSpPr/>
          <p:nvPr/>
        </p:nvSpPr>
        <p:spPr>
          <a:xfrm>
            <a:off x="7128887" y="367124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24">
            <a:extLst>
              <a:ext uri="{FF2B5EF4-FFF2-40B4-BE49-F238E27FC236}">
                <a16:creationId xmlns:a16="http://schemas.microsoft.com/office/drawing/2014/main" id="{2790AF7E-2A6C-80EC-68EB-94FAEC6FCBD3}"/>
              </a:ext>
            </a:extLst>
          </p:cNvPr>
          <p:cNvSpPr/>
          <p:nvPr/>
        </p:nvSpPr>
        <p:spPr>
          <a:xfrm>
            <a:off x="6795332" y="376124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9;p24">
            <a:extLst>
              <a:ext uri="{FF2B5EF4-FFF2-40B4-BE49-F238E27FC236}">
                <a16:creationId xmlns:a16="http://schemas.microsoft.com/office/drawing/2014/main" id="{C710E6B9-68A3-8377-A62F-8DBF45959B46}"/>
              </a:ext>
            </a:extLst>
          </p:cNvPr>
          <p:cNvSpPr/>
          <p:nvPr/>
        </p:nvSpPr>
        <p:spPr>
          <a:xfrm>
            <a:off x="7277258" y="426100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0;p24">
            <a:extLst>
              <a:ext uri="{FF2B5EF4-FFF2-40B4-BE49-F238E27FC236}">
                <a16:creationId xmlns:a16="http://schemas.microsoft.com/office/drawing/2014/main" id="{78169143-03EE-B30F-CB36-7490DF46B489}"/>
              </a:ext>
            </a:extLst>
          </p:cNvPr>
          <p:cNvSpPr/>
          <p:nvPr/>
        </p:nvSpPr>
        <p:spPr>
          <a:xfrm>
            <a:off x="6713390" y="443263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1;p24">
            <a:extLst>
              <a:ext uri="{FF2B5EF4-FFF2-40B4-BE49-F238E27FC236}">
                <a16:creationId xmlns:a16="http://schemas.microsoft.com/office/drawing/2014/main" id="{A6626775-C2D1-7E3E-F8F2-6185C69E5019}"/>
              </a:ext>
            </a:extLst>
          </p:cNvPr>
          <p:cNvSpPr/>
          <p:nvPr/>
        </p:nvSpPr>
        <p:spPr>
          <a:xfrm>
            <a:off x="4835370" y="398016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2;p24">
            <a:extLst>
              <a:ext uri="{FF2B5EF4-FFF2-40B4-BE49-F238E27FC236}">
                <a16:creationId xmlns:a16="http://schemas.microsoft.com/office/drawing/2014/main" id="{8F935D81-E721-A344-3199-0EA626DA2206}"/>
              </a:ext>
            </a:extLst>
          </p:cNvPr>
          <p:cNvSpPr/>
          <p:nvPr/>
        </p:nvSpPr>
        <p:spPr>
          <a:xfrm>
            <a:off x="5171070" y="408273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3;p24">
            <a:extLst>
              <a:ext uri="{FF2B5EF4-FFF2-40B4-BE49-F238E27FC236}">
                <a16:creationId xmlns:a16="http://schemas.microsoft.com/office/drawing/2014/main" id="{E9F5DE16-8461-CC72-F289-A9A23AC2067E}"/>
              </a:ext>
            </a:extLst>
          </p:cNvPr>
          <p:cNvSpPr/>
          <p:nvPr/>
        </p:nvSpPr>
        <p:spPr>
          <a:xfrm>
            <a:off x="5380895" y="453939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4;p24">
            <a:extLst>
              <a:ext uri="{FF2B5EF4-FFF2-40B4-BE49-F238E27FC236}">
                <a16:creationId xmlns:a16="http://schemas.microsoft.com/office/drawing/2014/main" id="{73390BF4-023D-B87D-6E30-70720FC886C1}"/>
              </a:ext>
            </a:extLst>
          </p:cNvPr>
          <p:cNvSpPr/>
          <p:nvPr/>
        </p:nvSpPr>
        <p:spPr>
          <a:xfrm>
            <a:off x="5926595" y="467463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5;p24">
            <a:extLst>
              <a:ext uri="{FF2B5EF4-FFF2-40B4-BE49-F238E27FC236}">
                <a16:creationId xmlns:a16="http://schemas.microsoft.com/office/drawing/2014/main" id="{7A4D1D9A-9032-D233-646B-66995BF09FD4}"/>
              </a:ext>
            </a:extLst>
          </p:cNvPr>
          <p:cNvSpPr/>
          <p:nvPr/>
        </p:nvSpPr>
        <p:spPr>
          <a:xfrm>
            <a:off x="6332795" y="471054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6;p24">
            <a:extLst>
              <a:ext uri="{FF2B5EF4-FFF2-40B4-BE49-F238E27FC236}">
                <a16:creationId xmlns:a16="http://schemas.microsoft.com/office/drawing/2014/main" id="{A43C4247-AE7E-995E-1FF2-C8DF394B307D}"/>
              </a:ext>
            </a:extLst>
          </p:cNvPr>
          <p:cNvSpPr/>
          <p:nvPr/>
        </p:nvSpPr>
        <p:spPr>
          <a:xfrm>
            <a:off x="7016545" y="471054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7;p24">
            <a:extLst>
              <a:ext uri="{FF2B5EF4-FFF2-40B4-BE49-F238E27FC236}">
                <a16:creationId xmlns:a16="http://schemas.microsoft.com/office/drawing/2014/main" id="{69A8CBC0-0EAC-5EB0-0821-B4442EE3BFAF}"/>
              </a:ext>
            </a:extLst>
          </p:cNvPr>
          <p:cNvSpPr/>
          <p:nvPr/>
        </p:nvSpPr>
        <p:spPr>
          <a:xfrm>
            <a:off x="4950270" y="4422635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8;p24">
            <a:extLst>
              <a:ext uri="{FF2B5EF4-FFF2-40B4-BE49-F238E27FC236}">
                <a16:creationId xmlns:a16="http://schemas.microsoft.com/office/drawing/2014/main" id="{12A7F748-05CA-DDDC-BF7C-EED6C32AE1B1}"/>
              </a:ext>
            </a:extLst>
          </p:cNvPr>
          <p:cNvSpPr/>
          <p:nvPr/>
        </p:nvSpPr>
        <p:spPr>
          <a:xfrm>
            <a:off x="5284420" y="4858863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9;p24">
            <a:extLst>
              <a:ext uri="{FF2B5EF4-FFF2-40B4-BE49-F238E27FC236}">
                <a16:creationId xmlns:a16="http://schemas.microsoft.com/office/drawing/2014/main" id="{376749AA-CA5A-7D3D-4BC4-437E74EDC21D}"/>
              </a:ext>
            </a:extLst>
          </p:cNvPr>
          <p:cNvSpPr/>
          <p:nvPr/>
        </p:nvSpPr>
        <p:spPr>
          <a:xfrm>
            <a:off x="5614595" y="506697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0;p24">
            <a:extLst>
              <a:ext uri="{FF2B5EF4-FFF2-40B4-BE49-F238E27FC236}">
                <a16:creationId xmlns:a16="http://schemas.microsoft.com/office/drawing/2014/main" id="{7E0A5D56-2EDD-4651-5146-E1E5DAF44336}"/>
              </a:ext>
            </a:extLst>
          </p:cNvPr>
          <p:cNvSpPr/>
          <p:nvPr/>
        </p:nvSpPr>
        <p:spPr>
          <a:xfrm>
            <a:off x="6019595" y="530604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1;p24">
            <a:extLst>
              <a:ext uri="{FF2B5EF4-FFF2-40B4-BE49-F238E27FC236}">
                <a16:creationId xmlns:a16="http://schemas.microsoft.com/office/drawing/2014/main" id="{8BBB0F12-4B97-D8AB-B945-6C0552600257}"/>
              </a:ext>
            </a:extLst>
          </p:cNvPr>
          <p:cNvSpPr/>
          <p:nvPr/>
        </p:nvSpPr>
        <p:spPr>
          <a:xfrm>
            <a:off x="6655710" y="518185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4601FC-E64F-4DDB-0F21-26A6AF1705AB}"/>
              </a:ext>
            </a:extLst>
          </p:cNvPr>
          <p:cNvSpPr/>
          <p:nvPr/>
        </p:nvSpPr>
        <p:spPr>
          <a:xfrm>
            <a:off x="1094178" y="2981266"/>
            <a:ext cx="1747777" cy="1419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Parallelize on computer components (CPU/GPU)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EA903E-D532-7C2D-BD84-41DF17F5A04F}"/>
              </a:ext>
            </a:extLst>
          </p:cNvPr>
          <p:cNvSpPr/>
          <p:nvPr/>
        </p:nvSpPr>
        <p:spPr>
          <a:xfrm>
            <a:off x="9687578" y="2668329"/>
            <a:ext cx="1747777" cy="1419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Parallelize on multiple (more) computers.</a:t>
            </a:r>
          </a:p>
        </p:txBody>
      </p:sp>
      <p:pic>
        <p:nvPicPr>
          <p:cNvPr id="34" name="Google Shape;312;p30">
            <a:extLst>
              <a:ext uri="{FF2B5EF4-FFF2-40B4-BE49-F238E27FC236}">
                <a16:creationId xmlns:a16="http://schemas.microsoft.com/office/drawing/2014/main" id="{4C8AE75B-3A04-B523-F5EE-B7A2A10492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090433" y="2721862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12;p30">
            <a:extLst>
              <a:ext uri="{FF2B5EF4-FFF2-40B4-BE49-F238E27FC236}">
                <a16:creationId xmlns:a16="http://schemas.microsoft.com/office/drawing/2014/main" id="{43644663-F585-0BD4-8570-CF1543C869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265409" y="477481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12;p30">
            <a:extLst>
              <a:ext uri="{FF2B5EF4-FFF2-40B4-BE49-F238E27FC236}">
                <a16:creationId xmlns:a16="http://schemas.microsoft.com/office/drawing/2014/main" id="{3446C869-678E-E4E5-BC2D-97D7514D83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181795" y="3767746"/>
            <a:ext cx="1422451" cy="108587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1F74681-AFFF-4CBD-144B-03AFA1C34A0A}"/>
              </a:ext>
            </a:extLst>
          </p:cNvPr>
          <p:cNvSpPr/>
          <p:nvPr/>
        </p:nvSpPr>
        <p:spPr>
          <a:xfrm>
            <a:off x="1157407" y="4580525"/>
            <a:ext cx="1747776" cy="491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oogle Shape;312;p30">
            <a:extLst>
              <a:ext uri="{FF2B5EF4-FFF2-40B4-BE49-F238E27FC236}">
                <a16:creationId xmlns:a16="http://schemas.microsoft.com/office/drawing/2014/main" id="{63BE3561-F487-506F-7655-F9CF5030C3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1337146" y="4889107"/>
            <a:ext cx="1422451" cy="10858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5F87C64-75CA-9B73-3E5B-5811A4D3424D}"/>
              </a:ext>
            </a:extLst>
          </p:cNvPr>
          <p:cNvSpPr/>
          <p:nvPr/>
        </p:nvSpPr>
        <p:spPr>
          <a:xfrm>
            <a:off x="1205741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1FF581-F23E-C567-0160-AE57CF924DB0}"/>
              </a:ext>
            </a:extLst>
          </p:cNvPr>
          <p:cNvSpPr/>
          <p:nvPr/>
        </p:nvSpPr>
        <p:spPr>
          <a:xfrm>
            <a:off x="1205741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A9E777-AA3D-A7DA-4291-425BF7939C6E}"/>
              </a:ext>
            </a:extLst>
          </p:cNvPr>
          <p:cNvSpPr/>
          <p:nvPr/>
        </p:nvSpPr>
        <p:spPr>
          <a:xfrm>
            <a:off x="1486434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E82008-7028-B6C5-8F95-450B3F956EF1}"/>
              </a:ext>
            </a:extLst>
          </p:cNvPr>
          <p:cNvSpPr/>
          <p:nvPr/>
        </p:nvSpPr>
        <p:spPr>
          <a:xfrm>
            <a:off x="1486434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29C56B-EB71-9725-25E1-8DFF43613A7E}"/>
              </a:ext>
            </a:extLst>
          </p:cNvPr>
          <p:cNvSpPr/>
          <p:nvPr/>
        </p:nvSpPr>
        <p:spPr>
          <a:xfrm>
            <a:off x="1759056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21F398-8EF1-04E8-E823-6AF4AE4DE976}"/>
              </a:ext>
            </a:extLst>
          </p:cNvPr>
          <p:cNvSpPr/>
          <p:nvPr/>
        </p:nvSpPr>
        <p:spPr>
          <a:xfrm>
            <a:off x="1759056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7A0997-9339-1A13-C013-850C5B1150DB}"/>
              </a:ext>
            </a:extLst>
          </p:cNvPr>
          <p:cNvSpPr/>
          <p:nvPr/>
        </p:nvSpPr>
        <p:spPr>
          <a:xfrm>
            <a:off x="2039749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D19F49-8A1F-0772-A0AC-B8DE0390833F}"/>
              </a:ext>
            </a:extLst>
          </p:cNvPr>
          <p:cNvSpPr/>
          <p:nvPr/>
        </p:nvSpPr>
        <p:spPr>
          <a:xfrm>
            <a:off x="2039749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415572-D154-95F2-93A5-2AEDC621F706}"/>
              </a:ext>
            </a:extLst>
          </p:cNvPr>
          <p:cNvSpPr/>
          <p:nvPr/>
        </p:nvSpPr>
        <p:spPr>
          <a:xfrm>
            <a:off x="2319670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EA9403-B00A-641E-4D18-7FACDA5D7F6D}"/>
              </a:ext>
            </a:extLst>
          </p:cNvPr>
          <p:cNvSpPr/>
          <p:nvPr/>
        </p:nvSpPr>
        <p:spPr>
          <a:xfrm>
            <a:off x="2319670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86524B-7CDA-FFCB-4055-44F72679DD41}"/>
              </a:ext>
            </a:extLst>
          </p:cNvPr>
          <p:cNvSpPr/>
          <p:nvPr/>
        </p:nvSpPr>
        <p:spPr>
          <a:xfrm>
            <a:off x="2600363" y="4610389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BBE6C0-442E-3A06-452D-12176B0D8CFD}"/>
              </a:ext>
            </a:extLst>
          </p:cNvPr>
          <p:cNvSpPr/>
          <p:nvPr/>
        </p:nvSpPr>
        <p:spPr>
          <a:xfrm>
            <a:off x="2600363" y="4831164"/>
            <a:ext cx="243130" cy="181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026170E-BFCB-67C6-9643-375752F5F7C6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1205741" y="5066972"/>
            <a:ext cx="131405" cy="36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D07CF-4B97-3181-A053-7FFDFEEEB58B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759597" y="5051939"/>
            <a:ext cx="153000" cy="380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E3625-0330-162A-ED10-33D18C4EBA2C}"/>
              </a:ext>
            </a:extLst>
          </p:cNvPr>
          <p:cNvCxnSpPr>
            <a:cxnSpLocks/>
            <a:stCxn id="20" idx="2"/>
            <a:endCxn id="49" idx="1"/>
          </p:cNvCxnSpPr>
          <p:nvPr/>
        </p:nvCxnSpPr>
        <p:spPr>
          <a:xfrm flipH="1">
            <a:off x="2319670" y="4106160"/>
            <a:ext cx="2515700" cy="5947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3299F1-6E10-1E97-F862-B3F688FFA044}"/>
              </a:ext>
            </a:extLst>
          </p:cNvPr>
          <p:cNvCxnSpPr>
            <a:cxnSpLocks/>
            <a:stCxn id="21" idx="2"/>
            <a:endCxn id="51" idx="1"/>
          </p:cNvCxnSpPr>
          <p:nvPr/>
        </p:nvCxnSpPr>
        <p:spPr>
          <a:xfrm flipH="1">
            <a:off x="2600363" y="4208735"/>
            <a:ext cx="2570707" cy="4921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374C00-4F8D-47A2-C466-F847F79AACF9}"/>
              </a:ext>
            </a:extLst>
          </p:cNvPr>
          <p:cNvCxnSpPr>
            <a:cxnSpLocks/>
            <a:stCxn id="26" idx="2"/>
            <a:endCxn id="50" idx="1"/>
          </p:cNvCxnSpPr>
          <p:nvPr/>
        </p:nvCxnSpPr>
        <p:spPr>
          <a:xfrm flipH="1">
            <a:off x="2319670" y="4548635"/>
            <a:ext cx="2630600" cy="3730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2EF2644-7EC6-6E98-E45D-251C1C283362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flipH="1">
            <a:off x="2600363" y="4665395"/>
            <a:ext cx="2780532" cy="25627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0C3279D-9AB7-B707-984D-2EC56E24349A}"/>
              </a:ext>
            </a:extLst>
          </p:cNvPr>
          <p:cNvCxnSpPr>
            <a:cxnSpLocks/>
            <a:stCxn id="16" idx="6"/>
            <a:endCxn id="34" idx="1"/>
          </p:cNvCxnSpPr>
          <p:nvPr/>
        </p:nvCxnSpPr>
        <p:spPr>
          <a:xfrm flipV="1">
            <a:off x="7380887" y="3264797"/>
            <a:ext cx="709546" cy="5324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1BDFB75-AF0C-A257-3FEB-99B481378196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7529258" y="4310681"/>
            <a:ext cx="652537" cy="763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220C3A-F960-9FE6-2014-350D8713AA23}"/>
              </a:ext>
            </a:extLst>
          </p:cNvPr>
          <p:cNvCxnSpPr>
            <a:cxnSpLocks/>
            <a:stCxn id="25" idx="6"/>
            <a:endCxn id="37" idx="1"/>
          </p:cNvCxnSpPr>
          <p:nvPr/>
        </p:nvCxnSpPr>
        <p:spPr>
          <a:xfrm>
            <a:off x="7268545" y="4836548"/>
            <a:ext cx="996864" cy="4811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FF22D72-CA32-ADBE-52FD-1A4EE9648B47}"/>
              </a:ext>
            </a:extLst>
          </p:cNvPr>
          <p:cNvSpPr txBox="1"/>
          <p:nvPr/>
        </p:nvSpPr>
        <p:spPr>
          <a:xfrm>
            <a:off x="2893160" y="5183567"/>
            <a:ext cx="236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special programming; good for dependent or correlated sub-tasks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89FD61-8C7F-B937-F505-2837909BAF98}"/>
              </a:ext>
            </a:extLst>
          </p:cNvPr>
          <p:cNvSpPr txBox="1"/>
          <p:nvPr/>
        </p:nvSpPr>
        <p:spPr>
          <a:xfrm>
            <a:off x="9713476" y="4174646"/>
            <a:ext cx="2230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what we’ll be focusing on; no need to re-write code</a:t>
            </a:r>
          </a:p>
        </p:txBody>
      </p:sp>
      <p:sp>
        <p:nvSpPr>
          <p:cNvPr id="92" name="Footer Placeholder 91">
            <a:extLst>
              <a:ext uri="{FF2B5EF4-FFF2-40B4-BE49-F238E27FC236}">
                <a16:creationId xmlns:a16="http://schemas.microsoft.com/office/drawing/2014/main" id="{C31708A3-5DF3-8956-34AD-937A34D8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384065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582-4F79-4F61-34CD-59001D23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Computing (HTC)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D275-4442-7D88-DE66-2D458A7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CA8FDE-BB82-1C17-111B-0020B6F9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12</a:t>
            </a:fld>
            <a:endParaRPr lang="en-US"/>
          </a:p>
        </p:txBody>
      </p:sp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268A0553-11B9-E5E6-CB1D-F4D3BBDCBACF}"/>
              </a:ext>
            </a:extLst>
          </p:cNvPr>
          <p:cNvSpPr/>
          <p:nvPr/>
        </p:nvSpPr>
        <p:spPr>
          <a:xfrm>
            <a:off x="1420959" y="2257434"/>
            <a:ext cx="3071191" cy="3067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List of tasks</a:t>
            </a:r>
            <a:endParaRPr sz="2000" dirty="0"/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5010A4B9-F5A6-CBE3-A6EC-60EC9F977EC4}"/>
              </a:ext>
            </a:extLst>
          </p:cNvPr>
          <p:cNvSpPr/>
          <p:nvPr/>
        </p:nvSpPr>
        <p:spPr>
          <a:xfrm>
            <a:off x="2321560" y="2586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24">
            <a:extLst>
              <a:ext uri="{FF2B5EF4-FFF2-40B4-BE49-F238E27FC236}">
                <a16:creationId xmlns:a16="http://schemas.microsoft.com/office/drawing/2014/main" id="{CA622782-34D3-581F-7ECD-27580E32AFCF}"/>
              </a:ext>
            </a:extLst>
          </p:cNvPr>
          <p:cNvSpPr/>
          <p:nvPr/>
        </p:nvSpPr>
        <p:spPr>
          <a:xfrm>
            <a:off x="2714510" y="24311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8;p24">
            <a:extLst>
              <a:ext uri="{FF2B5EF4-FFF2-40B4-BE49-F238E27FC236}">
                <a16:creationId xmlns:a16="http://schemas.microsoft.com/office/drawing/2014/main" id="{CF3EDD4A-1928-3E33-3810-957A6EEBDE9B}"/>
              </a:ext>
            </a:extLst>
          </p:cNvPr>
          <p:cNvSpPr/>
          <p:nvPr/>
        </p:nvSpPr>
        <p:spPr>
          <a:xfrm>
            <a:off x="2666560" y="2838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9;p24">
            <a:extLst>
              <a:ext uri="{FF2B5EF4-FFF2-40B4-BE49-F238E27FC236}">
                <a16:creationId xmlns:a16="http://schemas.microsoft.com/office/drawing/2014/main" id="{C4198C95-EA2B-9968-DC89-DB631D3EFB48}"/>
              </a:ext>
            </a:extLst>
          </p:cNvPr>
          <p:cNvSpPr/>
          <p:nvPr/>
        </p:nvSpPr>
        <p:spPr>
          <a:xfrm>
            <a:off x="3112782" y="249572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24">
            <a:extLst>
              <a:ext uri="{FF2B5EF4-FFF2-40B4-BE49-F238E27FC236}">
                <a16:creationId xmlns:a16="http://schemas.microsoft.com/office/drawing/2014/main" id="{81A99608-031A-813F-AC66-E8AF13FAEA81}"/>
              </a:ext>
            </a:extLst>
          </p:cNvPr>
          <p:cNvSpPr/>
          <p:nvPr/>
        </p:nvSpPr>
        <p:spPr>
          <a:xfrm>
            <a:off x="1976560" y="2760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24">
            <a:extLst>
              <a:ext uri="{FF2B5EF4-FFF2-40B4-BE49-F238E27FC236}">
                <a16:creationId xmlns:a16="http://schemas.microsoft.com/office/drawing/2014/main" id="{6E208D08-9890-9355-4CF2-147B7DABDC51}"/>
              </a:ext>
            </a:extLst>
          </p:cNvPr>
          <p:cNvSpPr/>
          <p:nvPr/>
        </p:nvSpPr>
        <p:spPr>
          <a:xfrm>
            <a:off x="2467594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2;p24">
            <a:extLst>
              <a:ext uri="{FF2B5EF4-FFF2-40B4-BE49-F238E27FC236}">
                <a16:creationId xmlns:a16="http://schemas.microsoft.com/office/drawing/2014/main" id="{33A4C7A0-9538-9688-650C-395019CD7A89}"/>
              </a:ext>
            </a:extLst>
          </p:cNvPr>
          <p:cNvSpPr/>
          <p:nvPr/>
        </p:nvSpPr>
        <p:spPr>
          <a:xfrm>
            <a:off x="1724560" y="3118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;p24">
            <a:extLst>
              <a:ext uri="{FF2B5EF4-FFF2-40B4-BE49-F238E27FC236}">
                <a16:creationId xmlns:a16="http://schemas.microsoft.com/office/drawing/2014/main" id="{CBC631CC-18C4-9174-B1ED-BFDFA39196F8}"/>
              </a:ext>
            </a:extLst>
          </p:cNvPr>
          <p:cNvSpPr/>
          <p:nvPr/>
        </p:nvSpPr>
        <p:spPr>
          <a:xfrm>
            <a:off x="2069560" y="3244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4;p24">
            <a:extLst>
              <a:ext uri="{FF2B5EF4-FFF2-40B4-BE49-F238E27FC236}">
                <a16:creationId xmlns:a16="http://schemas.microsoft.com/office/drawing/2014/main" id="{10DCEB99-BF53-732A-1855-9D2EA7539C8E}"/>
              </a:ext>
            </a:extLst>
          </p:cNvPr>
          <p:cNvSpPr/>
          <p:nvPr/>
        </p:nvSpPr>
        <p:spPr>
          <a:xfrm>
            <a:off x="3011560" y="3012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5;p24">
            <a:extLst>
              <a:ext uri="{FF2B5EF4-FFF2-40B4-BE49-F238E27FC236}">
                <a16:creationId xmlns:a16="http://schemas.microsoft.com/office/drawing/2014/main" id="{B6E6A093-9297-8F0B-BB3F-9E199E9C2DEB}"/>
              </a:ext>
            </a:extLst>
          </p:cNvPr>
          <p:cNvSpPr/>
          <p:nvPr/>
        </p:nvSpPr>
        <p:spPr>
          <a:xfrm>
            <a:off x="3167072" y="331558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6;p24">
            <a:extLst>
              <a:ext uri="{FF2B5EF4-FFF2-40B4-BE49-F238E27FC236}">
                <a16:creationId xmlns:a16="http://schemas.microsoft.com/office/drawing/2014/main" id="{EA87AB06-3C64-EC6C-01F5-1BC80FC6C8C2}"/>
              </a:ext>
            </a:extLst>
          </p:cNvPr>
          <p:cNvSpPr/>
          <p:nvPr/>
        </p:nvSpPr>
        <p:spPr>
          <a:xfrm>
            <a:off x="3579355" y="2800971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;p24">
            <a:extLst>
              <a:ext uri="{FF2B5EF4-FFF2-40B4-BE49-F238E27FC236}">
                <a16:creationId xmlns:a16="http://schemas.microsoft.com/office/drawing/2014/main" id="{EED88E70-4966-C7C1-ACD2-01FB2146BEE5}"/>
              </a:ext>
            </a:extLst>
          </p:cNvPr>
          <p:cNvSpPr/>
          <p:nvPr/>
        </p:nvSpPr>
        <p:spPr>
          <a:xfrm>
            <a:off x="3868852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24">
            <a:extLst>
              <a:ext uri="{FF2B5EF4-FFF2-40B4-BE49-F238E27FC236}">
                <a16:creationId xmlns:a16="http://schemas.microsoft.com/office/drawing/2014/main" id="{593FF6C2-F10C-200A-581A-72D503F8ECAE}"/>
              </a:ext>
            </a:extLst>
          </p:cNvPr>
          <p:cNvSpPr/>
          <p:nvPr/>
        </p:nvSpPr>
        <p:spPr>
          <a:xfrm>
            <a:off x="3535297" y="329741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9;p24">
            <a:extLst>
              <a:ext uri="{FF2B5EF4-FFF2-40B4-BE49-F238E27FC236}">
                <a16:creationId xmlns:a16="http://schemas.microsoft.com/office/drawing/2014/main" id="{5D318761-F7FB-7724-0C19-DA73B4EDDAF7}"/>
              </a:ext>
            </a:extLst>
          </p:cNvPr>
          <p:cNvSpPr/>
          <p:nvPr/>
        </p:nvSpPr>
        <p:spPr>
          <a:xfrm>
            <a:off x="4017223" y="379717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0;p24">
            <a:extLst>
              <a:ext uri="{FF2B5EF4-FFF2-40B4-BE49-F238E27FC236}">
                <a16:creationId xmlns:a16="http://schemas.microsoft.com/office/drawing/2014/main" id="{F6268415-D03A-B5FA-47A5-4F3214F19D7D}"/>
              </a:ext>
            </a:extLst>
          </p:cNvPr>
          <p:cNvSpPr/>
          <p:nvPr/>
        </p:nvSpPr>
        <p:spPr>
          <a:xfrm>
            <a:off x="3453355" y="396881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1;p24">
            <a:extLst>
              <a:ext uri="{FF2B5EF4-FFF2-40B4-BE49-F238E27FC236}">
                <a16:creationId xmlns:a16="http://schemas.microsoft.com/office/drawing/2014/main" id="{EC0149DE-3FBF-93C3-D5D8-D2D6FFCA5C00}"/>
              </a:ext>
            </a:extLst>
          </p:cNvPr>
          <p:cNvSpPr/>
          <p:nvPr/>
        </p:nvSpPr>
        <p:spPr>
          <a:xfrm>
            <a:off x="1575335" y="3516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2;p24">
            <a:extLst>
              <a:ext uri="{FF2B5EF4-FFF2-40B4-BE49-F238E27FC236}">
                <a16:creationId xmlns:a16="http://schemas.microsoft.com/office/drawing/2014/main" id="{C75B6539-9006-F00B-AB2E-560EB5060B55}"/>
              </a:ext>
            </a:extLst>
          </p:cNvPr>
          <p:cNvSpPr/>
          <p:nvPr/>
        </p:nvSpPr>
        <p:spPr>
          <a:xfrm>
            <a:off x="1911035" y="36189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3;p24">
            <a:extLst>
              <a:ext uri="{FF2B5EF4-FFF2-40B4-BE49-F238E27FC236}">
                <a16:creationId xmlns:a16="http://schemas.microsoft.com/office/drawing/2014/main" id="{419D89EB-F507-6D76-57CE-4E3386FFE0AE}"/>
              </a:ext>
            </a:extLst>
          </p:cNvPr>
          <p:cNvSpPr/>
          <p:nvPr/>
        </p:nvSpPr>
        <p:spPr>
          <a:xfrm>
            <a:off x="2120860" y="407556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4;p24">
            <a:extLst>
              <a:ext uri="{FF2B5EF4-FFF2-40B4-BE49-F238E27FC236}">
                <a16:creationId xmlns:a16="http://schemas.microsoft.com/office/drawing/2014/main" id="{FDA1A617-213A-25DB-CCD1-6CF141B0D405}"/>
              </a:ext>
            </a:extLst>
          </p:cNvPr>
          <p:cNvSpPr/>
          <p:nvPr/>
        </p:nvSpPr>
        <p:spPr>
          <a:xfrm>
            <a:off x="2666560" y="4210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5;p24">
            <a:extLst>
              <a:ext uri="{FF2B5EF4-FFF2-40B4-BE49-F238E27FC236}">
                <a16:creationId xmlns:a16="http://schemas.microsoft.com/office/drawing/2014/main" id="{9BA3194F-F4C0-0FC6-0ED7-E01EE8FE883F}"/>
              </a:ext>
            </a:extLst>
          </p:cNvPr>
          <p:cNvSpPr/>
          <p:nvPr/>
        </p:nvSpPr>
        <p:spPr>
          <a:xfrm>
            <a:off x="307276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6;p24">
            <a:extLst>
              <a:ext uri="{FF2B5EF4-FFF2-40B4-BE49-F238E27FC236}">
                <a16:creationId xmlns:a16="http://schemas.microsoft.com/office/drawing/2014/main" id="{774C4663-5D70-8B98-1BDF-65E7F189B9D6}"/>
              </a:ext>
            </a:extLst>
          </p:cNvPr>
          <p:cNvSpPr/>
          <p:nvPr/>
        </p:nvSpPr>
        <p:spPr>
          <a:xfrm>
            <a:off x="375651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7;p24">
            <a:extLst>
              <a:ext uri="{FF2B5EF4-FFF2-40B4-BE49-F238E27FC236}">
                <a16:creationId xmlns:a16="http://schemas.microsoft.com/office/drawing/2014/main" id="{EE037D01-DABC-1B24-C33B-17245BF92A57}"/>
              </a:ext>
            </a:extLst>
          </p:cNvPr>
          <p:cNvSpPr/>
          <p:nvPr/>
        </p:nvSpPr>
        <p:spPr>
          <a:xfrm>
            <a:off x="1690235" y="3958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8;p24">
            <a:extLst>
              <a:ext uri="{FF2B5EF4-FFF2-40B4-BE49-F238E27FC236}">
                <a16:creationId xmlns:a16="http://schemas.microsoft.com/office/drawing/2014/main" id="{51F6D0AB-A903-EE92-888F-E74FC7E2C16C}"/>
              </a:ext>
            </a:extLst>
          </p:cNvPr>
          <p:cNvSpPr/>
          <p:nvPr/>
        </p:nvSpPr>
        <p:spPr>
          <a:xfrm>
            <a:off x="2024385" y="439503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9;p24">
            <a:extLst>
              <a:ext uri="{FF2B5EF4-FFF2-40B4-BE49-F238E27FC236}">
                <a16:creationId xmlns:a16="http://schemas.microsoft.com/office/drawing/2014/main" id="{D3E002D1-FBC9-100E-BE20-E521DB3D5422}"/>
              </a:ext>
            </a:extLst>
          </p:cNvPr>
          <p:cNvSpPr/>
          <p:nvPr/>
        </p:nvSpPr>
        <p:spPr>
          <a:xfrm>
            <a:off x="2354560" y="460314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0;p24">
            <a:extLst>
              <a:ext uri="{FF2B5EF4-FFF2-40B4-BE49-F238E27FC236}">
                <a16:creationId xmlns:a16="http://schemas.microsoft.com/office/drawing/2014/main" id="{5A9BB2B1-CE03-E043-081B-9D1989346754}"/>
              </a:ext>
            </a:extLst>
          </p:cNvPr>
          <p:cNvSpPr/>
          <p:nvPr/>
        </p:nvSpPr>
        <p:spPr>
          <a:xfrm>
            <a:off x="2759560" y="484221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1;p24">
            <a:extLst>
              <a:ext uri="{FF2B5EF4-FFF2-40B4-BE49-F238E27FC236}">
                <a16:creationId xmlns:a16="http://schemas.microsoft.com/office/drawing/2014/main" id="{B9831F75-1254-D20B-788C-5AD889FC43F9}"/>
              </a:ext>
            </a:extLst>
          </p:cNvPr>
          <p:cNvSpPr/>
          <p:nvPr/>
        </p:nvSpPr>
        <p:spPr>
          <a:xfrm>
            <a:off x="3395675" y="471803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12;p30">
            <a:extLst>
              <a:ext uri="{FF2B5EF4-FFF2-40B4-BE49-F238E27FC236}">
                <a16:creationId xmlns:a16="http://schemas.microsoft.com/office/drawing/2014/main" id="{F2A6B229-4AC5-D11C-CE69-16C20FABD3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5785701" y="200061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12;p30">
            <a:extLst>
              <a:ext uri="{FF2B5EF4-FFF2-40B4-BE49-F238E27FC236}">
                <a16:creationId xmlns:a16="http://schemas.microsoft.com/office/drawing/2014/main" id="{B5F47A5E-6493-05B0-104F-1AD4D61B06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7894222" y="2481710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12;p30">
            <a:extLst>
              <a:ext uri="{FF2B5EF4-FFF2-40B4-BE49-F238E27FC236}">
                <a16:creationId xmlns:a16="http://schemas.microsoft.com/office/drawing/2014/main" id="{307F7DBE-A077-1EBB-08AB-3CF3CF1C1E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821144" y="3479169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12;p30">
            <a:extLst>
              <a:ext uri="{FF2B5EF4-FFF2-40B4-BE49-F238E27FC236}">
                <a16:creationId xmlns:a16="http://schemas.microsoft.com/office/drawing/2014/main" id="{8E7155CD-078B-774F-6CD0-24E60006C8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721214" y="442528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12;p30">
            <a:extLst>
              <a:ext uri="{FF2B5EF4-FFF2-40B4-BE49-F238E27FC236}">
                <a16:creationId xmlns:a16="http://schemas.microsoft.com/office/drawing/2014/main" id="{F0327C03-9356-4737-7DC9-337C7909CE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355967" y="4781587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12;p30">
            <a:extLst>
              <a:ext uri="{FF2B5EF4-FFF2-40B4-BE49-F238E27FC236}">
                <a16:creationId xmlns:a16="http://schemas.microsoft.com/office/drawing/2014/main" id="{72B8F42C-E5DC-3E49-0E67-2654AAFD15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4645150" y="5094216"/>
            <a:ext cx="1422451" cy="1085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B2526D-39D0-8FA6-F45E-5A0DE07B7217}"/>
              </a:ext>
            </a:extLst>
          </p:cNvPr>
          <p:cNvCxnSpPr>
            <a:stCxn id="15" idx="6"/>
            <a:endCxn id="32" idx="1"/>
          </p:cNvCxnSpPr>
          <p:nvPr/>
        </p:nvCxnSpPr>
        <p:spPr>
          <a:xfrm flipV="1">
            <a:off x="3831355" y="2543546"/>
            <a:ext cx="1954346" cy="38342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8ED51-49B9-C668-ACE3-2B88E00E530B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 flipV="1">
            <a:off x="4120852" y="3024645"/>
            <a:ext cx="3773370" cy="3087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2342FA-7E6A-03B3-ADA8-5BF8B115002B}"/>
              </a:ext>
            </a:extLst>
          </p:cNvPr>
          <p:cNvCxnSpPr>
            <a:cxnSpLocks/>
            <a:stCxn id="18" idx="6"/>
            <a:endCxn id="35" idx="1"/>
          </p:cNvCxnSpPr>
          <p:nvPr/>
        </p:nvCxnSpPr>
        <p:spPr>
          <a:xfrm>
            <a:off x="4269223" y="3923178"/>
            <a:ext cx="4451991" cy="10450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3AB4A-5929-8065-D544-334754E6BB94}"/>
              </a:ext>
            </a:extLst>
          </p:cNvPr>
          <p:cNvCxnSpPr>
            <a:cxnSpLocks/>
            <a:stCxn id="17" idx="4"/>
            <a:endCxn id="34" idx="1"/>
          </p:cNvCxnSpPr>
          <p:nvPr/>
        </p:nvCxnSpPr>
        <p:spPr>
          <a:xfrm>
            <a:off x="3661297" y="3549414"/>
            <a:ext cx="3159847" cy="47269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5C08CC-54B0-F390-EABD-6099D5197418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>
            <a:off x="4008510" y="4372722"/>
            <a:ext cx="2347457" cy="951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827F8-19C1-6BAE-4D34-C09CC426D7DB}"/>
              </a:ext>
            </a:extLst>
          </p:cNvPr>
          <p:cNvCxnSpPr>
            <a:cxnSpLocks/>
            <a:stCxn id="30" idx="6"/>
            <a:endCxn id="37" idx="1"/>
          </p:cNvCxnSpPr>
          <p:nvPr/>
        </p:nvCxnSpPr>
        <p:spPr>
          <a:xfrm>
            <a:off x="3647675" y="4844030"/>
            <a:ext cx="997475" cy="7931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D606F3-3A08-B7A9-27BB-EAF6184E5139}"/>
              </a:ext>
            </a:extLst>
          </p:cNvPr>
          <p:cNvSpPr/>
          <p:nvPr/>
        </p:nvSpPr>
        <p:spPr>
          <a:xfrm>
            <a:off x="9687578" y="2668329"/>
            <a:ext cx="1747777" cy="1419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Parallelize on multiple (more) computers.</a:t>
            </a:r>
          </a:p>
        </p:txBody>
      </p: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0E026804-1DF5-6AD1-BEC2-2F9E93BB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287320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582-4F79-4F61-34CD-59001D23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Terms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7936384F-8F3A-93AC-423F-216617EA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956E00-F4A6-2609-3EE7-B8F3CAA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13</a:t>
            </a:fld>
            <a:endParaRPr lang="en-US"/>
          </a:p>
        </p:txBody>
      </p:sp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268A0553-11B9-E5E6-CB1D-F4D3BBDCBACF}"/>
              </a:ext>
            </a:extLst>
          </p:cNvPr>
          <p:cNvSpPr/>
          <p:nvPr/>
        </p:nvSpPr>
        <p:spPr>
          <a:xfrm>
            <a:off x="1420959" y="2257434"/>
            <a:ext cx="3071191" cy="3067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List of tasks</a:t>
            </a:r>
            <a:endParaRPr sz="2000" dirty="0"/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5010A4B9-F5A6-CBE3-A6EC-60EC9F977EC4}"/>
              </a:ext>
            </a:extLst>
          </p:cNvPr>
          <p:cNvSpPr/>
          <p:nvPr/>
        </p:nvSpPr>
        <p:spPr>
          <a:xfrm>
            <a:off x="2321560" y="2586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24">
            <a:extLst>
              <a:ext uri="{FF2B5EF4-FFF2-40B4-BE49-F238E27FC236}">
                <a16:creationId xmlns:a16="http://schemas.microsoft.com/office/drawing/2014/main" id="{CA622782-34D3-581F-7ECD-27580E32AFCF}"/>
              </a:ext>
            </a:extLst>
          </p:cNvPr>
          <p:cNvSpPr/>
          <p:nvPr/>
        </p:nvSpPr>
        <p:spPr>
          <a:xfrm>
            <a:off x="2714510" y="24311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8;p24">
            <a:extLst>
              <a:ext uri="{FF2B5EF4-FFF2-40B4-BE49-F238E27FC236}">
                <a16:creationId xmlns:a16="http://schemas.microsoft.com/office/drawing/2014/main" id="{CF3EDD4A-1928-3E33-3810-957A6EEBDE9B}"/>
              </a:ext>
            </a:extLst>
          </p:cNvPr>
          <p:cNvSpPr/>
          <p:nvPr/>
        </p:nvSpPr>
        <p:spPr>
          <a:xfrm>
            <a:off x="2666560" y="2838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9;p24">
            <a:extLst>
              <a:ext uri="{FF2B5EF4-FFF2-40B4-BE49-F238E27FC236}">
                <a16:creationId xmlns:a16="http://schemas.microsoft.com/office/drawing/2014/main" id="{C4198C95-EA2B-9968-DC89-DB631D3EFB48}"/>
              </a:ext>
            </a:extLst>
          </p:cNvPr>
          <p:cNvSpPr/>
          <p:nvPr/>
        </p:nvSpPr>
        <p:spPr>
          <a:xfrm>
            <a:off x="3112782" y="249572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24">
            <a:extLst>
              <a:ext uri="{FF2B5EF4-FFF2-40B4-BE49-F238E27FC236}">
                <a16:creationId xmlns:a16="http://schemas.microsoft.com/office/drawing/2014/main" id="{81A99608-031A-813F-AC66-E8AF13FAEA81}"/>
              </a:ext>
            </a:extLst>
          </p:cNvPr>
          <p:cNvSpPr/>
          <p:nvPr/>
        </p:nvSpPr>
        <p:spPr>
          <a:xfrm>
            <a:off x="1976560" y="2760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24">
            <a:extLst>
              <a:ext uri="{FF2B5EF4-FFF2-40B4-BE49-F238E27FC236}">
                <a16:creationId xmlns:a16="http://schemas.microsoft.com/office/drawing/2014/main" id="{6E208D08-9890-9355-4CF2-147B7DABDC51}"/>
              </a:ext>
            </a:extLst>
          </p:cNvPr>
          <p:cNvSpPr/>
          <p:nvPr/>
        </p:nvSpPr>
        <p:spPr>
          <a:xfrm>
            <a:off x="2467594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2;p24">
            <a:extLst>
              <a:ext uri="{FF2B5EF4-FFF2-40B4-BE49-F238E27FC236}">
                <a16:creationId xmlns:a16="http://schemas.microsoft.com/office/drawing/2014/main" id="{33A4C7A0-9538-9688-650C-395019CD7A89}"/>
              </a:ext>
            </a:extLst>
          </p:cNvPr>
          <p:cNvSpPr/>
          <p:nvPr/>
        </p:nvSpPr>
        <p:spPr>
          <a:xfrm>
            <a:off x="1724560" y="3118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;p24">
            <a:extLst>
              <a:ext uri="{FF2B5EF4-FFF2-40B4-BE49-F238E27FC236}">
                <a16:creationId xmlns:a16="http://schemas.microsoft.com/office/drawing/2014/main" id="{CBC631CC-18C4-9174-B1ED-BFDFA39196F8}"/>
              </a:ext>
            </a:extLst>
          </p:cNvPr>
          <p:cNvSpPr/>
          <p:nvPr/>
        </p:nvSpPr>
        <p:spPr>
          <a:xfrm>
            <a:off x="2069560" y="3244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4;p24">
            <a:extLst>
              <a:ext uri="{FF2B5EF4-FFF2-40B4-BE49-F238E27FC236}">
                <a16:creationId xmlns:a16="http://schemas.microsoft.com/office/drawing/2014/main" id="{10DCEB99-BF53-732A-1855-9D2EA7539C8E}"/>
              </a:ext>
            </a:extLst>
          </p:cNvPr>
          <p:cNvSpPr/>
          <p:nvPr/>
        </p:nvSpPr>
        <p:spPr>
          <a:xfrm>
            <a:off x="3011560" y="3012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5;p24">
            <a:extLst>
              <a:ext uri="{FF2B5EF4-FFF2-40B4-BE49-F238E27FC236}">
                <a16:creationId xmlns:a16="http://schemas.microsoft.com/office/drawing/2014/main" id="{B6E6A093-9297-8F0B-BB3F-9E199E9C2DEB}"/>
              </a:ext>
            </a:extLst>
          </p:cNvPr>
          <p:cNvSpPr/>
          <p:nvPr/>
        </p:nvSpPr>
        <p:spPr>
          <a:xfrm>
            <a:off x="3167072" y="331558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6;p24">
            <a:extLst>
              <a:ext uri="{FF2B5EF4-FFF2-40B4-BE49-F238E27FC236}">
                <a16:creationId xmlns:a16="http://schemas.microsoft.com/office/drawing/2014/main" id="{EA87AB06-3C64-EC6C-01F5-1BC80FC6C8C2}"/>
              </a:ext>
            </a:extLst>
          </p:cNvPr>
          <p:cNvSpPr/>
          <p:nvPr/>
        </p:nvSpPr>
        <p:spPr>
          <a:xfrm>
            <a:off x="3579355" y="2800971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;p24">
            <a:extLst>
              <a:ext uri="{FF2B5EF4-FFF2-40B4-BE49-F238E27FC236}">
                <a16:creationId xmlns:a16="http://schemas.microsoft.com/office/drawing/2014/main" id="{EED88E70-4966-C7C1-ACD2-01FB2146BEE5}"/>
              </a:ext>
            </a:extLst>
          </p:cNvPr>
          <p:cNvSpPr/>
          <p:nvPr/>
        </p:nvSpPr>
        <p:spPr>
          <a:xfrm>
            <a:off x="3868852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24">
            <a:extLst>
              <a:ext uri="{FF2B5EF4-FFF2-40B4-BE49-F238E27FC236}">
                <a16:creationId xmlns:a16="http://schemas.microsoft.com/office/drawing/2014/main" id="{593FF6C2-F10C-200A-581A-72D503F8ECAE}"/>
              </a:ext>
            </a:extLst>
          </p:cNvPr>
          <p:cNvSpPr/>
          <p:nvPr/>
        </p:nvSpPr>
        <p:spPr>
          <a:xfrm>
            <a:off x="3535297" y="329741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9;p24">
            <a:extLst>
              <a:ext uri="{FF2B5EF4-FFF2-40B4-BE49-F238E27FC236}">
                <a16:creationId xmlns:a16="http://schemas.microsoft.com/office/drawing/2014/main" id="{5D318761-F7FB-7724-0C19-DA73B4EDDAF7}"/>
              </a:ext>
            </a:extLst>
          </p:cNvPr>
          <p:cNvSpPr/>
          <p:nvPr/>
        </p:nvSpPr>
        <p:spPr>
          <a:xfrm>
            <a:off x="4017223" y="379717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0;p24">
            <a:extLst>
              <a:ext uri="{FF2B5EF4-FFF2-40B4-BE49-F238E27FC236}">
                <a16:creationId xmlns:a16="http://schemas.microsoft.com/office/drawing/2014/main" id="{F6268415-D03A-B5FA-47A5-4F3214F19D7D}"/>
              </a:ext>
            </a:extLst>
          </p:cNvPr>
          <p:cNvSpPr/>
          <p:nvPr/>
        </p:nvSpPr>
        <p:spPr>
          <a:xfrm>
            <a:off x="3453355" y="396881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1;p24">
            <a:extLst>
              <a:ext uri="{FF2B5EF4-FFF2-40B4-BE49-F238E27FC236}">
                <a16:creationId xmlns:a16="http://schemas.microsoft.com/office/drawing/2014/main" id="{EC0149DE-3FBF-93C3-D5D8-D2D6FFCA5C00}"/>
              </a:ext>
            </a:extLst>
          </p:cNvPr>
          <p:cNvSpPr/>
          <p:nvPr/>
        </p:nvSpPr>
        <p:spPr>
          <a:xfrm>
            <a:off x="1575335" y="3516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2;p24">
            <a:extLst>
              <a:ext uri="{FF2B5EF4-FFF2-40B4-BE49-F238E27FC236}">
                <a16:creationId xmlns:a16="http://schemas.microsoft.com/office/drawing/2014/main" id="{C75B6539-9006-F00B-AB2E-560EB5060B55}"/>
              </a:ext>
            </a:extLst>
          </p:cNvPr>
          <p:cNvSpPr/>
          <p:nvPr/>
        </p:nvSpPr>
        <p:spPr>
          <a:xfrm>
            <a:off x="1911035" y="36189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3;p24">
            <a:extLst>
              <a:ext uri="{FF2B5EF4-FFF2-40B4-BE49-F238E27FC236}">
                <a16:creationId xmlns:a16="http://schemas.microsoft.com/office/drawing/2014/main" id="{419D89EB-F507-6D76-57CE-4E3386FFE0AE}"/>
              </a:ext>
            </a:extLst>
          </p:cNvPr>
          <p:cNvSpPr/>
          <p:nvPr/>
        </p:nvSpPr>
        <p:spPr>
          <a:xfrm>
            <a:off x="2120860" y="407556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4;p24">
            <a:extLst>
              <a:ext uri="{FF2B5EF4-FFF2-40B4-BE49-F238E27FC236}">
                <a16:creationId xmlns:a16="http://schemas.microsoft.com/office/drawing/2014/main" id="{FDA1A617-213A-25DB-CCD1-6CF141B0D405}"/>
              </a:ext>
            </a:extLst>
          </p:cNvPr>
          <p:cNvSpPr/>
          <p:nvPr/>
        </p:nvSpPr>
        <p:spPr>
          <a:xfrm>
            <a:off x="2666560" y="4210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5;p24">
            <a:extLst>
              <a:ext uri="{FF2B5EF4-FFF2-40B4-BE49-F238E27FC236}">
                <a16:creationId xmlns:a16="http://schemas.microsoft.com/office/drawing/2014/main" id="{9BA3194F-F4C0-0FC6-0ED7-E01EE8FE883F}"/>
              </a:ext>
            </a:extLst>
          </p:cNvPr>
          <p:cNvSpPr/>
          <p:nvPr/>
        </p:nvSpPr>
        <p:spPr>
          <a:xfrm>
            <a:off x="307276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6;p24">
            <a:extLst>
              <a:ext uri="{FF2B5EF4-FFF2-40B4-BE49-F238E27FC236}">
                <a16:creationId xmlns:a16="http://schemas.microsoft.com/office/drawing/2014/main" id="{774C4663-5D70-8B98-1BDF-65E7F189B9D6}"/>
              </a:ext>
            </a:extLst>
          </p:cNvPr>
          <p:cNvSpPr/>
          <p:nvPr/>
        </p:nvSpPr>
        <p:spPr>
          <a:xfrm>
            <a:off x="375651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7;p24">
            <a:extLst>
              <a:ext uri="{FF2B5EF4-FFF2-40B4-BE49-F238E27FC236}">
                <a16:creationId xmlns:a16="http://schemas.microsoft.com/office/drawing/2014/main" id="{EE037D01-DABC-1B24-C33B-17245BF92A57}"/>
              </a:ext>
            </a:extLst>
          </p:cNvPr>
          <p:cNvSpPr/>
          <p:nvPr/>
        </p:nvSpPr>
        <p:spPr>
          <a:xfrm>
            <a:off x="1690235" y="3958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8;p24">
            <a:extLst>
              <a:ext uri="{FF2B5EF4-FFF2-40B4-BE49-F238E27FC236}">
                <a16:creationId xmlns:a16="http://schemas.microsoft.com/office/drawing/2014/main" id="{51F6D0AB-A903-EE92-888F-E74FC7E2C16C}"/>
              </a:ext>
            </a:extLst>
          </p:cNvPr>
          <p:cNvSpPr/>
          <p:nvPr/>
        </p:nvSpPr>
        <p:spPr>
          <a:xfrm>
            <a:off x="2024385" y="439503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9;p24">
            <a:extLst>
              <a:ext uri="{FF2B5EF4-FFF2-40B4-BE49-F238E27FC236}">
                <a16:creationId xmlns:a16="http://schemas.microsoft.com/office/drawing/2014/main" id="{D3E002D1-FBC9-100E-BE20-E521DB3D5422}"/>
              </a:ext>
            </a:extLst>
          </p:cNvPr>
          <p:cNvSpPr/>
          <p:nvPr/>
        </p:nvSpPr>
        <p:spPr>
          <a:xfrm>
            <a:off x="2354560" y="460314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0;p24">
            <a:extLst>
              <a:ext uri="{FF2B5EF4-FFF2-40B4-BE49-F238E27FC236}">
                <a16:creationId xmlns:a16="http://schemas.microsoft.com/office/drawing/2014/main" id="{5A9BB2B1-CE03-E043-081B-9D1989346754}"/>
              </a:ext>
            </a:extLst>
          </p:cNvPr>
          <p:cNvSpPr/>
          <p:nvPr/>
        </p:nvSpPr>
        <p:spPr>
          <a:xfrm>
            <a:off x="2759560" y="484221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1;p24">
            <a:extLst>
              <a:ext uri="{FF2B5EF4-FFF2-40B4-BE49-F238E27FC236}">
                <a16:creationId xmlns:a16="http://schemas.microsoft.com/office/drawing/2014/main" id="{B9831F75-1254-D20B-788C-5AD889FC43F9}"/>
              </a:ext>
            </a:extLst>
          </p:cNvPr>
          <p:cNvSpPr/>
          <p:nvPr/>
        </p:nvSpPr>
        <p:spPr>
          <a:xfrm>
            <a:off x="3395675" y="471803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12;p30">
            <a:extLst>
              <a:ext uri="{FF2B5EF4-FFF2-40B4-BE49-F238E27FC236}">
                <a16:creationId xmlns:a16="http://schemas.microsoft.com/office/drawing/2014/main" id="{F2A6B229-4AC5-D11C-CE69-16C20FABD3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5785701" y="200061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12;p30">
            <a:extLst>
              <a:ext uri="{FF2B5EF4-FFF2-40B4-BE49-F238E27FC236}">
                <a16:creationId xmlns:a16="http://schemas.microsoft.com/office/drawing/2014/main" id="{B5F47A5E-6493-05B0-104F-1AD4D61B06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7894222" y="2481710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12;p30">
            <a:extLst>
              <a:ext uri="{FF2B5EF4-FFF2-40B4-BE49-F238E27FC236}">
                <a16:creationId xmlns:a16="http://schemas.microsoft.com/office/drawing/2014/main" id="{307F7DBE-A077-1EBB-08AB-3CF3CF1C1E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821144" y="3479169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12;p30">
            <a:extLst>
              <a:ext uri="{FF2B5EF4-FFF2-40B4-BE49-F238E27FC236}">
                <a16:creationId xmlns:a16="http://schemas.microsoft.com/office/drawing/2014/main" id="{8E7155CD-078B-774F-6CD0-24E60006C8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721214" y="442528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12;p30">
            <a:extLst>
              <a:ext uri="{FF2B5EF4-FFF2-40B4-BE49-F238E27FC236}">
                <a16:creationId xmlns:a16="http://schemas.microsoft.com/office/drawing/2014/main" id="{F0327C03-9356-4737-7DC9-337C7909CE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355967" y="4781587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12;p30">
            <a:extLst>
              <a:ext uri="{FF2B5EF4-FFF2-40B4-BE49-F238E27FC236}">
                <a16:creationId xmlns:a16="http://schemas.microsoft.com/office/drawing/2014/main" id="{72B8F42C-E5DC-3E49-0E67-2654AAFD15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4645150" y="5094216"/>
            <a:ext cx="1422451" cy="1085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B2526D-39D0-8FA6-F45E-5A0DE07B7217}"/>
              </a:ext>
            </a:extLst>
          </p:cNvPr>
          <p:cNvCxnSpPr>
            <a:stCxn id="15" idx="6"/>
            <a:endCxn id="32" idx="1"/>
          </p:cNvCxnSpPr>
          <p:nvPr/>
        </p:nvCxnSpPr>
        <p:spPr>
          <a:xfrm flipV="1">
            <a:off x="3831355" y="2543546"/>
            <a:ext cx="1954346" cy="38342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8ED51-49B9-C668-ACE3-2B88E00E530B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 flipV="1">
            <a:off x="4120852" y="3024645"/>
            <a:ext cx="3773370" cy="3087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2342FA-7E6A-03B3-ADA8-5BF8B115002B}"/>
              </a:ext>
            </a:extLst>
          </p:cNvPr>
          <p:cNvCxnSpPr>
            <a:cxnSpLocks/>
            <a:stCxn id="18" idx="6"/>
            <a:endCxn id="35" idx="1"/>
          </p:cNvCxnSpPr>
          <p:nvPr/>
        </p:nvCxnSpPr>
        <p:spPr>
          <a:xfrm>
            <a:off x="4269223" y="3923178"/>
            <a:ext cx="4451991" cy="10450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3AB4A-5929-8065-D544-334754E6BB94}"/>
              </a:ext>
            </a:extLst>
          </p:cNvPr>
          <p:cNvCxnSpPr>
            <a:cxnSpLocks/>
            <a:stCxn id="17" idx="4"/>
            <a:endCxn id="34" idx="1"/>
          </p:cNvCxnSpPr>
          <p:nvPr/>
        </p:nvCxnSpPr>
        <p:spPr>
          <a:xfrm>
            <a:off x="3661297" y="3549414"/>
            <a:ext cx="3159847" cy="47269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5C08CC-54B0-F390-EABD-6099D5197418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>
            <a:off x="4008510" y="4372722"/>
            <a:ext cx="2347457" cy="951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827F8-19C1-6BAE-4D34-C09CC426D7DB}"/>
              </a:ext>
            </a:extLst>
          </p:cNvPr>
          <p:cNvCxnSpPr>
            <a:cxnSpLocks/>
            <a:stCxn id="30" idx="6"/>
            <a:endCxn id="37" idx="1"/>
          </p:cNvCxnSpPr>
          <p:nvPr/>
        </p:nvCxnSpPr>
        <p:spPr>
          <a:xfrm>
            <a:off x="3647675" y="4844030"/>
            <a:ext cx="997475" cy="7931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1E61342-9626-58D3-F406-85C7BB7072BB}"/>
              </a:ext>
            </a:extLst>
          </p:cNvPr>
          <p:cNvSpPr txBox="1"/>
          <p:nvPr/>
        </p:nvSpPr>
        <p:spPr>
          <a:xfrm>
            <a:off x="7611585" y="1491566"/>
            <a:ext cx="235490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 Point </a:t>
            </a:r>
          </a:p>
          <a:p>
            <a:pPr algn="ctr"/>
            <a:r>
              <a:rPr lang="en-US" dirty="0"/>
              <a:t>Computer available to run jobs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FE6B9-4666-A305-FC49-89FC60DD957C}"/>
              </a:ext>
            </a:extLst>
          </p:cNvPr>
          <p:cNvSpPr txBox="1"/>
          <p:nvPr/>
        </p:nvSpPr>
        <p:spPr>
          <a:xfrm>
            <a:off x="9579532" y="2306046"/>
            <a:ext cx="2354904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Resources in an EP</a:t>
            </a:r>
          </a:p>
          <a:p>
            <a:r>
              <a:rPr lang="en-US" u="sng" dirty="0"/>
              <a:t>cores/CPUs:</a:t>
            </a:r>
            <a:r>
              <a:rPr lang="en-US" b="1" dirty="0"/>
              <a:t> </a:t>
            </a:r>
            <a:r>
              <a:rPr lang="en-US" dirty="0"/>
              <a:t>processing unit of computer</a:t>
            </a:r>
          </a:p>
          <a:p>
            <a:r>
              <a:rPr lang="en-US" u="sng" dirty="0"/>
              <a:t>memory/RAM:</a:t>
            </a:r>
            <a:r>
              <a:rPr lang="en-US" b="1" dirty="0"/>
              <a:t> </a:t>
            </a:r>
            <a:r>
              <a:rPr lang="en-US" dirty="0"/>
              <a:t>space to temporarily store information (working memory)</a:t>
            </a:r>
          </a:p>
          <a:p>
            <a:r>
              <a:rPr lang="en-US" u="sng" dirty="0"/>
              <a:t>disk: </a:t>
            </a:r>
            <a:r>
              <a:rPr lang="en-US" dirty="0"/>
              <a:t>space for persistent files</a:t>
            </a:r>
          </a:p>
          <a:p>
            <a:r>
              <a:rPr lang="en-US" u="sng" dirty="0"/>
              <a:t>GPUs: </a:t>
            </a:r>
            <a:r>
              <a:rPr lang="en-US" dirty="0"/>
              <a:t>specialized processing units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A3C04F-3AAA-A9EF-94F4-2D6F62DD628E}"/>
              </a:ext>
            </a:extLst>
          </p:cNvPr>
          <p:cNvSpPr txBox="1"/>
          <p:nvPr/>
        </p:nvSpPr>
        <p:spPr>
          <a:xfrm>
            <a:off x="5539317" y="3370759"/>
            <a:ext cx="207226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Scheduler</a:t>
            </a:r>
          </a:p>
          <a:p>
            <a:pPr algn="ctr"/>
            <a:r>
              <a:rPr lang="en-US" dirty="0"/>
              <a:t>A program that can assign Jobs to Execution Points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B78BA-1084-2938-0E4A-1E507917CE04}"/>
              </a:ext>
            </a:extLst>
          </p:cNvPr>
          <p:cNvSpPr txBox="1"/>
          <p:nvPr/>
        </p:nvSpPr>
        <p:spPr>
          <a:xfrm>
            <a:off x="856644" y="4549968"/>
            <a:ext cx="23188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</a:t>
            </a:r>
          </a:p>
          <a:p>
            <a:pPr algn="ctr"/>
            <a:r>
              <a:rPr lang="en-US" dirty="0"/>
              <a:t>Formal description of the task you want to run (usually input, executable, output)</a:t>
            </a:r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20298CFC-7703-609F-F945-36DE58AF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259099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582-4F79-4F61-34CD-59001D23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Computing (HTC)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FD275-4442-7D88-DE66-2D458A7F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CA8FDE-BB82-1C17-111B-0020B6F9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14</a:t>
            </a:fld>
            <a:endParaRPr lang="en-US"/>
          </a:p>
        </p:txBody>
      </p:sp>
      <p:sp>
        <p:nvSpPr>
          <p:cNvPr id="4" name="Google Shape;193;p24">
            <a:extLst>
              <a:ext uri="{FF2B5EF4-FFF2-40B4-BE49-F238E27FC236}">
                <a16:creationId xmlns:a16="http://schemas.microsoft.com/office/drawing/2014/main" id="{268A0553-11B9-E5E6-CB1D-F4D3BBDCBACF}"/>
              </a:ext>
            </a:extLst>
          </p:cNvPr>
          <p:cNvSpPr/>
          <p:nvPr/>
        </p:nvSpPr>
        <p:spPr>
          <a:xfrm>
            <a:off x="1420959" y="2257434"/>
            <a:ext cx="3071191" cy="30670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List of tasks</a:t>
            </a:r>
            <a:endParaRPr sz="2000" dirty="0"/>
          </a:p>
        </p:txBody>
      </p:sp>
      <p:sp>
        <p:nvSpPr>
          <p:cNvPr id="5" name="Google Shape;196;p24">
            <a:extLst>
              <a:ext uri="{FF2B5EF4-FFF2-40B4-BE49-F238E27FC236}">
                <a16:creationId xmlns:a16="http://schemas.microsoft.com/office/drawing/2014/main" id="{5010A4B9-F5A6-CBE3-A6EC-60EC9F977EC4}"/>
              </a:ext>
            </a:extLst>
          </p:cNvPr>
          <p:cNvSpPr/>
          <p:nvPr/>
        </p:nvSpPr>
        <p:spPr>
          <a:xfrm>
            <a:off x="2321560" y="2586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24">
            <a:extLst>
              <a:ext uri="{FF2B5EF4-FFF2-40B4-BE49-F238E27FC236}">
                <a16:creationId xmlns:a16="http://schemas.microsoft.com/office/drawing/2014/main" id="{CA622782-34D3-581F-7ECD-27580E32AFCF}"/>
              </a:ext>
            </a:extLst>
          </p:cNvPr>
          <p:cNvSpPr/>
          <p:nvPr/>
        </p:nvSpPr>
        <p:spPr>
          <a:xfrm>
            <a:off x="2714510" y="24311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8;p24">
            <a:extLst>
              <a:ext uri="{FF2B5EF4-FFF2-40B4-BE49-F238E27FC236}">
                <a16:creationId xmlns:a16="http://schemas.microsoft.com/office/drawing/2014/main" id="{CF3EDD4A-1928-3E33-3810-957A6EEBDE9B}"/>
              </a:ext>
            </a:extLst>
          </p:cNvPr>
          <p:cNvSpPr/>
          <p:nvPr/>
        </p:nvSpPr>
        <p:spPr>
          <a:xfrm>
            <a:off x="2666560" y="28380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9;p24">
            <a:extLst>
              <a:ext uri="{FF2B5EF4-FFF2-40B4-BE49-F238E27FC236}">
                <a16:creationId xmlns:a16="http://schemas.microsoft.com/office/drawing/2014/main" id="{C4198C95-EA2B-9968-DC89-DB631D3EFB48}"/>
              </a:ext>
            </a:extLst>
          </p:cNvPr>
          <p:cNvSpPr/>
          <p:nvPr/>
        </p:nvSpPr>
        <p:spPr>
          <a:xfrm>
            <a:off x="3112782" y="249572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0;p24">
            <a:extLst>
              <a:ext uri="{FF2B5EF4-FFF2-40B4-BE49-F238E27FC236}">
                <a16:creationId xmlns:a16="http://schemas.microsoft.com/office/drawing/2014/main" id="{81A99608-031A-813F-AC66-E8AF13FAEA81}"/>
              </a:ext>
            </a:extLst>
          </p:cNvPr>
          <p:cNvSpPr/>
          <p:nvPr/>
        </p:nvSpPr>
        <p:spPr>
          <a:xfrm>
            <a:off x="1976560" y="2760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01;p24">
            <a:extLst>
              <a:ext uri="{FF2B5EF4-FFF2-40B4-BE49-F238E27FC236}">
                <a16:creationId xmlns:a16="http://schemas.microsoft.com/office/drawing/2014/main" id="{6E208D08-9890-9355-4CF2-147B7DABDC51}"/>
              </a:ext>
            </a:extLst>
          </p:cNvPr>
          <p:cNvSpPr/>
          <p:nvPr/>
        </p:nvSpPr>
        <p:spPr>
          <a:xfrm>
            <a:off x="2467594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2;p24">
            <a:extLst>
              <a:ext uri="{FF2B5EF4-FFF2-40B4-BE49-F238E27FC236}">
                <a16:creationId xmlns:a16="http://schemas.microsoft.com/office/drawing/2014/main" id="{33A4C7A0-9538-9688-650C-395019CD7A89}"/>
              </a:ext>
            </a:extLst>
          </p:cNvPr>
          <p:cNvSpPr/>
          <p:nvPr/>
        </p:nvSpPr>
        <p:spPr>
          <a:xfrm>
            <a:off x="1724560" y="3118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03;p24">
            <a:extLst>
              <a:ext uri="{FF2B5EF4-FFF2-40B4-BE49-F238E27FC236}">
                <a16:creationId xmlns:a16="http://schemas.microsoft.com/office/drawing/2014/main" id="{CBC631CC-18C4-9174-B1ED-BFDFA39196F8}"/>
              </a:ext>
            </a:extLst>
          </p:cNvPr>
          <p:cNvSpPr/>
          <p:nvPr/>
        </p:nvSpPr>
        <p:spPr>
          <a:xfrm>
            <a:off x="2069560" y="324475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4;p24">
            <a:extLst>
              <a:ext uri="{FF2B5EF4-FFF2-40B4-BE49-F238E27FC236}">
                <a16:creationId xmlns:a16="http://schemas.microsoft.com/office/drawing/2014/main" id="{10DCEB99-BF53-732A-1855-9D2EA7539C8E}"/>
              </a:ext>
            </a:extLst>
          </p:cNvPr>
          <p:cNvSpPr/>
          <p:nvPr/>
        </p:nvSpPr>
        <p:spPr>
          <a:xfrm>
            <a:off x="3011560" y="3012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05;p24">
            <a:extLst>
              <a:ext uri="{FF2B5EF4-FFF2-40B4-BE49-F238E27FC236}">
                <a16:creationId xmlns:a16="http://schemas.microsoft.com/office/drawing/2014/main" id="{B6E6A093-9297-8F0B-BB3F-9E199E9C2DEB}"/>
              </a:ext>
            </a:extLst>
          </p:cNvPr>
          <p:cNvSpPr/>
          <p:nvPr/>
        </p:nvSpPr>
        <p:spPr>
          <a:xfrm>
            <a:off x="3167072" y="331558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6;p24">
            <a:extLst>
              <a:ext uri="{FF2B5EF4-FFF2-40B4-BE49-F238E27FC236}">
                <a16:creationId xmlns:a16="http://schemas.microsoft.com/office/drawing/2014/main" id="{EA87AB06-3C64-EC6C-01F5-1BC80FC6C8C2}"/>
              </a:ext>
            </a:extLst>
          </p:cNvPr>
          <p:cNvSpPr/>
          <p:nvPr/>
        </p:nvSpPr>
        <p:spPr>
          <a:xfrm>
            <a:off x="3579355" y="2800971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07;p24">
            <a:extLst>
              <a:ext uri="{FF2B5EF4-FFF2-40B4-BE49-F238E27FC236}">
                <a16:creationId xmlns:a16="http://schemas.microsoft.com/office/drawing/2014/main" id="{EED88E70-4966-C7C1-ACD2-01FB2146BEE5}"/>
              </a:ext>
            </a:extLst>
          </p:cNvPr>
          <p:cNvSpPr/>
          <p:nvPr/>
        </p:nvSpPr>
        <p:spPr>
          <a:xfrm>
            <a:off x="3868852" y="320742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08;p24">
            <a:extLst>
              <a:ext uri="{FF2B5EF4-FFF2-40B4-BE49-F238E27FC236}">
                <a16:creationId xmlns:a16="http://schemas.microsoft.com/office/drawing/2014/main" id="{593FF6C2-F10C-200A-581A-72D503F8ECAE}"/>
              </a:ext>
            </a:extLst>
          </p:cNvPr>
          <p:cNvSpPr/>
          <p:nvPr/>
        </p:nvSpPr>
        <p:spPr>
          <a:xfrm>
            <a:off x="3535297" y="329741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09;p24">
            <a:extLst>
              <a:ext uri="{FF2B5EF4-FFF2-40B4-BE49-F238E27FC236}">
                <a16:creationId xmlns:a16="http://schemas.microsoft.com/office/drawing/2014/main" id="{5D318761-F7FB-7724-0C19-DA73B4EDDAF7}"/>
              </a:ext>
            </a:extLst>
          </p:cNvPr>
          <p:cNvSpPr/>
          <p:nvPr/>
        </p:nvSpPr>
        <p:spPr>
          <a:xfrm>
            <a:off x="4017223" y="3797178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0;p24">
            <a:extLst>
              <a:ext uri="{FF2B5EF4-FFF2-40B4-BE49-F238E27FC236}">
                <a16:creationId xmlns:a16="http://schemas.microsoft.com/office/drawing/2014/main" id="{F6268415-D03A-B5FA-47A5-4F3214F19D7D}"/>
              </a:ext>
            </a:extLst>
          </p:cNvPr>
          <p:cNvSpPr/>
          <p:nvPr/>
        </p:nvSpPr>
        <p:spPr>
          <a:xfrm>
            <a:off x="3453355" y="396881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1;p24">
            <a:extLst>
              <a:ext uri="{FF2B5EF4-FFF2-40B4-BE49-F238E27FC236}">
                <a16:creationId xmlns:a16="http://schemas.microsoft.com/office/drawing/2014/main" id="{EC0149DE-3FBF-93C3-D5D8-D2D6FFCA5C00}"/>
              </a:ext>
            </a:extLst>
          </p:cNvPr>
          <p:cNvSpPr/>
          <p:nvPr/>
        </p:nvSpPr>
        <p:spPr>
          <a:xfrm>
            <a:off x="1575335" y="3516334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2;p24">
            <a:extLst>
              <a:ext uri="{FF2B5EF4-FFF2-40B4-BE49-F238E27FC236}">
                <a16:creationId xmlns:a16="http://schemas.microsoft.com/office/drawing/2014/main" id="{C75B6539-9006-F00B-AB2E-560EB5060B55}"/>
              </a:ext>
            </a:extLst>
          </p:cNvPr>
          <p:cNvSpPr/>
          <p:nvPr/>
        </p:nvSpPr>
        <p:spPr>
          <a:xfrm>
            <a:off x="1911035" y="36189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3;p24">
            <a:extLst>
              <a:ext uri="{FF2B5EF4-FFF2-40B4-BE49-F238E27FC236}">
                <a16:creationId xmlns:a16="http://schemas.microsoft.com/office/drawing/2014/main" id="{419D89EB-F507-6D76-57CE-4E3386FFE0AE}"/>
              </a:ext>
            </a:extLst>
          </p:cNvPr>
          <p:cNvSpPr/>
          <p:nvPr/>
        </p:nvSpPr>
        <p:spPr>
          <a:xfrm>
            <a:off x="2120860" y="407556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4;p24">
            <a:extLst>
              <a:ext uri="{FF2B5EF4-FFF2-40B4-BE49-F238E27FC236}">
                <a16:creationId xmlns:a16="http://schemas.microsoft.com/office/drawing/2014/main" id="{FDA1A617-213A-25DB-CCD1-6CF141B0D405}"/>
              </a:ext>
            </a:extLst>
          </p:cNvPr>
          <p:cNvSpPr/>
          <p:nvPr/>
        </p:nvSpPr>
        <p:spPr>
          <a:xfrm>
            <a:off x="2666560" y="4210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5;p24">
            <a:extLst>
              <a:ext uri="{FF2B5EF4-FFF2-40B4-BE49-F238E27FC236}">
                <a16:creationId xmlns:a16="http://schemas.microsoft.com/office/drawing/2014/main" id="{9BA3194F-F4C0-0FC6-0ED7-E01EE8FE883F}"/>
              </a:ext>
            </a:extLst>
          </p:cNvPr>
          <p:cNvSpPr/>
          <p:nvPr/>
        </p:nvSpPr>
        <p:spPr>
          <a:xfrm>
            <a:off x="307276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6;p24">
            <a:extLst>
              <a:ext uri="{FF2B5EF4-FFF2-40B4-BE49-F238E27FC236}">
                <a16:creationId xmlns:a16="http://schemas.microsoft.com/office/drawing/2014/main" id="{774C4663-5D70-8B98-1BDF-65E7F189B9D6}"/>
              </a:ext>
            </a:extLst>
          </p:cNvPr>
          <p:cNvSpPr/>
          <p:nvPr/>
        </p:nvSpPr>
        <p:spPr>
          <a:xfrm>
            <a:off x="3756510" y="4246722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7;p24">
            <a:extLst>
              <a:ext uri="{FF2B5EF4-FFF2-40B4-BE49-F238E27FC236}">
                <a16:creationId xmlns:a16="http://schemas.microsoft.com/office/drawing/2014/main" id="{EE037D01-DABC-1B24-C33B-17245BF92A57}"/>
              </a:ext>
            </a:extLst>
          </p:cNvPr>
          <p:cNvSpPr/>
          <p:nvPr/>
        </p:nvSpPr>
        <p:spPr>
          <a:xfrm>
            <a:off x="1690235" y="3958809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8;p24">
            <a:extLst>
              <a:ext uri="{FF2B5EF4-FFF2-40B4-BE49-F238E27FC236}">
                <a16:creationId xmlns:a16="http://schemas.microsoft.com/office/drawing/2014/main" id="{51F6D0AB-A903-EE92-888F-E74FC7E2C16C}"/>
              </a:ext>
            </a:extLst>
          </p:cNvPr>
          <p:cNvSpPr/>
          <p:nvPr/>
        </p:nvSpPr>
        <p:spPr>
          <a:xfrm>
            <a:off x="2024385" y="4395037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9;p24">
            <a:extLst>
              <a:ext uri="{FF2B5EF4-FFF2-40B4-BE49-F238E27FC236}">
                <a16:creationId xmlns:a16="http://schemas.microsoft.com/office/drawing/2014/main" id="{D3E002D1-FBC9-100E-BE20-E521DB3D5422}"/>
              </a:ext>
            </a:extLst>
          </p:cNvPr>
          <p:cNvSpPr/>
          <p:nvPr/>
        </p:nvSpPr>
        <p:spPr>
          <a:xfrm>
            <a:off x="2354560" y="460314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0;p24">
            <a:extLst>
              <a:ext uri="{FF2B5EF4-FFF2-40B4-BE49-F238E27FC236}">
                <a16:creationId xmlns:a16="http://schemas.microsoft.com/office/drawing/2014/main" id="{5A9BB2B1-CE03-E043-081B-9D1989346754}"/>
              </a:ext>
            </a:extLst>
          </p:cNvPr>
          <p:cNvSpPr/>
          <p:nvPr/>
        </p:nvSpPr>
        <p:spPr>
          <a:xfrm>
            <a:off x="2759560" y="4842216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1;p24">
            <a:extLst>
              <a:ext uri="{FF2B5EF4-FFF2-40B4-BE49-F238E27FC236}">
                <a16:creationId xmlns:a16="http://schemas.microsoft.com/office/drawing/2014/main" id="{B9831F75-1254-D20B-788C-5AD889FC43F9}"/>
              </a:ext>
            </a:extLst>
          </p:cNvPr>
          <p:cNvSpPr/>
          <p:nvPr/>
        </p:nvSpPr>
        <p:spPr>
          <a:xfrm>
            <a:off x="3395675" y="4718030"/>
            <a:ext cx="252000" cy="25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12;p30">
            <a:extLst>
              <a:ext uri="{FF2B5EF4-FFF2-40B4-BE49-F238E27FC236}">
                <a16:creationId xmlns:a16="http://schemas.microsoft.com/office/drawing/2014/main" id="{F2A6B229-4AC5-D11C-CE69-16C20FABD3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5785701" y="200061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12;p30">
            <a:extLst>
              <a:ext uri="{FF2B5EF4-FFF2-40B4-BE49-F238E27FC236}">
                <a16:creationId xmlns:a16="http://schemas.microsoft.com/office/drawing/2014/main" id="{B5F47A5E-6493-05B0-104F-1AD4D61B06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7894222" y="2481710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12;p30">
            <a:extLst>
              <a:ext uri="{FF2B5EF4-FFF2-40B4-BE49-F238E27FC236}">
                <a16:creationId xmlns:a16="http://schemas.microsoft.com/office/drawing/2014/main" id="{307F7DBE-A077-1EBB-08AB-3CF3CF1C1E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821144" y="3479169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12;p30">
            <a:extLst>
              <a:ext uri="{FF2B5EF4-FFF2-40B4-BE49-F238E27FC236}">
                <a16:creationId xmlns:a16="http://schemas.microsoft.com/office/drawing/2014/main" id="{8E7155CD-078B-774F-6CD0-24E60006C8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8721214" y="4425281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12;p30">
            <a:extLst>
              <a:ext uri="{FF2B5EF4-FFF2-40B4-BE49-F238E27FC236}">
                <a16:creationId xmlns:a16="http://schemas.microsoft.com/office/drawing/2014/main" id="{F0327C03-9356-4737-7DC9-337C7909CE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6355967" y="4781587"/>
            <a:ext cx="1422451" cy="108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12;p30">
            <a:extLst>
              <a:ext uri="{FF2B5EF4-FFF2-40B4-BE49-F238E27FC236}">
                <a16:creationId xmlns:a16="http://schemas.microsoft.com/office/drawing/2014/main" id="{72B8F42C-E5DC-3E49-0E67-2654AAFD15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3664"/>
          <a:stretch/>
        </p:blipFill>
        <p:spPr>
          <a:xfrm>
            <a:off x="4645150" y="5094216"/>
            <a:ext cx="1422451" cy="1085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B2526D-39D0-8FA6-F45E-5A0DE07B7217}"/>
              </a:ext>
            </a:extLst>
          </p:cNvPr>
          <p:cNvCxnSpPr>
            <a:stCxn id="15" idx="6"/>
            <a:endCxn id="32" idx="1"/>
          </p:cNvCxnSpPr>
          <p:nvPr/>
        </p:nvCxnSpPr>
        <p:spPr>
          <a:xfrm flipV="1">
            <a:off x="3831355" y="2543546"/>
            <a:ext cx="1954346" cy="38342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8ED51-49B9-C668-ACE3-2B88E00E530B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 flipV="1">
            <a:off x="4120852" y="3024645"/>
            <a:ext cx="3773370" cy="3087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2342FA-7E6A-03B3-ADA8-5BF8B115002B}"/>
              </a:ext>
            </a:extLst>
          </p:cNvPr>
          <p:cNvCxnSpPr>
            <a:cxnSpLocks/>
            <a:stCxn id="18" idx="6"/>
            <a:endCxn id="35" idx="1"/>
          </p:cNvCxnSpPr>
          <p:nvPr/>
        </p:nvCxnSpPr>
        <p:spPr>
          <a:xfrm>
            <a:off x="4269223" y="3923178"/>
            <a:ext cx="4451991" cy="10450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B3AB4A-5929-8065-D544-334754E6BB94}"/>
              </a:ext>
            </a:extLst>
          </p:cNvPr>
          <p:cNvCxnSpPr>
            <a:cxnSpLocks/>
            <a:stCxn id="17" idx="4"/>
            <a:endCxn id="34" idx="1"/>
          </p:cNvCxnSpPr>
          <p:nvPr/>
        </p:nvCxnSpPr>
        <p:spPr>
          <a:xfrm>
            <a:off x="3661297" y="3549414"/>
            <a:ext cx="3159847" cy="47269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5C08CC-54B0-F390-EABD-6099D5197418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>
            <a:off x="4008510" y="4372722"/>
            <a:ext cx="2347457" cy="951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19827F8-19C1-6BAE-4D34-C09CC426D7DB}"/>
              </a:ext>
            </a:extLst>
          </p:cNvPr>
          <p:cNvCxnSpPr>
            <a:cxnSpLocks/>
            <a:stCxn id="30" idx="6"/>
            <a:endCxn id="37" idx="1"/>
          </p:cNvCxnSpPr>
          <p:nvPr/>
        </p:nvCxnSpPr>
        <p:spPr>
          <a:xfrm>
            <a:off x="3647675" y="4844030"/>
            <a:ext cx="997475" cy="79312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8BA3A471-CE86-176A-B4B4-6327BEFE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220153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1D89-DD27-8F7E-F0A6-2B91A2C1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do HTC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BA0D-847A-5B6F-CFAB-AB9F0560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“home” to organize and start the computation</a:t>
            </a:r>
          </a:p>
          <a:p>
            <a:pPr fontAlgn="base">
              <a:spcBef>
                <a:spcPts val="0"/>
              </a:spcBef>
            </a:pPr>
            <a:r>
              <a:rPr lang="en-US" dirty="0"/>
              <a:t>Tools to manage and run our list of tasks (the scheduler)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Access to more computing capacity (an HTC system)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Components needed to run our tasks: software, scripts, data</a:t>
            </a:r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endParaRPr lang="en-US" dirty="0"/>
          </a:p>
          <a:p>
            <a:pPr marL="0" indent="0" fontAlgn="base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/>
              <a:t>This is exactly what we’re going to cover this week.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5DFB-4E71-CE55-EB13-531626D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36469-202B-EB28-D0FF-13E01F2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B7476-43EF-1032-E025-FABD6526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393198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6581-433A-4056-A28E-6A24CE65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“Home” for HTC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BAC3-354F-9329-9058-BF2A3FE1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Access Point accounts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ap1.facility.path-cc.io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ap40.uw.osg-htc.org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OSG Online Guides</a:t>
            </a:r>
          </a:p>
          <a:p>
            <a:pPr lvl="1"/>
            <a:r>
              <a:rPr lang="en-US" dirty="0">
                <a:hlinkClick r:id="rId3"/>
              </a:rPr>
              <a:t>Main Page</a:t>
            </a:r>
            <a:r>
              <a:rPr lang="en-US" dirty="0"/>
              <a:t> &gt; </a:t>
            </a:r>
            <a:r>
              <a:rPr lang="en-US" dirty="0">
                <a:hlinkClick r:id="rId4"/>
              </a:rPr>
              <a:t>Get Started on the </a:t>
            </a:r>
            <a:r>
              <a:rPr lang="en-US" dirty="0" err="1">
                <a:hlinkClick r:id="rId4"/>
              </a:rPr>
              <a:t>OSPool</a:t>
            </a:r>
            <a:r>
              <a:rPr lang="en-US" dirty="0"/>
              <a:t> &gt; Account Setup</a:t>
            </a:r>
          </a:p>
          <a:p>
            <a:pPr lvl="1"/>
            <a:r>
              <a:rPr lang="en-US" dirty="0"/>
              <a:t>Account and guide portal: </a:t>
            </a:r>
            <a:r>
              <a:rPr lang="en-US" dirty="0">
                <a:hlinkClick r:id="rId5"/>
              </a:rPr>
              <a:t>https://portal.osg-htc.org/</a:t>
            </a:r>
            <a:r>
              <a:rPr lang="en-US" dirty="0"/>
              <a:t>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B3D4-E503-AD80-03F9-E8C558A3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442A8-EFC4-B4D5-BF8B-17428A4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25E9-A2BA-872B-AB4B-A61A7C6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361823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E58-DEDA-4B1B-6A2D-D17F5F0D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and Running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C769-828A-0C93-FE93-64049C58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 fontAlgn="base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err="1"/>
              <a:t>HTCondor</a:t>
            </a:r>
            <a:r>
              <a:rPr lang="en-US" dirty="0"/>
              <a:t> (for most cases) and </a:t>
            </a:r>
            <a:r>
              <a:rPr lang="en-US" b="1" dirty="0" err="1"/>
              <a:t>DAGMan</a:t>
            </a:r>
            <a:r>
              <a:rPr lang="en-US" dirty="0"/>
              <a:t> (for workflows)</a:t>
            </a:r>
          </a:p>
          <a:p>
            <a:pPr marL="0" indent="0" rtl="0" fontAlgn="base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OSG School materials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hlinkClick r:id="rId3"/>
              </a:rPr>
              <a:t>HTCondor</a:t>
            </a:r>
            <a:r>
              <a:rPr lang="en-US" dirty="0">
                <a:hlinkClick r:id="rId3"/>
              </a:rPr>
              <a:t> Introduction </a:t>
            </a:r>
            <a:r>
              <a:rPr lang="en-US" dirty="0"/>
              <a:t>(Mon)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4"/>
              </a:rPr>
              <a:t>Troubleshooting</a:t>
            </a:r>
            <a:r>
              <a:rPr lang="en-US" dirty="0"/>
              <a:t> (Tues)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5"/>
              </a:rPr>
              <a:t>Workflows with </a:t>
            </a:r>
            <a:r>
              <a:rPr lang="en-US" dirty="0" err="1">
                <a:hlinkClick r:id="rId5"/>
              </a:rPr>
              <a:t>DAGMan</a:t>
            </a:r>
            <a:r>
              <a:rPr lang="en-US" dirty="0"/>
              <a:t> (Thurs)</a:t>
            </a:r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OSG Online Guides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6"/>
              </a:rPr>
              <a:t>Main Page</a:t>
            </a:r>
            <a:r>
              <a:rPr lang="en-US" dirty="0"/>
              <a:t> &gt; </a:t>
            </a:r>
            <a:r>
              <a:rPr lang="en-US" dirty="0">
                <a:hlinkClick r:id="rId7"/>
              </a:rPr>
              <a:t>Submit HTC Workloads</a:t>
            </a:r>
            <a:r>
              <a:rPr lang="en-US" dirty="0"/>
              <a:t> &gt; HTC Workload Planning, Testing and Scaling Up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6"/>
              </a:rPr>
              <a:t>Main Page </a:t>
            </a:r>
            <a:r>
              <a:rPr lang="en-US" dirty="0"/>
              <a:t>&gt; </a:t>
            </a:r>
            <a:r>
              <a:rPr lang="en-US" dirty="0">
                <a:hlinkClick r:id="rId7"/>
              </a:rPr>
              <a:t>Submit HTC Workloads</a:t>
            </a:r>
            <a:r>
              <a:rPr lang="en-US" dirty="0"/>
              <a:t> &gt; Monitor, Review and Troubleshoot Jobs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4A96-9530-AEF4-BD60-218D8DBD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C9C5-073B-163F-6C1B-0DBE5A52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214D1-92B3-65D6-D00A-9B70E959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428501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7B2-01B0-66C6-5B7D-0986AE86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HTC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8CE0-C9D0-5D17-583C-CF6FB58C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err="1"/>
              <a:t>PATh</a:t>
            </a:r>
            <a:r>
              <a:rPr lang="en-US" b="1" dirty="0"/>
              <a:t> Facility </a:t>
            </a:r>
            <a:r>
              <a:rPr lang="en-US" dirty="0"/>
              <a:t>(used Monday), </a:t>
            </a:r>
            <a:r>
              <a:rPr lang="en-US" b="1" dirty="0"/>
              <a:t>Open Science Pool</a:t>
            </a:r>
            <a:r>
              <a:rPr lang="en-US" dirty="0"/>
              <a:t> (used Tues – Fri)</a:t>
            </a:r>
          </a:p>
          <a:p>
            <a:pPr marL="0" indent="0" fontAlgn="base">
              <a:spcBef>
                <a:spcPts val="0"/>
              </a:spcBef>
              <a:spcAft>
                <a:spcPts val="1000"/>
              </a:spcAft>
              <a:buNone/>
            </a:pPr>
            <a:endParaRPr lang="en-US" dirty="0"/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OSG School materials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hlinkClick r:id="rId3"/>
              </a:rPr>
              <a:t>OSPool</a:t>
            </a:r>
            <a:r>
              <a:rPr lang="en-US" dirty="0">
                <a:hlinkClick r:id="rId3"/>
              </a:rPr>
              <a:t> Introduction</a:t>
            </a:r>
            <a:r>
              <a:rPr lang="en-US" dirty="0"/>
              <a:t> (Tuesday)</a:t>
            </a:r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OSG Online Guides</a:t>
            </a:r>
          </a:p>
          <a:p>
            <a:pPr lvl="1"/>
            <a:r>
              <a:rPr lang="en-US" dirty="0">
                <a:hlinkClick r:id="rId4"/>
              </a:rPr>
              <a:t>Main Page</a:t>
            </a:r>
            <a:r>
              <a:rPr lang="en-US" dirty="0"/>
              <a:t> &gt; </a:t>
            </a:r>
            <a:r>
              <a:rPr lang="en-US" dirty="0">
                <a:hlinkClick r:id="rId5"/>
              </a:rPr>
              <a:t>Get Started on the </a:t>
            </a:r>
            <a:r>
              <a:rPr lang="en-US" dirty="0" err="1">
                <a:hlinkClick r:id="rId5"/>
              </a:rPr>
              <a:t>OSPool</a:t>
            </a:r>
            <a:r>
              <a:rPr lang="en-US" dirty="0"/>
              <a:t> &gt; Welcome</a:t>
            </a:r>
          </a:p>
          <a:p>
            <a:pPr lvl="1"/>
            <a:r>
              <a:rPr lang="en-US" dirty="0"/>
              <a:t>Account and guide portal: </a:t>
            </a:r>
            <a:r>
              <a:rPr lang="en-US" dirty="0">
                <a:hlinkClick r:id="rId6"/>
              </a:rPr>
              <a:t>https://portal.osg-htc.org/</a:t>
            </a:r>
            <a:r>
              <a:rPr lang="en-US" dirty="0"/>
              <a:t>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34C6-F61C-0FBD-4030-D044AC9F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1900B-D7F9-80CC-E345-C06CD818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F95C-8010-6F3B-2F5A-DBF865AF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1235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68C8-BDD7-9C55-C9E2-AA433E8E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Components: Software, Data,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935A-B2D6-2B6C-BDA0-EE71AA5B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OSG School materials: 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3"/>
              </a:rPr>
              <a:t>Software</a:t>
            </a:r>
            <a:r>
              <a:rPr lang="en-US" dirty="0"/>
              <a:t> (Tuesday)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4"/>
              </a:rPr>
              <a:t>Data</a:t>
            </a:r>
            <a:r>
              <a:rPr lang="en-US" dirty="0"/>
              <a:t> (Wednesday)</a:t>
            </a:r>
          </a:p>
          <a:p>
            <a:pPr fontAlgn="base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OSG Online Guides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5"/>
              </a:rPr>
              <a:t>Main Page</a:t>
            </a:r>
            <a:r>
              <a:rPr lang="en-US" dirty="0"/>
              <a:t> &gt; </a:t>
            </a:r>
            <a:r>
              <a:rPr lang="en-US" dirty="0">
                <a:hlinkClick r:id="rId6"/>
              </a:rPr>
              <a:t>Submit HTC Workloads</a:t>
            </a:r>
            <a:r>
              <a:rPr lang="en-US" dirty="0"/>
              <a:t> &gt; Managing Data for Jobs</a:t>
            </a:r>
          </a:p>
          <a:p>
            <a:pPr lvl="1" fontAlgn="base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hlinkClick r:id="rId5"/>
              </a:rPr>
              <a:t>Main Page</a:t>
            </a:r>
            <a:r>
              <a:rPr lang="en-US" dirty="0"/>
              <a:t> &gt; </a:t>
            </a:r>
            <a:r>
              <a:rPr lang="en-US" dirty="0">
                <a:hlinkClick r:id="rId6"/>
              </a:rPr>
              <a:t>Submit HTC Workloads</a:t>
            </a:r>
            <a:r>
              <a:rPr lang="en-US" dirty="0"/>
              <a:t> &gt; Using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8354-9AF2-0E48-77BD-F9710FFF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B1F9-E9DE-CBE0-5273-2E81A13E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8F86A-3AF8-7773-6AB2-F398A3C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2150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8F83-6D3A-671A-293D-2D090B07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2A02-F588-ED01-49EA-66D207258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0F436-64D3-D808-2D15-8EEDA268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B139D-001A-D45B-2C8D-341AFC2B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7BB60-E906-1375-5E2F-9B36A5CA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389920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863-73D0-1947-48A2-2A61E39D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D9B8-C57D-B22A-9397-856F1325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here to help you do the following: </a:t>
            </a:r>
          </a:p>
          <a:p>
            <a:pPr lvl="1"/>
            <a:r>
              <a:rPr lang="en-US" dirty="0"/>
              <a:t>Think about your work as a list of jobs</a:t>
            </a:r>
          </a:p>
          <a:p>
            <a:pPr lvl="1"/>
            <a:r>
              <a:rPr lang="en-US" dirty="0"/>
              <a:t>Get it running on the </a:t>
            </a:r>
            <a:r>
              <a:rPr lang="en-US" dirty="0" err="1"/>
              <a:t>OSPool</a:t>
            </a:r>
            <a:endParaRPr lang="en-US" dirty="0"/>
          </a:p>
          <a:p>
            <a:r>
              <a:rPr lang="en-US" dirty="0"/>
              <a:t>Lots of resources available: </a:t>
            </a:r>
          </a:p>
          <a:p>
            <a:pPr lvl="1"/>
            <a:r>
              <a:rPr lang="en-US" dirty="0">
                <a:hlinkClick r:id="rId2"/>
              </a:rPr>
              <a:t>OSG School materials</a:t>
            </a:r>
            <a:r>
              <a:rPr lang="en-US" dirty="0"/>
              <a:t>: slides, exercises</a:t>
            </a:r>
          </a:p>
          <a:p>
            <a:pPr lvl="1"/>
            <a:r>
              <a:rPr lang="en-US" dirty="0">
                <a:hlinkClick r:id="rId3"/>
              </a:rPr>
              <a:t>OSG guides </a:t>
            </a:r>
            <a:r>
              <a:rPr lang="en-US" dirty="0"/>
              <a:t>and </a:t>
            </a:r>
            <a:r>
              <a:rPr lang="en-US" dirty="0">
                <a:hlinkClick r:id="rId4"/>
              </a:rPr>
              <a:t>training materials</a:t>
            </a:r>
            <a:endParaRPr lang="en-US" dirty="0"/>
          </a:p>
          <a:p>
            <a:pPr lvl="1"/>
            <a:r>
              <a:rPr lang="en-US" dirty="0"/>
              <a:t>Other technical lessons (</a:t>
            </a:r>
            <a:r>
              <a:rPr lang="en-US" dirty="0">
                <a:hlinkClick r:id="rId5"/>
              </a:rPr>
              <a:t>unix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git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naming things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docker</a:t>
            </a:r>
            <a:r>
              <a:rPr lang="en-US" dirty="0"/>
              <a:t>…let’s crowd-source other materials as needed)</a:t>
            </a:r>
          </a:p>
          <a:p>
            <a:r>
              <a:rPr lang="en-US" dirty="0"/>
              <a:t>Staff are also a resource! Talk to us and sign up for consultations.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9F3E-F9BF-75E5-AB35-B0A1A618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02-692F-76BB-CBF4-0E5D22B2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073CE-561F-2B3D-93B6-3F15441B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932445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518-0C47-9B1B-97CA-A9E4C0BC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FDD6-3F20-18DF-A20D-76830A8B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 was supported by the National Science Foundation under Cooperative Agreement OAC-2030508 – Partnership to Advance Throughput Computing (</a:t>
            </a:r>
            <a:r>
              <a:rPr lang="en-US" dirty="0" err="1"/>
              <a:t>PATh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CE35-59CF-B119-8380-0197B64A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3E9B-3375-AE49-8E8B-35D8259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2D57-7055-BFAD-9373-5CFDCAC2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414671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FA18-B6E3-0C81-ECB4-18C6DD12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#1</a:t>
            </a:r>
          </a:p>
        </p:txBody>
      </p:sp>
      <p:pic>
        <p:nvPicPr>
          <p:cNvPr id="13" name="Content Placeholder 12" descr="A person holding a test tube with a flower inside&#10;&#10;Description automatically generated">
            <a:extLst>
              <a:ext uri="{FF2B5EF4-FFF2-40B4-BE49-F238E27FC236}">
                <a16:creationId xmlns:a16="http://schemas.microsoft.com/office/drawing/2014/main" id="{9AE9FFC7-835E-37C7-0505-F7C0F7D49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4276" y="2099876"/>
            <a:ext cx="4008248" cy="26582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24C1-9508-1884-8C53-3A27E39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B980-B393-8A78-363B-B193C57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BA12-A50D-196A-29ED-3FC64088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D35480-1836-4681-287A-E17F9098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99875"/>
            <a:ext cx="5181600" cy="3896663"/>
          </a:xfrm>
        </p:spPr>
        <p:txBody>
          <a:bodyPr/>
          <a:lstStyle/>
          <a:p>
            <a:pPr rtl="0" fontAlgn="base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New research student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Working in plant pathology lab, studying plant genomes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run first step of pipeline on one sample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Now has 50 samples to run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AD95-8E6B-D863-253F-333329FF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343B-5855-C3A9-691B-E24520743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Starting master’s project</a:t>
            </a:r>
          </a:p>
          <a:p>
            <a:r>
              <a:rPr lang="en-US" dirty="0"/>
              <a:t>Using self-written model which predicts accuracy of a medical trial design</a:t>
            </a:r>
          </a:p>
          <a:p>
            <a:r>
              <a:rPr lang="en-US" dirty="0"/>
              <a:t>Model takes 3-4 hours to run</a:t>
            </a:r>
          </a:p>
          <a:p>
            <a:r>
              <a:rPr lang="en-US" dirty="0"/>
              <a:t>Want to test many designs (each design is expressed as a combination of parameters)</a:t>
            </a:r>
          </a:p>
        </p:txBody>
      </p:sp>
      <p:pic>
        <p:nvPicPr>
          <p:cNvPr id="9" name="Content Placeholder 8" descr="A person holding a computer&#10;&#10;Description automatically generated">
            <a:extLst>
              <a:ext uri="{FF2B5EF4-FFF2-40B4-BE49-F238E27FC236}">
                <a16:creationId xmlns:a16="http://schemas.microsoft.com/office/drawing/2014/main" id="{A9B83A78-DA73-EA47-9649-2A4741EEB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4350" y="2215603"/>
            <a:ext cx="4239966" cy="282664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FFF8C-C6AA-80B9-C344-56312F74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89B4-E9D8-93C4-8C8E-616654DA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53F89-3F5D-E9D0-3186-264A862F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089B-2413-FEF4-90CD-BAE06110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Researcher #3</a:t>
            </a:r>
          </a:p>
        </p:txBody>
      </p:sp>
      <p:pic>
        <p:nvPicPr>
          <p:cNvPr id="9" name="Content Placeholder 8" descr="A person sitting in front of several monitors&#10;&#10;Description automatically generated">
            <a:extLst>
              <a:ext uri="{FF2B5EF4-FFF2-40B4-BE49-F238E27FC236}">
                <a16:creationId xmlns:a16="http://schemas.microsoft.com/office/drawing/2014/main" id="{9022C556-8CDC-B9DA-66B4-A4D3061AA8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1435" y="2257064"/>
            <a:ext cx="4357307" cy="28897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F191A-DCCD-1D27-7381-6C1AF485EB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Member of a large physics collaboration</a:t>
            </a:r>
          </a:p>
          <a:p>
            <a:r>
              <a:rPr lang="en-US" dirty="0"/>
              <a:t>Want to predict (with probability) behavior of particle in detector</a:t>
            </a:r>
          </a:p>
          <a:p>
            <a:r>
              <a:rPr lang="en-US" dirty="0"/>
              <a:t>Collaboration has particle simulation code already</a:t>
            </a:r>
          </a:p>
          <a:p>
            <a:r>
              <a:rPr lang="en-US" dirty="0"/>
              <a:t>Probability estimate comes from running millions of particle simulations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06489-FF7B-E252-540E-56CFC18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4409-C560-746C-C323-AB2E0459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2C7D-AD73-7798-7C14-AA12C390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A445-3126-6731-2871-79852F8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have in common?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676E-90A7-17D8-EE5E-6D73489D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researcher has a (non-ordered) </a:t>
            </a:r>
            <a:r>
              <a:rPr lang="en-US" u="sng" dirty="0"/>
              <a:t>list</a:t>
            </a:r>
            <a:r>
              <a:rPr lang="en-US" dirty="0"/>
              <a:t> of </a:t>
            </a:r>
            <a:r>
              <a:rPr lang="en-US" b="1" dirty="0"/>
              <a:t>tasks</a:t>
            </a:r>
            <a:r>
              <a:rPr lang="en-US" dirty="0"/>
              <a:t> that would take too long to run sequentially on their local computer. </a:t>
            </a:r>
            <a:endParaRPr lang="en-US" b="1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FCECB5-927B-88A8-8D89-99E39395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9E764AB-4968-71E7-E0B7-3537BB08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438C5A-67B4-31BA-7011-75EB6A8B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82416"/>
              </p:ext>
            </p:extLst>
          </p:nvPr>
        </p:nvGraphicFramePr>
        <p:xfrm>
          <a:off x="1100655" y="2829129"/>
          <a:ext cx="3199743" cy="3095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9743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1932524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144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Running </a:t>
                      </a:r>
                      <a:r>
                        <a:rPr lang="en-US" sz="2100" b="1" dirty="0"/>
                        <a:t>analysis pipeline </a:t>
                      </a:r>
                      <a:r>
                        <a:rPr lang="en-US" sz="2100" u="sng" dirty="0"/>
                        <a:t>for each sample</a:t>
                      </a:r>
                      <a:r>
                        <a:rPr lang="en-US" sz="2100" dirty="0"/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F0DFFB-0856-6254-FDCE-AC4275D8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9772"/>
              </p:ext>
            </p:extLst>
          </p:nvPr>
        </p:nvGraphicFramePr>
        <p:xfrm>
          <a:off x="4537277" y="2829128"/>
          <a:ext cx="3289822" cy="308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82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1691489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133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Running a </a:t>
                      </a:r>
                      <a:r>
                        <a:rPr lang="en-US" sz="2100" b="1" dirty="0"/>
                        <a:t>simulation</a:t>
                      </a:r>
                      <a:r>
                        <a:rPr lang="en-US" sz="2100" dirty="0"/>
                        <a:t> </a:t>
                      </a:r>
                      <a:r>
                        <a:rPr lang="en-US" sz="2100" u="sng" dirty="0"/>
                        <a:t>for each parameter combination</a:t>
                      </a:r>
                      <a:endParaRPr lang="en-US" sz="21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1F0B52-E670-FF22-F3CD-5CA432AF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18759"/>
              </p:ext>
            </p:extLst>
          </p:nvPr>
        </p:nvGraphicFramePr>
        <p:xfrm>
          <a:off x="8063978" y="2829128"/>
          <a:ext cx="3289822" cy="3077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822">
                  <a:extLst>
                    <a:ext uri="{9D8B030D-6E8A-4147-A177-3AD203B41FA5}">
                      <a16:colId xmlns:a16="http://schemas.microsoft.com/office/drawing/2014/main" val="2347873843"/>
                    </a:ext>
                  </a:extLst>
                </a:gridCol>
              </a:tblGrid>
              <a:tr h="1687643">
                <a:tc>
                  <a:txBody>
                    <a:bodyPr/>
                    <a:lstStyle/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611002"/>
                  </a:ext>
                </a:extLst>
              </a:tr>
              <a:tr h="112645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Running </a:t>
                      </a:r>
                      <a:r>
                        <a:rPr lang="en-US" sz="2100" u="sng" dirty="0"/>
                        <a:t>millions</a:t>
                      </a:r>
                      <a:r>
                        <a:rPr lang="en-US" sz="2100" dirty="0"/>
                        <a:t> of </a:t>
                      </a:r>
                      <a:r>
                        <a:rPr lang="en-US" sz="2100" b="1" dirty="0"/>
                        <a:t>simulations</a:t>
                      </a:r>
                      <a:r>
                        <a:rPr lang="en-US" sz="2100" dirty="0"/>
                        <a:t>.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617144"/>
                  </a:ext>
                </a:extLst>
              </a:tr>
            </a:tbl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C32FB4B-5107-9C31-A9E0-0E43BA7C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  <p:pic>
        <p:nvPicPr>
          <p:cNvPr id="14" name="Content Placeholder 8" descr="A person holding a test tube with a flower inside&#10;&#10;Description automatically generated">
            <a:extLst>
              <a:ext uri="{FF2B5EF4-FFF2-40B4-BE49-F238E27FC236}">
                <a16:creationId xmlns:a16="http://schemas.microsoft.com/office/drawing/2014/main" id="{EE6C67A9-C503-D821-CC48-1A12629A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90" y="2875428"/>
            <a:ext cx="2785071" cy="1847044"/>
          </a:xfrm>
          <a:prstGeom prst="rect">
            <a:avLst/>
          </a:prstGeom>
        </p:spPr>
      </p:pic>
      <p:pic>
        <p:nvPicPr>
          <p:cNvPr id="15" name="Content Placeholder 8" descr="A person holding a computer&#10;&#10;Description automatically generated">
            <a:extLst>
              <a:ext uri="{FF2B5EF4-FFF2-40B4-BE49-F238E27FC236}">
                <a16:creationId xmlns:a16="http://schemas.microsoft.com/office/drawing/2014/main" id="{EDECEDA4-BDCD-72E6-D948-9265C6E3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04" y="2875428"/>
            <a:ext cx="2770567" cy="1847044"/>
          </a:xfrm>
          <a:prstGeom prst="rect">
            <a:avLst/>
          </a:prstGeom>
        </p:spPr>
      </p:pic>
      <p:pic>
        <p:nvPicPr>
          <p:cNvPr id="16" name="Content Placeholder 8" descr="A person sitting in front of several monitors&#10;&#10;Description automatically generated">
            <a:extLst>
              <a:ext uri="{FF2B5EF4-FFF2-40B4-BE49-F238E27FC236}">
                <a16:creationId xmlns:a16="http://schemas.microsoft.com/office/drawing/2014/main" id="{FCE5E654-0C6C-261E-4332-C2A92B411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274" y="2875428"/>
            <a:ext cx="2785071" cy="18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6BFC-3061-533C-EF9B-2F503EFF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2D07-19EE-F933-52D5-1B7B82C5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worksheet, write down the following</a:t>
            </a:r>
          </a:p>
          <a:p>
            <a:r>
              <a:rPr lang="en-US" dirty="0"/>
              <a:t>A one-sentence summary of your research</a:t>
            </a:r>
          </a:p>
          <a:p>
            <a:r>
              <a:rPr lang="en-US" dirty="0"/>
              <a:t>A typical computational </a:t>
            </a:r>
            <a:r>
              <a:rPr lang="en-US" b="1" dirty="0"/>
              <a:t>task</a:t>
            </a:r>
          </a:p>
          <a:p>
            <a:pPr lvl="1"/>
            <a:r>
              <a:rPr lang="en-US" dirty="0"/>
              <a:t>This should be the smallest *self-contained* piece of your workflow</a:t>
            </a:r>
          </a:p>
          <a:p>
            <a:r>
              <a:rPr lang="en-US" dirty="0"/>
              <a:t>What is your </a:t>
            </a:r>
            <a:r>
              <a:rPr lang="en-US" u="sng" dirty="0"/>
              <a:t>list</a:t>
            </a:r>
            <a:r>
              <a:rPr lang="en-US" dirty="0"/>
              <a:t> of tasks? </a:t>
            </a:r>
          </a:p>
          <a:p>
            <a:pPr lvl="1"/>
            <a:r>
              <a:rPr lang="en-US" dirty="0"/>
              <a:t>“I need to run &lt;computational task&gt; </a:t>
            </a:r>
            <a:r>
              <a:rPr lang="en-US" u="sng" dirty="0"/>
              <a:t>for each</a:t>
            </a:r>
            <a:r>
              <a:rPr lang="en-US" dirty="0"/>
              <a:t> &lt;list of inputs&gt;”</a:t>
            </a:r>
          </a:p>
          <a:p>
            <a:r>
              <a:rPr lang="en-US" dirty="0"/>
              <a:t>Estimate how computationally intense *one* task is</a:t>
            </a:r>
          </a:p>
          <a:p>
            <a:r>
              <a:rPr lang="en-US" dirty="0"/>
              <a:t>How many tasks do you have?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EACC-D1A3-2FDE-ED42-90AA12B7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B3A08-09A4-BF45-1D1D-D670012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A7AEF-2411-E077-2C27-08E8AEB4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122815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981BA8-6F0A-BCBE-89BC-B0BA09F2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1" name="Content Placeholder 10" descr="A white paper with black text&#10;&#10;Description automatically generated">
            <a:extLst>
              <a:ext uri="{FF2B5EF4-FFF2-40B4-BE49-F238E27FC236}">
                <a16:creationId xmlns:a16="http://schemas.microsoft.com/office/drawing/2014/main" id="{9F95E8CD-1596-FE43-F4BF-43DB43360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2946" y="606424"/>
            <a:ext cx="5248831" cy="5151374"/>
          </a:xfrm>
          <a:ln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0FA8-4468-3D7C-86BF-10F1A6F9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32D0-B14B-0AA3-3110-E703AA9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2F27-1EED-8416-475E-0DEA1B6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8" descr="A person holding a computer&#10;&#10;Description automatically generated">
            <a:extLst>
              <a:ext uri="{FF2B5EF4-FFF2-40B4-BE49-F238E27FC236}">
                <a16:creationId xmlns:a16="http://schemas.microsoft.com/office/drawing/2014/main" id="{F21F388E-419C-B2A6-B180-6593A7CEEE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9331" y="2335539"/>
            <a:ext cx="3657600" cy="243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C12C75-9D7E-1264-624C-968854CB0962}"/>
              </a:ext>
            </a:extLst>
          </p:cNvPr>
          <p:cNvSpPr txBox="1"/>
          <p:nvPr/>
        </p:nvSpPr>
        <p:spPr>
          <a:xfrm>
            <a:off x="5958912" y="2407513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Print" panose="02000800000000000000" pitchFamily="2" charset="0"/>
              </a:rPr>
              <a:t>one run of my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388CD-8B5F-A5C3-169A-CA449B15FC1E}"/>
              </a:ext>
            </a:extLst>
          </p:cNvPr>
          <p:cNvSpPr txBox="1"/>
          <p:nvPr/>
        </p:nvSpPr>
        <p:spPr>
          <a:xfrm>
            <a:off x="8608996" y="2335539"/>
            <a:ext cx="2017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Print" panose="02000800000000000000" pitchFamily="2" charset="0"/>
              </a:rPr>
              <a:t>model runs for each input parameter from a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7828E-204B-4ACD-9D0F-7F3037BC94E2}"/>
              </a:ext>
            </a:extLst>
          </p:cNvPr>
          <p:cNvSpPr txBox="1"/>
          <p:nvPr/>
        </p:nvSpPr>
        <p:spPr>
          <a:xfrm>
            <a:off x="8650553" y="4046668"/>
            <a:ext cx="2017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egoe Print" panose="02000800000000000000" pitchFamily="2" charset="0"/>
              </a:rPr>
              <a:t>3 x 8 x 4 x 2 parameter combos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2AAEA-2A77-66D7-3210-771A5A7518F7}"/>
              </a:ext>
            </a:extLst>
          </p:cNvPr>
          <p:cNvSpPr txBox="1"/>
          <p:nvPr/>
        </p:nvSpPr>
        <p:spPr>
          <a:xfrm>
            <a:off x="7069671" y="3863003"/>
            <a:ext cx="158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4 hours</a:t>
            </a:r>
          </a:p>
          <a:p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?? it runs </a:t>
            </a:r>
          </a:p>
          <a:p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on my laptop</a:t>
            </a:r>
          </a:p>
          <a:p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very small</a:t>
            </a:r>
          </a:p>
          <a:p>
            <a:r>
              <a:rPr lang="en-US" sz="1600" dirty="0">
                <a:solidFill>
                  <a:schemeClr val="accent1"/>
                </a:solidFill>
                <a:latin typeface="Segoe Print" panose="02000800000000000000" pitchFamily="2" charset="0"/>
              </a:rPr>
              <a:t>code is in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738C2-FC2C-8AE3-E41B-693A5476FACF}"/>
              </a:ext>
            </a:extLst>
          </p:cNvPr>
          <p:cNvSpPr txBox="1"/>
          <p:nvPr/>
        </p:nvSpPr>
        <p:spPr>
          <a:xfrm>
            <a:off x="7858014" y="280603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800000000000000" pitchFamily="2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C6759-AE06-5746-BF6E-6AC15C811934}"/>
              </a:ext>
            </a:extLst>
          </p:cNvPr>
          <p:cNvSpPr txBox="1"/>
          <p:nvPr/>
        </p:nvSpPr>
        <p:spPr>
          <a:xfrm>
            <a:off x="5845444" y="1479624"/>
            <a:ext cx="437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egoe Print" panose="02000800000000000000" pitchFamily="2" charset="0"/>
              </a:rPr>
              <a:t>develop a model that can predict the best trial design</a:t>
            </a:r>
          </a:p>
        </p:txBody>
      </p:sp>
    </p:spTree>
    <p:extLst>
      <p:ext uri="{BB962C8B-B14F-4D97-AF65-F5344CB8AC3E}">
        <p14:creationId xmlns:p14="http://schemas.microsoft.com/office/powerpoint/2010/main" val="222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44B8-907F-2251-4D4B-ACF932D6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D680-FA8E-C27C-A8B9-0202CBD0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researcher has a (non-ordered) list of tasks that would take </a:t>
            </a:r>
            <a:r>
              <a:rPr lang="en-US" b="1" dirty="0"/>
              <a:t>too long to run sequentially on their local computer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79AD-AEF6-3F7A-19B7-EF7BF15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8/5/24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455-F261-CB06-1846-8F59C128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40DE-4232-F343-8CB0-BB1B0BB801C4}" type="slidenum">
              <a:rPr lang="en-US" smtClean="0"/>
              <a:t>9</a:t>
            </a:fld>
            <a:endParaRPr lang="en-US"/>
          </a:p>
        </p:txBody>
      </p:sp>
      <p:pic>
        <p:nvPicPr>
          <p:cNvPr id="4" name="Google Shape;112;p20">
            <a:extLst>
              <a:ext uri="{FF2B5EF4-FFF2-40B4-BE49-F238E27FC236}">
                <a16:creationId xmlns:a16="http://schemas.microsoft.com/office/drawing/2014/main" id="{AE152F76-6858-9C55-DE49-B3C741C9353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8989"/>
          <a:stretch/>
        </p:blipFill>
        <p:spPr>
          <a:xfrm>
            <a:off x="3180593" y="2896395"/>
            <a:ext cx="5234363" cy="31803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B2D5F7-802E-616D-4043-1C5FA19C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OSG School 2024 - HTC Intro</a:t>
            </a:r>
          </a:p>
        </p:txBody>
      </p:sp>
    </p:spTree>
    <p:extLst>
      <p:ext uri="{BB962C8B-B14F-4D97-AF65-F5344CB8AC3E}">
        <p14:creationId xmlns:p14="http://schemas.microsoft.com/office/powerpoint/2010/main" val="1092330399"/>
      </p:ext>
    </p:extLst>
  </p:cSld>
  <p:clrMapOvr>
    <a:masterClrMapping/>
  </p:clrMapOvr>
</p:sld>
</file>

<file path=ppt/theme/theme1.xml><?xml version="1.0" encoding="utf-8"?>
<a:theme xmlns:a="http://schemas.openxmlformats.org/drawingml/2006/main" name="User_School_20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_School_2023_Fun" id="{174209FD-30E0-774E-BDCB-3786FA688966}" vid="{8AD57979-AD71-4E4F-94BF-EB0386DF49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User_School_2023</Template>
  <TotalTime>814</TotalTime>
  <Words>1110</Words>
  <Application>Microsoft Macintosh PowerPoint</Application>
  <PresentationFormat>Widescreen</PresentationFormat>
  <Paragraphs>211</Paragraphs>
  <Slides>21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Helvetica Neue</vt:lpstr>
      <vt:lpstr>Helvetica Neue Light</vt:lpstr>
      <vt:lpstr>Segoe Print</vt:lpstr>
      <vt:lpstr>Wingdings</vt:lpstr>
      <vt:lpstr>User_School_2023</vt:lpstr>
      <vt:lpstr>Introduction to High Throughput Computing</vt:lpstr>
      <vt:lpstr>Researcher Problems</vt:lpstr>
      <vt:lpstr>Researcher #1</vt:lpstr>
      <vt:lpstr>Researcher #2</vt:lpstr>
      <vt:lpstr>Researcher #3</vt:lpstr>
      <vt:lpstr>What do they have in common? </vt:lpstr>
      <vt:lpstr>Your Turn</vt:lpstr>
      <vt:lpstr>Example</vt:lpstr>
      <vt:lpstr>Why do we care? </vt:lpstr>
      <vt:lpstr>Scaling Up</vt:lpstr>
      <vt:lpstr>Running in Parallel</vt:lpstr>
      <vt:lpstr>High Throughput Computing (HTC)</vt:lpstr>
      <vt:lpstr>Some Terms</vt:lpstr>
      <vt:lpstr>High Throughput Computing (HTC)</vt:lpstr>
      <vt:lpstr>What you need to do HTC</vt:lpstr>
      <vt:lpstr>A “Home” for HTC Workflows</vt:lpstr>
      <vt:lpstr>Managing and Running Jobs</vt:lpstr>
      <vt:lpstr>Access to HTC Systems</vt:lpstr>
      <vt:lpstr>Job Components: Software, Data, Scripts</vt:lpstr>
      <vt:lpstr>Getting Started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 Koch</dc:creator>
  <cp:lastModifiedBy>Christina Koch</cp:lastModifiedBy>
  <cp:revision>174</cp:revision>
  <dcterms:created xsi:type="dcterms:W3CDTF">2024-08-02T14:20:17Z</dcterms:created>
  <dcterms:modified xsi:type="dcterms:W3CDTF">2024-08-05T03:49:40Z</dcterms:modified>
</cp:coreProperties>
</file>