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45" r:id="rId12"/>
    <p:sldId id="309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46" r:id="rId25"/>
    <p:sldId id="322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7" r:id="rId36"/>
    <p:sldId id="338" r:id="rId37"/>
    <p:sldId id="340" r:id="rId38"/>
    <p:sldId id="333" r:id="rId39"/>
    <p:sldId id="334" r:id="rId40"/>
    <p:sldId id="335" r:id="rId41"/>
    <p:sldId id="266" r:id="rId42"/>
    <p:sldId id="267" r:id="rId43"/>
    <p:sldId id="341" r:id="rId44"/>
    <p:sldId id="342" r:id="rId45"/>
    <p:sldId id="291" r:id="rId46"/>
    <p:sldId id="296" r:id="rId47"/>
    <p:sldId id="343" r:id="rId48"/>
    <p:sldId id="344" r:id="rId49"/>
    <p:sldId id="295" r:id="rId50"/>
  </p:sldIdLst>
  <p:sldSz cx="9144000" cy="5143500" type="screen16x9"/>
  <p:notesSz cx="7315200" cy="9601200"/>
  <p:embeddedFontLst>
    <p:embeddedFont>
      <p:font typeface="Consolas" panose="020B0609020204030204" pitchFamily="49" charset="0"/>
      <p:regular r:id="rId52"/>
      <p:bold r:id="rId53"/>
      <p:italic r:id="rId54"/>
      <p:boldItalic r:id="rId55"/>
    </p:embeddedFont>
    <p:embeddedFont>
      <p:font typeface="Courier" panose="020B0604020202020204" charset="0"/>
      <p:regular r:id="rId56"/>
      <p:bold r:id="rId57"/>
      <p:italic r:id="rId58"/>
      <p:boldItalic r:id="rId59"/>
    </p:embeddedFont>
    <p:embeddedFont>
      <p:font typeface="Helvetica Neue" panose="020B0604020202020204" charset="0"/>
      <p:regular r:id="rId60"/>
      <p:bold r:id="rId61"/>
      <p:italic r:id="rId62"/>
      <p:boldItalic r:id="rId63"/>
    </p:embeddedFont>
    <p:embeddedFont>
      <p:font typeface="Roboto Mono" panose="020B0604020202020204" charset="0"/>
      <p:regular r:id="rId64"/>
      <p:bold r:id="rId65"/>
      <p:italic r:id="rId66"/>
      <p:boldItalic r:id="rId67"/>
    </p:embeddedFont>
    <p:embeddedFont>
      <p:font typeface="Times" panose="02020603050405020304" pitchFamily="18" charset="0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96">
          <p15:clr>
            <a:srgbClr val="A4A3A4"/>
          </p15:clr>
        </p15:guide>
        <p15:guide id="2" pos="2109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2" roundtripDataSignature="AMtx7mhUbnYV2a51uyXFqpGWjwJtpZZp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78" d="100"/>
          <a:sy n="78" d="100"/>
        </p:scale>
        <p:origin x="940" y="48"/>
      </p:cViewPr>
      <p:guideLst>
        <p:guide orient="horz" pos="1996"/>
        <p:guide pos="21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72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font" Target="fonts/font19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:notes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e98b70c55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e98b70c55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4F3D8236-23DD-809B-7E3E-5C294744D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e98b70c55_0_152:notes">
            <a:extLst>
              <a:ext uri="{FF2B5EF4-FFF2-40B4-BE49-F238E27FC236}">
                <a16:creationId xmlns:a16="http://schemas.microsoft.com/office/drawing/2014/main" id="{E35E934E-146D-0473-FA6B-D351ED7AA4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e98b70c55_0_152:notes">
            <a:extLst>
              <a:ext uri="{FF2B5EF4-FFF2-40B4-BE49-F238E27FC236}">
                <a16:creationId xmlns:a16="http://schemas.microsoft.com/office/drawing/2014/main" id="{9A550556-B566-5F8C-FDCC-66E4A2E67B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689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e98b70c55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fe98b70c55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e98b70c55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fe98b70c55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e98b70c55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fe98b70c55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[Working directory]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fe98b70c55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fe98b70c55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[Working directory]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fe98b70c55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fe98b70c55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, creates an instance of DAGMan in the AP]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fe98b70c55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fe98b70c55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, creates an instance of DAGMan in the AP]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fe98b70c5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fe98b70c5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, creates an instance of DAGMan in the AP]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e98b70c55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fe98b70c55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, creates an instance of DAGMan in the AP]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Note that if you are very quick to run your </a:t>
            </a:r>
            <a:r>
              <a:rPr lang="en" sz="9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condor_q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command after running your </a:t>
            </a:r>
            <a:r>
              <a:rPr lang="en" sz="9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condor_submit_dag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command, then you may see only the DAGMan scheduler job. It may take a few seconds for DAGMan to start up and submit the HTCondor job associated with the first node.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e98b70c5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e98b70c5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fe98b70c55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fe98b70c55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Note that if you are very quick to run your </a:t>
            </a:r>
            <a:r>
              <a:rPr lang="en" sz="9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condor_q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command after running your </a:t>
            </a:r>
            <a:r>
              <a:rPr lang="en" sz="9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condor_submit_dag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command, then you may see only the DAGMan scheduler job. It may take a few seconds for DAGMan to start up and submit the HTCondor job associated with the first node.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fe98b70c55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fe98b70c55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, creates an instance of DAGMan in the AP]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Note that if you are very quick to run your </a:t>
            </a:r>
            <a:r>
              <a:rPr lang="en" sz="9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condor_q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command after running your </a:t>
            </a:r>
            <a:r>
              <a:rPr lang="en" sz="9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condor_submit_dag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command, then you may see only the DAGMan scheduler job. It may take a few seconds for DAGMan to start up and submit the HTCondor job associated with the first node.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fe98b70c5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fe98b70c5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*.dagman.out</a:t>
            </a:r>
            <a:r>
              <a:rPr lang="en" sz="1800" b="1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→ contains timestamped log information of the execution and status of nodes in the DAG, along with statistics.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fe98b70c5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fe98b70c5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success of a node is based upon the success of the associated job(s), PRE script, and POST script. Where an exit value not equal to 0 is considered failed. </a:t>
            </a:r>
            <a:r>
              <a:rPr lang="en" sz="1200" b="1">
                <a:solidFill>
                  <a:srgbClr val="404040"/>
                </a:solidFill>
                <a:highlight>
                  <a:srgbClr val="FCFCF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exit value of whatever component of the node was run last determines the success or failure of the node.</a:t>
            </a:r>
            <a:endParaRPr sz="900">
              <a:solidFill>
                <a:srgbClr val="1D1C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>
          <a:extLst>
            <a:ext uri="{FF2B5EF4-FFF2-40B4-BE49-F238E27FC236}">
              <a16:creationId xmlns:a16="http://schemas.microsoft.com/office/drawing/2014/main" id="{41B5DEAF-5F2F-1C73-8459-19D3F326A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fe98b70c55_0_264:notes">
            <a:extLst>
              <a:ext uri="{FF2B5EF4-FFF2-40B4-BE49-F238E27FC236}">
                <a16:creationId xmlns:a16="http://schemas.microsoft.com/office/drawing/2014/main" id="{A4F48DBF-1AE7-E6A9-A8AE-89EB1251B3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fe98b70c55_0_264:notes">
            <a:extLst>
              <a:ext uri="{FF2B5EF4-FFF2-40B4-BE49-F238E27FC236}">
                <a16:creationId xmlns:a16="http://schemas.microsoft.com/office/drawing/2014/main" id="{2FF03FC2-1945-69A7-7BD6-40107313EB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success of a node is based upon the success of the associated job(s), PRE script, and POST script. Where an exit value not equal to 0 is considered failed. </a:t>
            </a:r>
            <a:r>
              <a:rPr lang="en" sz="1200" b="1">
                <a:solidFill>
                  <a:srgbClr val="404040"/>
                </a:solidFill>
                <a:highlight>
                  <a:srgbClr val="FCFCF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exit value of whatever component of the node was run last determines the success or failure of the node.</a:t>
            </a:r>
            <a:endParaRPr sz="900">
              <a:solidFill>
                <a:srgbClr val="1D1C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9666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fe98b70c55_0_2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2fe98b70c55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fe98b70c55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fe98b70c55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fe98b70c5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fe98b70c5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fe98b70c55_0_3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2fe98b70c55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fe98b70c55_0_3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2fe98b70c55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e98b70c5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e98b70c5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fe98b70c55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fe98b70c55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fe98b70c55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fe98b70c55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fe98b70c55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fe98b70c55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fe98b70c55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fe98b70c55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fe98b70c55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fe98b70c55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fe98b70c55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fe98b70c55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fe98b70c55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fe98b70c55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arguments=$(number) would be the correct syntax for this example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fe98b70c55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fe98b70c55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fe98b70c55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fe98b70c55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Let’s say </a:t>
            </a:r>
            <a:r>
              <a:rPr lang="en" sz="1800" dirty="0">
                <a:solidFill>
                  <a:srgbClr val="0000FF"/>
                </a:solidFill>
              </a:rPr>
              <a:t>A-check.sh</a:t>
            </a:r>
            <a:r>
              <a:rPr lang="en" sz="1800" dirty="0">
                <a:solidFill>
                  <a:schemeClr val="dk1"/>
                </a:solidFill>
              </a:rPr>
              <a:t> fails (i.e., non zero exit code). Checks the output in step A is "good". If it fails, the node is marked as a failure.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fe98b70c55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fe98b70c55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e98b70c5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e98b70c5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fe98b70c55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fe98b70c55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fe98b70c55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fe98b70c55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>
          <a:extLst>
            <a:ext uri="{FF2B5EF4-FFF2-40B4-BE49-F238E27FC236}">
              <a16:creationId xmlns:a16="http://schemas.microsoft.com/office/drawing/2014/main" id="{30CB2298-9EA9-9623-47DA-9718CBD66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2:notes">
            <a:extLst>
              <a:ext uri="{FF2B5EF4-FFF2-40B4-BE49-F238E27FC236}">
                <a16:creationId xmlns:a16="http://schemas.microsoft.com/office/drawing/2014/main" id="{60FF8A70-8BEE-0D62-90C6-360484FED9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2:notes">
            <a:extLst>
              <a:ext uri="{FF2B5EF4-FFF2-40B4-BE49-F238E27FC236}">
                <a16:creationId xmlns:a16="http://schemas.microsoft.com/office/drawing/2014/main" id="{066BD605-8192-D384-C822-65A1AA7EA4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357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>
          <a:extLst>
            <a:ext uri="{FF2B5EF4-FFF2-40B4-BE49-F238E27FC236}">
              <a16:creationId xmlns:a16="http://schemas.microsoft.com/office/drawing/2014/main" id="{8C781BC3-215A-5CD0-6305-C71FF0639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2:notes">
            <a:extLst>
              <a:ext uri="{FF2B5EF4-FFF2-40B4-BE49-F238E27FC236}">
                <a16:creationId xmlns:a16="http://schemas.microsoft.com/office/drawing/2014/main" id="{1AEE570C-8479-9C9C-F27B-42BD1BA0A1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2:notes">
            <a:extLst>
              <a:ext uri="{FF2B5EF4-FFF2-40B4-BE49-F238E27FC236}">
                <a16:creationId xmlns:a16="http://schemas.microsoft.com/office/drawing/2014/main" id="{1BAF8313-DB3D-4D2B-BA05-297A606928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67181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e98b70c5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e98b70c5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e98b70c5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e98b70c55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e98b70c5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e98b70c5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1 in 100 jobs goes on hold, the remaining 99 are immediately removed and the whole node is marked as a failure. It’s a fast fail. Moving towards having a system where the remaining 99 will keep running before the dagman exits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e98b70c55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e98b70c55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e98b70c55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fe98b70c55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7"/>
          <p:cNvSpPr txBox="1">
            <a:spLocks noGrp="1"/>
          </p:cNvSpPr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7"/>
          <p:cNvSpPr txBox="1">
            <a:spLocks noGrp="1"/>
          </p:cNvSpPr>
          <p:nvPr>
            <p:ph type="subTitle" idx="1"/>
          </p:nvPr>
        </p:nvSpPr>
        <p:spPr>
          <a:xfrm>
            <a:off x="647700" y="2914650"/>
            <a:ext cx="78105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Times"/>
              <a:buNone/>
              <a:defRPr sz="2400">
                <a:solidFill>
                  <a:schemeClr val="hlink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379" y="36419"/>
            <a:ext cx="1141970" cy="761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341120" y="201185"/>
            <a:ext cx="74911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755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408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8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8"/>
          <p:cNvSpPr txBox="1">
            <a:spLocks noGrp="1"/>
          </p:cNvSpPr>
          <p:nvPr>
            <p:ph type="body" idx="1"/>
          </p:nvPr>
        </p:nvSpPr>
        <p:spPr>
          <a:xfrm>
            <a:off x="774700" y="1000126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8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1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1"/>
          <p:cNvSpPr txBox="1">
            <a:spLocks noGrp="1"/>
          </p:cNvSpPr>
          <p:nvPr>
            <p:ph type="body" idx="1"/>
          </p:nvPr>
        </p:nvSpPr>
        <p:spPr>
          <a:xfrm>
            <a:off x="774701" y="1000126"/>
            <a:ext cx="38100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1"/>
          <p:cNvSpPr txBox="1">
            <a:spLocks noGrp="1"/>
          </p:cNvSpPr>
          <p:nvPr>
            <p:ph type="body" idx="2"/>
          </p:nvPr>
        </p:nvSpPr>
        <p:spPr>
          <a:xfrm>
            <a:off x="4737100" y="1000126"/>
            <a:ext cx="38100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1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2"/>
          <p:cNvSpPr txBox="1"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52"/>
          <p:cNvSpPr txBox="1">
            <a:spLocks noGrp="1"/>
          </p:cNvSpPr>
          <p:nvPr>
            <p:ph type="body" idx="2"/>
          </p:nvPr>
        </p:nvSpPr>
        <p:spPr>
          <a:xfrm>
            <a:off x="457201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52"/>
          <p:cNvSpPr txBox="1">
            <a:spLocks noGrp="1"/>
          </p:cNvSpPr>
          <p:nvPr>
            <p:ph type="body" idx="3"/>
          </p:nvPr>
        </p:nvSpPr>
        <p:spPr>
          <a:xfrm>
            <a:off x="4645031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52"/>
          <p:cNvSpPr txBox="1">
            <a:spLocks noGrp="1"/>
          </p:cNvSpPr>
          <p:nvPr>
            <p:ph type="body" idx="4"/>
          </p:nvPr>
        </p:nvSpPr>
        <p:spPr>
          <a:xfrm>
            <a:off x="4645031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52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3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4"/>
          <p:cNvSpPr txBox="1"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4"/>
          <p:cNvSpPr txBox="1">
            <a:spLocks noGrp="1"/>
          </p:cNvSpPr>
          <p:nvPr>
            <p:ph type="body" idx="1"/>
          </p:nvPr>
        </p:nvSpPr>
        <p:spPr>
          <a:xfrm>
            <a:off x="3575051" y="204790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−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8" name="Google Shape;48;p54"/>
          <p:cNvSpPr txBox="1">
            <a:spLocks noGrp="1"/>
          </p:cNvSpPr>
          <p:nvPr>
            <p:ph type="body" idx="2"/>
          </p:nvPr>
        </p:nvSpPr>
        <p:spPr>
          <a:xfrm>
            <a:off x="457204" y="1076329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9" name="Google Shape;49;p54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55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55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6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6"/>
          <p:cNvSpPr txBox="1">
            <a:spLocks noGrp="1"/>
          </p:cNvSpPr>
          <p:nvPr>
            <p:ph type="body" idx="1"/>
          </p:nvPr>
        </p:nvSpPr>
        <p:spPr>
          <a:xfrm rot="5400000">
            <a:off x="2903538" y="-1128711"/>
            <a:ext cx="3514725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56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7"/>
          <p:cNvSpPr txBox="1">
            <a:spLocks noGrp="1"/>
          </p:cNvSpPr>
          <p:nvPr>
            <p:ph type="title"/>
          </p:nvPr>
        </p:nvSpPr>
        <p:spPr>
          <a:xfrm rot="5400000">
            <a:off x="5360988" y="1328738"/>
            <a:ext cx="4429125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7"/>
          <p:cNvSpPr txBox="1">
            <a:spLocks noGrp="1"/>
          </p:cNvSpPr>
          <p:nvPr>
            <p:ph type="body" idx="1"/>
          </p:nvPr>
        </p:nvSpPr>
        <p:spPr>
          <a:xfrm rot="5400000">
            <a:off x="1398588" y="-538162"/>
            <a:ext cx="4429125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57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" name="Google Shape;11;p46"/>
          <p:cNvSpPr txBox="1">
            <a:spLocks noGrp="1"/>
          </p:cNvSpPr>
          <p:nvPr>
            <p:ph type="body" idx="1"/>
          </p:nvPr>
        </p:nvSpPr>
        <p:spPr>
          <a:xfrm>
            <a:off x="774700" y="1000126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6"/>
          <p:cNvSpPr/>
          <p:nvPr/>
        </p:nvSpPr>
        <p:spPr>
          <a:xfrm>
            <a:off x="-1266824" y="4506914"/>
            <a:ext cx="18460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6"/>
          <p:cNvSpPr/>
          <p:nvPr/>
        </p:nvSpPr>
        <p:spPr>
          <a:xfrm>
            <a:off x="2" y="4856166"/>
            <a:ext cx="2265363" cy="28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User School 2025</a:t>
            </a:r>
            <a:endParaRPr dirty="0"/>
          </a:p>
        </p:txBody>
      </p:sp>
      <p:cxnSp>
        <p:nvCxnSpPr>
          <p:cNvPr id="14" name="Google Shape;14;p46"/>
          <p:cNvCxnSpPr/>
          <p:nvPr/>
        </p:nvCxnSpPr>
        <p:spPr>
          <a:xfrm>
            <a:off x="525466" y="866775"/>
            <a:ext cx="8618537" cy="0"/>
          </a:xfrm>
          <a:prstGeom prst="straightConnector1">
            <a:avLst/>
          </a:prstGeom>
          <a:noFill/>
          <a:ln w="38100" cap="flat" cmpd="sng">
            <a:solidFill>
              <a:srgbClr val="FF8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Google Shape;15;p4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3379" y="36419"/>
            <a:ext cx="1141970" cy="76131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htcondor.readthedocs.io/en/latest/automated-workflows/dagman-script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htcondor.readthedocs.io/en/latest/automated-workflows/dagman-resubmit-failed.html#the-rescue-dag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htcondor.readthedocs.io/en/latest/automated-workflows/index.html" TargetMode="External"/><Relationship Id="rId3" Type="http://schemas.openxmlformats.org/officeDocument/2006/relationships/hyperlink" Target="https://www.youtube.com/watch?v=OuIBf6x24r0&amp;pp=ygUGZGFnbWFu" TargetMode="External"/><Relationship Id="rId7" Type="http://schemas.openxmlformats.org/officeDocument/2006/relationships/hyperlink" Target="https://github.com/OSGConnect/tutorial-dagman-intermediate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portal.osg-htc.org/documentation/support_and_training/training/osgusertraining/" TargetMode="External"/><Relationship Id="rId5" Type="http://schemas.openxmlformats.org/officeDocument/2006/relationships/hyperlink" Target="https://portal.osg-htc.org/documentation/htc_workloads/automated_workflows/dagman-simple-example/" TargetMode="External"/><Relationship Id="rId4" Type="http://schemas.openxmlformats.org/officeDocument/2006/relationships/hyperlink" Target="https://portal.osg-htc.org/documentation/htc_workloads/automated_workflows/dagman-workflows/" TargetMode="External"/><Relationship Id="rId9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>
            <a:spLocks noGrp="1"/>
          </p:cNvSpPr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Workflows with HTCondor’s DAGMan</a:t>
            </a:r>
            <a:endParaRPr/>
          </a:p>
        </p:txBody>
      </p:sp>
      <p:sp>
        <p:nvSpPr>
          <p:cNvPr id="69" name="Google Shape;69;p1"/>
          <p:cNvSpPr txBox="1">
            <a:spLocks noGrp="1"/>
          </p:cNvSpPr>
          <p:nvPr>
            <p:ph type="subTitle" idx="1"/>
          </p:nvPr>
        </p:nvSpPr>
        <p:spPr>
          <a:xfrm>
            <a:off x="647700" y="2914650"/>
            <a:ext cx="78105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Font typeface="Times"/>
              <a:buNone/>
            </a:pPr>
            <a:r>
              <a:rPr lang="en-US" dirty="0"/>
              <a:t>OSG School 2025</a:t>
            </a:r>
            <a:endParaRPr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SzPts val="1800"/>
              <a:buFont typeface="Times"/>
              <a:buNone/>
            </a:pPr>
            <a:r>
              <a:rPr lang="en-US" sz="1800" dirty="0"/>
              <a:t>Andrew Owen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Create the DAG input file</a:t>
            </a: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can we tell if job </a:t>
            </a:r>
            <a:r>
              <a:rPr lang="en" b="1" dirty="0">
                <a:solidFill>
                  <a:srgbClr val="0000FF"/>
                </a:solidFill>
              </a:rPr>
              <a:t>A</a:t>
            </a:r>
            <a:r>
              <a:rPr lang="en" dirty="0"/>
              <a:t> completed </a:t>
            </a:r>
            <a:r>
              <a:rPr lang="en" u="sng" dirty="0"/>
              <a:t>successfully</a:t>
            </a:r>
            <a:r>
              <a:rPr lang="en" dirty="0"/>
              <a:t>?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Default behavior: if the job exits with code 0 </a:t>
            </a:r>
            <a:r>
              <a:rPr lang="en-US" dirty="0">
                <a:sym typeface="Wingdings" panose="05000000000000000000" pitchFamily="2" charset="2"/>
              </a:rPr>
              <a:t> successful</a:t>
            </a:r>
            <a:endParaRPr b="1" dirty="0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b="1" dirty="0"/>
          </a:p>
        </p:txBody>
      </p:sp>
      <p:sp>
        <p:nvSpPr>
          <p:cNvPr id="173" name="Google Shape;173;p25"/>
          <p:cNvSpPr/>
          <p:nvPr/>
        </p:nvSpPr>
        <p:spPr>
          <a:xfrm>
            <a:off x="430886" y="2647015"/>
            <a:ext cx="2926200" cy="15321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JOB </a:t>
            </a:r>
            <a:r>
              <a:rPr lang="en" sz="1600" b="1">
                <a:solidFill>
                  <a:srgbClr val="0000FF"/>
                </a:solidFill>
              </a:rPr>
              <a:t>A</a:t>
            </a:r>
            <a:r>
              <a:rPr lang="en" sz="1600"/>
              <a:t> </a:t>
            </a:r>
            <a:r>
              <a:rPr lang="en" sz="1600" b="1">
                <a:solidFill>
                  <a:srgbClr val="0000FF"/>
                </a:solidFill>
              </a:rPr>
              <a:t>A.sub</a:t>
            </a:r>
            <a:endParaRPr sz="16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JOB </a:t>
            </a:r>
            <a:r>
              <a:rPr lang="en" sz="1600" b="1">
                <a:solidFill>
                  <a:srgbClr val="38761D"/>
                </a:solidFill>
              </a:rPr>
              <a:t>B</a:t>
            </a:r>
            <a:r>
              <a:rPr lang="en" sz="1600"/>
              <a:t> </a:t>
            </a:r>
            <a:r>
              <a:rPr lang="en" sz="1600" b="1">
                <a:solidFill>
                  <a:srgbClr val="38761D"/>
                </a:solidFill>
              </a:rPr>
              <a:t>B.sub</a:t>
            </a:r>
            <a:endParaRPr sz="1600" b="1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PARENT </a:t>
            </a:r>
            <a:r>
              <a:rPr lang="en" sz="1600" b="1">
                <a:solidFill>
                  <a:srgbClr val="0000FF"/>
                </a:solidFill>
              </a:rPr>
              <a:t>A</a:t>
            </a:r>
            <a:r>
              <a:rPr lang="en" sz="1600"/>
              <a:t> CHILD </a:t>
            </a:r>
            <a:r>
              <a:rPr lang="en" sz="1600" b="1">
                <a:solidFill>
                  <a:srgbClr val="38761D"/>
                </a:solidFill>
              </a:rPr>
              <a:t>B</a:t>
            </a:r>
            <a:endParaRPr sz="1600" b="1">
              <a:solidFill>
                <a:srgbClr val="38761D"/>
              </a:solidFill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430875" y="4179125"/>
            <a:ext cx="292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my-first.dag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0DB83A-84D7-7E0D-D4F0-8117F2301A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BAE5A8B3-FFB1-7AB4-A5DB-91640EE7F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>
            <a:extLst>
              <a:ext uri="{FF2B5EF4-FFF2-40B4-BE49-F238E27FC236}">
                <a16:creationId xmlns:a16="http://schemas.microsoft.com/office/drawing/2014/main" id="{62B176C7-7D9B-6009-3E33-43CC1B01FF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Create the DAG input file</a:t>
            </a:r>
            <a:endParaRPr/>
          </a:p>
        </p:txBody>
      </p:sp>
      <p:sp>
        <p:nvSpPr>
          <p:cNvPr id="172" name="Google Shape;172;p25">
            <a:extLst>
              <a:ext uri="{FF2B5EF4-FFF2-40B4-BE49-F238E27FC236}">
                <a16:creationId xmlns:a16="http://schemas.microsoft.com/office/drawing/2014/main" id="{F189E633-C4F6-7D1D-1460-DE25FB2702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can we tell if job </a:t>
            </a:r>
            <a:r>
              <a:rPr lang="en" b="1" dirty="0">
                <a:solidFill>
                  <a:srgbClr val="0000FF"/>
                </a:solidFill>
              </a:rPr>
              <a:t>A</a:t>
            </a:r>
            <a:r>
              <a:rPr lang="en" dirty="0"/>
              <a:t> completed </a:t>
            </a:r>
            <a:r>
              <a:rPr lang="en" u="sng" dirty="0"/>
              <a:t>successfully</a:t>
            </a:r>
            <a:r>
              <a:rPr lang="en" dirty="0"/>
              <a:t>?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more complex checks, you c</a:t>
            </a:r>
            <a:r>
              <a:rPr lang="en-US" dirty="0"/>
              <a:t>an</a:t>
            </a:r>
            <a:r>
              <a:rPr lang="en" dirty="0"/>
              <a:t> use a script</a:t>
            </a:r>
            <a:endParaRPr b="1" dirty="0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b="1" dirty="0"/>
          </a:p>
        </p:txBody>
      </p:sp>
      <p:sp>
        <p:nvSpPr>
          <p:cNvPr id="173" name="Google Shape;173;p25">
            <a:extLst>
              <a:ext uri="{FF2B5EF4-FFF2-40B4-BE49-F238E27FC236}">
                <a16:creationId xmlns:a16="http://schemas.microsoft.com/office/drawing/2014/main" id="{892F4B85-8674-CFC6-A292-B7B8A2AAEA35}"/>
              </a:ext>
            </a:extLst>
          </p:cNvPr>
          <p:cNvSpPr/>
          <p:nvPr/>
        </p:nvSpPr>
        <p:spPr>
          <a:xfrm>
            <a:off x="430886" y="2647015"/>
            <a:ext cx="2926200" cy="15321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JOB </a:t>
            </a:r>
            <a:r>
              <a:rPr lang="en" sz="1600" b="1">
                <a:solidFill>
                  <a:srgbClr val="0000FF"/>
                </a:solidFill>
              </a:rPr>
              <a:t>A</a:t>
            </a:r>
            <a:r>
              <a:rPr lang="en" sz="1600"/>
              <a:t> </a:t>
            </a:r>
            <a:r>
              <a:rPr lang="en" sz="1600" b="1">
                <a:solidFill>
                  <a:srgbClr val="0000FF"/>
                </a:solidFill>
              </a:rPr>
              <a:t>A.sub</a:t>
            </a:r>
            <a:endParaRPr sz="16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JOB </a:t>
            </a:r>
            <a:r>
              <a:rPr lang="en" sz="1600" b="1">
                <a:solidFill>
                  <a:srgbClr val="38761D"/>
                </a:solidFill>
              </a:rPr>
              <a:t>B</a:t>
            </a:r>
            <a:r>
              <a:rPr lang="en" sz="1600"/>
              <a:t> </a:t>
            </a:r>
            <a:r>
              <a:rPr lang="en" sz="1600" b="1">
                <a:solidFill>
                  <a:srgbClr val="38761D"/>
                </a:solidFill>
              </a:rPr>
              <a:t>B.sub</a:t>
            </a:r>
            <a:endParaRPr sz="1600" b="1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PARENT </a:t>
            </a:r>
            <a:r>
              <a:rPr lang="en" sz="1600" b="1">
                <a:solidFill>
                  <a:srgbClr val="0000FF"/>
                </a:solidFill>
              </a:rPr>
              <a:t>A</a:t>
            </a:r>
            <a:r>
              <a:rPr lang="en" sz="1600"/>
              <a:t> CHILD </a:t>
            </a:r>
            <a:r>
              <a:rPr lang="en" sz="1600" b="1">
                <a:solidFill>
                  <a:srgbClr val="38761D"/>
                </a:solidFill>
              </a:rPr>
              <a:t>B</a:t>
            </a:r>
            <a:endParaRPr sz="1600" b="1">
              <a:solidFill>
                <a:srgbClr val="38761D"/>
              </a:solidFill>
            </a:endParaRPr>
          </a:p>
        </p:txBody>
      </p:sp>
      <p:sp>
        <p:nvSpPr>
          <p:cNvPr id="174" name="Google Shape;174;p25">
            <a:extLst>
              <a:ext uri="{FF2B5EF4-FFF2-40B4-BE49-F238E27FC236}">
                <a16:creationId xmlns:a16="http://schemas.microsoft.com/office/drawing/2014/main" id="{07DFA338-08F3-4B42-FA28-6E96499A3FD3}"/>
              </a:ext>
            </a:extLst>
          </p:cNvPr>
          <p:cNvSpPr txBox="1"/>
          <p:nvPr/>
        </p:nvSpPr>
        <p:spPr>
          <a:xfrm>
            <a:off x="430875" y="4179125"/>
            <a:ext cx="292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my-first.dag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EC87F6-169B-C741-DEBD-64A9935B23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276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Create the DAG input file</a:t>
            </a:r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can we tell if job </a:t>
            </a:r>
            <a:r>
              <a:rPr lang="en" b="1" dirty="0">
                <a:solidFill>
                  <a:srgbClr val="0000FF"/>
                </a:solidFill>
              </a:rPr>
              <a:t>A</a:t>
            </a:r>
            <a:r>
              <a:rPr lang="en" dirty="0"/>
              <a:t> completed </a:t>
            </a:r>
            <a:r>
              <a:rPr lang="en" u="sng" dirty="0"/>
              <a:t>successfully</a:t>
            </a:r>
            <a:r>
              <a:rPr lang="en" dirty="0"/>
              <a:t>?</a:t>
            </a:r>
            <a:endParaRPr dirty="0"/>
          </a:p>
          <a:p>
            <a:pPr lvl="0">
              <a:spcBef>
                <a:spcPts val="1200"/>
              </a:spcBef>
            </a:pPr>
            <a:r>
              <a:rPr lang="en-US" dirty="0"/>
              <a:t>For more complex checks, you can use a script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430885" y="2647015"/>
            <a:ext cx="2926200" cy="15321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JOB </a:t>
            </a:r>
            <a:r>
              <a:rPr lang="en" sz="1600" b="1" dirty="0">
                <a:solidFill>
                  <a:srgbClr val="0000FF"/>
                </a:solidFill>
              </a:rPr>
              <a:t>A</a:t>
            </a:r>
            <a:r>
              <a:rPr lang="en" sz="1600" dirty="0"/>
              <a:t> </a:t>
            </a:r>
            <a:r>
              <a:rPr lang="en" sz="1600" b="1" dirty="0">
                <a:solidFill>
                  <a:srgbClr val="0000FF"/>
                </a:solidFill>
              </a:rPr>
              <a:t>A.sub</a:t>
            </a:r>
            <a:endParaRPr sz="16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SCRIPT POST </a:t>
            </a:r>
            <a:r>
              <a:rPr lang="en" sz="1600" b="1" dirty="0">
                <a:solidFill>
                  <a:srgbClr val="0000FF"/>
                </a:solidFill>
              </a:rPr>
              <a:t>A</a:t>
            </a:r>
            <a:r>
              <a:rPr lang="en" sz="1600" b="1" dirty="0"/>
              <a:t> </a:t>
            </a:r>
            <a:r>
              <a:rPr lang="en" sz="1600" b="1" dirty="0">
                <a:solidFill>
                  <a:srgbClr val="0000FF"/>
                </a:solidFill>
              </a:rPr>
              <a:t>A-check.sh</a:t>
            </a:r>
            <a:endParaRPr sz="16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JOB </a:t>
            </a:r>
            <a:r>
              <a:rPr lang="en" sz="1600" b="1" dirty="0">
                <a:solidFill>
                  <a:srgbClr val="38761D"/>
                </a:solidFill>
              </a:rPr>
              <a:t>B</a:t>
            </a:r>
            <a:r>
              <a:rPr lang="en" sz="1600" dirty="0"/>
              <a:t> </a:t>
            </a:r>
            <a:r>
              <a:rPr lang="en" sz="1600" b="1" dirty="0">
                <a:solidFill>
                  <a:srgbClr val="38761D"/>
                </a:solidFill>
              </a:rPr>
              <a:t>B.sub</a:t>
            </a:r>
            <a:endParaRPr sz="1600" b="1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PARENT </a:t>
            </a:r>
            <a:r>
              <a:rPr lang="en" sz="1600" b="1" dirty="0">
                <a:solidFill>
                  <a:srgbClr val="0000FF"/>
                </a:solidFill>
              </a:rPr>
              <a:t>A</a:t>
            </a:r>
            <a:r>
              <a:rPr lang="en" sz="1600" dirty="0">
                <a:solidFill>
                  <a:schemeClr val="dk1"/>
                </a:solidFill>
              </a:rPr>
              <a:t> CHILD </a:t>
            </a:r>
            <a:r>
              <a:rPr lang="en" sz="1600" b="1" dirty="0">
                <a:solidFill>
                  <a:srgbClr val="38761D"/>
                </a:solidFill>
              </a:rPr>
              <a:t>B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83" name="Google Shape;183;p26"/>
          <p:cNvSpPr txBox="1"/>
          <p:nvPr/>
        </p:nvSpPr>
        <p:spPr>
          <a:xfrm>
            <a:off x="430875" y="4179125"/>
            <a:ext cx="292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my-first.dag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3823425" y="2647025"/>
            <a:ext cx="5320500" cy="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dk1"/>
                </a:solidFill>
              </a:rPr>
              <a:t>Syntax</a:t>
            </a:r>
            <a:endParaRPr sz="1800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    </a:t>
            </a:r>
            <a:r>
              <a:rPr lang="en" sz="1800" b="1" dirty="0">
                <a:solidFill>
                  <a:schemeClr val="dk1"/>
                </a:solidFill>
              </a:rPr>
              <a:t>SCRIPT POST &lt;node_name&gt; &lt;script_name&gt;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4018350" y="4008075"/>
            <a:ext cx="4247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</a:rPr>
              <a:t>*order of lines does not actually matter</a:t>
            </a:r>
            <a:endParaRPr sz="1800" i="1" dirty="0">
              <a:solidFill>
                <a:schemeClr val="dk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7960A0-5E1D-0C14-18D9-694608AE92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  <p:bldP spid="1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825600" y="2134200"/>
            <a:ext cx="794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/>
              <a:t>Submitting and Monitoring the DAG</a:t>
            </a:r>
            <a:endParaRPr sz="352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1CAC06-C48E-ED42-CED2-DA5445056D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the DAG</a:t>
            </a:r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default, DAGMan expects </a:t>
            </a:r>
            <a:r>
              <a:rPr lang="en" dirty="0">
                <a:highlight>
                  <a:srgbClr val="FFFFFF"/>
                </a:highlight>
              </a:rPr>
              <a:t>the submit files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A.sub</a:t>
            </a:r>
            <a:r>
              <a:rPr lang="en" dirty="0">
                <a:highlight>
                  <a:srgbClr val="FFFFFF"/>
                </a:highlight>
              </a:rPr>
              <a:t> and </a:t>
            </a:r>
            <a:r>
              <a:rPr lang="en" dirty="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B.sub</a:t>
            </a:r>
            <a:r>
              <a:rPr lang="en" dirty="0">
                <a:highlight>
                  <a:srgbClr val="FFFFFF"/>
                </a:highlight>
              </a:rPr>
              <a:t> are in the same directory as </a:t>
            </a:r>
            <a:r>
              <a:rPr lang="en" dirty="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my-first.dag</a:t>
            </a:r>
            <a:r>
              <a:rPr lang="en" dirty="0">
                <a:solidFill>
                  <a:srgbClr val="188038"/>
                </a:solidFill>
              </a:rPr>
              <a:t>, </a:t>
            </a:r>
            <a:r>
              <a:rPr lang="en" dirty="0"/>
              <a:t>along with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A-check.sh,</a:t>
            </a:r>
            <a:r>
              <a:rPr lang="en" dirty="0"/>
              <a:t> on an HTCondor Access Point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14" name="Google Shape;214;p29"/>
          <p:cNvSpPr txBox="1"/>
          <p:nvPr/>
        </p:nvSpPr>
        <p:spPr>
          <a:xfrm>
            <a:off x="2901450" y="2571750"/>
            <a:ext cx="3341100" cy="180046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  <a:defRPr>
                <a:solidFill>
                  <a:srgbClr val="FFFFFF"/>
                </a:solidFill>
                <a:latin typeface="Consolas" panose="020B0609020204030204" pitchFamily="49" charset="0"/>
                <a:ea typeface="Roboto Mono"/>
                <a:cs typeface="Roboto Mono"/>
              </a:defRPr>
            </a:lvl1pPr>
          </a:lstStyle>
          <a:p>
            <a:r>
              <a:rPr lang="en" dirty="0">
                <a:sym typeface="Roboto Mono"/>
              </a:rPr>
              <a:t>DAG_simple/</a:t>
            </a:r>
            <a:endParaRPr dirty="0">
              <a:sym typeface="Roboto Mono"/>
            </a:endParaRPr>
          </a:p>
          <a:p>
            <a:r>
              <a:rPr lang="en" dirty="0">
                <a:sym typeface="Roboto Mono"/>
              </a:rPr>
              <a:t>|-- my-first.dag</a:t>
            </a:r>
            <a:endParaRPr dirty="0">
              <a:sym typeface="Roboto Mono"/>
            </a:endParaRPr>
          </a:p>
          <a:p>
            <a:r>
              <a:rPr lang="en" dirty="0">
                <a:sym typeface="Roboto Mono"/>
              </a:rPr>
              <a:t>|-- A.sub</a:t>
            </a:r>
            <a:endParaRPr dirty="0">
              <a:sym typeface="Roboto Mono"/>
            </a:endParaRPr>
          </a:p>
          <a:p>
            <a:r>
              <a:rPr lang="en" dirty="0">
                <a:sym typeface="Roboto Mono"/>
              </a:rPr>
              <a:t>|-- A-check.sh</a:t>
            </a:r>
            <a:endParaRPr dirty="0">
              <a:sym typeface="Roboto Mono"/>
            </a:endParaRPr>
          </a:p>
          <a:p>
            <a:r>
              <a:rPr lang="en" dirty="0">
                <a:sym typeface="Roboto Mono"/>
              </a:rPr>
              <a:t>|-- B.sub</a:t>
            </a:r>
            <a:endParaRPr dirty="0"/>
          </a:p>
        </p:txBody>
      </p:sp>
      <p:sp>
        <p:nvSpPr>
          <p:cNvPr id="215" name="Google Shape;215;p29"/>
          <p:cNvSpPr txBox="1"/>
          <p:nvPr/>
        </p:nvSpPr>
        <p:spPr>
          <a:xfrm>
            <a:off x="3019500" y="2110050"/>
            <a:ext cx="300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Basic Working Directory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B0784E-6A40-4826-4371-52D40116A3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build="p"/>
      <p:bldP spid="214" grpId="0" animBg="1"/>
      <p:bldP spid="2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the DAG</a:t>
            </a:r>
            <a:endParaRPr/>
          </a:p>
        </p:txBody>
      </p:sp>
      <p:sp>
        <p:nvSpPr>
          <p:cNvPr id="222" name="Google Shape;222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default, DAGMan expects </a:t>
            </a:r>
            <a:r>
              <a:rPr lang="en">
                <a:highlight>
                  <a:srgbClr val="FFFFFF"/>
                </a:highlight>
              </a:rPr>
              <a:t>the submit files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A.sub</a:t>
            </a:r>
            <a:r>
              <a:rPr lang="en">
                <a:highlight>
                  <a:srgbClr val="FFFFFF"/>
                </a:highlight>
              </a:rPr>
              <a:t> and </a:t>
            </a:r>
            <a:r>
              <a:rPr lang="en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B.sub</a:t>
            </a:r>
            <a:r>
              <a:rPr lang="en">
                <a:highlight>
                  <a:srgbClr val="FFFFFF"/>
                </a:highlight>
              </a:rPr>
              <a:t> are in the same directory as 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my-first.dag</a:t>
            </a:r>
            <a:r>
              <a:rPr lang="en">
                <a:solidFill>
                  <a:srgbClr val="188038"/>
                </a:solidFill>
              </a:rPr>
              <a:t>, </a:t>
            </a:r>
            <a:r>
              <a:rPr lang="en"/>
              <a:t>along with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A-check.sh,</a:t>
            </a:r>
            <a:r>
              <a:rPr lang="en"/>
              <a:t> on an HTCondor Access Point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23" name="Google Shape;223;p30"/>
          <p:cNvSpPr txBox="1"/>
          <p:nvPr/>
        </p:nvSpPr>
        <p:spPr>
          <a:xfrm>
            <a:off x="2901450" y="2571750"/>
            <a:ext cx="3341100" cy="180046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1100"/>
              <a:buNone/>
              <a:defRPr>
                <a:solidFill>
                  <a:srgbClr val="FFFFFF"/>
                </a:solidFill>
                <a:latin typeface="Consolas" panose="020B0609020204030204" pitchFamily="49" charset="0"/>
                <a:ea typeface="Roboto Mono"/>
                <a:cs typeface="Roboto Mono"/>
              </a:defRPr>
            </a:lvl1pPr>
          </a:lstStyle>
          <a:p>
            <a:pPr>
              <a:lnSpc>
                <a:spcPct val="150000"/>
              </a:lnSpc>
            </a:pPr>
            <a:r>
              <a:rPr lang="en" dirty="0">
                <a:sym typeface="Roboto Mono"/>
              </a:rPr>
              <a:t>DAG_simple/</a:t>
            </a:r>
            <a:endParaRPr dirty="0">
              <a:sym typeface="Roboto Mono"/>
            </a:endParaRPr>
          </a:p>
          <a:p>
            <a:pPr>
              <a:lnSpc>
                <a:spcPct val="150000"/>
              </a:lnSpc>
            </a:pPr>
            <a:r>
              <a:rPr lang="en" dirty="0">
                <a:sym typeface="Roboto Mono"/>
              </a:rPr>
              <a:t>|-- my-first.dag</a:t>
            </a:r>
            <a:endParaRPr dirty="0">
              <a:sym typeface="Roboto Mono"/>
            </a:endParaRPr>
          </a:p>
          <a:p>
            <a:pPr>
              <a:lnSpc>
                <a:spcPct val="150000"/>
              </a:lnSpc>
            </a:pPr>
            <a:r>
              <a:rPr lang="en" dirty="0">
                <a:sym typeface="Roboto Mono"/>
              </a:rPr>
              <a:t>|-- A.sub</a:t>
            </a:r>
            <a:endParaRPr dirty="0">
              <a:sym typeface="Roboto Mono"/>
            </a:endParaRPr>
          </a:p>
          <a:p>
            <a:pPr>
              <a:lnSpc>
                <a:spcPct val="150000"/>
              </a:lnSpc>
            </a:pPr>
            <a:r>
              <a:rPr lang="en" dirty="0">
                <a:sym typeface="Roboto Mono"/>
              </a:rPr>
              <a:t>|-- A-check.sh</a:t>
            </a:r>
            <a:endParaRPr dirty="0">
              <a:sym typeface="Roboto Mono"/>
            </a:endParaRPr>
          </a:p>
          <a:p>
            <a:pPr>
              <a:lnSpc>
                <a:spcPct val="150000"/>
              </a:lnSpc>
            </a:pPr>
            <a:r>
              <a:rPr lang="en" dirty="0">
                <a:sym typeface="Roboto Mono"/>
              </a:rPr>
              <a:t>|-- B.sub</a:t>
            </a:r>
            <a:endParaRPr dirty="0">
              <a:sym typeface="Roboto Mono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3019500" y="2110050"/>
            <a:ext cx="300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Basic Working Directory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6593400" y="2741100"/>
            <a:ext cx="2238900" cy="18471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It is possible to create other directory structures, but for now we will use this simple, flat organization.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7845A2-3B65-E65A-5D74-BA00786142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 the DAG</a:t>
            </a:r>
            <a:endParaRPr/>
          </a:p>
        </p:txBody>
      </p:sp>
      <p:sp>
        <p:nvSpPr>
          <p:cNvPr id="232" name="Google Shape;23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18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Command to submit, or place, the DAGMan job:</a:t>
            </a:r>
            <a:br>
              <a:rPr lang="en" dirty="0"/>
            </a:br>
            <a:r>
              <a:rPr lang="en" dirty="0"/>
              <a:t>				</a:t>
            </a:r>
            <a:endParaRPr dirty="0"/>
          </a:p>
        </p:txBody>
      </p:sp>
      <p:sp>
        <p:nvSpPr>
          <p:cNvPr id="233" name="Google Shape;233;p31"/>
          <p:cNvSpPr txBox="1"/>
          <p:nvPr/>
        </p:nvSpPr>
        <p:spPr>
          <a:xfrm>
            <a:off x="1768075" y="1639755"/>
            <a:ext cx="6039000" cy="7803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condor_submit_dag </a:t>
            </a:r>
            <a:r>
              <a:rPr lang="en" sz="1800" b="1" dirty="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&lt;dag_description_file&gt;</a:t>
            </a:r>
            <a:endParaRPr sz="1800" b="1" dirty="0">
              <a:solidFill>
                <a:schemeClr val="lt1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condor_submit_dag </a:t>
            </a:r>
            <a:r>
              <a:rPr lang="en" sz="1800" b="1" dirty="0">
                <a:solidFill>
                  <a:srgbClr val="CC0000"/>
                </a:solidFill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my-first.dag</a:t>
            </a:r>
            <a:endParaRPr b="1" dirty="0">
              <a:solidFill>
                <a:srgbClr val="CC0000"/>
              </a:solidFill>
              <a:latin typeface="Consolas" panose="020B0609020204030204" pitchFamily="49" charset="0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48450" y="3457559"/>
            <a:ext cx="9047100" cy="1339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[user@ap40 DAG_simple]$ condor_q</a:t>
            </a:r>
            <a:endParaRPr sz="1500" dirty="0">
              <a:solidFill>
                <a:schemeClr val="lt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-- Schedd: ap40.uw.osg-htc.org : &lt;128.105.68.92:9618?... @ 09/01/24 11:26:51</a:t>
            </a:r>
            <a:endParaRPr sz="1500" dirty="0">
              <a:solidFill>
                <a:schemeClr val="lt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OWNER   BATCH_NAME           SUBMITTED     DONE  RUN  IDLE  TOTAL JOB_IDS</a:t>
            </a:r>
            <a:endParaRPr sz="1500" dirty="0">
              <a:solidFill>
                <a:schemeClr val="lt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user    </a:t>
            </a:r>
            <a:r>
              <a:rPr lang="en" sz="1500" b="1" dirty="0">
                <a:solidFill>
                  <a:srgbClr val="FF00FF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my-first.dag+562265</a:t>
            </a:r>
            <a:r>
              <a:rPr lang="en" sz="1500" dirty="0">
                <a:solidFill>
                  <a:schemeClr val="lt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09/01 11:26    _     _     1      2  562279.0</a:t>
            </a:r>
            <a:endParaRPr sz="1500" dirty="0">
              <a:solidFill>
                <a:schemeClr val="l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EA97E5-4AB2-5940-DF02-41022F56FE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Google Shape;232;p31">
            <a:extLst>
              <a:ext uri="{FF2B5EF4-FFF2-40B4-BE49-F238E27FC236}">
                <a16:creationId xmlns:a16="http://schemas.microsoft.com/office/drawing/2014/main" id="{8DF3E974-BA48-ECB2-1C54-904D350E2D9B}"/>
              </a:ext>
            </a:extLst>
          </p:cNvPr>
          <p:cNvSpPr txBox="1">
            <a:spLocks/>
          </p:cNvSpPr>
          <p:nvPr/>
        </p:nvSpPr>
        <p:spPr>
          <a:xfrm>
            <a:off x="311700" y="2632324"/>
            <a:ext cx="8520600" cy="91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Times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Char char="○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Char char="■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Char char="○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Char char="○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0000"/>
              </a:buClr>
              <a:buSzPts val="1400"/>
              <a:buFont typeface="Noto Sans Symbols"/>
              <a:buChar char="■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Times"/>
              <a:buNone/>
            </a:pPr>
            <a:r>
              <a:rPr lang="en-US" dirty="0">
                <a:solidFill>
                  <a:srgbClr val="1D1C1D"/>
                </a:solidFill>
              </a:rPr>
              <a:t>This then starts the DAG </a:t>
            </a:r>
            <a:r>
              <a:rPr lang="en-US" b="1" dirty="0">
                <a:solidFill>
                  <a:srgbClr val="FF00FF"/>
                </a:solidFill>
              </a:rPr>
              <a:t>node scheduler</a:t>
            </a:r>
            <a:r>
              <a:rPr lang="en-US" dirty="0">
                <a:solidFill>
                  <a:srgbClr val="1D1C1D"/>
                </a:solidFill>
              </a:rPr>
              <a:t> job, which we can see in the queue: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the DAG</a:t>
            </a:r>
            <a:endParaRPr/>
          </a:p>
        </p:txBody>
      </p:sp>
      <p:sp>
        <p:nvSpPr>
          <p:cNvPr id="241" name="Google Shape;241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D1C1D"/>
                </a:solidFill>
                <a:highlight>
                  <a:schemeClr val="lt1"/>
                </a:highlight>
              </a:rPr>
              <a:t>This then starts the DAG </a:t>
            </a:r>
            <a:r>
              <a:rPr lang="en" b="1" dirty="0">
                <a:solidFill>
                  <a:srgbClr val="FF00FF"/>
                </a:solidFill>
                <a:highlight>
                  <a:schemeClr val="lt1"/>
                </a:highlight>
              </a:rPr>
              <a:t>node scheduler</a:t>
            </a:r>
            <a:r>
              <a:rPr lang="en" dirty="0">
                <a:solidFill>
                  <a:srgbClr val="1D1C1D"/>
                </a:solidFill>
                <a:highlight>
                  <a:schemeClr val="lt1"/>
                </a:highlight>
              </a:rPr>
              <a:t> job, which we can see in the queue:</a:t>
            </a:r>
            <a:endParaRPr dirty="0">
              <a:highlight>
                <a:schemeClr val="lt1"/>
              </a:highlight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48450" y="1952420"/>
            <a:ext cx="9047100" cy="1339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[user@ap40 DAG_simple]$ condor_q</a:t>
            </a:r>
            <a:endParaRPr sz="1500" dirty="0">
              <a:solidFill>
                <a:schemeClr val="lt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-- Schedd: ap40.uw.osg-htc.org : &lt;128.105.68.92:9618?... @ 09/01/24 11:26:51</a:t>
            </a:r>
            <a:endParaRPr sz="1500" dirty="0">
              <a:solidFill>
                <a:schemeClr val="lt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OWNER   BATCH_NAME           SUBMITTED     DONE  RUN  IDLE  TOTAL JOB_IDS</a:t>
            </a:r>
            <a:endParaRPr sz="1500" dirty="0">
              <a:solidFill>
                <a:schemeClr val="lt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user    </a:t>
            </a:r>
            <a:r>
              <a:rPr lang="en" sz="1500" b="1" dirty="0">
                <a:solidFill>
                  <a:srgbClr val="FF00FF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my-first.dag+562265</a:t>
            </a:r>
            <a:r>
              <a:rPr lang="en" sz="1500" dirty="0">
                <a:solidFill>
                  <a:schemeClr val="lt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09/01 11:26    _     _     1      2  562279.0</a:t>
            </a:r>
            <a:endParaRPr sz="1500" dirty="0">
              <a:solidFill>
                <a:schemeClr val="lt1"/>
              </a:solidFill>
              <a:latin typeface="Consolas" panose="020B0609020204030204" pitchFamily="49" charset="0"/>
            </a:endParaRPr>
          </a:p>
        </p:txBody>
      </p:sp>
      <p:sp>
        <p:nvSpPr>
          <p:cNvPr id="243" name="Google Shape;243;p32"/>
          <p:cNvSpPr txBox="1"/>
          <p:nvPr/>
        </p:nvSpPr>
        <p:spPr>
          <a:xfrm>
            <a:off x="1079100" y="3868670"/>
            <a:ext cx="7753200" cy="7389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BATCH_NAME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the DAGMan job is the name of the input description file, </a:t>
            </a:r>
            <a:r>
              <a:rPr lang="en" sz="18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my-first.dag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plus the Job ID of the scheduler job (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562265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4" name="Google Shape;244;p32"/>
          <p:cNvSpPr/>
          <p:nvPr/>
        </p:nvSpPr>
        <p:spPr>
          <a:xfrm>
            <a:off x="2032150" y="3344795"/>
            <a:ext cx="229500" cy="470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CE5CD"/>
          </a:solidFill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32DA68-5946-F09F-5BE8-78C3F7862E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build="p"/>
      <p:bldP spid="242" grpId="0" animBg="1"/>
      <p:bldP spid="243" grpId="0" animBg="1"/>
      <p:bldP spid="2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the DAG</a:t>
            </a:r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highlight>
                  <a:schemeClr val="lt1"/>
                </a:highlight>
              </a:rPr>
              <a:t>This then starts the DAG </a:t>
            </a:r>
            <a:r>
              <a:rPr lang="en" b="1">
                <a:solidFill>
                  <a:srgbClr val="FF00FF"/>
                </a:solidFill>
                <a:highlight>
                  <a:schemeClr val="lt1"/>
                </a:highlight>
              </a:rPr>
              <a:t>node scheduler</a:t>
            </a:r>
            <a:r>
              <a:rPr lang="en">
                <a:solidFill>
                  <a:srgbClr val="1D1C1D"/>
                </a:solidFill>
                <a:highlight>
                  <a:schemeClr val="lt1"/>
                </a:highlight>
              </a:rPr>
              <a:t> job, which we can see in the queue: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48450" y="1952420"/>
            <a:ext cx="9047100" cy="1339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[user@ap40 DAG_simple]$ condor_q</a:t>
            </a:r>
            <a:endParaRPr sz="1500" dirty="0">
              <a:solidFill>
                <a:schemeClr val="lt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-- Schedd: ap40.uw.osg-htc.org : &lt;128.105.68.92:9618?... @ 09/01/24 11:26:51</a:t>
            </a:r>
            <a:endParaRPr sz="1500" dirty="0">
              <a:solidFill>
                <a:schemeClr val="lt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OWNER   BATCH_NAME           SUBMITTED     DONE  RUN  IDLE  TOTAL JOB_IDS</a:t>
            </a:r>
            <a:endParaRPr sz="1500" dirty="0">
              <a:solidFill>
                <a:schemeClr val="lt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user    my-first.dag+562265  09/01 11:26    _     _     1      </a:t>
            </a:r>
            <a:r>
              <a:rPr lang="en" sz="1500" b="1" dirty="0">
                <a:solidFill>
                  <a:srgbClr val="FF00FF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2</a:t>
            </a:r>
            <a:r>
              <a:rPr lang="en" sz="1500" dirty="0">
                <a:solidFill>
                  <a:schemeClr val="lt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562279.0</a:t>
            </a:r>
            <a:endParaRPr sz="1500" dirty="0">
              <a:solidFill>
                <a:schemeClr val="lt1"/>
              </a:solidFill>
              <a:latin typeface="Consolas" panose="020B0609020204030204" pitchFamily="49" charset="0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1079100" y="3868670"/>
            <a:ext cx="7753200" cy="7389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total number of jobs for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my-first.dag+562265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corresponds to the total number of nodes in the DAG (</a:t>
            </a:r>
            <a:r>
              <a:rPr lang="en" sz="1800" b="1">
                <a:solidFill>
                  <a:srgbClr val="FF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6674821" y="3344795"/>
            <a:ext cx="229500" cy="470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CE5CD"/>
          </a:solidFill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ECC152-977F-7332-1F42-146DA3BACE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animBg="1"/>
      <p:bldP spid="2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the DAG</a:t>
            </a:r>
            <a:endParaRPr/>
          </a:p>
        </p:txBody>
      </p:sp>
      <p:sp>
        <p:nvSpPr>
          <p:cNvPr id="261" name="Google Shape;261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C1D"/>
                </a:solidFill>
                <a:highlight>
                  <a:schemeClr val="lt1"/>
                </a:highlight>
              </a:rPr>
              <a:t>This then starts the DAG </a:t>
            </a:r>
            <a:r>
              <a:rPr lang="en" b="1">
                <a:solidFill>
                  <a:srgbClr val="FF00FF"/>
                </a:solidFill>
                <a:highlight>
                  <a:schemeClr val="lt1"/>
                </a:highlight>
              </a:rPr>
              <a:t>node scheduler</a:t>
            </a:r>
            <a:r>
              <a:rPr lang="en">
                <a:solidFill>
                  <a:srgbClr val="1D1C1D"/>
                </a:solidFill>
                <a:highlight>
                  <a:schemeClr val="lt1"/>
                </a:highlight>
              </a:rPr>
              <a:t> job, which we can see in the queue: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62" name="Google Shape;262;p34"/>
          <p:cNvSpPr txBox="1"/>
          <p:nvPr/>
        </p:nvSpPr>
        <p:spPr>
          <a:xfrm>
            <a:off x="48450" y="1952420"/>
            <a:ext cx="9047100" cy="13392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[user@ap40 DAG_simple]$ condor_q</a:t>
            </a:r>
            <a:endParaRPr sz="1500" dirty="0">
              <a:solidFill>
                <a:schemeClr val="lt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-- Schedd: ap40.uw.osg-htc.org : &lt;128.105.68.92:9618?... @ 09/01/24 11:26:51</a:t>
            </a:r>
            <a:endParaRPr sz="1500" dirty="0">
              <a:solidFill>
                <a:schemeClr val="lt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OWNER   BATCH_NAME           SUBMITTED     DONE  RUN  IDLE  TOTAL JOB_IDS</a:t>
            </a:r>
            <a:endParaRPr sz="1500" dirty="0">
              <a:solidFill>
                <a:schemeClr val="lt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user    my-first.dag+562265  09/01 11:26    _     _     </a:t>
            </a:r>
            <a:r>
              <a:rPr lang="en" sz="1500" b="1" dirty="0">
                <a:solidFill>
                  <a:srgbClr val="FF00FF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1</a:t>
            </a:r>
            <a:r>
              <a:rPr lang="en" sz="1500" dirty="0">
                <a:solidFill>
                  <a:schemeClr val="lt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     2  562279.0</a:t>
            </a:r>
            <a:endParaRPr sz="1500" dirty="0">
              <a:solidFill>
                <a:schemeClr val="lt1"/>
              </a:solidFill>
              <a:latin typeface="Consolas" panose="020B0609020204030204" pitchFamily="49" charset="0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698100" y="3868670"/>
            <a:ext cx="7753200" cy="1140282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buNone/>
            </a:pPr>
            <a:r>
              <a:rPr lang="en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1 node is listed as "Idle", so DAGMan has only submitted 1 job so far. This is consistent with the fact that node </a:t>
            </a:r>
            <a:r>
              <a:rPr lang="en" sz="1800" b="1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has to complete before DAGMan can submit the job for node </a:t>
            </a:r>
            <a:r>
              <a:rPr lang="en" sz="18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p34"/>
          <p:cNvSpPr/>
          <p:nvPr/>
        </p:nvSpPr>
        <p:spPr>
          <a:xfrm>
            <a:off x="5951272" y="3344795"/>
            <a:ext cx="229500" cy="470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CE5CD"/>
          </a:solidFill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35FDB5-4B64-A0CF-B5E2-03323243BD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 animBg="1"/>
      <p:bldP spid="2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have two jobs to run: job </a:t>
            </a:r>
            <a:r>
              <a:rPr lang="en" b="1" dirty="0">
                <a:solidFill>
                  <a:srgbClr val="0000FF"/>
                </a:solidFill>
              </a:rPr>
              <a:t>A</a:t>
            </a:r>
            <a:r>
              <a:rPr lang="en" dirty="0"/>
              <a:t> and job </a:t>
            </a:r>
            <a:r>
              <a:rPr lang="en" b="1" dirty="0">
                <a:solidFill>
                  <a:srgbClr val="38761D"/>
                </a:solidFill>
              </a:rPr>
              <a:t>B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You have two corresponding template submit files: </a:t>
            </a:r>
            <a:r>
              <a:rPr lang="en" b="1" dirty="0">
                <a:solidFill>
                  <a:srgbClr val="0000FF"/>
                </a:solidFill>
              </a:rPr>
              <a:t>A.sub</a:t>
            </a:r>
            <a:r>
              <a:rPr lang="en" dirty="0"/>
              <a:t> and </a:t>
            </a:r>
            <a:r>
              <a:rPr lang="en" b="1" dirty="0">
                <a:solidFill>
                  <a:srgbClr val="38761D"/>
                </a:solidFill>
              </a:rPr>
              <a:t>B.sub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You want job </a:t>
            </a:r>
            <a:r>
              <a:rPr lang="en" b="1" dirty="0">
                <a:solidFill>
                  <a:srgbClr val="38761D"/>
                </a:solidFill>
              </a:rPr>
              <a:t>B</a:t>
            </a:r>
            <a:r>
              <a:rPr lang="en" b="1" dirty="0"/>
              <a:t> to run only after job </a:t>
            </a:r>
            <a:r>
              <a:rPr lang="en" b="1" dirty="0">
                <a:solidFill>
                  <a:srgbClr val="0000FF"/>
                </a:solidFill>
              </a:rPr>
              <a:t>A</a:t>
            </a:r>
            <a:r>
              <a:rPr lang="en" b="1" dirty="0"/>
              <a:t> has completed </a:t>
            </a:r>
            <a:r>
              <a:rPr lang="en" b="1" u="sng" dirty="0"/>
              <a:t>successfully</a:t>
            </a:r>
            <a:endParaRPr u="sng"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2744800" y="3245875"/>
            <a:ext cx="9234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0000FF"/>
                </a:solidFill>
              </a:rPr>
              <a:t>A</a:t>
            </a:r>
            <a:br>
              <a:rPr lang="en" sz="1800" b="1" dirty="0">
                <a:solidFill>
                  <a:srgbClr val="0000FF"/>
                </a:solidFill>
              </a:rPr>
            </a:br>
            <a:r>
              <a:rPr lang="en" sz="1700" dirty="0">
                <a:solidFill>
                  <a:srgbClr val="0000FF"/>
                </a:solidFill>
              </a:rPr>
              <a:t>(A.sub)</a:t>
            </a:r>
            <a:endParaRPr sz="1700" dirty="0"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475800" y="3245875"/>
            <a:ext cx="9234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 dirty="0">
                <a:solidFill>
                  <a:srgbClr val="38761D"/>
                </a:solidFill>
              </a:rPr>
              <a:t>B</a:t>
            </a:r>
            <a:br>
              <a:rPr lang="en" sz="1800" b="1" dirty="0">
                <a:solidFill>
                  <a:srgbClr val="38761D"/>
                </a:solidFill>
              </a:rPr>
            </a:br>
            <a:r>
              <a:rPr lang="en" sz="1700" dirty="0">
                <a:solidFill>
                  <a:srgbClr val="38761D"/>
                </a:solidFill>
              </a:rPr>
              <a:t>(B.sub)</a:t>
            </a:r>
            <a:endParaRPr sz="1700" dirty="0">
              <a:solidFill>
                <a:srgbClr val="38761D"/>
              </a:solidFill>
            </a:endParaRPr>
          </a:p>
        </p:txBody>
      </p:sp>
      <p:cxnSp>
        <p:nvCxnSpPr>
          <p:cNvPr id="85" name="Google Shape;85;p17"/>
          <p:cNvCxnSpPr/>
          <p:nvPr/>
        </p:nvCxnSpPr>
        <p:spPr>
          <a:xfrm>
            <a:off x="3894900" y="3628375"/>
            <a:ext cx="13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" name="Google Shape;86;p17"/>
          <p:cNvSpPr txBox="1"/>
          <p:nvPr/>
        </p:nvSpPr>
        <p:spPr>
          <a:xfrm>
            <a:off x="2602200" y="4004043"/>
            <a:ext cx="39396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sz="1500" b="1" dirty="0">
                <a:solidFill>
                  <a:srgbClr val="0000FF"/>
                </a:solidFill>
              </a:rPr>
              <a:t>A</a:t>
            </a:r>
            <a:r>
              <a:rPr lang="en" sz="1500" dirty="0">
                <a:solidFill>
                  <a:schemeClr val="dk1"/>
                </a:solidFill>
              </a:rPr>
              <a:t> is the </a:t>
            </a:r>
            <a:r>
              <a:rPr lang="en" sz="1500" u="sng" dirty="0">
                <a:solidFill>
                  <a:schemeClr val="dk1"/>
                </a:solidFill>
              </a:rPr>
              <a:t>parent</a:t>
            </a:r>
            <a:r>
              <a:rPr lang="en" sz="1500" dirty="0">
                <a:solidFill>
                  <a:schemeClr val="dk1"/>
                </a:solidFill>
              </a:rPr>
              <a:t> 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500" b="1" dirty="0">
                <a:solidFill>
                  <a:srgbClr val="38761D"/>
                </a:solidFill>
              </a:rPr>
              <a:t>B</a:t>
            </a:r>
            <a:r>
              <a:rPr lang="en" sz="1500" dirty="0">
                <a:solidFill>
                  <a:schemeClr val="dk1"/>
                </a:solidFill>
              </a:rPr>
              <a:t> is the </a:t>
            </a:r>
            <a:r>
              <a:rPr lang="en" sz="1500" u="sng" dirty="0">
                <a:solidFill>
                  <a:schemeClr val="dk1"/>
                </a:solidFill>
              </a:rPr>
              <a:t>child</a:t>
            </a:r>
            <a:r>
              <a:rPr lang="en" sz="1500" i="1" dirty="0">
                <a:solidFill>
                  <a:schemeClr val="dk1"/>
                </a:solidFill>
              </a:rPr>
              <a:t> </a:t>
            </a:r>
            <a:endParaRPr sz="1500" b="1" i="1" dirty="0">
              <a:solidFill>
                <a:srgbClr val="0000FF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603000" y="2975269"/>
            <a:ext cx="193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 dirty="0">
                <a:solidFill>
                  <a:schemeClr val="dk1"/>
                </a:solidFill>
              </a:rPr>
              <a:t>continue only if successful</a:t>
            </a:r>
            <a:endParaRPr sz="1500" b="1" i="1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0353B-5C77-8485-AB43-8C8933B9CE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6" grpId="0"/>
      <p:bldP spid="8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the DAG</a:t>
            </a:r>
            <a:endParaRPr/>
          </a:p>
        </p:txBody>
      </p:sp>
      <p:sp>
        <p:nvSpPr>
          <p:cNvPr id="271" name="Google Shape;271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 more detailed monitoring: </a:t>
            </a:r>
            <a:endParaRPr/>
          </a:p>
        </p:txBody>
      </p:sp>
      <p:sp>
        <p:nvSpPr>
          <p:cNvPr id="272" name="Google Shape;272;p35"/>
          <p:cNvSpPr txBox="1"/>
          <p:nvPr/>
        </p:nvSpPr>
        <p:spPr>
          <a:xfrm>
            <a:off x="48450" y="1660793"/>
            <a:ext cx="9047100" cy="1477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[user@ap40 DAG_simple]$ condor_q -dag -nob</a:t>
            </a:r>
            <a:endParaRPr dirty="0">
              <a:solidFill>
                <a:schemeClr val="lt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-- Schedd: ap40.uw.osg-htc.org : &lt;128.105.68.92:9618?... @ 12/14/23 11:27:03</a:t>
            </a:r>
            <a:endParaRPr dirty="0">
              <a:solidFill>
                <a:schemeClr val="lt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ID        OWNER/NODENAME      SUBMITTED     RUN_TIME ST PRI SIZE CMD</a:t>
            </a:r>
            <a:endParaRPr dirty="0">
              <a:solidFill>
                <a:schemeClr val="lt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FF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562265.0   user                09/01 11:26   0+00:00:37 R  0    0.5 condor_dagman </a:t>
            </a:r>
            <a:endParaRPr b="1" dirty="0">
              <a:solidFill>
                <a:srgbClr val="FF00FF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562279.0    |-A                09/01 11:26   0+00:00:00 I  0    0.0 A.sh</a:t>
            </a:r>
            <a:endParaRPr dirty="0">
              <a:solidFill>
                <a:schemeClr val="lt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</p:txBody>
      </p:sp>
      <p:sp>
        <p:nvSpPr>
          <p:cNvPr id="273" name="Google Shape;273;p35"/>
          <p:cNvSpPr txBox="1"/>
          <p:nvPr/>
        </p:nvSpPr>
        <p:spPr>
          <a:xfrm>
            <a:off x="764275" y="3386118"/>
            <a:ext cx="7753200" cy="485487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buNone/>
            </a:pPr>
            <a:r>
              <a:rPr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entry:</a:t>
            </a:r>
            <a:r>
              <a:rPr lang="en" sz="1700">
                <a:solidFill>
                  <a:srgbClr val="FF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700" b="1">
                <a:solidFill>
                  <a:srgbClr val="FF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dag node scheduler job</a:t>
            </a:r>
            <a:r>
              <a:rPr lang="en" sz="1700">
                <a:solidFill>
                  <a:srgbClr val="FF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created upon submission 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B7BD8A-1CD0-31BC-559C-545C4CD9FD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animBg="1"/>
      <p:bldP spid="27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the DAG</a:t>
            </a:r>
            <a:endParaRPr/>
          </a:p>
        </p:txBody>
      </p:sp>
      <p:sp>
        <p:nvSpPr>
          <p:cNvPr id="280" name="Google Shape;280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 more detailed monitoring: </a:t>
            </a:r>
            <a:endParaRPr/>
          </a:p>
        </p:txBody>
      </p:sp>
      <p:sp>
        <p:nvSpPr>
          <p:cNvPr id="281" name="Google Shape;281;p36"/>
          <p:cNvSpPr txBox="1"/>
          <p:nvPr/>
        </p:nvSpPr>
        <p:spPr>
          <a:xfrm>
            <a:off x="48450" y="1660794"/>
            <a:ext cx="9047100" cy="1477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[user@ap40 DAG_simple]$ condor_q -dag -nob</a:t>
            </a:r>
            <a:endParaRPr dirty="0">
              <a:solidFill>
                <a:schemeClr val="lt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-- Schedd: ap40.uw.osg-htc.org : &lt;128.105.68.92:9618?... @ 12/14/23 11:27:03</a:t>
            </a:r>
            <a:endParaRPr dirty="0">
              <a:solidFill>
                <a:schemeClr val="lt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ID        OWNER/NODENAME      SUBMITTED     RUN_TIME ST PRI SIZE CMD</a:t>
            </a:r>
            <a:endParaRPr dirty="0">
              <a:solidFill>
                <a:schemeClr val="lt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562265.0   user                09/01 11:26   0+00:00:37 R  0    0.5 condor_dagman </a:t>
            </a:r>
            <a:endParaRPr dirty="0">
              <a:solidFill>
                <a:schemeClr val="lt1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FA8D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562279.0    |-A                </a:t>
            </a:r>
            <a:r>
              <a:rPr lang="en" dirty="0">
                <a:solidFill>
                  <a:schemeClr val="lt1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09/01</a:t>
            </a:r>
            <a:r>
              <a:rPr lang="en" b="1" dirty="0">
                <a:solidFill>
                  <a:srgbClr val="6FA8DC"/>
                </a:solidFill>
                <a:latin typeface="Consolas" panose="020B0609020204030204" pitchFamily="49" charset="0"/>
                <a:ea typeface="Roboto Mono"/>
                <a:cs typeface="Roboto Mono"/>
                <a:sym typeface="Roboto Mono"/>
              </a:rPr>
              <a:t> 11:26   0+00:00:00 I  0    0.0 A.sh</a:t>
            </a:r>
            <a:endParaRPr b="1" dirty="0">
              <a:solidFill>
                <a:srgbClr val="6FA8DC"/>
              </a:solidFill>
              <a:latin typeface="Consolas" panose="020B0609020204030204" pitchFamily="49" charset="0"/>
              <a:ea typeface="Roboto Mono"/>
              <a:cs typeface="Roboto Mono"/>
              <a:sym typeface="Roboto Mono"/>
            </a:endParaRPr>
          </a:p>
        </p:txBody>
      </p:sp>
      <p:sp>
        <p:nvSpPr>
          <p:cNvPr id="282" name="Google Shape;282;p36"/>
          <p:cNvSpPr txBox="1"/>
          <p:nvPr/>
        </p:nvSpPr>
        <p:spPr>
          <a:xfrm>
            <a:off x="764275" y="3386119"/>
            <a:ext cx="7753200" cy="1034099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Additional entries: correspond to</a:t>
            </a:r>
            <a:r>
              <a:rPr lang="en" sz="1600" dirty="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600" b="1" dirty="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nodes</a:t>
            </a:r>
            <a:r>
              <a:rPr lang="en" sz="1600" dirty="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whose jobs are </a:t>
            </a:r>
            <a:r>
              <a:rPr lang="en" sz="1600" b="1" dirty="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currently</a:t>
            </a:r>
            <a:r>
              <a:rPr lang="en" sz="1600" dirty="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the queue. </a:t>
            </a:r>
            <a:endParaRPr sz="1600" dirty="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6550" algn="l" rtl="0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600" i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Reminder: Nodes that have not yet been submitted by DAGMan or that have completed and thus left the queue will not show up in </a:t>
            </a:r>
            <a:r>
              <a:rPr lang="en" sz="1600" i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condor_q</a:t>
            </a:r>
            <a:r>
              <a:rPr lang="en" sz="1600" i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output.</a:t>
            </a:r>
            <a:endParaRPr sz="1600" i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357053-B085-33CE-55E3-86FF5546D7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Additional Tools to Monitor your Workflow</a:t>
            </a:r>
            <a:endParaRPr sz="2500"/>
          </a:p>
        </p:txBody>
      </p:sp>
      <p:sp>
        <p:nvSpPr>
          <p:cNvPr id="289" name="Google Shape;289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DAGMan will produce helpful files to learn about and troubleshoot your workflow. </a:t>
            </a:r>
            <a:endParaRPr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" name="Google Shape;290;p37"/>
          <p:cNvSpPr txBox="1"/>
          <p:nvPr/>
        </p:nvSpPr>
        <p:spPr>
          <a:xfrm>
            <a:off x="311700" y="1963250"/>
            <a:ext cx="8520600" cy="276995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5F5F5"/>
                </a:solidFill>
                <a:latin typeface="Consolas" panose="020B0609020204030204" pitchFamily="49" charset="0"/>
              </a:rPr>
              <a:t>[user@ap40 DAG_simple]$ condor_submit_dag my-first.dag</a:t>
            </a:r>
            <a:endParaRPr dirty="0">
              <a:solidFill>
                <a:srgbClr val="F5F5F5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5F5F5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5F5F5"/>
                </a:solidFill>
                <a:latin typeface="Consolas" panose="020B0609020204030204" pitchFamily="49" charset="0"/>
              </a:rPr>
              <a:t>-----------------------------------------------------------------------</a:t>
            </a:r>
            <a:endParaRPr dirty="0">
              <a:solidFill>
                <a:srgbClr val="F5F5F5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5F5F5"/>
                </a:solidFill>
                <a:latin typeface="Consolas" panose="020B0609020204030204" pitchFamily="49" charset="0"/>
              </a:rPr>
              <a:t>File for submitting this DAG to HTCondor      : my-first.dag.condor.sub</a:t>
            </a:r>
            <a:endParaRPr dirty="0">
              <a:solidFill>
                <a:srgbClr val="F5F5F5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5F5F5"/>
                </a:solidFill>
                <a:latin typeface="Consolas" panose="020B0609020204030204" pitchFamily="49" charset="0"/>
              </a:rPr>
              <a:t>Log of DAGMan debugging messages              : my-first.dag.dagman.out</a:t>
            </a:r>
            <a:endParaRPr dirty="0">
              <a:solidFill>
                <a:srgbClr val="F5F5F5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5F5F5"/>
                </a:solidFill>
                <a:latin typeface="Consolas" panose="020B0609020204030204" pitchFamily="49" charset="0"/>
              </a:rPr>
              <a:t>Log of HTCondor library output                : my-first.dag.lib.out</a:t>
            </a:r>
            <a:endParaRPr dirty="0">
              <a:solidFill>
                <a:srgbClr val="F5F5F5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5F5F5"/>
                </a:solidFill>
                <a:latin typeface="Consolas" panose="020B0609020204030204" pitchFamily="49" charset="0"/>
              </a:rPr>
              <a:t>Log of HTCondor library error messages        : my-first.dag.lib.err</a:t>
            </a:r>
            <a:endParaRPr dirty="0">
              <a:solidFill>
                <a:srgbClr val="F5F5F5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5F5F5"/>
                </a:solidFill>
                <a:latin typeface="Consolas" panose="020B0609020204030204" pitchFamily="49" charset="0"/>
              </a:rPr>
              <a:t>Log of the life of condor_dagman itself       : my-first.dag.dagman.log</a:t>
            </a:r>
            <a:endParaRPr dirty="0">
              <a:solidFill>
                <a:srgbClr val="F5F5F5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5F5F5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5F5F5"/>
                </a:solidFill>
                <a:latin typeface="Consolas" panose="020B0609020204030204" pitchFamily="49" charset="0"/>
              </a:rPr>
              <a:t>Submitting job(s).</a:t>
            </a:r>
            <a:endParaRPr dirty="0">
              <a:solidFill>
                <a:srgbClr val="F5F5F5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5F5F5"/>
                </a:solidFill>
                <a:latin typeface="Consolas" panose="020B0609020204030204" pitchFamily="49" charset="0"/>
              </a:rPr>
              <a:t>1 job(s) submitted to cluster 562265.</a:t>
            </a:r>
            <a:endParaRPr dirty="0">
              <a:solidFill>
                <a:srgbClr val="F5F5F5"/>
              </a:solidFill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5F5F5"/>
                </a:solidFill>
                <a:latin typeface="Consolas" panose="020B0609020204030204" pitchFamily="49" charset="0"/>
              </a:rPr>
              <a:t>-----------------------------------------------------------------------</a:t>
            </a:r>
            <a:endParaRPr sz="1600" dirty="0">
              <a:solidFill>
                <a:srgbClr val="F5F5F5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12720C-B5D4-8302-B5F2-BC591FC22A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process</a:t>
            </a:r>
            <a:endParaRPr/>
          </a:p>
        </p:txBody>
      </p:sp>
      <p:sp>
        <p:nvSpPr>
          <p:cNvPr id="297" name="Google Shape;297;p38"/>
          <p:cNvSpPr/>
          <p:nvPr/>
        </p:nvSpPr>
        <p:spPr>
          <a:xfrm>
            <a:off x="279035" y="1593565"/>
            <a:ext cx="2926200" cy="122054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JOB </a:t>
            </a:r>
            <a:r>
              <a:rPr lang="en" sz="1600" b="1" dirty="0">
                <a:solidFill>
                  <a:srgbClr val="0000FF"/>
                </a:solidFill>
              </a:rPr>
              <a:t>A</a:t>
            </a:r>
            <a:r>
              <a:rPr lang="en" sz="1600" dirty="0"/>
              <a:t> </a:t>
            </a:r>
            <a:r>
              <a:rPr lang="en" sz="1600" b="1" dirty="0">
                <a:solidFill>
                  <a:srgbClr val="0000FF"/>
                </a:solidFill>
              </a:rPr>
              <a:t>A.sub</a:t>
            </a:r>
            <a:endParaRPr sz="16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JOB </a:t>
            </a:r>
            <a:r>
              <a:rPr lang="en" sz="1600" b="1" dirty="0">
                <a:solidFill>
                  <a:srgbClr val="38761D"/>
                </a:solidFill>
              </a:rPr>
              <a:t>B</a:t>
            </a:r>
            <a:r>
              <a:rPr lang="en" sz="1600" dirty="0"/>
              <a:t> </a:t>
            </a:r>
            <a:r>
              <a:rPr lang="en" sz="1600" b="1" dirty="0">
                <a:solidFill>
                  <a:srgbClr val="38761D"/>
                </a:solidFill>
              </a:rPr>
              <a:t>B.sub</a:t>
            </a:r>
            <a:endParaRPr sz="1600" b="1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PARENT </a:t>
            </a:r>
            <a:r>
              <a:rPr lang="en" sz="1600" b="1" dirty="0">
                <a:solidFill>
                  <a:srgbClr val="0000FF"/>
                </a:solidFill>
              </a:rPr>
              <a:t>A</a:t>
            </a:r>
            <a:r>
              <a:rPr lang="en" sz="1600" dirty="0">
                <a:solidFill>
                  <a:schemeClr val="dk1"/>
                </a:solidFill>
              </a:rPr>
              <a:t> CHILD </a:t>
            </a:r>
            <a:r>
              <a:rPr lang="en" sz="1600" b="1" dirty="0">
                <a:solidFill>
                  <a:srgbClr val="38761D"/>
                </a:solidFill>
              </a:rPr>
              <a:t>B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98" name="Google Shape;298;p38"/>
          <p:cNvSpPr txBox="1"/>
          <p:nvPr/>
        </p:nvSpPr>
        <p:spPr>
          <a:xfrm>
            <a:off x="279025" y="2823596"/>
            <a:ext cx="292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</a:rPr>
              <a:t>my-first.dag</a:t>
            </a:r>
            <a:endParaRPr dirty="0">
              <a:solidFill>
                <a:srgbClr val="CC0000"/>
              </a:solidFill>
            </a:endParaRPr>
          </a:p>
        </p:txBody>
      </p:sp>
      <p:sp>
        <p:nvSpPr>
          <p:cNvPr id="299" name="Google Shape;299;p38"/>
          <p:cNvSpPr txBox="1"/>
          <p:nvPr/>
        </p:nvSpPr>
        <p:spPr>
          <a:xfrm>
            <a:off x="4216275" y="1439525"/>
            <a:ext cx="48492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B3A46"/>
                </a:solidFill>
                <a:latin typeface="Consolas"/>
                <a:ea typeface="Consolas"/>
                <a:cs typeface="Consolas"/>
                <a:sym typeface="Consolas"/>
              </a:rPr>
              <a:t>condor_submit_dag</a:t>
            </a:r>
            <a:endParaRPr sz="1800" dirty="0">
              <a:solidFill>
                <a:srgbClr val="CB3A4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DAG node scheduler job starts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dirty="0">
                <a:solidFill>
                  <a:srgbClr val="0000FF"/>
                </a:solidFill>
              </a:rPr>
              <a:t>A.sub</a:t>
            </a:r>
            <a:r>
              <a:rPr lang="en" sz="1800" dirty="0">
                <a:solidFill>
                  <a:schemeClr val="dk1"/>
                </a:solidFill>
              </a:rPr>
              <a:t> executes → completes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dirty="0">
                <a:solidFill>
                  <a:srgbClr val="0000FF"/>
                </a:solidFill>
              </a:rPr>
              <a:t>A</a:t>
            </a:r>
            <a:r>
              <a:rPr lang="en" sz="1800" dirty="0">
                <a:solidFill>
                  <a:schemeClr val="dk1"/>
                </a:solidFill>
              </a:rPr>
              <a:t> returned exit code 0 → continue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dirty="0">
                <a:solidFill>
                  <a:srgbClr val="188038"/>
                </a:solidFill>
              </a:rPr>
              <a:t>B.sub</a:t>
            </a:r>
            <a:r>
              <a:rPr lang="en" sz="1800" dirty="0">
                <a:solidFill>
                  <a:schemeClr val="dk1"/>
                </a:solidFill>
              </a:rPr>
              <a:t> executes → completes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DAG node scheduler job completes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300" name="Google Shape;300;p38"/>
          <p:cNvSpPr/>
          <p:nvPr/>
        </p:nvSpPr>
        <p:spPr>
          <a:xfrm>
            <a:off x="3968800" y="1651000"/>
            <a:ext cx="247500" cy="1447800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1" name="Google Shape;301;p38"/>
          <p:cNvCxnSpPr/>
          <p:nvPr/>
        </p:nvCxnSpPr>
        <p:spPr>
          <a:xfrm>
            <a:off x="3291700" y="2368600"/>
            <a:ext cx="600900" cy="63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F4EBE3-1104-4F7D-9D97-C897312FAB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 uiExpand="1" build="p"/>
      <p:bldP spid="30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>
          <a:extLst>
            <a:ext uri="{FF2B5EF4-FFF2-40B4-BE49-F238E27FC236}">
              <a16:creationId xmlns:a16="http://schemas.microsoft.com/office/drawing/2014/main" id="{EC693521-E96E-038F-4440-C1B0E4866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>
            <a:extLst>
              <a:ext uri="{FF2B5EF4-FFF2-40B4-BE49-F238E27FC236}">
                <a16:creationId xmlns:a16="http://schemas.microsoft.com/office/drawing/2014/main" id="{E1B856E8-947E-41F3-5BE4-5078C7D7E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process</a:t>
            </a:r>
            <a:endParaRPr/>
          </a:p>
        </p:txBody>
      </p:sp>
      <p:sp>
        <p:nvSpPr>
          <p:cNvPr id="297" name="Google Shape;297;p38">
            <a:extLst>
              <a:ext uri="{FF2B5EF4-FFF2-40B4-BE49-F238E27FC236}">
                <a16:creationId xmlns:a16="http://schemas.microsoft.com/office/drawing/2014/main" id="{F7841B28-788A-FB90-D75C-7F6C3875848B}"/>
              </a:ext>
            </a:extLst>
          </p:cNvPr>
          <p:cNvSpPr/>
          <p:nvPr/>
        </p:nvSpPr>
        <p:spPr>
          <a:xfrm>
            <a:off x="279035" y="1593565"/>
            <a:ext cx="2926200" cy="15321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JOB </a:t>
            </a:r>
            <a:r>
              <a:rPr lang="en" sz="1600" b="1" dirty="0">
                <a:solidFill>
                  <a:srgbClr val="0000FF"/>
                </a:solidFill>
              </a:rPr>
              <a:t>A</a:t>
            </a:r>
            <a:r>
              <a:rPr lang="en" sz="1600" dirty="0"/>
              <a:t> </a:t>
            </a:r>
            <a:r>
              <a:rPr lang="en" sz="1600" b="1" dirty="0">
                <a:solidFill>
                  <a:srgbClr val="0000FF"/>
                </a:solidFill>
              </a:rPr>
              <a:t>A.sub</a:t>
            </a:r>
            <a:endParaRPr sz="16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SCRIPT POST</a:t>
            </a:r>
            <a:r>
              <a:rPr lang="en" sz="1600" b="1" dirty="0"/>
              <a:t> </a:t>
            </a:r>
            <a:r>
              <a:rPr lang="en" sz="1600" b="1" dirty="0">
                <a:solidFill>
                  <a:srgbClr val="0000FF"/>
                </a:solidFill>
              </a:rPr>
              <a:t>A</a:t>
            </a:r>
            <a:r>
              <a:rPr lang="en" sz="1600" b="1" dirty="0"/>
              <a:t> </a:t>
            </a:r>
            <a:r>
              <a:rPr lang="en" sz="1600" b="1" dirty="0">
                <a:solidFill>
                  <a:srgbClr val="0000FF"/>
                </a:solidFill>
              </a:rPr>
              <a:t>A-check.sh</a:t>
            </a:r>
            <a:endParaRPr sz="16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JOB </a:t>
            </a:r>
            <a:r>
              <a:rPr lang="en" sz="1600" b="1" dirty="0">
                <a:solidFill>
                  <a:srgbClr val="38761D"/>
                </a:solidFill>
              </a:rPr>
              <a:t>B</a:t>
            </a:r>
            <a:r>
              <a:rPr lang="en" sz="1600" dirty="0"/>
              <a:t> </a:t>
            </a:r>
            <a:r>
              <a:rPr lang="en" sz="1600" b="1" dirty="0">
                <a:solidFill>
                  <a:srgbClr val="38761D"/>
                </a:solidFill>
              </a:rPr>
              <a:t>B.sub</a:t>
            </a:r>
            <a:endParaRPr sz="1600" b="1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PARENT </a:t>
            </a:r>
            <a:r>
              <a:rPr lang="en" sz="1600" b="1" dirty="0">
                <a:solidFill>
                  <a:srgbClr val="0000FF"/>
                </a:solidFill>
              </a:rPr>
              <a:t>A</a:t>
            </a:r>
            <a:r>
              <a:rPr lang="en" sz="1600" dirty="0">
                <a:solidFill>
                  <a:schemeClr val="dk1"/>
                </a:solidFill>
              </a:rPr>
              <a:t> CHILD </a:t>
            </a:r>
            <a:r>
              <a:rPr lang="en" sz="1600" b="1" dirty="0">
                <a:solidFill>
                  <a:srgbClr val="38761D"/>
                </a:solidFill>
              </a:rPr>
              <a:t>B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98" name="Google Shape;298;p38">
            <a:extLst>
              <a:ext uri="{FF2B5EF4-FFF2-40B4-BE49-F238E27FC236}">
                <a16:creationId xmlns:a16="http://schemas.microsoft.com/office/drawing/2014/main" id="{F45E555A-53DF-D13F-9B44-466D2820BC21}"/>
              </a:ext>
            </a:extLst>
          </p:cNvPr>
          <p:cNvSpPr txBox="1"/>
          <p:nvPr/>
        </p:nvSpPr>
        <p:spPr>
          <a:xfrm>
            <a:off x="279025" y="3125675"/>
            <a:ext cx="292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my-first.dag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99" name="Google Shape;299;p38">
            <a:extLst>
              <a:ext uri="{FF2B5EF4-FFF2-40B4-BE49-F238E27FC236}">
                <a16:creationId xmlns:a16="http://schemas.microsoft.com/office/drawing/2014/main" id="{BBF06DEE-421A-45F0-0A39-E5E28F6B5BA8}"/>
              </a:ext>
            </a:extLst>
          </p:cNvPr>
          <p:cNvSpPr txBox="1"/>
          <p:nvPr/>
        </p:nvSpPr>
        <p:spPr>
          <a:xfrm>
            <a:off x="4216275" y="1439525"/>
            <a:ext cx="48492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CB3A46"/>
                </a:solidFill>
                <a:latin typeface="Consolas"/>
                <a:ea typeface="Consolas"/>
                <a:cs typeface="Consolas"/>
                <a:sym typeface="Consolas"/>
              </a:rPr>
              <a:t>condor_submit_dag</a:t>
            </a:r>
            <a:endParaRPr sz="1800" dirty="0">
              <a:solidFill>
                <a:srgbClr val="CB3A4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DAG node scheduler job starts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dirty="0">
                <a:solidFill>
                  <a:srgbClr val="0000FF"/>
                </a:solidFill>
              </a:rPr>
              <a:t>A.sub</a:t>
            </a:r>
            <a:r>
              <a:rPr lang="en" sz="1800" dirty="0">
                <a:solidFill>
                  <a:schemeClr val="dk1"/>
                </a:solidFill>
              </a:rPr>
              <a:t> executes → completes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b="1" dirty="0">
                <a:solidFill>
                  <a:srgbClr val="0000FF"/>
                </a:solidFill>
              </a:rPr>
              <a:t>A-check.sh</a:t>
            </a:r>
            <a:r>
              <a:rPr lang="en" sz="1800" b="1" dirty="0">
                <a:solidFill>
                  <a:schemeClr val="dk1"/>
                </a:solidFill>
              </a:rPr>
              <a:t> succeeds → continue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dirty="0">
                <a:solidFill>
                  <a:srgbClr val="188038"/>
                </a:solidFill>
              </a:rPr>
              <a:t>B.sub</a:t>
            </a:r>
            <a:r>
              <a:rPr lang="en" sz="1800" dirty="0">
                <a:solidFill>
                  <a:schemeClr val="dk1"/>
                </a:solidFill>
              </a:rPr>
              <a:t> executes → completes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DAG node scheduler job completes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300" name="Google Shape;300;p38">
            <a:extLst>
              <a:ext uri="{FF2B5EF4-FFF2-40B4-BE49-F238E27FC236}">
                <a16:creationId xmlns:a16="http://schemas.microsoft.com/office/drawing/2014/main" id="{A2EB67BE-7BFA-3D9B-4204-C5CEA75AEDC5}"/>
              </a:ext>
            </a:extLst>
          </p:cNvPr>
          <p:cNvSpPr/>
          <p:nvPr/>
        </p:nvSpPr>
        <p:spPr>
          <a:xfrm>
            <a:off x="3968800" y="1651000"/>
            <a:ext cx="247500" cy="1447800"/>
          </a:xfrm>
          <a:prstGeom prst="leftBracket">
            <a:avLst>
              <a:gd name="adj" fmla="val 8333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1" name="Google Shape;301;p38">
            <a:extLst>
              <a:ext uri="{FF2B5EF4-FFF2-40B4-BE49-F238E27FC236}">
                <a16:creationId xmlns:a16="http://schemas.microsoft.com/office/drawing/2014/main" id="{090BFA55-04E8-55CE-402E-C2B238881F15}"/>
              </a:ext>
            </a:extLst>
          </p:cNvPr>
          <p:cNvCxnSpPr/>
          <p:nvPr/>
        </p:nvCxnSpPr>
        <p:spPr>
          <a:xfrm>
            <a:off x="3291700" y="2368600"/>
            <a:ext cx="600900" cy="63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5EDAB6-AF20-7087-6FAA-FF021A220E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3876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/>
        </p:nvSpPr>
        <p:spPr>
          <a:xfrm>
            <a:off x="215325" y="1014550"/>
            <a:ext cx="8246100" cy="1812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3429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9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All DAGMan PRE/POST scripts run on the Access Point and not on an Execution Point Slot.</a:t>
            </a:r>
            <a:endParaRPr sz="1900" dirty="0">
              <a:solidFill>
                <a:schemeClr val="dk1"/>
              </a:solidFill>
              <a:latin typeface="+mn-lt"/>
            </a:endParaRPr>
          </a:p>
          <a:p>
            <a:pPr marL="342900" lvl="0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1900" dirty="0">
                <a:solidFill>
                  <a:schemeClr val="dk1"/>
                </a:solidFill>
                <a:latin typeface="+mn-lt"/>
              </a:rPr>
              <a:t>Scripts provide a way to perform tasks at key points in a node’s lifetime. </a:t>
            </a:r>
            <a:endParaRPr sz="1900" dirty="0">
              <a:solidFill>
                <a:schemeClr val="dk1"/>
              </a:solidFill>
              <a:latin typeface="+mn-lt"/>
            </a:endParaRPr>
          </a:p>
          <a:p>
            <a:pPr marL="685800" lvl="1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i="1" dirty="0">
                <a:solidFill>
                  <a:schemeClr val="dk1"/>
                </a:solidFill>
                <a:latin typeface="+mn-lt"/>
              </a:rPr>
              <a:t>E.g., checking if files exist, creating directories, consolidating files</a:t>
            </a:r>
            <a:endParaRPr sz="1100" dirty="0">
              <a:latin typeface="+mn-lt"/>
            </a:endParaRPr>
          </a:p>
          <a:p>
            <a:pPr marL="215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19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 Should be lightweight (low computational) programs/tasks</a:t>
            </a:r>
            <a:endParaRPr sz="1900" dirty="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9"/>
          <p:cNvSpPr/>
          <p:nvPr/>
        </p:nvSpPr>
        <p:spPr>
          <a:xfrm>
            <a:off x="3661688" y="2889963"/>
            <a:ext cx="1995000" cy="1956300"/>
          </a:xfrm>
          <a:prstGeom prst="ellipse">
            <a:avLst/>
          </a:prstGeom>
          <a:solidFill>
            <a:srgbClr val="B3C6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9"/>
          <p:cNvSpPr txBox="1"/>
          <p:nvPr/>
        </p:nvSpPr>
        <p:spPr>
          <a:xfrm>
            <a:off x="4041605" y="3014978"/>
            <a:ext cx="1235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 Script</a:t>
            </a:r>
            <a:endParaRPr sz="1100"/>
          </a:p>
        </p:txBody>
      </p:sp>
      <p:sp>
        <p:nvSpPr>
          <p:cNvPr id="310" name="Google Shape;310;p39"/>
          <p:cNvSpPr txBox="1"/>
          <p:nvPr/>
        </p:nvSpPr>
        <p:spPr>
          <a:xfrm>
            <a:off x="4294884" y="3602550"/>
            <a:ext cx="7209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</a:t>
            </a:r>
            <a:endParaRPr sz="1100"/>
          </a:p>
        </p:txBody>
      </p:sp>
      <p:sp>
        <p:nvSpPr>
          <p:cNvPr id="311" name="Google Shape;311;p39"/>
          <p:cNvSpPr txBox="1"/>
          <p:nvPr/>
        </p:nvSpPr>
        <p:spPr>
          <a:xfrm>
            <a:off x="3944189" y="4276736"/>
            <a:ext cx="1430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Script</a:t>
            </a:r>
            <a:endParaRPr sz="1100"/>
          </a:p>
        </p:txBody>
      </p:sp>
      <p:cxnSp>
        <p:nvCxnSpPr>
          <p:cNvPr id="312" name="Google Shape;312;p39"/>
          <p:cNvCxnSpPr/>
          <p:nvPr/>
        </p:nvCxnSpPr>
        <p:spPr>
          <a:xfrm>
            <a:off x="3755207" y="4301492"/>
            <a:ext cx="18003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3" name="Google Shape;313;p39"/>
          <p:cNvCxnSpPr/>
          <p:nvPr/>
        </p:nvCxnSpPr>
        <p:spPr>
          <a:xfrm>
            <a:off x="3770793" y="3425650"/>
            <a:ext cx="17847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4" name="Google Shape;314;p39"/>
          <p:cNvSpPr txBox="1"/>
          <p:nvPr/>
        </p:nvSpPr>
        <p:spPr>
          <a:xfrm>
            <a:off x="4282220" y="2510465"/>
            <a:ext cx="746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sz="1100"/>
          </a:p>
        </p:txBody>
      </p:sp>
      <p:sp>
        <p:nvSpPr>
          <p:cNvPr id="315" name="Google Shape;315;p39"/>
          <p:cNvSpPr txBox="1"/>
          <p:nvPr/>
        </p:nvSpPr>
        <p:spPr>
          <a:xfrm>
            <a:off x="2934034" y="4840875"/>
            <a:ext cx="3493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rgbClr val="6FA8D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DAGMan Node Scripts</a:t>
            </a:r>
            <a:r>
              <a:rPr lang="en" u="sng" dirty="0">
                <a:solidFill>
                  <a:srgbClr val="6FA8D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400" u="sng" dirty="0">
                <a:solidFill>
                  <a:srgbClr val="6FA8D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endParaRPr sz="1400" dirty="0">
              <a:solidFill>
                <a:srgbClr val="6FA8D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PRE/POST scripts</a:t>
            </a:r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A4DD9E-45BF-C720-5E11-3A4DC86B7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" grpId="0" build="p"/>
      <p:bldP spid="308" grpId="0" animBg="1"/>
      <p:bldP spid="309" grpId="0"/>
      <p:bldP spid="310" grpId="0"/>
      <p:bldP spid="311" grpId="0"/>
      <p:bldP spid="3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Considered a Failure</a:t>
            </a:r>
            <a:endParaRPr/>
          </a:p>
        </p:txBody>
      </p:sp>
      <p:sp>
        <p:nvSpPr>
          <p:cNvPr id="336" name="Google Shape;336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4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342900" indent="-298450"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1900" dirty="0">
                <a:solidFill>
                  <a:schemeClr val="dk1"/>
                </a:solidFill>
                <a:latin typeface="+mn-lt"/>
                <a:ea typeface="Calibri"/>
                <a:cs typeface="Calibri"/>
              </a:rPr>
              <a:t>A </a:t>
            </a:r>
            <a:r>
              <a:rPr lang="en" sz="1900" b="1" dirty="0">
                <a:solidFill>
                  <a:schemeClr val="dk1"/>
                </a:solidFill>
                <a:latin typeface="+mn-lt"/>
                <a:ea typeface="Calibri"/>
                <a:cs typeface="Calibri"/>
              </a:rPr>
              <a:t>non-zero exit code </a:t>
            </a:r>
            <a:r>
              <a:rPr lang="en" sz="1900" dirty="0">
                <a:solidFill>
                  <a:schemeClr val="dk1"/>
                </a:solidFill>
                <a:latin typeface="+mn-lt"/>
                <a:ea typeface="Calibri"/>
                <a:cs typeface="Calibri"/>
              </a:rPr>
              <a:t>in the PRE script, JOB, or POST script is considered a failure</a:t>
            </a:r>
            <a:endParaRPr sz="1900" dirty="0">
              <a:solidFill>
                <a:schemeClr val="dk1"/>
              </a:solidFill>
              <a:latin typeface="+mn-lt"/>
              <a:ea typeface="Calibri"/>
              <a:cs typeface="Calibri"/>
            </a:endParaRPr>
          </a:p>
          <a:p>
            <a:pPr marL="342900" indent="-298450"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1900" dirty="0">
                <a:solidFill>
                  <a:schemeClr val="dk1"/>
                </a:solidFill>
                <a:latin typeface="+mn-lt"/>
                <a:ea typeface="Calibri"/>
                <a:cs typeface="Calibri"/>
              </a:rPr>
              <a:t>DAGMan will continue running work until can no longer progress</a:t>
            </a:r>
            <a:endParaRPr sz="1900" dirty="0">
              <a:solidFill>
                <a:schemeClr val="dk1"/>
              </a:solidFill>
              <a:latin typeface="+mn-lt"/>
              <a:ea typeface="Calibri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4DCBC-3CB2-DC28-9270-5541022C99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3" name="Google Shape;308;p39">
            <a:extLst>
              <a:ext uri="{FF2B5EF4-FFF2-40B4-BE49-F238E27FC236}">
                <a16:creationId xmlns:a16="http://schemas.microsoft.com/office/drawing/2014/main" id="{8783DEC3-CA22-356B-ED1A-0A3A4519C68C}"/>
              </a:ext>
            </a:extLst>
          </p:cNvPr>
          <p:cNvSpPr/>
          <p:nvPr/>
        </p:nvSpPr>
        <p:spPr>
          <a:xfrm>
            <a:off x="3661688" y="2889963"/>
            <a:ext cx="1995000" cy="1956300"/>
          </a:xfrm>
          <a:prstGeom prst="ellipse">
            <a:avLst/>
          </a:prstGeom>
          <a:solidFill>
            <a:srgbClr val="B3C6E7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09;p39">
            <a:extLst>
              <a:ext uri="{FF2B5EF4-FFF2-40B4-BE49-F238E27FC236}">
                <a16:creationId xmlns:a16="http://schemas.microsoft.com/office/drawing/2014/main" id="{4D512C0F-1D91-59E2-9828-A43D6C3B59E8}"/>
              </a:ext>
            </a:extLst>
          </p:cNvPr>
          <p:cNvSpPr txBox="1"/>
          <p:nvPr/>
        </p:nvSpPr>
        <p:spPr>
          <a:xfrm>
            <a:off x="4041605" y="3014978"/>
            <a:ext cx="1235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 Script</a:t>
            </a:r>
            <a:endParaRPr sz="1100"/>
          </a:p>
        </p:txBody>
      </p:sp>
      <p:sp>
        <p:nvSpPr>
          <p:cNvPr id="5" name="Google Shape;310;p39">
            <a:extLst>
              <a:ext uri="{FF2B5EF4-FFF2-40B4-BE49-F238E27FC236}">
                <a16:creationId xmlns:a16="http://schemas.microsoft.com/office/drawing/2014/main" id="{630D63B4-C12B-FAF6-1366-5CC0E2E3B536}"/>
              </a:ext>
            </a:extLst>
          </p:cNvPr>
          <p:cNvSpPr txBox="1"/>
          <p:nvPr/>
        </p:nvSpPr>
        <p:spPr>
          <a:xfrm>
            <a:off x="4294884" y="3602550"/>
            <a:ext cx="7209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</a:t>
            </a:r>
            <a:endParaRPr sz="1100"/>
          </a:p>
        </p:txBody>
      </p:sp>
      <p:sp>
        <p:nvSpPr>
          <p:cNvPr id="6" name="Google Shape;311;p39">
            <a:extLst>
              <a:ext uri="{FF2B5EF4-FFF2-40B4-BE49-F238E27FC236}">
                <a16:creationId xmlns:a16="http://schemas.microsoft.com/office/drawing/2014/main" id="{A8A1579B-20E5-F10C-2A8C-371A9B827552}"/>
              </a:ext>
            </a:extLst>
          </p:cNvPr>
          <p:cNvSpPr txBox="1"/>
          <p:nvPr/>
        </p:nvSpPr>
        <p:spPr>
          <a:xfrm>
            <a:off x="3944189" y="4276736"/>
            <a:ext cx="1430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Script</a:t>
            </a:r>
            <a:endParaRPr sz="1100"/>
          </a:p>
        </p:txBody>
      </p:sp>
      <p:cxnSp>
        <p:nvCxnSpPr>
          <p:cNvPr id="7" name="Google Shape;312;p39">
            <a:extLst>
              <a:ext uri="{FF2B5EF4-FFF2-40B4-BE49-F238E27FC236}">
                <a16:creationId xmlns:a16="http://schemas.microsoft.com/office/drawing/2014/main" id="{BCAF45D6-A59C-8B63-199F-C168336AB4A2}"/>
              </a:ext>
            </a:extLst>
          </p:cNvPr>
          <p:cNvCxnSpPr/>
          <p:nvPr/>
        </p:nvCxnSpPr>
        <p:spPr>
          <a:xfrm>
            <a:off x="3755207" y="4301492"/>
            <a:ext cx="18003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" name="Google Shape;313;p39">
            <a:extLst>
              <a:ext uri="{FF2B5EF4-FFF2-40B4-BE49-F238E27FC236}">
                <a16:creationId xmlns:a16="http://schemas.microsoft.com/office/drawing/2014/main" id="{4FAC7D52-D29F-6757-905F-17E28A39B096}"/>
              </a:ext>
            </a:extLst>
          </p:cNvPr>
          <p:cNvCxnSpPr/>
          <p:nvPr/>
        </p:nvCxnSpPr>
        <p:spPr>
          <a:xfrm>
            <a:off x="3770793" y="3425650"/>
            <a:ext cx="17847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314;p39">
            <a:extLst>
              <a:ext uri="{FF2B5EF4-FFF2-40B4-BE49-F238E27FC236}">
                <a16:creationId xmlns:a16="http://schemas.microsoft.com/office/drawing/2014/main" id="{552D8C98-69F3-6118-48C2-7EF2407240E0}"/>
              </a:ext>
            </a:extLst>
          </p:cNvPr>
          <p:cNvSpPr txBox="1"/>
          <p:nvPr/>
        </p:nvSpPr>
        <p:spPr>
          <a:xfrm>
            <a:off x="4282220" y="2510465"/>
            <a:ext cx="746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286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200" b="1" u="sng" dirty="0">
                <a:latin typeface="Helvetica Neue"/>
                <a:ea typeface="Helvetica Neue"/>
                <a:cs typeface="Helvetica Neue"/>
                <a:sym typeface="Helvetica Neue"/>
              </a:rPr>
              <a:t>Overall</a:t>
            </a:r>
            <a:endParaRPr sz="3200" b="1" u="sng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DAGMan will do </a:t>
            </a:r>
            <a:r>
              <a:rPr lang="en" sz="3200" i="1" dirty="0">
                <a:latin typeface="Helvetica Neue"/>
                <a:ea typeface="Helvetica Neue"/>
                <a:cs typeface="Helvetica Neue"/>
                <a:sym typeface="Helvetica Neue"/>
              </a:rPr>
              <a:t>as much work as it can</a:t>
            </a: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 until completion ("success") or failure</a:t>
            </a:r>
            <a:endParaRPr sz="32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BB33CF-BBC5-6D17-C17A-7C7A324769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/>
        </p:nvSpPr>
        <p:spPr>
          <a:xfrm>
            <a:off x="391125" y="1097375"/>
            <a:ext cx="8460900" cy="39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i="0" dirty="0">
                <a:solidFill>
                  <a:schemeClr val="dk1"/>
                </a:solidFill>
              </a:rPr>
              <a:t>Once a node has failed and no more progress in the DAG can</a:t>
            </a:r>
            <a:r>
              <a:rPr lang="en" sz="1800" dirty="0">
                <a:solidFill>
                  <a:schemeClr val="dk1"/>
                </a:solidFill>
              </a:rPr>
              <a:t> be made</a:t>
            </a:r>
            <a:r>
              <a:rPr lang="en" sz="1800" i="0" dirty="0">
                <a:solidFill>
                  <a:schemeClr val="dk1"/>
                </a:solidFill>
              </a:rPr>
              <a:t>, DAGMan will produce a rescue file and exit.</a:t>
            </a:r>
            <a:endParaRPr sz="1800" dirty="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i="0" u="none" strike="noStrike" cap="none" dirty="0">
                <a:solidFill>
                  <a:schemeClr val="dk1"/>
                </a:solidFill>
              </a:rPr>
              <a:t>Rescue file is named </a:t>
            </a:r>
            <a:r>
              <a:rPr lang="en" sz="1800" b="1" i="0" u="none" strike="noStrike" cap="none" dirty="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&lt;dag</a:t>
            </a:r>
            <a:r>
              <a:rPr lang="en" sz="1800" b="1" dirty="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_description_file</a:t>
            </a:r>
            <a:r>
              <a:rPr lang="en" sz="1800" b="1" i="0" u="none" strike="noStrike" cap="none" dirty="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&gt;.rescue</a:t>
            </a:r>
            <a:r>
              <a:rPr lang="en" sz="1800" b="1" dirty="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001</a:t>
            </a:r>
            <a:r>
              <a:rPr lang="en" sz="1800" i="0" u="none" strike="noStrike" cap="none" dirty="0">
                <a:solidFill>
                  <a:srgbClr val="CC0000"/>
                </a:solidFill>
              </a:rPr>
              <a:t> </a:t>
            </a:r>
            <a:endParaRPr sz="1800" dirty="0">
              <a:solidFill>
                <a:srgbClr val="CC0000"/>
              </a:solidFill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 dirty="0">
                <a:solidFill>
                  <a:schemeClr val="dk1"/>
                </a:solidFill>
              </a:rPr>
              <a:t>"001" increments </a:t>
            </a:r>
            <a:r>
              <a:rPr lang="en" sz="1800" i="0" u="none" strike="noStrike" cap="none" dirty="0">
                <a:solidFill>
                  <a:schemeClr val="dk1"/>
                </a:solidFill>
              </a:rPr>
              <a:t>for each new rescue file</a:t>
            </a:r>
            <a:endParaRPr sz="1800" dirty="0"/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dirty="0">
                <a:solidFill>
                  <a:schemeClr val="dk1"/>
                </a:solidFill>
              </a:rPr>
              <a:t>Records which NODEs have completed successfully</a:t>
            </a:r>
            <a:endParaRPr sz="1800" dirty="0">
              <a:solidFill>
                <a:schemeClr val="dk1"/>
              </a:solidFill>
            </a:endParaRPr>
          </a:p>
          <a:p>
            <a:pPr marL="1371600" lvl="2" indent="-342900" algn="l" rtl="0">
              <a:spcBef>
                <a:spcPts val="395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 dirty="0">
                <a:solidFill>
                  <a:schemeClr val="dk1"/>
                </a:solidFill>
              </a:rPr>
              <a:t>does not contain the actual DAG structure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1800" b="0" i="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6" name="Google Shape;356;p43"/>
          <p:cNvSpPr txBox="1"/>
          <p:nvPr/>
        </p:nvSpPr>
        <p:spPr>
          <a:xfrm>
            <a:off x="2620736" y="4762176"/>
            <a:ext cx="4086170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Rescue DAGs Documentation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Failed DAG</a:t>
            </a:r>
            <a:endParaRPr/>
          </a:p>
        </p:txBody>
      </p:sp>
      <p:sp>
        <p:nvSpPr>
          <p:cNvPr id="358" name="Google Shape;358;p43"/>
          <p:cNvSpPr/>
          <p:nvPr/>
        </p:nvSpPr>
        <p:spPr>
          <a:xfrm>
            <a:off x="195950" y="3363900"/>
            <a:ext cx="8656200" cy="12438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chemeClr val="l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A.sub	 		</a:t>
            </a:r>
            <a:r>
              <a:rPr lang="en" sz="1500" dirty="0">
                <a:solidFill>
                  <a:schemeClr val="l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</a:t>
            </a:r>
            <a:r>
              <a:rPr lang="en" sz="1500" b="0" i="0" u="none" strike="noStrike" cap="none" dirty="0">
                <a:solidFill>
                  <a:schemeClr val="l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B</a:t>
            </a:r>
            <a:r>
              <a:rPr lang="en" sz="1500" dirty="0">
                <a:solidFill>
                  <a:schemeClr val="l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.sub</a:t>
            </a:r>
            <a:r>
              <a:rPr lang="en" sz="1500" b="0" i="0" u="none" strike="noStrike" cap="none" dirty="0">
                <a:solidFill>
                  <a:schemeClr val="l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			    check-A.sh</a:t>
            </a:r>
            <a:endParaRPr sz="1400" b="0" i="0" u="none" strike="noStrike" cap="none" dirty="0">
              <a:solidFill>
                <a:schemeClr val="lt1"/>
              </a:solidFill>
              <a:latin typeface="Consolas" panose="020B06090202040302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chemeClr val="l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my-</a:t>
            </a:r>
            <a:r>
              <a:rPr lang="en" sz="1500" dirty="0">
                <a:solidFill>
                  <a:schemeClr val="l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first</a:t>
            </a:r>
            <a:r>
              <a:rPr lang="en" sz="1500" b="0" i="0" u="none" strike="noStrike" cap="none" dirty="0">
                <a:solidFill>
                  <a:schemeClr val="l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.dag		</a:t>
            </a:r>
            <a:r>
              <a:rPr lang="en" sz="1500" dirty="0">
                <a:solidFill>
                  <a:schemeClr val="l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</a:t>
            </a:r>
            <a:r>
              <a:rPr lang="en" sz="1500" b="0" i="0" u="none" strike="noStrike" cap="none" dirty="0">
                <a:solidFill>
                  <a:schemeClr val="l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my.</a:t>
            </a:r>
            <a:r>
              <a:rPr lang="en" sz="1500" dirty="0">
                <a:solidFill>
                  <a:schemeClr val="l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-first.</a:t>
            </a:r>
            <a:r>
              <a:rPr lang="en" sz="1500" b="0" i="0" u="none" strike="noStrike" cap="none" dirty="0">
                <a:solidFill>
                  <a:schemeClr val="l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dag.condor.sub	    my.dag.dagman.log</a:t>
            </a:r>
            <a:endParaRPr sz="1500" b="0" i="0" u="none" strike="noStrike" cap="none" dirty="0">
              <a:solidFill>
                <a:schemeClr val="lt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chemeClr val="l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my-first.dag.dagman.out	  my</a:t>
            </a:r>
            <a:r>
              <a:rPr lang="en" sz="1500" dirty="0">
                <a:solidFill>
                  <a:schemeClr val="l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-first</a:t>
            </a:r>
            <a:r>
              <a:rPr lang="en" sz="1500" b="0" i="0" u="none" strike="noStrike" cap="none" dirty="0">
                <a:solidFill>
                  <a:schemeClr val="l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.dag.lib.err	    my</a:t>
            </a:r>
            <a:r>
              <a:rPr lang="en" sz="1500" dirty="0">
                <a:solidFill>
                  <a:schemeClr val="l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-first</a:t>
            </a:r>
            <a:r>
              <a:rPr lang="en" sz="1500" b="0" i="0" u="none" strike="noStrike" cap="none" dirty="0">
                <a:solidFill>
                  <a:schemeClr val="l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.dag.lib.out</a:t>
            </a:r>
            <a:endParaRPr sz="1500" b="0" i="0" u="none" strike="noStrike" cap="none" dirty="0">
              <a:solidFill>
                <a:schemeClr val="lt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chemeClr val="l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my</a:t>
            </a:r>
            <a:r>
              <a:rPr lang="en" sz="1500" dirty="0">
                <a:solidFill>
                  <a:schemeClr val="l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-first</a:t>
            </a:r>
            <a:r>
              <a:rPr lang="en" sz="1500" b="0" i="0" u="none" strike="noStrike" cap="none" dirty="0">
                <a:solidFill>
                  <a:schemeClr val="l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.dag.metrics	</a:t>
            </a:r>
            <a:r>
              <a:rPr lang="en" sz="1500" dirty="0">
                <a:solidFill>
                  <a:schemeClr val="l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</a:t>
            </a:r>
            <a:r>
              <a:rPr lang="en" sz="1500" b="0" i="0" u="none" strike="noStrike" cap="none" dirty="0">
                <a:solidFill>
                  <a:schemeClr val="l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my</a:t>
            </a:r>
            <a:r>
              <a:rPr lang="en" sz="1500" dirty="0">
                <a:solidFill>
                  <a:schemeClr val="l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-first</a:t>
            </a:r>
            <a:r>
              <a:rPr lang="en" sz="1500" b="0" i="0" u="none" strike="noStrike" cap="none" dirty="0">
                <a:solidFill>
                  <a:schemeClr val="l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.dag.nodes.log      </a:t>
            </a:r>
            <a:r>
              <a:rPr lang="en" sz="1500" b="1" i="0" u="none" strike="noStrike" cap="none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my</a:t>
            </a:r>
            <a:r>
              <a:rPr lang="en" sz="1500" b="1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-first</a:t>
            </a:r>
            <a:r>
              <a:rPr lang="en" sz="1500" b="1" i="0" u="none" strike="noStrike" cap="none" dirty="0">
                <a:solidFill>
                  <a:srgbClr val="FF0000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.dag.rescue001</a:t>
            </a:r>
            <a:endParaRPr sz="1500" b="1" i="0" u="none" strike="noStrike" cap="none" dirty="0">
              <a:solidFill>
                <a:srgbClr val="FF0000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i="1" dirty="0">
                <a:solidFill>
                  <a:schemeClr val="l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(other job files)</a:t>
            </a:r>
            <a:endParaRPr sz="1500" b="1" dirty="0">
              <a:solidFill>
                <a:schemeClr val="lt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</p:txBody>
      </p:sp>
      <p:sp>
        <p:nvSpPr>
          <p:cNvPr id="359" name="Google Shape;359;p43"/>
          <p:cNvSpPr/>
          <p:nvPr/>
        </p:nvSpPr>
        <p:spPr>
          <a:xfrm>
            <a:off x="195951" y="3040800"/>
            <a:ext cx="1442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DAG_simple</a:t>
            </a:r>
            <a:r>
              <a:rPr lang="en" sz="15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/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73ED7D-1200-EA1E-E329-ED7D2C0F8C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" grpId="0" uiExpand="1" build="p"/>
      <p:bldP spid="358" grpId="0" animBg="1"/>
      <p:bldP spid="3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"/>
          <p:cNvSpPr txBox="1"/>
          <p:nvPr/>
        </p:nvSpPr>
        <p:spPr>
          <a:xfrm>
            <a:off x="391125" y="1097375"/>
            <a:ext cx="8460900" cy="39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Search for issue in </a:t>
            </a:r>
            <a:r>
              <a:rPr lang="en" sz="1800" b="1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&lt;dag filename&gt;.dagman.out</a:t>
            </a:r>
            <a:r>
              <a:rPr lang="en" sz="1800">
                <a:solidFill>
                  <a:schemeClr val="dk1"/>
                </a:solidFill>
              </a:rPr>
              <a:t> and job standard error/output files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Once issue is fixed, resubmit with </a:t>
            </a:r>
            <a:r>
              <a:rPr lang="en" sz="1800" b="1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condor_submit_dag</a:t>
            </a:r>
            <a:endParaRPr sz="1800" b="1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Rescue file will be automatically detected and progress will resume from the point it left off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Google Shape;368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a Failed DAG</a:t>
            </a:r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EEF305-F532-D785-3B80-C0A4656905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 dirty="0"/>
              <a:t>HTCondor offers you the services of the</a:t>
            </a:r>
            <a:endParaRPr i="1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 u="sng" dirty="0"/>
              <a:t>D</a:t>
            </a:r>
            <a:r>
              <a:rPr lang="en" sz="2300" dirty="0"/>
              <a:t>irected </a:t>
            </a:r>
            <a:r>
              <a:rPr lang="en" sz="2300" u="sng" dirty="0"/>
              <a:t>A</a:t>
            </a:r>
            <a:r>
              <a:rPr lang="en" sz="2300" dirty="0"/>
              <a:t>cyclic </a:t>
            </a:r>
            <a:r>
              <a:rPr lang="en" sz="2300" u="sng" dirty="0"/>
              <a:t>G</a:t>
            </a:r>
            <a:r>
              <a:rPr lang="en" sz="2300" dirty="0"/>
              <a:t>raph </a:t>
            </a:r>
            <a:r>
              <a:rPr lang="en" sz="2300" u="sng" dirty="0"/>
              <a:t>Man</a:t>
            </a:r>
            <a:r>
              <a:rPr lang="en" sz="2300" dirty="0"/>
              <a:t>ager → </a:t>
            </a:r>
            <a:r>
              <a:rPr lang="en" sz="2600" b="1" dirty="0"/>
              <a:t>DAGMan</a:t>
            </a:r>
            <a:endParaRPr sz="2600" b="1"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/>
              <a:t>to automate the submission of jobs (with dependencies)</a:t>
            </a:r>
            <a:endParaRPr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0D8719-A401-4D0E-9FA3-8B7DBBE0B7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"/>
          <p:cNvSpPr txBox="1">
            <a:spLocks noGrp="1"/>
          </p:cNvSpPr>
          <p:nvPr>
            <p:ph type="title" idx="4294967295"/>
          </p:nvPr>
        </p:nvSpPr>
        <p:spPr>
          <a:xfrm>
            <a:off x="628650" y="1747838"/>
            <a:ext cx="7886700" cy="993775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/>
              <a:t>Many DAGs</a:t>
            </a:r>
            <a:endParaRPr sz="3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D4BEFE-1AAD-30D9-9DB5-F9595437C9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DAGs</a:t>
            </a:r>
            <a:endParaRPr/>
          </a:p>
        </p:txBody>
      </p:sp>
      <p:sp>
        <p:nvSpPr>
          <p:cNvPr id="380" name="Google Shape;380;p4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Scenario: Now you have to run the A→B workflow many times in parallel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to accomplish?</a:t>
            </a:r>
            <a:endParaRPr/>
          </a:p>
        </p:txBody>
      </p:sp>
      <p:grpSp>
        <p:nvGrpSpPr>
          <p:cNvPr id="382" name="Google Shape;382;p46"/>
          <p:cNvGrpSpPr/>
          <p:nvPr/>
        </p:nvGrpSpPr>
        <p:grpSpPr>
          <a:xfrm>
            <a:off x="3506275" y="1624467"/>
            <a:ext cx="2131447" cy="619800"/>
            <a:chOff x="2692725" y="4129542"/>
            <a:chExt cx="2131447" cy="619800"/>
          </a:xfrm>
        </p:grpSpPr>
        <p:sp>
          <p:nvSpPr>
            <p:cNvPr id="383" name="Google Shape;383;p46"/>
            <p:cNvSpPr/>
            <p:nvPr/>
          </p:nvSpPr>
          <p:spPr>
            <a:xfrm>
              <a:off x="2692725" y="4129542"/>
              <a:ext cx="649500" cy="619800"/>
            </a:xfrm>
            <a:prstGeom prst="ellipse">
              <a:avLst/>
            </a:prstGeom>
            <a:solidFill>
              <a:srgbClr val="CFDEF3">
                <a:alpha val="3228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6"/>
            <p:cNvSpPr/>
            <p:nvPr/>
          </p:nvSpPr>
          <p:spPr>
            <a:xfrm>
              <a:off x="4174672" y="4129542"/>
              <a:ext cx="649500" cy="619800"/>
            </a:xfrm>
            <a:prstGeom prst="ellipse">
              <a:avLst/>
            </a:prstGeom>
            <a:solidFill>
              <a:srgbClr val="348E16">
                <a:alpha val="1646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6"/>
            <p:cNvSpPr txBox="1"/>
            <p:nvPr/>
          </p:nvSpPr>
          <p:spPr>
            <a:xfrm>
              <a:off x="2728872" y="4208592"/>
              <a:ext cx="579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FF"/>
                  </a:solidFill>
                </a:rPr>
                <a:t>A</a:t>
              </a:r>
              <a:r>
                <a:rPr lang="en" sz="1800" b="1" baseline="-25000">
                  <a:solidFill>
                    <a:srgbClr val="0000FF"/>
                  </a:solidFill>
                </a:rPr>
                <a:t>1</a:t>
              </a:r>
              <a:endParaRPr sz="1700" baseline="-25000">
                <a:solidFill>
                  <a:schemeClr val="dk1"/>
                </a:solidFill>
              </a:endParaRPr>
            </a:p>
          </p:txBody>
        </p:sp>
        <p:sp>
          <p:nvSpPr>
            <p:cNvPr id="386" name="Google Shape;386;p46"/>
            <p:cNvSpPr txBox="1"/>
            <p:nvPr/>
          </p:nvSpPr>
          <p:spPr>
            <a:xfrm>
              <a:off x="4214967" y="4208592"/>
              <a:ext cx="579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b="1">
                  <a:solidFill>
                    <a:srgbClr val="38761D"/>
                  </a:solidFill>
                </a:rPr>
                <a:t>B</a:t>
              </a:r>
              <a:r>
                <a:rPr lang="en" sz="1800" b="1" baseline="-25000">
                  <a:solidFill>
                    <a:srgbClr val="38761D"/>
                  </a:solidFill>
                </a:rPr>
                <a:t>1</a:t>
              </a:r>
              <a:endParaRPr sz="1700" baseline="-25000">
                <a:solidFill>
                  <a:srgbClr val="38761D"/>
                </a:solidFill>
              </a:endParaRPr>
            </a:p>
          </p:txBody>
        </p:sp>
        <p:cxnSp>
          <p:nvCxnSpPr>
            <p:cNvPr id="387" name="Google Shape;387;p46"/>
            <p:cNvCxnSpPr/>
            <p:nvPr/>
          </p:nvCxnSpPr>
          <p:spPr>
            <a:xfrm>
              <a:off x="3338534" y="4439442"/>
              <a:ext cx="8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88" name="Google Shape;388;p46"/>
          <p:cNvGrpSpPr/>
          <p:nvPr/>
        </p:nvGrpSpPr>
        <p:grpSpPr>
          <a:xfrm>
            <a:off x="3506275" y="2347567"/>
            <a:ext cx="2131447" cy="619800"/>
            <a:chOff x="2692725" y="4129542"/>
            <a:chExt cx="2131447" cy="619800"/>
          </a:xfrm>
        </p:grpSpPr>
        <p:sp>
          <p:nvSpPr>
            <p:cNvPr id="389" name="Google Shape;389;p46"/>
            <p:cNvSpPr/>
            <p:nvPr/>
          </p:nvSpPr>
          <p:spPr>
            <a:xfrm>
              <a:off x="2692725" y="4129542"/>
              <a:ext cx="649500" cy="619800"/>
            </a:xfrm>
            <a:prstGeom prst="ellipse">
              <a:avLst/>
            </a:prstGeom>
            <a:solidFill>
              <a:srgbClr val="CFDEF3">
                <a:alpha val="3228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6"/>
            <p:cNvSpPr/>
            <p:nvPr/>
          </p:nvSpPr>
          <p:spPr>
            <a:xfrm>
              <a:off x="4174672" y="4129542"/>
              <a:ext cx="649500" cy="619800"/>
            </a:xfrm>
            <a:prstGeom prst="ellipse">
              <a:avLst/>
            </a:prstGeom>
            <a:solidFill>
              <a:srgbClr val="348E16">
                <a:alpha val="1646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6"/>
            <p:cNvSpPr txBox="1"/>
            <p:nvPr/>
          </p:nvSpPr>
          <p:spPr>
            <a:xfrm>
              <a:off x="2728872" y="4208592"/>
              <a:ext cx="579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FF"/>
                  </a:solidFill>
                </a:rPr>
                <a:t>A</a:t>
              </a:r>
              <a:r>
                <a:rPr lang="en" sz="1800" b="1" baseline="-25000">
                  <a:solidFill>
                    <a:srgbClr val="0000FF"/>
                  </a:solidFill>
                </a:rPr>
                <a:t>2</a:t>
              </a:r>
              <a:endParaRPr sz="1700" baseline="-25000">
                <a:solidFill>
                  <a:schemeClr val="dk1"/>
                </a:solidFill>
              </a:endParaRPr>
            </a:p>
          </p:txBody>
        </p:sp>
        <p:sp>
          <p:nvSpPr>
            <p:cNvPr id="392" name="Google Shape;392;p46"/>
            <p:cNvSpPr txBox="1"/>
            <p:nvPr/>
          </p:nvSpPr>
          <p:spPr>
            <a:xfrm>
              <a:off x="4214967" y="4208592"/>
              <a:ext cx="579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b="1">
                  <a:solidFill>
                    <a:srgbClr val="38761D"/>
                  </a:solidFill>
                </a:rPr>
                <a:t>B</a:t>
              </a:r>
              <a:r>
                <a:rPr lang="en" sz="1800" b="1" baseline="-25000">
                  <a:solidFill>
                    <a:srgbClr val="38761D"/>
                  </a:solidFill>
                </a:rPr>
                <a:t>2</a:t>
              </a:r>
              <a:endParaRPr sz="1700" baseline="-25000">
                <a:solidFill>
                  <a:srgbClr val="38761D"/>
                </a:solidFill>
              </a:endParaRPr>
            </a:p>
          </p:txBody>
        </p:sp>
        <p:cxnSp>
          <p:nvCxnSpPr>
            <p:cNvPr id="393" name="Google Shape;393;p46"/>
            <p:cNvCxnSpPr/>
            <p:nvPr/>
          </p:nvCxnSpPr>
          <p:spPr>
            <a:xfrm>
              <a:off x="3338534" y="4439442"/>
              <a:ext cx="8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94" name="Google Shape;394;p46"/>
          <p:cNvGrpSpPr/>
          <p:nvPr/>
        </p:nvGrpSpPr>
        <p:grpSpPr>
          <a:xfrm>
            <a:off x="3506275" y="3138142"/>
            <a:ext cx="2131447" cy="619800"/>
            <a:chOff x="2692725" y="4129542"/>
            <a:chExt cx="2131447" cy="619800"/>
          </a:xfrm>
        </p:grpSpPr>
        <p:sp>
          <p:nvSpPr>
            <p:cNvPr id="395" name="Google Shape;395;p46"/>
            <p:cNvSpPr/>
            <p:nvPr/>
          </p:nvSpPr>
          <p:spPr>
            <a:xfrm>
              <a:off x="2692725" y="4129542"/>
              <a:ext cx="649500" cy="619800"/>
            </a:xfrm>
            <a:prstGeom prst="ellipse">
              <a:avLst/>
            </a:prstGeom>
            <a:solidFill>
              <a:srgbClr val="CFDEF3">
                <a:alpha val="3228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6"/>
            <p:cNvSpPr/>
            <p:nvPr/>
          </p:nvSpPr>
          <p:spPr>
            <a:xfrm>
              <a:off x="4174672" y="4129542"/>
              <a:ext cx="649500" cy="619800"/>
            </a:xfrm>
            <a:prstGeom prst="ellipse">
              <a:avLst/>
            </a:prstGeom>
            <a:solidFill>
              <a:srgbClr val="348E16">
                <a:alpha val="1646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6"/>
            <p:cNvSpPr txBox="1"/>
            <p:nvPr/>
          </p:nvSpPr>
          <p:spPr>
            <a:xfrm>
              <a:off x="2728872" y="4208592"/>
              <a:ext cx="579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FF"/>
                  </a:solidFill>
                </a:rPr>
                <a:t>A</a:t>
              </a:r>
              <a:r>
                <a:rPr lang="en" sz="1800" b="1" i="1" baseline="-25000">
                  <a:solidFill>
                    <a:srgbClr val="0000FF"/>
                  </a:solidFill>
                </a:rPr>
                <a:t>N</a:t>
              </a:r>
              <a:endParaRPr sz="1700" i="1" baseline="-25000">
                <a:solidFill>
                  <a:schemeClr val="dk1"/>
                </a:solidFill>
              </a:endParaRPr>
            </a:p>
          </p:txBody>
        </p:sp>
        <p:sp>
          <p:nvSpPr>
            <p:cNvPr id="398" name="Google Shape;398;p46"/>
            <p:cNvSpPr txBox="1"/>
            <p:nvPr/>
          </p:nvSpPr>
          <p:spPr>
            <a:xfrm>
              <a:off x="4214967" y="4208592"/>
              <a:ext cx="579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b="1">
                  <a:solidFill>
                    <a:srgbClr val="38761D"/>
                  </a:solidFill>
                </a:rPr>
                <a:t>B</a:t>
              </a:r>
              <a:r>
                <a:rPr lang="en" sz="1800" b="1" i="1" baseline="-25000">
                  <a:solidFill>
                    <a:srgbClr val="38761D"/>
                  </a:solidFill>
                </a:rPr>
                <a:t>N</a:t>
              </a:r>
              <a:endParaRPr sz="1700" i="1" baseline="-25000">
                <a:solidFill>
                  <a:srgbClr val="38761D"/>
                </a:solidFill>
              </a:endParaRPr>
            </a:p>
          </p:txBody>
        </p:sp>
        <p:cxnSp>
          <p:nvCxnSpPr>
            <p:cNvPr id="399" name="Google Shape;399;p46"/>
            <p:cNvCxnSpPr/>
            <p:nvPr/>
          </p:nvCxnSpPr>
          <p:spPr>
            <a:xfrm>
              <a:off x="3338534" y="4439442"/>
              <a:ext cx="8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00" name="Google Shape;400;p46"/>
          <p:cNvSpPr txBox="1"/>
          <p:nvPr/>
        </p:nvSpPr>
        <p:spPr>
          <a:xfrm>
            <a:off x="4395750" y="2689275"/>
            <a:ext cx="35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>
                <a:solidFill>
                  <a:schemeClr val="dk1"/>
                </a:solidFill>
              </a:rPr>
              <a:t>⋮</a:t>
            </a:r>
            <a:endParaRPr sz="3700" b="1">
              <a:solidFill>
                <a:schemeClr val="dk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57006-5591-9AE0-E4FC-950E94AC3C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DAGs … or One Big DAG</a:t>
            </a:r>
            <a:endParaRPr/>
          </a:p>
        </p:txBody>
      </p:sp>
      <p:sp>
        <p:nvSpPr>
          <p:cNvPr id="406" name="Google Shape;406;p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Write a script that generates your DAG description file* for you </a:t>
            </a:r>
            <a:br>
              <a:rPr lang="en" dirty="0"/>
            </a:br>
            <a:r>
              <a:rPr lang="en" dirty="0"/>
              <a:t>	(and the needed files)</a:t>
            </a:r>
            <a:endParaRPr dirty="0"/>
          </a:p>
        </p:txBody>
      </p:sp>
      <p:sp>
        <p:nvSpPr>
          <p:cNvPr id="408" name="Google Shape;408;p47"/>
          <p:cNvSpPr txBox="1"/>
          <p:nvPr/>
        </p:nvSpPr>
        <p:spPr>
          <a:xfrm>
            <a:off x="371475" y="4525740"/>
            <a:ext cx="735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*for now. We are working to develop better of ways of handling this scenario.</a:t>
            </a:r>
            <a:endParaRPr sz="1500" dirty="0">
              <a:solidFill>
                <a:schemeClr val="dk1"/>
              </a:solidFill>
            </a:endParaRPr>
          </a:p>
        </p:txBody>
      </p:sp>
      <p:sp>
        <p:nvSpPr>
          <p:cNvPr id="409" name="Google Shape;409;p47"/>
          <p:cNvSpPr/>
          <p:nvPr/>
        </p:nvSpPr>
        <p:spPr>
          <a:xfrm>
            <a:off x="430885" y="1894515"/>
            <a:ext cx="2926200" cy="15321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JOB </a:t>
            </a:r>
            <a:r>
              <a:rPr lang="en" sz="1600" b="1" dirty="0">
                <a:solidFill>
                  <a:srgbClr val="0000FF"/>
                </a:solidFill>
              </a:rPr>
              <a:t>A</a:t>
            </a:r>
            <a:r>
              <a:rPr lang="en" sz="1600" dirty="0"/>
              <a:t> </a:t>
            </a:r>
            <a:r>
              <a:rPr lang="en" sz="1600" b="1" dirty="0">
                <a:solidFill>
                  <a:srgbClr val="0000FF"/>
                </a:solidFill>
              </a:rPr>
              <a:t>A.sub</a:t>
            </a:r>
            <a:endParaRPr sz="16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JOB </a:t>
            </a:r>
            <a:r>
              <a:rPr lang="en" sz="1600" b="1" dirty="0">
                <a:solidFill>
                  <a:srgbClr val="38761D"/>
                </a:solidFill>
              </a:rPr>
              <a:t>B</a:t>
            </a:r>
            <a:r>
              <a:rPr lang="en" sz="1600" dirty="0"/>
              <a:t> </a:t>
            </a:r>
            <a:r>
              <a:rPr lang="en" sz="1600" b="1" dirty="0">
                <a:solidFill>
                  <a:srgbClr val="38761D"/>
                </a:solidFill>
              </a:rPr>
              <a:t>B.sub</a:t>
            </a:r>
            <a:endParaRPr sz="1600" b="1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PARENT </a:t>
            </a:r>
            <a:r>
              <a:rPr lang="en" sz="1600" b="1" dirty="0">
                <a:solidFill>
                  <a:srgbClr val="0000FF"/>
                </a:solidFill>
              </a:rPr>
              <a:t>A</a:t>
            </a:r>
            <a:r>
              <a:rPr lang="en" sz="1600" dirty="0">
                <a:solidFill>
                  <a:schemeClr val="dk1"/>
                </a:solidFill>
              </a:rPr>
              <a:t> CHILD </a:t>
            </a:r>
            <a:r>
              <a:rPr lang="en" sz="1600" b="1" dirty="0">
                <a:solidFill>
                  <a:srgbClr val="38761D"/>
                </a:solidFill>
              </a:rPr>
              <a:t>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410" name="Google Shape;410;p47"/>
          <p:cNvSpPr txBox="1"/>
          <p:nvPr/>
        </p:nvSpPr>
        <p:spPr>
          <a:xfrm>
            <a:off x="430875" y="3426625"/>
            <a:ext cx="292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my-first.dag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0B58FF-51D1-B833-E346-EBC94BC7ED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DAGs … or One Big DAG</a:t>
            </a:r>
            <a:endParaRPr/>
          </a:p>
        </p:txBody>
      </p:sp>
      <p:sp>
        <p:nvSpPr>
          <p:cNvPr id="416" name="Google Shape;416;p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Write a script that generates your DAG description file* for you </a:t>
            </a:r>
            <a:br>
              <a:rPr lang="en"/>
            </a:br>
            <a:r>
              <a:rPr lang="en"/>
              <a:t>	(and the needed files)</a:t>
            </a:r>
            <a:endParaRPr/>
          </a:p>
        </p:txBody>
      </p:sp>
      <p:sp>
        <p:nvSpPr>
          <p:cNvPr id="419" name="Google Shape;419;p48"/>
          <p:cNvSpPr/>
          <p:nvPr/>
        </p:nvSpPr>
        <p:spPr>
          <a:xfrm>
            <a:off x="430885" y="1894515"/>
            <a:ext cx="2926200" cy="15321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JOB </a:t>
            </a:r>
            <a:r>
              <a:rPr lang="en" sz="1600" b="1" dirty="0">
                <a:solidFill>
                  <a:srgbClr val="0000FF"/>
                </a:solidFill>
              </a:rPr>
              <a:t>A</a:t>
            </a:r>
            <a:r>
              <a:rPr lang="en" sz="1600" dirty="0"/>
              <a:t> </a:t>
            </a:r>
            <a:r>
              <a:rPr lang="en" sz="1600" b="1" dirty="0">
                <a:solidFill>
                  <a:srgbClr val="0000FF"/>
                </a:solidFill>
              </a:rPr>
              <a:t>A.sub</a:t>
            </a:r>
            <a:endParaRPr sz="16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JOB </a:t>
            </a:r>
            <a:r>
              <a:rPr lang="en" sz="1600" b="1" dirty="0">
                <a:solidFill>
                  <a:srgbClr val="38761D"/>
                </a:solidFill>
              </a:rPr>
              <a:t>B</a:t>
            </a:r>
            <a:r>
              <a:rPr lang="en" sz="1600" dirty="0"/>
              <a:t> </a:t>
            </a:r>
            <a:r>
              <a:rPr lang="en" sz="1600" b="1" dirty="0">
                <a:solidFill>
                  <a:srgbClr val="38761D"/>
                </a:solidFill>
              </a:rPr>
              <a:t>B.sub</a:t>
            </a:r>
            <a:endParaRPr sz="1600" b="1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PARENT </a:t>
            </a:r>
            <a:r>
              <a:rPr lang="en" sz="1600" b="1" dirty="0">
                <a:solidFill>
                  <a:srgbClr val="0000FF"/>
                </a:solidFill>
              </a:rPr>
              <a:t>A</a:t>
            </a:r>
            <a:r>
              <a:rPr lang="en" sz="1600" dirty="0">
                <a:solidFill>
                  <a:schemeClr val="dk1"/>
                </a:solidFill>
              </a:rPr>
              <a:t> CHILD </a:t>
            </a:r>
            <a:r>
              <a:rPr lang="en" sz="1600" b="1" dirty="0">
                <a:solidFill>
                  <a:srgbClr val="38761D"/>
                </a:solidFill>
              </a:rPr>
              <a:t>B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420" name="Google Shape;420;p48"/>
          <p:cNvSpPr txBox="1"/>
          <p:nvPr/>
        </p:nvSpPr>
        <p:spPr>
          <a:xfrm>
            <a:off x="430875" y="3426625"/>
            <a:ext cx="292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my-first.dag</a:t>
            </a:r>
            <a:endParaRPr>
              <a:solidFill>
                <a:srgbClr val="CC0000"/>
              </a:solidFill>
            </a:endParaRPr>
          </a:p>
        </p:txBody>
      </p:sp>
      <p:cxnSp>
        <p:nvCxnSpPr>
          <p:cNvPr id="421" name="Google Shape;421;p48"/>
          <p:cNvCxnSpPr/>
          <p:nvPr/>
        </p:nvCxnSpPr>
        <p:spPr>
          <a:xfrm>
            <a:off x="3571875" y="2676525"/>
            <a:ext cx="192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2" name="Google Shape;422;p48"/>
          <p:cNvSpPr/>
          <p:nvPr/>
        </p:nvSpPr>
        <p:spPr>
          <a:xfrm>
            <a:off x="5710875" y="1660075"/>
            <a:ext cx="3121500" cy="26547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JOB </a:t>
            </a:r>
            <a:r>
              <a:rPr lang="en" sz="1600" b="1" dirty="0">
                <a:solidFill>
                  <a:srgbClr val="0000FF"/>
                </a:solidFill>
              </a:rPr>
              <a:t>A1</a:t>
            </a:r>
            <a:r>
              <a:rPr lang="en" sz="1600" dirty="0"/>
              <a:t> </a:t>
            </a:r>
            <a:r>
              <a:rPr lang="en" sz="1600" b="1" dirty="0">
                <a:solidFill>
                  <a:srgbClr val="0000FF"/>
                </a:solidFill>
              </a:rPr>
              <a:t>A1.sub</a:t>
            </a:r>
            <a:endParaRPr sz="16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JOB </a:t>
            </a:r>
            <a:r>
              <a:rPr lang="en" sz="1600" b="1" dirty="0">
                <a:solidFill>
                  <a:srgbClr val="38761D"/>
                </a:solidFill>
              </a:rPr>
              <a:t>B1</a:t>
            </a:r>
            <a:r>
              <a:rPr lang="en" sz="1600" dirty="0"/>
              <a:t> </a:t>
            </a:r>
            <a:r>
              <a:rPr lang="en" sz="1600" b="1" dirty="0">
                <a:solidFill>
                  <a:srgbClr val="38761D"/>
                </a:solidFill>
              </a:rPr>
              <a:t>B1.sub</a:t>
            </a:r>
            <a:endParaRPr sz="1600" b="1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PARENT </a:t>
            </a:r>
            <a:r>
              <a:rPr lang="en" sz="1600" b="1" dirty="0">
                <a:solidFill>
                  <a:srgbClr val="0000FF"/>
                </a:solidFill>
              </a:rPr>
              <a:t>A1</a:t>
            </a:r>
            <a:r>
              <a:rPr lang="en" sz="1600" dirty="0">
                <a:solidFill>
                  <a:schemeClr val="dk1"/>
                </a:solidFill>
              </a:rPr>
              <a:t> CHILD </a:t>
            </a:r>
            <a:r>
              <a:rPr lang="en" sz="1600" b="1" dirty="0">
                <a:solidFill>
                  <a:srgbClr val="38761D"/>
                </a:solidFill>
              </a:rPr>
              <a:t>B1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JOB </a:t>
            </a:r>
            <a:r>
              <a:rPr lang="en" sz="1600" b="1" dirty="0">
                <a:solidFill>
                  <a:srgbClr val="0000FF"/>
                </a:solidFill>
              </a:rPr>
              <a:t>A2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" sz="1600" b="1" dirty="0">
                <a:solidFill>
                  <a:srgbClr val="0000FF"/>
                </a:solidFill>
              </a:rPr>
              <a:t>A2.sub</a:t>
            </a:r>
            <a:endParaRPr sz="16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JOB </a:t>
            </a:r>
            <a:r>
              <a:rPr lang="en" sz="1600" b="1" dirty="0">
                <a:solidFill>
                  <a:srgbClr val="38761D"/>
                </a:solidFill>
              </a:rPr>
              <a:t>B2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" sz="1600" b="1" dirty="0">
                <a:solidFill>
                  <a:srgbClr val="38761D"/>
                </a:solidFill>
              </a:rPr>
              <a:t>B2.sub</a:t>
            </a:r>
            <a:endParaRPr sz="1600" b="1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PARENT </a:t>
            </a:r>
            <a:r>
              <a:rPr lang="en" sz="1600" b="1" dirty="0">
                <a:solidFill>
                  <a:srgbClr val="0000FF"/>
                </a:solidFill>
              </a:rPr>
              <a:t>A2</a:t>
            </a:r>
            <a:r>
              <a:rPr lang="en" sz="1600" dirty="0">
                <a:solidFill>
                  <a:schemeClr val="dk1"/>
                </a:solidFill>
              </a:rPr>
              <a:t> CHILD </a:t>
            </a:r>
            <a:r>
              <a:rPr lang="en" sz="1600" b="1" dirty="0">
                <a:solidFill>
                  <a:srgbClr val="38761D"/>
                </a:solidFill>
              </a:rPr>
              <a:t>B2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⋮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423" name="Google Shape;423;p48"/>
          <p:cNvSpPr txBox="1"/>
          <p:nvPr/>
        </p:nvSpPr>
        <p:spPr>
          <a:xfrm>
            <a:off x="5906175" y="4335113"/>
            <a:ext cx="292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my-big.dag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424" name="Google Shape;424;p48"/>
          <p:cNvSpPr txBox="1"/>
          <p:nvPr/>
        </p:nvSpPr>
        <p:spPr>
          <a:xfrm>
            <a:off x="4086375" y="2676525"/>
            <a:ext cx="8952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</a:rPr>
              <a:t>python</a:t>
            </a:r>
            <a:endParaRPr sz="1500" i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</a:rPr>
              <a:t>bash</a:t>
            </a:r>
            <a:endParaRPr sz="1500" i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</a:rPr>
              <a:t>…</a:t>
            </a:r>
            <a:endParaRPr sz="1500" i="1">
              <a:solidFill>
                <a:schemeClr val="dk1"/>
              </a:solidFill>
            </a:endParaRPr>
          </a:p>
        </p:txBody>
      </p:sp>
      <p:sp>
        <p:nvSpPr>
          <p:cNvPr id="2" name="Google Shape;408;p47">
            <a:extLst>
              <a:ext uri="{FF2B5EF4-FFF2-40B4-BE49-F238E27FC236}">
                <a16:creationId xmlns:a16="http://schemas.microsoft.com/office/drawing/2014/main" id="{A367F0CE-8889-F0FF-D46C-90B034D759C1}"/>
              </a:ext>
            </a:extLst>
          </p:cNvPr>
          <p:cNvSpPr txBox="1"/>
          <p:nvPr/>
        </p:nvSpPr>
        <p:spPr>
          <a:xfrm>
            <a:off x="371475" y="4525740"/>
            <a:ext cx="735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*for now. We are working to develop better of ways of handling this scenario.</a:t>
            </a:r>
            <a:endParaRPr sz="1500" dirty="0">
              <a:solidFill>
                <a:schemeClr val="dk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90543B-57E5-3728-B52F-068FF62148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 animBg="1"/>
      <p:bldP spid="4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Big DAG</a:t>
            </a:r>
            <a:endParaRPr/>
          </a:p>
        </p:txBody>
      </p:sp>
      <p:sp>
        <p:nvSpPr>
          <p:cNvPr id="430" name="Google Shape;430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9917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Once ready, do a single </a:t>
            </a: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condor_submit_dag</a:t>
            </a:r>
            <a:r>
              <a:rPr lang="en" dirty="0"/>
              <a:t> command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The DAG node scheduler job will manage all of the submissions while keeping track of the dependencies</a:t>
            </a:r>
            <a:endParaRPr dirty="0"/>
          </a:p>
        </p:txBody>
      </p:sp>
      <p:sp>
        <p:nvSpPr>
          <p:cNvPr id="432" name="Google Shape;432;p49"/>
          <p:cNvSpPr/>
          <p:nvPr/>
        </p:nvSpPr>
        <p:spPr>
          <a:xfrm>
            <a:off x="5710875" y="1660075"/>
            <a:ext cx="3121500" cy="26547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JOB </a:t>
            </a:r>
            <a:r>
              <a:rPr lang="en" sz="1600" b="1" dirty="0">
                <a:solidFill>
                  <a:srgbClr val="0000FF"/>
                </a:solidFill>
              </a:rPr>
              <a:t>A1</a:t>
            </a:r>
            <a:r>
              <a:rPr lang="en" sz="1600" dirty="0"/>
              <a:t> </a:t>
            </a:r>
            <a:r>
              <a:rPr lang="en" sz="1600" b="1" dirty="0">
                <a:solidFill>
                  <a:srgbClr val="0000FF"/>
                </a:solidFill>
              </a:rPr>
              <a:t>A1.sub</a:t>
            </a:r>
            <a:endParaRPr sz="16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JOB </a:t>
            </a:r>
            <a:r>
              <a:rPr lang="en" sz="1600" b="1" dirty="0">
                <a:solidFill>
                  <a:srgbClr val="38761D"/>
                </a:solidFill>
              </a:rPr>
              <a:t>B1</a:t>
            </a:r>
            <a:r>
              <a:rPr lang="en" sz="1600" dirty="0"/>
              <a:t> </a:t>
            </a:r>
            <a:r>
              <a:rPr lang="en" sz="1600" b="1" dirty="0">
                <a:solidFill>
                  <a:srgbClr val="38761D"/>
                </a:solidFill>
              </a:rPr>
              <a:t>B1.sub</a:t>
            </a:r>
            <a:endParaRPr sz="1600" b="1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PARENT </a:t>
            </a:r>
            <a:r>
              <a:rPr lang="en" sz="1600" b="1" dirty="0">
                <a:solidFill>
                  <a:srgbClr val="0000FF"/>
                </a:solidFill>
              </a:rPr>
              <a:t>A1</a:t>
            </a:r>
            <a:r>
              <a:rPr lang="en" sz="1600" dirty="0">
                <a:solidFill>
                  <a:schemeClr val="dk1"/>
                </a:solidFill>
              </a:rPr>
              <a:t> CHILD </a:t>
            </a:r>
            <a:r>
              <a:rPr lang="en" sz="1600" b="1" dirty="0">
                <a:solidFill>
                  <a:srgbClr val="38761D"/>
                </a:solidFill>
              </a:rPr>
              <a:t>B1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JOB </a:t>
            </a:r>
            <a:r>
              <a:rPr lang="en" sz="1600" b="1" dirty="0">
                <a:solidFill>
                  <a:srgbClr val="0000FF"/>
                </a:solidFill>
              </a:rPr>
              <a:t>A2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" sz="1600" b="1" dirty="0">
                <a:solidFill>
                  <a:srgbClr val="0000FF"/>
                </a:solidFill>
              </a:rPr>
              <a:t>A2.sub</a:t>
            </a:r>
            <a:endParaRPr sz="16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JOB </a:t>
            </a:r>
            <a:r>
              <a:rPr lang="en" sz="1600" b="1" dirty="0">
                <a:solidFill>
                  <a:srgbClr val="38761D"/>
                </a:solidFill>
              </a:rPr>
              <a:t>B2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" sz="1600" b="1" dirty="0">
                <a:solidFill>
                  <a:srgbClr val="38761D"/>
                </a:solidFill>
              </a:rPr>
              <a:t>B2.sub</a:t>
            </a:r>
            <a:endParaRPr sz="1600" b="1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PARENT </a:t>
            </a:r>
            <a:r>
              <a:rPr lang="en" sz="1600" b="1" dirty="0">
                <a:solidFill>
                  <a:srgbClr val="0000FF"/>
                </a:solidFill>
              </a:rPr>
              <a:t>A2</a:t>
            </a:r>
            <a:r>
              <a:rPr lang="en" sz="1600" dirty="0">
                <a:solidFill>
                  <a:schemeClr val="dk1"/>
                </a:solidFill>
              </a:rPr>
              <a:t> CHILD </a:t>
            </a:r>
            <a:r>
              <a:rPr lang="en" sz="1600" b="1" dirty="0">
                <a:solidFill>
                  <a:srgbClr val="38761D"/>
                </a:solidFill>
              </a:rPr>
              <a:t>B2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⋮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433" name="Google Shape;433;p49"/>
          <p:cNvSpPr txBox="1"/>
          <p:nvPr/>
        </p:nvSpPr>
        <p:spPr>
          <a:xfrm>
            <a:off x="5906175" y="4335113"/>
            <a:ext cx="292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my-big.dag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A0B727-549A-7566-0209-89FAEE6BE3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l"/>
            <a:r>
              <a:rPr lang="en" dirty="0"/>
              <a:t>One Big DAG – Reuse Files</a:t>
            </a:r>
            <a:endParaRPr dirty="0"/>
          </a:p>
        </p:txBody>
      </p:sp>
      <p:sp>
        <p:nvSpPr>
          <p:cNvPr id="547" name="Google Shape;547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9917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the big DAG, there were a lot of similar files: </a:t>
            </a:r>
            <a:r>
              <a:rPr lang="en" sz="1600" b="1" dirty="0">
                <a:solidFill>
                  <a:srgbClr val="0000FF"/>
                </a:solidFill>
              </a:rPr>
              <a:t>A{x}.sub</a:t>
            </a:r>
            <a:r>
              <a:rPr lang="en" dirty="0"/>
              <a:t>, </a:t>
            </a:r>
            <a:r>
              <a:rPr lang="en" sz="1600" b="1" dirty="0">
                <a:solidFill>
                  <a:srgbClr val="38761D"/>
                </a:solidFill>
              </a:rPr>
              <a:t>B{x}.sub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Instead of </a:t>
            </a:r>
            <a:r>
              <a:rPr lang="en" sz="1600" b="1" dirty="0">
                <a:solidFill>
                  <a:srgbClr val="0000FF"/>
                </a:solidFill>
              </a:rPr>
              <a:t>A1.sub</a:t>
            </a:r>
            <a:r>
              <a:rPr lang="en" dirty="0"/>
              <a:t>, </a:t>
            </a:r>
            <a:r>
              <a:rPr lang="en" sz="1600" b="1" dirty="0">
                <a:solidFill>
                  <a:srgbClr val="0000FF"/>
                </a:solidFill>
              </a:rPr>
              <a:t>A2.sub</a:t>
            </a:r>
            <a:r>
              <a:rPr lang="en" dirty="0"/>
              <a:t>, … </a:t>
            </a:r>
            <a:r>
              <a:rPr lang="en" sz="1600" b="1" dirty="0">
                <a:solidFill>
                  <a:srgbClr val="0000FF"/>
                </a:solidFill>
              </a:rPr>
              <a:t>AN.sub</a:t>
            </a:r>
            <a:r>
              <a:rPr lang="en" dirty="0"/>
              <a:t>, can use </a:t>
            </a:r>
            <a:r>
              <a:rPr lang="en" sz="1600" b="1" dirty="0">
                <a:solidFill>
                  <a:srgbClr val="0000FF"/>
                </a:solidFill>
              </a:rPr>
              <a:t>A.sub</a:t>
            </a:r>
            <a:endParaRPr dirty="0"/>
          </a:p>
        </p:txBody>
      </p:sp>
      <p:sp>
        <p:nvSpPr>
          <p:cNvPr id="549" name="Google Shape;549;p54"/>
          <p:cNvSpPr/>
          <p:nvPr/>
        </p:nvSpPr>
        <p:spPr>
          <a:xfrm>
            <a:off x="5710875" y="1665513"/>
            <a:ext cx="3121500" cy="26492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JOB </a:t>
            </a:r>
            <a:r>
              <a:rPr lang="en" sz="1600" b="1" dirty="0">
                <a:solidFill>
                  <a:srgbClr val="0000FF"/>
                </a:solidFill>
              </a:rPr>
              <a:t>A1</a:t>
            </a:r>
            <a:r>
              <a:rPr lang="en" sz="1600" b="1" dirty="0"/>
              <a:t> </a:t>
            </a:r>
            <a:r>
              <a:rPr lang="en" sz="1600" b="1" dirty="0">
                <a:solidFill>
                  <a:srgbClr val="0000FF"/>
                </a:solidFill>
              </a:rPr>
              <a:t>A.sub</a:t>
            </a:r>
            <a:endParaRPr sz="16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JOB </a:t>
            </a:r>
            <a:r>
              <a:rPr lang="en" sz="1600" b="1" dirty="0">
                <a:solidFill>
                  <a:srgbClr val="38761D"/>
                </a:solidFill>
              </a:rPr>
              <a:t>B1</a:t>
            </a:r>
            <a:r>
              <a:rPr lang="en" sz="1600" dirty="0"/>
              <a:t> </a:t>
            </a:r>
            <a:r>
              <a:rPr lang="en" sz="1600" b="1" dirty="0">
                <a:solidFill>
                  <a:srgbClr val="38761D"/>
                </a:solidFill>
              </a:rPr>
              <a:t>B1.sub</a:t>
            </a:r>
            <a:endParaRPr sz="1600" b="1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PARENT </a:t>
            </a:r>
            <a:r>
              <a:rPr lang="en" sz="1600" b="1" dirty="0">
                <a:solidFill>
                  <a:srgbClr val="0000FF"/>
                </a:solidFill>
              </a:rPr>
              <a:t>A1</a:t>
            </a:r>
            <a:r>
              <a:rPr lang="en" sz="1600" dirty="0">
                <a:solidFill>
                  <a:schemeClr val="dk1"/>
                </a:solidFill>
              </a:rPr>
              <a:t> CHILD </a:t>
            </a:r>
            <a:r>
              <a:rPr lang="en" sz="1600" b="1" dirty="0">
                <a:solidFill>
                  <a:srgbClr val="38761D"/>
                </a:solidFill>
              </a:rPr>
              <a:t>B1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JOB </a:t>
            </a:r>
            <a:r>
              <a:rPr lang="en" sz="1600" b="1" dirty="0">
                <a:solidFill>
                  <a:srgbClr val="0000FF"/>
                </a:solidFill>
              </a:rPr>
              <a:t>A2</a:t>
            </a:r>
            <a:r>
              <a:rPr lang="en" sz="1600" b="1" dirty="0">
                <a:solidFill>
                  <a:schemeClr val="dk1"/>
                </a:solidFill>
              </a:rPr>
              <a:t> </a:t>
            </a:r>
            <a:r>
              <a:rPr lang="en" sz="1600" b="1" dirty="0">
                <a:solidFill>
                  <a:srgbClr val="0000FF"/>
                </a:solidFill>
              </a:rPr>
              <a:t>A.sub</a:t>
            </a:r>
            <a:endParaRPr sz="16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JOB </a:t>
            </a:r>
            <a:r>
              <a:rPr lang="en" sz="1600" b="1" dirty="0">
                <a:solidFill>
                  <a:srgbClr val="38761D"/>
                </a:solidFill>
              </a:rPr>
              <a:t>B2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" sz="1600" b="1" dirty="0">
                <a:solidFill>
                  <a:srgbClr val="38761D"/>
                </a:solidFill>
              </a:rPr>
              <a:t>B2.sub</a:t>
            </a:r>
            <a:endParaRPr sz="1600" b="1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PARENT </a:t>
            </a:r>
            <a:r>
              <a:rPr lang="en" sz="1600" b="1" dirty="0">
                <a:solidFill>
                  <a:srgbClr val="0000FF"/>
                </a:solidFill>
              </a:rPr>
              <a:t>A2</a:t>
            </a:r>
            <a:r>
              <a:rPr lang="en" sz="1600" dirty="0">
                <a:solidFill>
                  <a:schemeClr val="dk1"/>
                </a:solidFill>
              </a:rPr>
              <a:t> CHILD </a:t>
            </a:r>
            <a:r>
              <a:rPr lang="en" sz="1600" b="1" dirty="0">
                <a:solidFill>
                  <a:srgbClr val="38761D"/>
                </a:solidFill>
              </a:rPr>
              <a:t>B2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⋮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550" name="Google Shape;550;p54"/>
          <p:cNvSpPr txBox="1"/>
          <p:nvPr/>
        </p:nvSpPr>
        <p:spPr>
          <a:xfrm>
            <a:off x="5906175" y="4335113"/>
            <a:ext cx="292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my-big.dag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D40992-F67A-2239-CAE9-D7A68FEE63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l"/>
            <a:r>
              <a:rPr lang="en" dirty="0"/>
              <a:t>One Big DAG – Reuse Files</a:t>
            </a:r>
            <a:endParaRPr dirty="0"/>
          </a:p>
        </p:txBody>
      </p:sp>
      <p:sp>
        <p:nvSpPr>
          <p:cNvPr id="556" name="Google Shape;556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9917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the big DAG, there were a lot of similar files: </a:t>
            </a:r>
            <a:r>
              <a:rPr lang="en" sz="1600" b="1" dirty="0">
                <a:solidFill>
                  <a:srgbClr val="0000FF"/>
                </a:solidFill>
              </a:rPr>
              <a:t>A{x}.sub</a:t>
            </a:r>
            <a:r>
              <a:rPr lang="en" dirty="0"/>
              <a:t>, </a:t>
            </a:r>
            <a:r>
              <a:rPr lang="en" sz="1600" b="1" dirty="0">
                <a:solidFill>
                  <a:srgbClr val="38761D"/>
                </a:solidFill>
              </a:rPr>
              <a:t>B{x}.sub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Instead of </a:t>
            </a:r>
            <a:r>
              <a:rPr lang="en" sz="1600" b="1" dirty="0">
                <a:solidFill>
                  <a:srgbClr val="0000FF"/>
                </a:solidFill>
              </a:rPr>
              <a:t>A1.sub</a:t>
            </a:r>
            <a:r>
              <a:rPr lang="en" dirty="0"/>
              <a:t>, </a:t>
            </a:r>
            <a:r>
              <a:rPr lang="en" sz="1600" b="1" dirty="0">
                <a:solidFill>
                  <a:srgbClr val="0000FF"/>
                </a:solidFill>
              </a:rPr>
              <a:t>A2.sub</a:t>
            </a:r>
            <a:r>
              <a:rPr lang="en" dirty="0"/>
              <a:t>, … </a:t>
            </a:r>
            <a:r>
              <a:rPr lang="en" sz="1600" b="1" dirty="0">
                <a:solidFill>
                  <a:srgbClr val="0000FF"/>
                </a:solidFill>
              </a:rPr>
              <a:t>AN.sub</a:t>
            </a:r>
            <a:r>
              <a:rPr lang="en" dirty="0"/>
              <a:t>, can use </a:t>
            </a:r>
            <a:r>
              <a:rPr lang="en" sz="1600" b="1" dirty="0">
                <a:solidFill>
                  <a:srgbClr val="0000FF"/>
                </a:solidFill>
              </a:rPr>
              <a:t>A.sub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Then pass the number to the submit file with the </a:t>
            </a:r>
            <a:r>
              <a:rPr lang="en" b="1" dirty="0"/>
              <a:t>VARS</a:t>
            </a:r>
            <a:r>
              <a:rPr lang="en" dirty="0"/>
              <a:t> command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558" name="Google Shape;558;p55"/>
          <p:cNvSpPr/>
          <p:nvPr/>
        </p:nvSpPr>
        <p:spPr>
          <a:xfrm>
            <a:off x="5710875" y="1665514"/>
            <a:ext cx="3121500" cy="26492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JOB </a:t>
            </a:r>
            <a:r>
              <a:rPr lang="en" sz="1600" b="1" dirty="0">
                <a:solidFill>
                  <a:srgbClr val="0000FF"/>
                </a:solidFill>
              </a:rPr>
              <a:t>A1</a:t>
            </a:r>
            <a:r>
              <a:rPr lang="en" sz="1600" dirty="0"/>
              <a:t> </a:t>
            </a:r>
            <a:r>
              <a:rPr lang="en" sz="1600" b="1" dirty="0">
                <a:solidFill>
                  <a:srgbClr val="0000FF"/>
                </a:solidFill>
              </a:rPr>
              <a:t>A.sub</a:t>
            </a:r>
            <a:endParaRPr sz="16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VARS </a:t>
            </a:r>
            <a:r>
              <a:rPr lang="en" sz="1600" b="1" dirty="0">
                <a:solidFill>
                  <a:srgbClr val="0000FF"/>
                </a:solidFill>
              </a:rPr>
              <a:t>A1</a:t>
            </a:r>
            <a:r>
              <a:rPr lang="en" sz="1600" b="1" dirty="0"/>
              <a:t> number=1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JOB </a:t>
            </a:r>
            <a:r>
              <a:rPr lang="en" sz="1600" b="1" dirty="0">
                <a:solidFill>
                  <a:srgbClr val="38761D"/>
                </a:solidFill>
              </a:rPr>
              <a:t>B1</a:t>
            </a:r>
            <a:r>
              <a:rPr lang="en" sz="1600" dirty="0"/>
              <a:t> </a:t>
            </a:r>
            <a:r>
              <a:rPr lang="en" sz="1600" b="1" dirty="0">
                <a:solidFill>
                  <a:srgbClr val="38761D"/>
                </a:solidFill>
              </a:rPr>
              <a:t>B1.sub</a:t>
            </a:r>
            <a:endParaRPr sz="1600" b="1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PARENT </a:t>
            </a:r>
            <a:r>
              <a:rPr lang="en" sz="1600" b="1" dirty="0">
                <a:solidFill>
                  <a:srgbClr val="0000FF"/>
                </a:solidFill>
              </a:rPr>
              <a:t>A1</a:t>
            </a:r>
            <a:r>
              <a:rPr lang="en" sz="1600" dirty="0">
                <a:solidFill>
                  <a:schemeClr val="dk1"/>
                </a:solidFill>
              </a:rPr>
              <a:t> CHILD </a:t>
            </a:r>
            <a:r>
              <a:rPr lang="en" sz="1600" b="1" dirty="0">
                <a:solidFill>
                  <a:srgbClr val="38761D"/>
                </a:solidFill>
              </a:rPr>
              <a:t>B1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JOB </a:t>
            </a:r>
            <a:r>
              <a:rPr lang="en" sz="1600" b="1" dirty="0">
                <a:solidFill>
                  <a:srgbClr val="0000FF"/>
                </a:solidFill>
              </a:rPr>
              <a:t>A2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" sz="1600" b="1" dirty="0">
                <a:solidFill>
                  <a:srgbClr val="0000FF"/>
                </a:solidFill>
              </a:rPr>
              <a:t>A.sub</a:t>
            </a:r>
            <a:endParaRPr sz="16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VARS </a:t>
            </a:r>
            <a:r>
              <a:rPr lang="en" sz="1600" b="1" dirty="0">
                <a:solidFill>
                  <a:srgbClr val="0000FF"/>
                </a:solidFill>
              </a:rPr>
              <a:t>A2</a:t>
            </a:r>
            <a:r>
              <a:rPr lang="en" sz="1600" b="1" dirty="0">
                <a:solidFill>
                  <a:schemeClr val="dk1"/>
                </a:solidFill>
              </a:rPr>
              <a:t> number=2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JOB </a:t>
            </a:r>
            <a:r>
              <a:rPr lang="en" sz="1600" b="1" dirty="0">
                <a:solidFill>
                  <a:srgbClr val="38761D"/>
                </a:solidFill>
              </a:rPr>
              <a:t>B2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" sz="1600" b="1" dirty="0">
                <a:solidFill>
                  <a:srgbClr val="38761D"/>
                </a:solidFill>
              </a:rPr>
              <a:t>B2.sub</a:t>
            </a:r>
            <a:endParaRPr sz="1600" b="1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PARENT </a:t>
            </a:r>
            <a:r>
              <a:rPr lang="en" sz="1600" b="1" dirty="0">
                <a:solidFill>
                  <a:srgbClr val="0000FF"/>
                </a:solidFill>
              </a:rPr>
              <a:t>A2</a:t>
            </a:r>
            <a:r>
              <a:rPr lang="en" sz="1600" dirty="0">
                <a:solidFill>
                  <a:schemeClr val="dk1"/>
                </a:solidFill>
              </a:rPr>
              <a:t> CHILD </a:t>
            </a:r>
            <a:r>
              <a:rPr lang="en" sz="1600" b="1" dirty="0">
                <a:solidFill>
                  <a:srgbClr val="38761D"/>
                </a:solidFill>
              </a:rPr>
              <a:t>B2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⋮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559" name="Google Shape;559;p55"/>
          <p:cNvSpPr txBox="1"/>
          <p:nvPr/>
        </p:nvSpPr>
        <p:spPr>
          <a:xfrm>
            <a:off x="5906175" y="4335113"/>
            <a:ext cx="292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my-big.dag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93D58F-26F1-4BA4-981D-6349FEFB45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3" name="Google Shape;569;p56">
            <a:extLst>
              <a:ext uri="{FF2B5EF4-FFF2-40B4-BE49-F238E27FC236}">
                <a16:creationId xmlns:a16="http://schemas.microsoft.com/office/drawing/2014/main" id="{507EDF50-5143-DFAD-EF7A-29C492903FC5}"/>
              </a:ext>
            </a:extLst>
          </p:cNvPr>
          <p:cNvSpPr txBox="1"/>
          <p:nvPr/>
        </p:nvSpPr>
        <p:spPr>
          <a:xfrm>
            <a:off x="411175" y="3688625"/>
            <a:ext cx="3965400" cy="1046410"/>
          </a:xfrm>
          <a:prstGeom prst="rect">
            <a:avLst/>
          </a:prstGeom>
          <a:solidFill>
            <a:srgbClr val="FFB05D">
              <a:alpha val="3544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dk1"/>
                </a:solidFill>
              </a:rPr>
              <a:t>DAG Description File Syntax</a:t>
            </a:r>
            <a:endParaRPr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  VARS &lt;node_name&gt; &lt;variable&gt;=&lt;value&gt;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dk1"/>
                </a:solidFill>
              </a:rPr>
              <a:t>Submit File Syntax</a:t>
            </a:r>
            <a:endParaRPr lang="e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 arguments = $(&lt;variable&gt;)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l"/>
            <a:r>
              <a:rPr lang="en" dirty="0"/>
              <a:t>One Big DAG – Reuse Files</a:t>
            </a:r>
            <a:endParaRPr dirty="0"/>
          </a:p>
        </p:txBody>
      </p:sp>
      <p:sp>
        <p:nvSpPr>
          <p:cNvPr id="575" name="Google Shape;575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9917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the big DAG, there were a lot of similar files: </a:t>
            </a:r>
            <a:r>
              <a:rPr lang="en" sz="1600" b="1" dirty="0">
                <a:solidFill>
                  <a:srgbClr val="0000FF"/>
                </a:solidFill>
              </a:rPr>
              <a:t>A{x}.sub</a:t>
            </a:r>
            <a:r>
              <a:rPr lang="en" dirty="0"/>
              <a:t>, </a:t>
            </a:r>
            <a:r>
              <a:rPr lang="en" sz="1600" b="1" dirty="0">
                <a:solidFill>
                  <a:srgbClr val="38761D"/>
                </a:solidFill>
              </a:rPr>
              <a:t>B{x}.sub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Instead of </a:t>
            </a:r>
            <a:r>
              <a:rPr lang="en" sz="1600" b="1" dirty="0">
                <a:solidFill>
                  <a:srgbClr val="0000FF"/>
                </a:solidFill>
              </a:rPr>
              <a:t>A1.sub</a:t>
            </a:r>
            <a:r>
              <a:rPr lang="en" dirty="0"/>
              <a:t>, </a:t>
            </a:r>
            <a:r>
              <a:rPr lang="en" sz="1600" b="1" dirty="0">
                <a:solidFill>
                  <a:srgbClr val="0000FF"/>
                </a:solidFill>
              </a:rPr>
              <a:t>A2.sub</a:t>
            </a:r>
            <a:r>
              <a:rPr lang="en" dirty="0"/>
              <a:t>, … </a:t>
            </a:r>
            <a:r>
              <a:rPr lang="en" sz="1600" b="1" dirty="0">
                <a:solidFill>
                  <a:srgbClr val="0000FF"/>
                </a:solidFill>
              </a:rPr>
              <a:t>AN.sub</a:t>
            </a:r>
            <a:r>
              <a:rPr lang="en" dirty="0"/>
              <a:t>, can use </a:t>
            </a:r>
            <a:r>
              <a:rPr lang="en" sz="1600" b="1" dirty="0">
                <a:solidFill>
                  <a:srgbClr val="0000FF"/>
                </a:solidFill>
              </a:rPr>
              <a:t>A.sub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Then pass the number to the submit file with the </a:t>
            </a:r>
            <a:r>
              <a:rPr lang="en" b="1" dirty="0"/>
              <a:t>VARS</a:t>
            </a:r>
            <a:r>
              <a:rPr lang="en" dirty="0"/>
              <a:t> command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Can repeat for </a:t>
            </a:r>
            <a:r>
              <a:rPr lang="en" sz="1600" b="1" dirty="0">
                <a:solidFill>
                  <a:srgbClr val="38761D"/>
                </a:solidFill>
              </a:rPr>
              <a:t>B.sub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577" name="Google Shape;577;p57"/>
          <p:cNvSpPr/>
          <p:nvPr/>
        </p:nvSpPr>
        <p:spPr>
          <a:xfrm>
            <a:off x="5710875" y="1673679"/>
            <a:ext cx="3121500" cy="30616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JOB </a:t>
            </a:r>
            <a:r>
              <a:rPr lang="en" sz="1600" b="1" dirty="0">
                <a:solidFill>
                  <a:srgbClr val="0000FF"/>
                </a:solidFill>
              </a:rPr>
              <a:t>A1</a:t>
            </a:r>
            <a:r>
              <a:rPr lang="en" sz="1600" dirty="0"/>
              <a:t> </a:t>
            </a:r>
            <a:r>
              <a:rPr lang="en" sz="1600" b="1" dirty="0">
                <a:solidFill>
                  <a:srgbClr val="0000FF"/>
                </a:solidFill>
              </a:rPr>
              <a:t>A.sub</a:t>
            </a:r>
            <a:endParaRPr sz="16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VARS </a:t>
            </a:r>
            <a:r>
              <a:rPr lang="en" sz="1600" b="1" dirty="0">
                <a:solidFill>
                  <a:srgbClr val="0000FF"/>
                </a:solidFill>
              </a:rPr>
              <a:t>A1</a:t>
            </a:r>
            <a:r>
              <a:rPr lang="en" sz="1600" dirty="0"/>
              <a:t> number=1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JOB </a:t>
            </a:r>
            <a:r>
              <a:rPr lang="en" sz="1600" b="1" dirty="0">
                <a:solidFill>
                  <a:srgbClr val="38761D"/>
                </a:solidFill>
              </a:rPr>
              <a:t>B1</a:t>
            </a:r>
            <a:r>
              <a:rPr lang="en" sz="1600" dirty="0"/>
              <a:t> </a:t>
            </a:r>
            <a:r>
              <a:rPr lang="en" sz="1600" b="1" dirty="0">
                <a:solidFill>
                  <a:srgbClr val="38761D"/>
                </a:solidFill>
              </a:rPr>
              <a:t>B.sub</a:t>
            </a:r>
            <a:endParaRPr sz="1600" b="1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</a:rPr>
              <a:t>VARS </a:t>
            </a:r>
            <a:r>
              <a:rPr lang="en" sz="1600" b="1" dirty="0">
                <a:solidFill>
                  <a:srgbClr val="38761D"/>
                </a:solidFill>
              </a:rPr>
              <a:t>B1</a:t>
            </a:r>
            <a:r>
              <a:rPr lang="en" sz="1600" b="1" dirty="0">
                <a:solidFill>
                  <a:schemeClr val="dk1"/>
                </a:solidFill>
              </a:rPr>
              <a:t> number=1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PARENT </a:t>
            </a:r>
            <a:r>
              <a:rPr lang="en" sz="1600" b="1" dirty="0">
                <a:solidFill>
                  <a:srgbClr val="0000FF"/>
                </a:solidFill>
              </a:rPr>
              <a:t>A1</a:t>
            </a:r>
            <a:r>
              <a:rPr lang="en" sz="1600" dirty="0">
                <a:solidFill>
                  <a:schemeClr val="dk1"/>
                </a:solidFill>
              </a:rPr>
              <a:t> CHILD </a:t>
            </a:r>
            <a:r>
              <a:rPr lang="en" sz="1600" b="1" dirty="0">
                <a:solidFill>
                  <a:srgbClr val="38761D"/>
                </a:solidFill>
              </a:rPr>
              <a:t>B1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JOB </a:t>
            </a:r>
            <a:r>
              <a:rPr lang="en" sz="1600" b="1" dirty="0">
                <a:solidFill>
                  <a:srgbClr val="0000FF"/>
                </a:solidFill>
              </a:rPr>
              <a:t>A2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" sz="1600" b="1" dirty="0">
                <a:solidFill>
                  <a:srgbClr val="0000FF"/>
                </a:solidFill>
              </a:rPr>
              <a:t>A.sub</a:t>
            </a:r>
            <a:endParaRPr sz="16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VARS </a:t>
            </a:r>
            <a:r>
              <a:rPr lang="en" sz="1600" b="1" dirty="0">
                <a:solidFill>
                  <a:srgbClr val="0000FF"/>
                </a:solidFill>
              </a:rPr>
              <a:t>A2</a:t>
            </a:r>
            <a:r>
              <a:rPr lang="en" sz="1600" dirty="0">
                <a:solidFill>
                  <a:schemeClr val="dk1"/>
                </a:solidFill>
              </a:rPr>
              <a:t> number=2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JOB </a:t>
            </a:r>
            <a:r>
              <a:rPr lang="en" sz="1600" b="1" dirty="0">
                <a:solidFill>
                  <a:srgbClr val="38761D"/>
                </a:solidFill>
              </a:rPr>
              <a:t>B2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" sz="1600" b="1" dirty="0">
                <a:solidFill>
                  <a:srgbClr val="38761D"/>
                </a:solidFill>
              </a:rPr>
              <a:t>B.sub</a:t>
            </a:r>
            <a:endParaRPr sz="1600" b="1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VARS </a:t>
            </a:r>
            <a:r>
              <a:rPr lang="en" sz="1600" b="1" dirty="0">
                <a:solidFill>
                  <a:srgbClr val="38761D"/>
                </a:solidFill>
              </a:rPr>
              <a:t>B1</a:t>
            </a:r>
            <a:r>
              <a:rPr lang="en" sz="1600" b="1" dirty="0">
                <a:solidFill>
                  <a:schemeClr val="dk1"/>
                </a:solidFill>
              </a:rPr>
              <a:t> number=2</a:t>
            </a:r>
            <a:endParaRPr sz="1600" b="1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PARENT </a:t>
            </a:r>
            <a:r>
              <a:rPr lang="en" sz="1600" b="1" dirty="0">
                <a:solidFill>
                  <a:srgbClr val="0000FF"/>
                </a:solidFill>
              </a:rPr>
              <a:t>A2</a:t>
            </a:r>
            <a:r>
              <a:rPr lang="en" sz="1600" dirty="0">
                <a:solidFill>
                  <a:schemeClr val="dk1"/>
                </a:solidFill>
              </a:rPr>
              <a:t> CHILD </a:t>
            </a:r>
            <a:r>
              <a:rPr lang="en" sz="1600" b="1" dirty="0">
                <a:solidFill>
                  <a:srgbClr val="38761D"/>
                </a:solidFill>
              </a:rPr>
              <a:t>B2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⋮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578" name="Google Shape;578;p57"/>
          <p:cNvSpPr txBox="1"/>
          <p:nvPr/>
        </p:nvSpPr>
        <p:spPr>
          <a:xfrm>
            <a:off x="5906100" y="4687538"/>
            <a:ext cx="292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my-big.dag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A731B8-2834-031C-6342-7A7A315F77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Big DAG - What If It Fails?</a:t>
            </a:r>
            <a:endParaRPr dirty="0"/>
          </a:p>
        </p:txBody>
      </p:sp>
      <p:sp>
        <p:nvSpPr>
          <p:cNvPr id="439" name="Google Shape;439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35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Let's say that </a:t>
            </a:r>
            <a:r>
              <a:rPr lang="en" dirty="0">
                <a:solidFill>
                  <a:srgbClr val="0000FF"/>
                </a:solidFill>
              </a:rPr>
              <a:t>A</a:t>
            </a:r>
            <a:r>
              <a:rPr lang="en" baseline="-25000" dirty="0">
                <a:solidFill>
                  <a:srgbClr val="0000FF"/>
                </a:solidFill>
              </a:rPr>
              <a:t>1</a:t>
            </a:r>
            <a:r>
              <a:rPr lang="en" dirty="0"/>
              <a:t> job finishes and </a:t>
            </a:r>
            <a:r>
              <a:rPr lang="en" dirty="0">
                <a:solidFill>
                  <a:srgbClr val="0000FF"/>
                </a:solidFill>
              </a:rPr>
              <a:t>A-check.sh</a:t>
            </a:r>
            <a:r>
              <a:rPr lang="en" dirty="0"/>
              <a:t> finds that the output of </a:t>
            </a:r>
            <a:r>
              <a:rPr lang="en" dirty="0">
                <a:solidFill>
                  <a:srgbClr val="0000FF"/>
                </a:solidFill>
              </a:rPr>
              <a:t>A</a:t>
            </a:r>
            <a:r>
              <a:rPr lang="en" baseline="-25000" dirty="0">
                <a:solidFill>
                  <a:srgbClr val="0000FF"/>
                </a:solidFill>
              </a:rPr>
              <a:t>1</a:t>
            </a:r>
            <a:r>
              <a:rPr lang="en" dirty="0"/>
              <a:t> is incorrect, and that </a:t>
            </a:r>
            <a:r>
              <a:rPr lang="en" dirty="0">
                <a:solidFill>
                  <a:srgbClr val="0000FF"/>
                </a:solidFill>
              </a:rPr>
              <a:t>A</a:t>
            </a:r>
            <a:r>
              <a:rPr lang="en" baseline="-25000" dirty="0">
                <a:solidFill>
                  <a:srgbClr val="0000FF"/>
                </a:solidFill>
              </a:rPr>
              <a:t>1</a:t>
            </a:r>
            <a:r>
              <a:rPr lang="en" dirty="0"/>
              <a:t> has failed. What happens?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441" name="Google Shape;441;p50"/>
          <p:cNvGrpSpPr/>
          <p:nvPr/>
        </p:nvGrpSpPr>
        <p:grpSpPr>
          <a:xfrm>
            <a:off x="6487600" y="1505004"/>
            <a:ext cx="2131447" cy="619800"/>
            <a:chOff x="2692725" y="4129542"/>
            <a:chExt cx="2131447" cy="619800"/>
          </a:xfrm>
        </p:grpSpPr>
        <p:sp>
          <p:nvSpPr>
            <p:cNvPr id="442" name="Google Shape;442;p50"/>
            <p:cNvSpPr/>
            <p:nvPr/>
          </p:nvSpPr>
          <p:spPr>
            <a:xfrm>
              <a:off x="2692725" y="4129542"/>
              <a:ext cx="649500" cy="619800"/>
            </a:xfrm>
            <a:prstGeom prst="ellipse">
              <a:avLst/>
            </a:prstGeom>
            <a:solidFill>
              <a:srgbClr val="CFDEF3">
                <a:alpha val="3228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0"/>
            <p:cNvSpPr/>
            <p:nvPr/>
          </p:nvSpPr>
          <p:spPr>
            <a:xfrm>
              <a:off x="4174672" y="4129542"/>
              <a:ext cx="649500" cy="619800"/>
            </a:xfrm>
            <a:prstGeom prst="ellipse">
              <a:avLst/>
            </a:prstGeom>
            <a:solidFill>
              <a:srgbClr val="348E16">
                <a:alpha val="1646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0"/>
            <p:cNvSpPr txBox="1"/>
            <p:nvPr/>
          </p:nvSpPr>
          <p:spPr>
            <a:xfrm>
              <a:off x="2728872" y="4208592"/>
              <a:ext cx="579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FF"/>
                  </a:solidFill>
                </a:rPr>
                <a:t>A</a:t>
              </a:r>
              <a:r>
                <a:rPr lang="en" sz="1800" b="1" baseline="-25000">
                  <a:solidFill>
                    <a:srgbClr val="0000FF"/>
                  </a:solidFill>
                </a:rPr>
                <a:t>1</a:t>
              </a:r>
              <a:endParaRPr sz="1700" baseline="-25000">
                <a:solidFill>
                  <a:schemeClr val="dk1"/>
                </a:solidFill>
              </a:endParaRPr>
            </a:p>
          </p:txBody>
        </p:sp>
        <p:sp>
          <p:nvSpPr>
            <p:cNvPr id="445" name="Google Shape;445;p50"/>
            <p:cNvSpPr txBox="1"/>
            <p:nvPr/>
          </p:nvSpPr>
          <p:spPr>
            <a:xfrm>
              <a:off x="4214967" y="4208592"/>
              <a:ext cx="579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b="1">
                  <a:solidFill>
                    <a:srgbClr val="38761D"/>
                  </a:solidFill>
                </a:rPr>
                <a:t>B</a:t>
              </a:r>
              <a:r>
                <a:rPr lang="en" sz="1800" b="1" baseline="-25000">
                  <a:solidFill>
                    <a:srgbClr val="38761D"/>
                  </a:solidFill>
                </a:rPr>
                <a:t>1</a:t>
              </a:r>
              <a:endParaRPr sz="1700" baseline="-25000">
                <a:solidFill>
                  <a:srgbClr val="38761D"/>
                </a:solidFill>
              </a:endParaRPr>
            </a:p>
          </p:txBody>
        </p:sp>
        <p:cxnSp>
          <p:nvCxnSpPr>
            <p:cNvPr id="446" name="Google Shape;446;p50"/>
            <p:cNvCxnSpPr/>
            <p:nvPr/>
          </p:nvCxnSpPr>
          <p:spPr>
            <a:xfrm>
              <a:off x="3338534" y="4439442"/>
              <a:ext cx="8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47" name="Google Shape;447;p50"/>
          <p:cNvGrpSpPr/>
          <p:nvPr/>
        </p:nvGrpSpPr>
        <p:grpSpPr>
          <a:xfrm>
            <a:off x="6487600" y="2228104"/>
            <a:ext cx="2131447" cy="619800"/>
            <a:chOff x="2692725" y="4129542"/>
            <a:chExt cx="2131447" cy="619800"/>
          </a:xfrm>
        </p:grpSpPr>
        <p:sp>
          <p:nvSpPr>
            <p:cNvPr id="448" name="Google Shape;448;p50"/>
            <p:cNvSpPr/>
            <p:nvPr/>
          </p:nvSpPr>
          <p:spPr>
            <a:xfrm>
              <a:off x="2692725" y="4129542"/>
              <a:ext cx="649500" cy="619800"/>
            </a:xfrm>
            <a:prstGeom prst="ellipse">
              <a:avLst/>
            </a:prstGeom>
            <a:solidFill>
              <a:srgbClr val="CFDEF3">
                <a:alpha val="3228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0"/>
            <p:cNvSpPr/>
            <p:nvPr/>
          </p:nvSpPr>
          <p:spPr>
            <a:xfrm>
              <a:off x="4174672" y="4129542"/>
              <a:ext cx="649500" cy="619800"/>
            </a:xfrm>
            <a:prstGeom prst="ellipse">
              <a:avLst/>
            </a:prstGeom>
            <a:solidFill>
              <a:srgbClr val="348E16">
                <a:alpha val="1646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0"/>
            <p:cNvSpPr txBox="1"/>
            <p:nvPr/>
          </p:nvSpPr>
          <p:spPr>
            <a:xfrm>
              <a:off x="2728872" y="4208592"/>
              <a:ext cx="579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FF"/>
                  </a:solidFill>
                </a:rPr>
                <a:t>A</a:t>
              </a:r>
              <a:r>
                <a:rPr lang="en" sz="1800" b="1" baseline="-25000">
                  <a:solidFill>
                    <a:srgbClr val="0000FF"/>
                  </a:solidFill>
                </a:rPr>
                <a:t>2</a:t>
              </a:r>
              <a:endParaRPr sz="1700" baseline="-25000">
                <a:solidFill>
                  <a:schemeClr val="dk1"/>
                </a:solidFill>
              </a:endParaRPr>
            </a:p>
          </p:txBody>
        </p:sp>
        <p:sp>
          <p:nvSpPr>
            <p:cNvPr id="451" name="Google Shape;451;p50"/>
            <p:cNvSpPr txBox="1"/>
            <p:nvPr/>
          </p:nvSpPr>
          <p:spPr>
            <a:xfrm>
              <a:off x="4214967" y="4208592"/>
              <a:ext cx="579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b="1">
                  <a:solidFill>
                    <a:srgbClr val="38761D"/>
                  </a:solidFill>
                </a:rPr>
                <a:t>B</a:t>
              </a:r>
              <a:r>
                <a:rPr lang="en" sz="1800" b="1" baseline="-25000">
                  <a:solidFill>
                    <a:srgbClr val="38761D"/>
                  </a:solidFill>
                </a:rPr>
                <a:t>2</a:t>
              </a:r>
              <a:endParaRPr sz="1700" baseline="-25000">
                <a:solidFill>
                  <a:srgbClr val="38761D"/>
                </a:solidFill>
              </a:endParaRPr>
            </a:p>
          </p:txBody>
        </p:sp>
        <p:cxnSp>
          <p:nvCxnSpPr>
            <p:cNvPr id="452" name="Google Shape;452;p50"/>
            <p:cNvCxnSpPr/>
            <p:nvPr/>
          </p:nvCxnSpPr>
          <p:spPr>
            <a:xfrm>
              <a:off x="3338534" y="4439442"/>
              <a:ext cx="8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53" name="Google Shape;453;p50"/>
          <p:cNvGrpSpPr/>
          <p:nvPr/>
        </p:nvGrpSpPr>
        <p:grpSpPr>
          <a:xfrm>
            <a:off x="6487600" y="3018679"/>
            <a:ext cx="2131447" cy="619800"/>
            <a:chOff x="2692725" y="4129542"/>
            <a:chExt cx="2131447" cy="619800"/>
          </a:xfrm>
        </p:grpSpPr>
        <p:sp>
          <p:nvSpPr>
            <p:cNvPr id="454" name="Google Shape;454;p50"/>
            <p:cNvSpPr/>
            <p:nvPr/>
          </p:nvSpPr>
          <p:spPr>
            <a:xfrm>
              <a:off x="2692725" y="4129542"/>
              <a:ext cx="649500" cy="619800"/>
            </a:xfrm>
            <a:prstGeom prst="ellipse">
              <a:avLst/>
            </a:prstGeom>
            <a:solidFill>
              <a:srgbClr val="CFDEF3">
                <a:alpha val="3228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0"/>
            <p:cNvSpPr/>
            <p:nvPr/>
          </p:nvSpPr>
          <p:spPr>
            <a:xfrm>
              <a:off x="4174672" y="4129542"/>
              <a:ext cx="649500" cy="619800"/>
            </a:xfrm>
            <a:prstGeom prst="ellipse">
              <a:avLst/>
            </a:prstGeom>
            <a:solidFill>
              <a:srgbClr val="348E16">
                <a:alpha val="1646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0"/>
            <p:cNvSpPr txBox="1"/>
            <p:nvPr/>
          </p:nvSpPr>
          <p:spPr>
            <a:xfrm>
              <a:off x="2728872" y="4208592"/>
              <a:ext cx="579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FF"/>
                  </a:solidFill>
                </a:rPr>
                <a:t>A</a:t>
              </a:r>
              <a:r>
                <a:rPr lang="en" sz="1800" b="1" i="1" baseline="-25000">
                  <a:solidFill>
                    <a:srgbClr val="0000FF"/>
                  </a:solidFill>
                </a:rPr>
                <a:t>N</a:t>
              </a:r>
              <a:endParaRPr sz="1700" i="1" baseline="-25000">
                <a:solidFill>
                  <a:schemeClr val="dk1"/>
                </a:solidFill>
              </a:endParaRPr>
            </a:p>
          </p:txBody>
        </p:sp>
        <p:sp>
          <p:nvSpPr>
            <p:cNvPr id="457" name="Google Shape;457;p50"/>
            <p:cNvSpPr txBox="1"/>
            <p:nvPr/>
          </p:nvSpPr>
          <p:spPr>
            <a:xfrm>
              <a:off x="4214967" y="4208592"/>
              <a:ext cx="579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b="1">
                  <a:solidFill>
                    <a:srgbClr val="38761D"/>
                  </a:solidFill>
                </a:rPr>
                <a:t>B</a:t>
              </a:r>
              <a:r>
                <a:rPr lang="en" sz="1800" b="1" i="1" baseline="-25000">
                  <a:solidFill>
                    <a:srgbClr val="38761D"/>
                  </a:solidFill>
                </a:rPr>
                <a:t>N</a:t>
              </a:r>
              <a:endParaRPr sz="1700" i="1" baseline="-25000">
                <a:solidFill>
                  <a:srgbClr val="38761D"/>
                </a:solidFill>
              </a:endParaRPr>
            </a:p>
          </p:txBody>
        </p:sp>
        <p:cxnSp>
          <p:nvCxnSpPr>
            <p:cNvPr id="458" name="Google Shape;458;p50"/>
            <p:cNvCxnSpPr/>
            <p:nvPr/>
          </p:nvCxnSpPr>
          <p:spPr>
            <a:xfrm>
              <a:off x="3338534" y="4439442"/>
              <a:ext cx="8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59" name="Google Shape;459;p50"/>
          <p:cNvSpPr txBox="1"/>
          <p:nvPr/>
        </p:nvSpPr>
        <p:spPr>
          <a:xfrm>
            <a:off x="7377075" y="2569813"/>
            <a:ext cx="35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>
                <a:solidFill>
                  <a:schemeClr val="dk1"/>
                </a:solidFill>
              </a:rPr>
              <a:t>⋮</a:t>
            </a:r>
            <a:endParaRPr sz="3700" b="1">
              <a:solidFill>
                <a:schemeClr val="dk1"/>
              </a:solidFill>
            </a:endParaRPr>
          </a:p>
        </p:txBody>
      </p:sp>
      <p:sp>
        <p:nvSpPr>
          <p:cNvPr id="460" name="Google Shape;460;p50"/>
          <p:cNvSpPr txBox="1"/>
          <p:nvPr/>
        </p:nvSpPr>
        <p:spPr>
          <a:xfrm>
            <a:off x="6962775" y="1580925"/>
            <a:ext cx="3525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X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461" name="Google Shape;461;p50"/>
          <p:cNvSpPr txBox="1"/>
          <p:nvPr/>
        </p:nvSpPr>
        <p:spPr>
          <a:xfrm>
            <a:off x="6200775" y="2124800"/>
            <a:ext cx="3525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7F7F7F"/>
                </a:solidFill>
              </a:rPr>
              <a:t>?</a:t>
            </a:r>
            <a:endParaRPr sz="1800" b="1">
              <a:solidFill>
                <a:srgbClr val="7F7F7F"/>
              </a:solidFill>
            </a:endParaRPr>
          </a:p>
        </p:txBody>
      </p:sp>
      <p:sp>
        <p:nvSpPr>
          <p:cNvPr id="462" name="Google Shape;462;p50"/>
          <p:cNvSpPr txBox="1"/>
          <p:nvPr/>
        </p:nvSpPr>
        <p:spPr>
          <a:xfrm>
            <a:off x="7729575" y="2124800"/>
            <a:ext cx="3525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7F7F7F"/>
                </a:solidFill>
              </a:rPr>
              <a:t>?</a:t>
            </a:r>
            <a:endParaRPr sz="1800" b="1">
              <a:solidFill>
                <a:srgbClr val="7F7F7F"/>
              </a:solidFill>
            </a:endParaRPr>
          </a:p>
        </p:txBody>
      </p:sp>
      <p:sp>
        <p:nvSpPr>
          <p:cNvPr id="463" name="Google Shape;463;p50"/>
          <p:cNvSpPr txBox="1"/>
          <p:nvPr/>
        </p:nvSpPr>
        <p:spPr>
          <a:xfrm>
            <a:off x="7729575" y="1384713"/>
            <a:ext cx="3525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7F7F7F"/>
                </a:solidFill>
              </a:rPr>
              <a:t>?</a:t>
            </a:r>
            <a:endParaRPr sz="1800" b="1" dirty="0">
              <a:solidFill>
                <a:srgbClr val="7F7F7F"/>
              </a:solidFill>
            </a:endParaRPr>
          </a:p>
        </p:txBody>
      </p:sp>
      <p:sp>
        <p:nvSpPr>
          <p:cNvPr id="464" name="Google Shape;464;p50"/>
          <p:cNvSpPr txBox="1"/>
          <p:nvPr/>
        </p:nvSpPr>
        <p:spPr>
          <a:xfrm>
            <a:off x="6200775" y="2922613"/>
            <a:ext cx="3525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7F7F7F"/>
                </a:solidFill>
              </a:rPr>
              <a:t>?</a:t>
            </a:r>
            <a:endParaRPr sz="1800" b="1" dirty="0">
              <a:solidFill>
                <a:srgbClr val="7F7F7F"/>
              </a:solidFill>
            </a:endParaRPr>
          </a:p>
        </p:txBody>
      </p:sp>
      <p:sp>
        <p:nvSpPr>
          <p:cNvPr id="465" name="Google Shape;465;p50"/>
          <p:cNvSpPr txBox="1"/>
          <p:nvPr/>
        </p:nvSpPr>
        <p:spPr>
          <a:xfrm>
            <a:off x="7729575" y="2922613"/>
            <a:ext cx="3525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7F7F7F"/>
                </a:solidFill>
              </a:rPr>
              <a:t>?</a:t>
            </a:r>
            <a:endParaRPr sz="1800" b="1">
              <a:solidFill>
                <a:srgbClr val="7F7F7F"/>
              </a:solidFill>
            </a:endParaRPr>
          </a:p>
        </p:txBody>
      </p:sp>
      <p:sp>
        <p:nvSpPr>
          <p:cNvPr id="466" name="Google Shape;466;p50"/>
          <p:cNvSpPr txBox="1"/>
          <p:nvPr/>
        </p:nvSpPr>
        <p:spPr>
          <a:xfrm>
            <a:off x="6962775" y="3809238"/>
            <a:ext cx="2391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</a:rPr>
              <a:t>X</a:t>
            </a:r>
            <a:r>
              <a:rPr lang="en" sz="1200">
                <a:solidFill>
                  <a:srgbClr val="FF0000"/>
                </a:solidFill>
              </a:rPr>
              <a:t> = Failed</a:t>
            </a:r>
            <a:endParaRPr sz="120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66666"/>
                </a:solidFill>
              </a:rPr>
              <a:t>?</a:t>
            </a:r>
            <a:r>
              <a:rPr lang="en" sz="1200">
                <a:solidFill>
                  <a:srgbClr val="666666"/>
                </a:solidFill>
              </a:rPr>
              <a:t> = Not known yet</a:t>
            </a:r>
            <a:endParaRPr sz="1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900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589F38-E91E-C9C4-6F67-63F101577C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 build="p"/>
      <p:bldP spid="460" grpId="0"/>
      <p:bldP spid="461" grpId="0"/>
      <p:bldP spid="462" grpId="0"/>
      <p:bldP spid="463" grpId="0"/>
      <p:bldP spid="464" grpId="0"/>
      <p:bldP spid="465" grpId="0"/>
      <p:bldP spid="46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 Big DAG - What If </a:t>
            </a:r>
            <a:r>
              <a:rPr lang="en"/>
              <a:t>It Fails?</a:t>
            </a:r>
            <a:endParaRPr dirty="0"/>
          </a:p>
        </p:txBody>
      </p:sp>
      <p:sp>
        <p:nvSpPr>
          <p:cNvPr id="472" name="Google Shape;472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3445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Let's say that </a:t>
            </a:r>
            <a:r>
              <a:rPr lang="en" dirty="0">
                <a:solidFill>
                  <a:srgbClr val="0000FF"/>
                </a:solidFill>
              </a:rPr>
              <a:t>A</a:t>
            </a:r>
            <a:r>
              <a:rPr lang="en" baseline="-25000" dirty="0">
                <a:solidFill>
                  <a:srgbClr val="0000FF"/>
                </a:solidFill>
              </a:rPr>
              <a:t>1</a:t>
            </a:r>
            <a:r>
              <a:rPr lang="en" dirty="0"/>
              <a:t> job finishes and</a:t>
            </a:r>
            <a:r>
              <a:rPr lang="en" dirty="0">
                <a:solidFill>
                  <a:srgbClr val="0000FF"/>
                </a:solidFill>
              </a:rPr>
              <a:t> A-check.sh</a:t>
            </a:r>
            <a:r>
              <a:rPr lang="en" dirty="0"/>
              <a:t> finds that the output of </a:t>
            </a:r>
            <a:r>
              <a:rPr lang="en" dirty="0">
                <a:solidFill>
                  <a:srgbClr val="0000FF"/>
                </a:solidFill>
              </a:rPr>
              <a:t>A</a:t>
            </a:r>
            <a:r>
              <a:rPr lang="en" baseline="-25000" dirty="0">
                <a:solidFill>
                  <a:srgbClr val="0000FF"/>
                </a:solidFill>
              </a:rPr>
              <a:t>1</a:t>
            </a:r>
            <a:r>
              <a:rPr lang="en" dirty="0"/>
              <a:t> is incorrect, and that </a:t>
            </a:r>
            <a:r>
              <a:rPr lang="en" dirty="0">
                <a:solidFill>
                  <a:srgbClr val="0000FF"/>
                </a:solidFill>
              </a:rPr>
              <a:t>A</a:t>
            </a:r>
            <a:r>
              <a:rPr lang="en" baseline="-25000" dirty="0">
                <a:solidFill>
                  <a:srgbClr val="0000FF"/>
                </a:solidFill>
              </a:rPr>
              <a:t>1</a:t>
            </a:r>
            <a:r>
              <a:rPr lang="en" dirty="0"/>
              <a:t> has failed. What happens?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DAGMan does as much work as it can, then creates a Rescue DAG.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While </a:t>
            </a:r>
            <a:r>
              <a:rPr lang="en" dirty="0">
                <a:solidFill>
                  <a:srgbClr val="188038"/>
                </a:solidFill>
              </a:rPr>
              <a:t>B</a:t>
            </a:r>
            <a:r>
              <a:rPr lang="en" baseline="-25000" dirty="0">
                <a:solidFill>
                  <a:srgbClr val="188038"/>
                </a:solidFill>
              </a:rPr>
              <a:t>1</a:t>
            </a:r>
            <a:r>
              <a:rPr lang="en" dirty="0"/>
              <a:t> won't be started, the DAG node scheduler will keep submitting and managing the other </a:t>
            </a:r>
            <a:r>
              <a:rPr lang="en" dirty="0">
                <a:solidFill>
                  <a:srgbClr val="0000FF"/>
                </a:solidFill>
              </a:rPr>
              <a:t>A</a:t>
            </a:r>
            <a:r>
              <a:rPr lang="en" baseline="-25000" dirty="0">
                <a:solidFill>
                  <a:srgbClr val="0000FF"/>
                </a:solidFill>
              </a:rPr>
              <a:t>N</a:t>
            </a:r>
            <a:r>
              <a:rPr lang="en" dirty="0"/>
              <a:t> &amp; </a:t>
            </a:r>
            <a:r>
              <a:rPr lang="en" dirty="0">
                <a:solidFill>
                  <a:srgbClr val="188038"/>
                </a:solidFill>
              </a:rPr>
              <a:t>B</a:t>
            </a:r>
            <a:r>
              <a:rPr lang="en" baseline="-25000" dirty="0">
                <a:solidFill>
                  <a:srgbClr val="188038"/>
                </a:solidFill>
              </a:rPr>
              <a:t>N</a:t>
            </a:r>
            <a:r>
              <a:rPr lang="en" dirty="0">
                <a:solidFill>
                  <a:srgbClr val="188038"/>
                </a:solidFill>
              </a:rPr>
              <a:t> </a:t>
            </a:r>
            <a:r>
              <a:rPr lang="en" dirty="0"/>
              <a:t>jobs until there is no more work.</a:t>
            </a:r>
            <a:endParaRPr dirty="0"/>
          </a:p>
        </p:txBody>
      </p:sp>
      <p:grpSp>
        <p:nvGrpSpPr>
          <p:cNvPr id="474" name="Google Shape;474;p51"/>
          <p:cNvGrpSpPr/>
          <p:nvPr/>
        </p:nvGrpSpPr>
        <p:grpSpPr>
          <a:xfrm>
            <a:off x="6487600" y="1505004"/>
            <a:ext cx="2131447" cy="619800"/>
            <a:chOff x="2692725" y="4129542"/>
            <a:chExt cx="2131447" cy="619800"/>
          </a:xfrm>
        </p:grpSpPr>
        <p:sp>
          <p:nvSpPr>
            <p:cNvPr id="475" name="Google Shape;475;p51"/>
            <p:cNvSpPr/>
            <p:nvPr/>
          </p:nvSpPr>
          <p:spPr>
            <a:xfrm>
              <a:off x="2692725" y="4129542"/>
              <a:ext cx="649500" cy="619800"/>
            </a:xfrm>
            <a:prstGeom prst="ellipse">
              <a:avLst/>
            </a:prstGeom>
            <a:solidFill>
              <a:srgbClr val="CFDEF3">
                <a:alpha val="3228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4174672" y="4129542"/>
              <a:ext cx="649500" cy="619800"/>
            </a:xfrm>
            <a:prstGeom prst="ellipse">
              <a:avLst/>
            </a:prstGeom>
            <a:solidFill>
              <a:srgbClr val="348E16">
                <a:alpha val="1646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1"/>
            <p:cNvSpPr txBox="1"/>
            <p:nvPr/>
          </p:nvSpPr>
          <p:spPr>
            <a:xfrm>
              <a:off x="2728872" y="4208592"/>
              <a:ext cx="579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FF"/>
                  </a:solidFill>
                </a:rPr>
                <a:t>A</a:t>
              </a:r>
              <a:r>
                <a:rPr lang="en" sz="1800" b="1" baseline="-25000">
                  <a:solidFill>
                    <a:srgbClr val="0000FF"/>
                  </a:solidFill>
                </a:rPr>
                <a:t>1</a:t>
              </a:r>
              <a:endParaRPr sz="1700" baseline="-25000">
                <a:solidFill>
                  <a:schemeClr val="dk1"/>
                </a:solidFill>
              </a:endParaRPr>
            </a:p>
          </p:txBody>
        </p:sp>
        <p:sp>
          <p:nvSpPr>
            <p:cNvPr id="478" name="Google Shape;478;p51"/>
            <p:cNvSpPr txBox="1"/>
            <p:nvPr/>
          </p:nvSpPr>
          <p:spPr>
            <a:xfrm>
              <a:off x="4214967" y="4208592"/>
              <a:ext cx="579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b="1">
                  <a:solidFill>
                    <a:srgbClr val="38761D"/>
                  </a:solidFill>
                </a:rPr>
                <a:t>B</a:t>
              </a:r>
              <a:r>
                <a:rPr lang="en" sz="1800" b="1" baseline="-25000">
                  <a:solidFill>
                    <a:srgbClr val="38761D"/>
                  </a:solidFill>
                </a:rPr>
                <a:t>1</a:t>
              </a:r>
              <a:endParaRPr sz="1700" baseline="-25000">
                <a:solidFill>
                  <a:srgbClr val="38761D"/>
                </a:solidFill>
              </a:endParaRPr>
            </a:p>
          </p:txBody>
        </p:sp>
        <p:cxnSp>
          <p:nvCxnSpPr>
            <p:cNvPr id="479" name="Google Shape;479;p51"/>
            <p:cNvCxnSpPr/>
            <p:nvPr/>
          </p:nvCxnSpPr>
          <p:spPr>
            <a:xfrm>
              <a:off x="3338534" y="4439442"/>
              <a:ext cx="8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80" name="Google Shape;480;p51"/>
          <p:cNvGrpSpPr/>
          <p:nvPr/>
        </p:nvGrpSpPr>
        <p:grpSpPr>
          <a:xfrm>
            <a:off x="6487600" y="2228104"/>
            <a:ext cx="2131447" cy="619800"/>
            <a:chOff x="2692725" y="4129542"/>
            <a:chExt cx="2131447" cy="619800"/>
          </a:xfrm>
        </p:grpSpPr>
        <p:sp>
          <p:nvSpPr>
            <p:cNvPr id="481" name="Google Shape;481;p51"/>
            <p:cNvSpPr/>
            <p:nvPr/>
          </p:nvSpPr>
          <p:spPr>
            <a:xfrm>
              <a:off x="2692725" y="4129542"/>
              <a:ext cx="649500" cy="619800"/>
            </a:xfrm>
            <a:prstGeom prst="ellipse">
              <a:avLst/>
            </a:prstGeom>
            <a:solidFill>
              <a:srgbClr val="CFDEF3">
                <a:alpha val="3228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4174672" y="4129542"/>
              <a:ext cx="649500" cy="619800"/>
            </a:xfrm>
            <a:prstGeom prst="ellipse">
              <a:avLst/>
            </a:prstGeom>
            <a:solidFill>
              <a:srgbClr val="348E16">
                <a:alpha val="1646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1"/>
            <p:cNvSpPr txBox="1"/>
            <p:nvPr/>
          </p:nvSpPr>
          <p:spPr>
            <a:xfrm>
              <a:off x="2728872" y="4208592"/>
              <a:ext cx="579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FF"/>
                  </a:solidFill>
                </a:rPr>
                <a:t>A</a:t>
              </a:r>
              <a:r>
                <a:rPr lang="en" sz="1800" b="1" baseline="-25000">
                  <a:solidFill>
                    <a:srgbClr val="0000FF"/>
                  </a:solidFill>
                </a:rPr>
                <a:t>2</a:t>
              </a:r>
              <a:endParaRPr sz="1700" baseline="-25000">
                <a:solidFill>
                  <a:schemeClr val="dk1"/>
                </a:solidFill>
              </a:endParaRPr>
            </a:p>
          </p:txBody>
        </p:sp>
        <p:sp>
          <p:nvSpPr>
            <p:cNvPr id="484" name="Google Shape;484;p51"/>
            <p:cNvSpPr txBox="1"/>
            <p:nvPr/>
          </p:nvSpPr>
          <p:spPr>
            <a:xfrm>
              <a:off x="4214967" y="4208592"/>
              <a:ext cx="579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b="1">
                  <a:solidFill>
                    <a:srgbClr val="38761D"/>
                  </a:solidFill>
                </a:rPr>
                <a:t>B</a:t>
              </a:r>
              <a:r>
                <a:rPr lang="en" sz="1800" b="1" baseline="-25000">
                  <a:solidFill>
                    <a:srgbClr val="38761D"/>
                  </a:solidFill>
                </a:rPr>
                <a:t>2</a:t>
              </a:r>
              <a:endParaRPr sz="1700" baseline="-25000">
                <a:solidFill>
                  <a:srgbClr val="38761D"/>
                </a:solidFill>
              </a:endParaRPr>
            </a:p>
          </p:txBody>
        </p:sp>
        <p:cxnSp>
          <p:nvCxnSpPr>
            <p:cNvPr id="485" name="Google Shape;485;p51"/>
            <p:cNvCxnSpPr/>
            <p:nvPr/>
          </p:nvCxnSpPr>
          <p:spPr>
            <a:xfrm>
              <a:off x="3338534" y="4439442"/>
              <a:ext cx="8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86" name="Google Shape;486;p51"/>
          <p:cNvGrpSpPr/>
          <p:nvPr/>
        </p:nvGrpSpPr>
        <p:grpSpPr>
          <a:xfrm>
            <a:off x="6487600" y="3018679"/>
            <a:ext cx="2131447" cy="619800"/>
            <a:chOff x="2692725" y="4129542"/>
            <a:chExt cx="2131447" cy="619800"/>
          </a:xfrm>
        </p:grpSpPr>
        <p:sp>
          <p:nvSpPr>
            <p:cNvPr id="487" name="Google Shape;487;p51"/>
            <p:cNvSpPr/>
            <p:nvPr/>
          </p:nvSpPr>
          <p:spPr>
            <a:xfrm>
              <a:off x="2692725" y="4129542"/>
              <a:ext cx="649500" cy="619800"/>
            </a:xfrm>
            <a:prstGeom prst="ellipse">
              <a:avLst/>
            </a:prstGeom>
            <a:solidFill>
              <a:srgbClr val="CFDEF3">
                <a:alpha val="3228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1"/>
            <p:cNvSpPr/>
            <p:nvPr/>
          </p:nvSpPr>
          <p:spPr>
            <a:xfrm>
              <a:off x="4174672" y="4129542"/>
              <a:ext cx="649500" cy="619800"/>
            </a:xfrm>
            <a:prstGeom prst="ellipse">
              <a:avLst/>
            </a:prstGeom>
            <a:solidFill>
              <a:srgbClr val="348E16">
                <a:alpha val="1646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1"/>
            <p:cNvSpPr txBox="1"/>
            <p:nvPr/>
          </p:nvSpPr>
          <p:spPr>
            <a:xfrm>
              <a:off x="2728872" y="4208592"/>
              <a:ext cx="579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FF"/>
                  </a:solidFill>
                </a:rPr>
                <a:t>A</a:t>
              </a:r>
              <a:r>
                <a:rPr lang="en" sz="1800" b="1" i="1" baseline="-25000">
                  <a:solidFill>
                    <a:srgbClr val="0000FF"/>
                  </a:solidFill>
                </a:rPr>
                <a:t>N</a:t>
              </a:r>
              <a:endParaRPr sz="1700" i="1" baseline="-25000">
                <a:solidFill>
                  <a:schemeClr val="dk1"/>
                </a:solidFill>
              </a:endParaRPr>
            </a:p>
          </p:txBody>
        </p:sp>
        <p:sp>
          <p:nvSpPr>
            <p:cNvPr id="490" name="Google Shape;490;p51"/>
            <p:cNvSpPr txBox="1"/>
            <p:nvPr/>
          </p:nvSpPr>
          <p:spPr>
            <a:xfrm>
              <a:off x="4214967" y="4208592"/>
              <a:ext cx="579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b="1">
                  <a:solidFill>
                    <a:srgbClr val="38761D"/>
                  </a:solidFill>
                </a:rPr>
                <a:t>B</a:t>
              </a:r>
              <a:r>
                <a:rPr lang="en" sz="1800" b="1" i="1" baseline="-25000">
                  <a:solidFill>
                    <a:srgbClr val="38761D"/>
                  </a:solidFill>
                </a:rPr>
                <a:t>N</a:t>
              </a:r>
              <a:endParaRPr sz="1700" i="1" baseline="-25000">
                <a:solidFill>
                  <a:srgbClr val="38761D"/>
                </a:solidFill>
              </a:endParaRPr>
            </a:p>
          </p:txBody>
        </p:sp>
        <p:cxnSp>
          <p:nvCxnSpPr>
            <p:cNvPr id="491" name="Google Shape;491;p51"/>
            <p:cNvCxnSpPr/>
            <p:nvPr/>
          </p:nvCxnSpPr>
          <p:spPr>
            <a:xfrm>
              <a:off x="3338534" y="4439442"/>
              <a:ext cx="8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92" name="Google Shape;492;p51"/>
          <p:cNvSpPr txBox="1"/>
          <p:nvPr/>
        </p:nvSpPr>
        <p:spPr>
          <a:xfrm>
            <a:off x="7377075" y="2569813"/>
            <a:ext cx="35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>
                <a:solidFill>
                  <a:schemeClr val="dk1"/>
                </a:solidFill>
              </a:rPr>
              <a:t>⋮</a:t>
            </a:r>
            <a:endParaRPr sz="3700" b="1">
              <a:solidFill>
                <a:schemeClr val="dk1"/>
              </a:solidFill>
            </a:endParaRPr>
          </a:p>
        </p:txBody>
      </p:sp>
      <p:sp>
        <p:nvSpPr>
          <p:cNvPr id="493" name="Google Shape;493;p51"/>
          <p:cNvSpPr txBox="1"/>
          <p:nvPr/>
        </p:nvSpPr>
        <p:spPr>
          <a:xfrm>
            <a:off x="6962775" y="1580925"/>
            <a:ext cx="3525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</a:rPr>
              <a:t>X</a:t>
            </a:r>
            <a:endParaRPr sz="1800" b="1" dirty="0">
              <a:solidFill>
                <a:srgbClr val="FF0000"/>
              </a:solidFill>
            </a:endParaRPr>
          </a:p>
        </p:txBody>
      </p:sp>
      <p:sp>
        <p:nvSpPr>
          <p:cNvPr id="494" name="Google Shape;494;p51"/>
          <p:cNvSpPr txBox="1"/>
          <p:nvPr/>
        </p:nvSpPr>
        <p:spPr>
          <a:xfrm>
            <a:off x="5655825" y="2124800"/>
            <a:ext cx="14424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9900FF"/>
                </a:solidFill>
              </a:rPr>
              <a:t>S</a:t>
            </a:r>
            <a:endParaRPr sz="1100" b="1" dirty="0">
              <a:solidFill>
                <a:srgbClr val="9900FF"/>
              </a:solidFill>
            </a:endParaRPr>
          </a:p>
        </p:txBody>
      </p:sp>
      <p:sp>
        <p:nvSpPr>
          <p:cNvPr id="495" name="Google Shape;495;p51"/>
          <p:cNvSpPr txBox="1"/>
          <p:nvPr/>
        </p:nvSpPr>
        <p:spPr>
          <a:xfrm>
            <a:off x="7729575" y="2124800"/>
            <a:ext cx="3525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666666"/>
                </a:solidFill>
              </a:rPr>
              <a:t>?</a:t>
            </a:r>
            <a:endParaRPr sz="1800" b="1">
              <a:solidFill>
                <a:srgbClr val="666666"/>
              </a:solidFill>
            </a:endParaRPr>
          </a:p>
        </p:txBody>
      </p:sp>
      <p:sp>
        <p:nvSpPr>
          <p:cNvPr id="496" name="Google Shape;496;p51"/>
          <p:cNvSpPr txBox="1"/>
          <p:nvPr/>
        </p:nvSpPr>
        <p:spPr>
          <a:xfrm>
            <a:off x="7729575" y="1384713"/>
            <a:ext cx="3525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9900"/>
                </a:solidFill>
              </a:rPr>
              <a:t>Ø</a:t>
            </a:r>
            <a:endParaRPr sz="1800" b="1">
              <a:solidFill>
                <a:srgbClr val="FF9900"/>
              </a:solidFill>
            </a:endParaRPr>
          </a:p>
        </p:txBody>
      </p:sp>
      <p:sp>
        <p:nvSpPr>
          <p:cNvPr id="497" name="Google Shape;497;p51"/>
          <p:cNvSpPr txBox="1"/>
          <p:nvPr/>
        </p:nvSpPr>
        <p:spPr>
          <a:xfrm>
            <a:off x="6200775" y="2922613"/>
            <a:ext cx="3525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9900FF"/>
                </a:solidFill>
              </a:rPr>
              <a:t>S</a:t>
            </a:r>
            <a:endParaRPr sz="1800" b="1">
              <a:solidFill>
                <a:srgbClr val="9900FF"/>
              </a:solidFill>
            </a:endParaRPr>
          </a:p>
        </p:txBody>
      </p:sp>
      <p:sp>
        <p:nvSpPr>
          <p:cNvPr id="498" name="Google Shape;498;p51"/>
          <p:cNvSpPr txBox="1"/>
          <p:nvPr/>
        </p:nvSpPr>
        <p:spPr>
          <a:xfrm>
            <a:off x="7729575" y="2922613"/>
            <a:ext cx="3525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666666"/>
                </a:solidFill>
              </a:rPr>
              <a:t>?</a:t>
            </a:r>
            <a:endParaRPr sz="1800" b="1">
              <a:solidFill>
                <a:srgbClr val="666666"/>
              </a:solidFill>
            </a:endParaRPr>
          </a:p>
        </p:txBody>
      </p:sp>
      <p:sp>
        <p:nvSpPr>
          <p:cNvPr id="499" name="Google Shape;499;p51"/>
          <p:cNvSpPr txBox="1"/>
          <p:nvPr/>
        </p:nvSpPr>
        <p:spPr>
          <a:xfrm>
            <a:off x="6752400" y="3911663"/>
            <a:ext cx="2391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9900FF"/>
                </a:solidFill>
              </a:rPr>
              <a:t>S</a:t>
            </a:r>
            <a:r>
              <a:rPr lang="en" sz="1200" dirty="0">
                <a:solidFill>
                  <a:srgbClr val="9900FF"/>
                </a:solidFill>
              </a:rPr>
              <a:t> = Submitted</a:t>
            </a:r>
            <a:endParaRPr sz="1200" dirty="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X</a:t>
            </a:r>
            <a:r>
              <a:rPr lang="en" sz="1200" dirty="0">
                <a:solidFill>
                  <a:srgbClr val="FF0000"/>
                </a:solidFill>
              </a:rPr>
              <a:t> = Failed</a:t>
            </a:r>
            <a:endParaRPr sz="12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</a:rPr>
              <a:t>Ø</a:t>
            </a:r>
            <a:r>
              <a:rPr lang="en" sz="1200" dirty="0">
                <a:solidFill>
                  <a:srgbClr val="666666"/>
                </a:solidFill>
              </a:rPr>
              <a:t> </a:t>
            </a:r>
            <a:r>
              <a:rPr lang="en" sz="1200" dirty="0">
                <a:solidFill>
                  <a:srgbClr val="FF9900"/>
                </a:solidFill>
              </a:rPr>
              <a:t>= Will not be submitted</a:t>
            </a:r>
            <a:endParaRPr sz="1200" dirty="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66666"/>
                </a:solidFill>
              </a:rPr>
              <a:t>?</a:t>
            </a:r>
            <a:r>
              <a:rPr lang="en" sz="1200" dirty="0">
                <a:solidFill>
                  <a:srgbClr val="666666"/>
                </a:solidFill>
              </a:rPr>
              <a:t> = Not known yet</a:t>
            </a:r>
            <a:endParaRPr sz="1200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9900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BA67DA-9601-4C66-B27F-B58114F6A2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" grpId="0" uiExpand="1" build="p"/>
      <p:bldP spid="494" grpId="0"/>
      <p:bldP spid="495" grpId="0"/>
      <p:bldP spid="496" grpId="0"/>
      <p:bldP spid="497" grpId="0"/>
      <p:bldP spid="498" grpId="0"/>
      <p:bldP spid="4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 dirty="0"/>
              <a:t>The</a:t>
            </a:r>
            <a:r>
              <a:rPr lang="en" i="1" dirty="0"/>
              <a:t> </a:t>
            </a:r>
            <a:r>
              <a:rPr lang="en" sz="2300" u="sng" dirty="0"/>
              <a:t>D</a:t>
            </a:r>
            <a:r>
              <a:rPr lang="en" sz="2300" dirty="0"/>
              <a:t>irected </a:t>
            </a:r>
            <a:r>
              <a:rPr lang="en" sz="2300" u="sng" dirty="0"/>
              <a:t>A</a:t>
            </a:r>
            <a:r>
              <a:rPr lang="en" sz="2300" dirty="0"/>
              <a:t>cyclic </a:t>
            </a:r>
            <a:r>
              <a:rPr lang="en" sz="2300" u="sng" dirty="0"/>
              <a:t>G</a:t>
            </a:r>
            <a:r>
              <a:rPr lang="en" sz="2300" dirty="0"/>
              <a:t>raph </a:t>
            </a:r>
            <a:r>
              <a:rPr lang="en" sz="2300" u="sng" dirty="0"/>
              <a:t>Man</a:t>
            </a:r>
            <a:r>
              <a:rPr lang="en" sz="2300" dirty="0"/>
              <a:t>ager (</a:t>
            </a:r>
            <a:r>
              <a:rPr lang="en" sz="2300" b="1" dirty="0"/>
              <a:t>DAGMan</a:t>
            </a:r>
            <a:r>
              <a:rPr lang="en" sz="2300" dirty="0"/>
              <a:t>) manages the placement of lists of jobs represented by "nodes" that are connected by "edges"</a:t>
            </a:r>
            <a:endParaRPr i="1" dirty="0"/>
          </a:p>
        </p:txBody>
      </p:sp>
      <p:grpSp>
        <p:nvGrpSpPr>
          <p:cNvPr id="102" name="Google Shape;102;p19"/>
          <p:cNvGrpSpPr/>
          <p:nvPr/>
        </p:nvGrpSpPr>
        <p:grpSpPr>
          <a:xfrm>
            <a:off x="2790725" y="2855500"/>
            <a:ext cx="3654400" cy="765000"/>
            <a:chOff x="2687950" y="3255700"/>
            <a:chExt cx="3654400" cy="765000"/>
          </a:xfrm>
        </p:grpSpPr>
        <p:sp>
          <p:nvSpPr>
            <p:cNvPr id="103" name="Google Shape;103;p19"/>
            <p:cNvSpPr txBox="1"/>
            <p:nvPr/>
          </p:nvSpPr>
          <p:spPr>
            <a:xfrm>
              <a:off x="2687950" y="3255700"/>
              <a:ext cx="9234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FF"/>
                  </a:solidFill>
                </a:rPr>
                <a:t>A</a:t>
              </a:r>
              <a:br>
                <a:rPr lang="en" sz="1800" b="1">
                  <a:solidFill>
                    <a:srgbClr val="0000FF"/>
                  </a:solidFill>
                </a:rPr>
              </a:br>
              <a:r>
                <a:rPr lang="en" sz="1700">
                  <a:solidFill>
                    <a:srgbClr val="0000FF"/>
                  </a:solidFill>
                </a:rPr>
                <a:t>(A.sub)</a:t>
              </a:r>
              <a:endParaRPr sz="1700">
                <a:solidFill>
                  <a:schemeClr val="dk1"/>
                </a:solidFill>
              </a:endParaRPr>
            </a:p>
          </p:txBody>
        </p:sp>
        <p:sp>
          <p:nvSpPr>
            <p:cNvPr id="104" name="Google Shape;104;p19"/>
            <p:cNvSpPr txBox="1"/>
            <p:nvPr/>
          </p:nvSpPr>
          <p:spPr>
            <a:xfrm>
              <a:off x="5418950" y="3255700"/>
              <a:ext cx="9234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b="1">
                  <a:solidFill>
                    <a:srgbClr val="38761D"/>
                  </a:solidFill>
                </a:rPr>
                <a:t>B</a:t>
              </a:r>
              <a:br>
                <a:rPr lang="en" sz="1800" b="1">
                  <a:solidFill>
                    <a:srgbClr val="38761D"/>
                  </a:solidFill>
                </a:rPr>
              </a:br>
              <a:r>
                <a:rPr lang="en" sz="1700">
                  <a:solidFill>
                    <a:srgbClr val="38761D"/>
                  </a:solidFill>
                </a:rPr>
                <a:t>(B.sub)</a:t>
              </a:r>
              <a:endParaRPr sz="1700">
                <a:solidFill>
                  <a:srgbClr val="38761D"/>
                </a:solidFill>
              </a:endParaRPr>
            </a:p>
          </p:txBody>
        </p:sp>
        <p:cxnSp>
          <p:nvCxnSpPr>
            <p:cNvPr id="105" name="Google Shape;105;p19"/>
            <p:cNvCxnSpPr/>
            <p:nvPr/>
          </p:nvCxnSpPr>
          <p:spPr>
            <a:xfrm>
              <a:off x="3838050" y="3638200"/>
              <a:ext cx="1354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6" name="Google Shape;106;p19"/>
          <p:cNvSpPr txBox="1"/>
          <p:nvPr/>
        </p:nvSpPr>
        <p:spPr>
          <a:xfrm>
            <a:off x="2648125" y="3613668"/>
            <a:ext cx="39396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1500" b="1" dirty="0">
                <a:solidFill>
                  <a:srgbClr val="0000FF"/>
                </a:solidFill>
              </a:rPr>
              <a:t>A</a:t>
            </a:r>
            <a:r>
              <a:rPr lang="en-US" sz="1500" dirty="0">
                <a:solidFill>
                  <a:schemeClr val="dk1"/>
                </a:solidFill>
              </a:rPr>
              <a:t> is the </a:t>
            </a:r>
            <a:r>
              <a:rPr lang="en-US" sz="1500" u="sng" dirty="0">
                <a:solidFill>
                  <a:schemeClr val="dk1"/>
                </a:solidFill>
              </a:rPr>
              <a:t>parent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500" b="1" dirty="0">
                <a:solidFill>
                  <a:srgbClr val="38761D"/>
                </a:solidFill>
              </a:rPr>
              <a:t>B</a:t>
            </a:r>
            <a:r>
              <a:rPr lang="en-US" sz="1500" dirty="0">
                <a:solidFill>
                  <a:schemeClr val="dk1"/>
                </a:solidFill>
              </a:rPr>
              <a:t> is the </a:t>
            </a:r>
            <a:r>
              <a:rPr lang="en-US" sz="1500" u="sng" dirty="0">
                <a:solidFill>
                  <a:schemeClr val="dk1"/>
                </a:solidFill>
              </a:rPr>
              <a:t>child</a:t>
            </a:r>
            <a:r>
              <a:rPr lang="en-US" sz="1500" i="1" dirty="0">
                <a:solidFill>
                  <a:schemeClr val="dk1"/>
                </a:solidFill>
              </a:rPr>
              <a:t> </a:t>
            </a:r>
            <a:endParaRPr lang="en-US" sz="1500" b="1" i="1" dirty="0">
              <a:solidFill>
                <a:srgbClr val="0000FF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2733075" y="2799500"/>
            <a:ext cx="1034400" cy="987000"/>
          </a:xfrm>
          <a:prstGeom prst="ellipse">
            <a:avLst/>
          </a:prstGeom>
          <a:solidFill>
            <a:srgbClr val="CFDEF3">
              <a:alpha val="322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5457225" y="2779300"/>
            <a:ext cx="1034400" cy="987000"/>
          </a:xfrm>
          <a:prstGeom prst="ellipse">
            <a:avLst/>
          </a:prstGeom>
          <a:solidFill>
            <a:srgbClr val="348E16">
              <a:alpha val="1646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3648925" y="2585423"/>
            <a:ext cx="193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</a:rPr>
              <a:t>continue only if successful</a:t>
            </a:r>
            <a:endParaRPr sz="1500" b="1" i="1">
              <a:solidFill>
                <a:srgbClr val="0000FF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2242825" y="2711875"/>
            <a:ext cx="651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 dirty="0">
                <a:solidFill>
                  <a:srgbClr val="FF0000"/>
                </a:solidFill>
              </a:rPr>
              <a:t>node</a:t>
            </a:r>
            <a:endParaRPr sz="1300" i="1" dirty="0">
              <a:solidFill>
                <a:srgbClr val="FF0000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6409850" y="2711875"/>
            <a:ext cx="651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rgbClr val="FF0000"/>
                </a:solidFill>
              </a:rPr>
              <a:t>node</a:t>
            </a:r>
            <a:endParaRPr sz="1300" i="1">
              <a:solidFill>
                <a:srgbClr val="FF0000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4246050" y="3156008"/>
            <a:ext cx="651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rgbClr val="FF0000"/>
                </a:solidFill>
              </a:rPr>
              <a:t>edge</a:t>
            </a:r>
            <a:endParaRPr sz="1300" i="1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167F8E-7DEC-3E5A-8D19-45FD9448ED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 Big DAG - What If It Fails</a:t>
            </a:r>
            <a:endParaRPr dirty="0"/>
          </a:p>
        </p:txBody>
      </p:sp>
      <p:sp>
        <p:nvSpPr>
          <p:cNvPr id="505" name="Google Shape;505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3445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Let's say that</a:t>
            </a:r>
            <a:r>
              <a:rPr lang="en" dirty="0">
                <a:solidFill>
                  <a:srgbClr val="0000FF"/>
                </a:solidFill>
              </a:rPr>
              <a:t> A</a:t>
            </a:r>
            <a:r>
              <a:rPr lang="en" baseline="-25000" dirty="0">
                <a:solidFill>
                  <a:srgbClr val="0000FF"/>
                </a:solidFill>
              </a:rPr>
              <a:t>1</a:t>
            </a:r>
            <a:r>
              <a:rPr lang="en" dirty="0">
                <a:solidFill>
                  <a:srgbClr val="0000FF"/>
                </a:solidFill>
              </a:rPr>
              <a:t> </a:t>
            </a:r>
            <a:r>
              <a:rPr lang="en" dirty="0"/>
              <a:t>job finishes and </a:t>
            </a:r>
            <a:r>
              <a:rPr lang="en" dirty="0">
                <a:solidFill>
                  <a:srgbClr val="0000FF"/>
                </a:solidFill>
              </a:rPr>
              <a:t>A-check.sh</a:t>
            </a:r>
            <a:r>
              <a:rPr lang="en" dirty="0"/>
              <a:t> finds that the output of </a:t>
            </a:r>
            <a:r>
              <a:rPr lang="en" dirty="0">
                <a:solidFill>
                  <a:srgbClr val="0000FF"/>
                </a:solidFill>
              </a:rPr>
              <a:t>A</a:t>
            </a:r>
            <a:r>
              <a:rPr lang="en" baseline="-25000" dirty="0">
                <a:solidFill>
                  <a:srgbClr val="0000FF"/>
                </a:solidFill>
              </a:rPr>
              <a:t>1</a:t>
            </a:r>
            <a:r>
              <a:rPr lang="en" dirty="0"/>
              <a:t> is incorrect, and that </a:t>
            </a:r>
            <a:r>
              <a:rPr lang="en" dirty="0">
                <a:solidFill>
                  <a:srgbClr val="0000FF"/>
                </a:solidFill>
              </a:rPr>
              <a:t>A</a:t>
            </a:r>
            <a:r>
              <a:rPr lang="en" baseline="-25000" dirty="0">
                <a:solidFill>
                  <a:srgbClr val="0000FF"/>
                </a:solidFill>
              </a:rPr>
              <a:t>1</a:t>
            </a:r>
            <a:r>
              <a:rPr lang="en" dirty="0"/>
              <a:t> has failed. What happens?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The Rescue DAG is used automatically the next time you run </a:t>
            </a:r>
            <a:r>
              <a:rPr lang="en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condor_submit_dag</a:t>
            </a:r>
            <a:r>
              <a:rPr lang="en" b="1" dirty="0"/>
              <a:t>, and the DAG node scheduler job will only submit the unsuccessful nodes.</a:t>
            </a:r>
            <a:endParaRPr dirty="0"/>
          </a:p>
          <a:p>
            <a:pPr indent="-317500">
              <a:buSzPts val="1400"/>
              <a:buChar char="○"/>
            </a:pPr>
            <a:r>
              <a:rPr lang="en" dirty="0"/>
              <a:t>If all but </a:t>
            </a:r>
            <a:r>
              <a:rPr lang="en" dirty="0">
                <a:solidFill>
                  <a:srgbClr val="0000FF"/>
                </a:solidFill>
              </a:rPr>
              <a:t>A</a:t>
            </a:r>
            <a:r>
              <a:rPr lang="en" baseline="-25000" dirty="0">
                <a:solidFill>
                  <a:srgbClr val="0000FF"/>
                </a:solidFill>
              </a:rPr>
              <a:t>1</a:t>
            </a:r>
            <a:r>
              <a:rPr lang="en" dirty="0"/>
              <a:t>→</a:t>
            </a:r>
            <a:r>
              <a:rPr lang="en" dirty="0">
                <a:solidFill>
                  <a:srgbClr val="188038"/>
                </a:solidFill>
              </a:rPr>
              <a:t>B</a:t>
            </a:r>
            <a:r>
              <a:rPr lang="en" baseline="-25000" dirty="0">
                <a:solidFill>
                  <a:srgbClr val="188038"/>
                </a:solidFill>
              </a:rPr>
              <a:t>1</a:t>
            </a:r>
            <a:r>
              <a:rPr lang="en" dirty="0">
                <a:solidFill>
                  <a:srgbClr val="188038"/>
                </a:solidFill>
              </a:rPr>
              <a:t> </a:t>
            </a:r>
            <a:r>
              <a:rPr lang="en" dirty="0"/>
              <a:t>completed successfully, then when the Rescue DAG is submitted, only the </a:t>
            </a:r>
            <a:r>
              <a:rPr lang="en" dirty="0">
                <a:solidFill>
                  <a:srgbClr val="0000FF"/>
                </a:solidFill>
              </a:rPr>
              <a:t>A</a:t>
            </a:r>
            <a:r>
              <a:rPr lang="en" baseline="-25000" dirty="0">
                <a:solidFill>
                  <a:srgbClr val="0000FF"/>
                </a:solidFill>
              </a:rPr>
              <a:t>1</a:t>
            </a:r>
            <a:r>
              <a:rPr lang="en" dirty="0"/>
              <a:t>→</a:t>
            </a:r>
            <a:r>
              <a:rPr lang="en" dirty="0">
                <a:solidFill>
                  <a:srgbClr val="188038"/>
                </a:solidFill>
              </a:rPr>
              <a:t>B</a:t>
            </a:r>
            <a:r>
              <a:rPr lang="en" baseline="-25000" dirty="0">
                <a:solidFill>
                  <a:srgbClr val="188038"/>
                </a:solidFill>
              </a:rPr>
              <a:t>1</a:t>
            </a:r>
            <a:r>
              <a:rPr lang="en" dirty="0"/>
              <a:t> will be attempted.</a:t>
            </a:r>
            <a:endParaRPr dirty="0"/>
          </a:p>
        </p:txBody>
      </p:sp>
      <p:grpSp>
        <p:nvGrpSpPr>
          <p:cNvPr id="507" name="Google Shape;507;p52"/>
          <p:cNvGrpSpPr/>
          <p:nvPr/>
        </p:nvGrpSpPr>
        <p:grpSpPr>
          <a:xfrm>
            <a:off x="6487600" y="1505004"/>
            <a:ext cx="2131447" cy="619800"/>
            <a:chOff x="2692725" y="4129542"/>
            <a:chExt cx="2131447" cy="619800"/>
          </a:xfrm>
        </p:grpSpPr>
        <p:sp>
          <p:nvSpPr>
            <p:cNvPr id="508" name="Google Shape;508;p52"/>
            <p:cNvSpPr/>
            <p:nvPr/>
          </p:nvSpPr>
          <p:spPr>
            <a:xfrm>
              <a:off x="2692725" y="4129542"/>
              <a:ext cx="649500" cy="619800"/>
            </a:xfrm>
            <a:prstGeom prst="ellipse">
              <a:avLst/>
            </a:prstGeom>
            <a:solidFill>
              <a:srgbClr val="CFDEF3">
                <a:alpha val="3228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2"/>
            <p:cNvSpPr/>
            <p:nvPr/>
          </p:nvSpPr>
          <p:spPr>
            <a:xfrm>
              <a:off x="4174672" y="4129542"/>
              <a:ext cx="649500" cy="619800"/>
            </a:xfrm>
            <a:prstGeom prst="ellipse">
              <a:avLst/>
            </a:prstGeom>
            <a:solidFill>
              <a:srgbClr val="348E16">
                <a:alpha val="1646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2"/>
            <p:cNvSpPr txBox="1"/>
            <p:nvPr/>
          </p:nvSpPr>
          <p:spPr>
            <a:xfrm>
              <a:off x="2728872" y="4208592"/>
              <a:ext cx="579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FF"/>
                  </a:solidFill>
                </a:rPr>
                <a:t>A</a:t>
              </a:r>
              <a:r>
                <a:rPr lang="en" sz="1800" b="1" baseline="-25000">
                  <a:solidFill>
                    <a:srgbClr val="0000FF"/>
                  </a:solidFill>
                </a:rPr>
                <a:t>1</a:t>
              </a:r>
              <a:endParaRPr sz="1700" baseline="-25000">
                <a:solidFill>
                  <a:schemeClr val="dk1"/>
                </a:solidFill>
              </a:endParaRPr>
            </a:p>
          </p:txBody>
        </p:sp>
        <p:sp>
          <p:nvSpPr>
            <p:cNvPr id="511" name="Google Shape;511;p52"/>
            <p:cNvSpPr txBox="1"/>
            <p:nvPr/>
          </p:nvSpPr>
          <p:spPr>
            <a:xfrm>
              <a:off x="4214967" y="4208592"/>
              <a:ext cx="579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b="1">
                  <a:solidFill>
                    <a:srgbClr val="38761D"/>
                  </a:solidFill>
                </a:rPr>
                <a:t>B</a:t>
              </a:r>
              <a:r>
                <a:rPr lang="en" sz="1800" b="1" baseline="-25000">
                  <a:solidFill>
                    <a:srgbClr val="38761D"/>
                  </a:solidFill>
                </a:rPr>
                <a:t>1</a:t>
              </a:r>
              <a:endParaRPr sz="1700" baseline="-25000">
                <a:solidFill>
                  <a:srgbClr val="38761D"/>
                </a:solidFill>
              </a:endParaRPr>
            </a:p>
          </p:txBody>
        </p:sp>
        <p:cxnSp>
          <p:nvCxnSpPr>
            <p:cNvPr id="512" name="Google Shape;512;p52"/>
            <p:cNvCxnSpPr/>
            <p:nvPr/>
          </p:nvCxnSpPr>
          <p:spPr>
            <a:xfrm>
              <a:off x="3338534" y="4439442"/>
              <a:ext cx="8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13" name="Google Shape;513;p52"/>
          <p:cNvGrpSpPr/>
          <p:nvPr/>
        </p:nvGrpSpPr>
        <p:grpSpPr>
          <a:xfrm>
            <a:off x="6487600" y="2228104"/>
            <a:ext cx="2131447" cy="619800"/>
            <a:chOff x="2692725" y="4129542"/>
            <a:chExt cx="2131447" cy="619800"/>
          </a:xfrm>
        </p:grpSpPr>
        <p:sp>
          <p:nvSpPr>
            <p:cNvPr id="514" name="Google Shape;514;p52"/>
            <p:cNvSpPr/>
            <p:nvPr/>
          </p:nvSpPr>
          <p:spPr>
            <a:xfrm>
              <a:off x="2692725" y="4129542"/>
              <a:ext cx="649500" cy="619800"/>
            </a:xfrm>
            <a:prstGeom prst="ellipse">
              <a:avLst/>
            </a:prstGeom>
            <a:solidFill>
              <a:srgbClr val="CFDEF3">
                <a:alpha val="3228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2"/>
            <p:cNvSpPr/>
            <p:nvPr/>
          </p:nvSpPr>
          <p:spPr>
            <a:xfrm>
              <a:off x="4174672" y="4129542"/>
              <a:ext cx="649500" cy="619800"/>
            </a:xfrm>
            <a:prstGeom prst="ellipse">
              <a:avLst/>
            </a:prstGeom>
            <a:solidFill>
              <a:srgbClr val="348E16">
                <a:alpha val="1646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2"/>
            <p:cNvSpPr txBox="1"/>
            <p:nvPr/>
          </p:nvSpPr>
          <p:spPr>
            <a:xfrm>
              <a:off x="2728872" y="4208592"/>
              <a:ext cx="579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FF"/>
                  </a:solidFill>
                </a:rPr>
                <a:t>A</a:t>
              </a:r>
              <a:r>
                <a:rPr lang="en" sz="1800" b="1" baseline="-25000">
                  <a:solidFill>
                    <a:srgbClr val="0000FF"/>
                  </a:solidFill>
                </a:rPr>
                <a:t>2</a:t>
              </a:r>
              <a:endParaRPr sz="1700" baseline="-25000"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52"/>
            <p:cNvSpPr txBox="1"/>
            <p:nvPr/>
          </p:nvSpPr>
          <p:spPr>
            <a:xfrm>
              <a:off x="4214967" y="4208592"/>
              <a:ext cx="579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b="1">
                  <a:solidFill>
                    <a:srgbClr val="38761D"/>
                  </a:solidFill>
                </a:rPr>
                <a:t>B</a:t>
              </a:r>
              <a:r>
                <a:rPr lang="en" sz="1800" b="1" baseline="-25000">
                  <a:solidFill>
                    <a:srgbClr val="38761D"/>
                  </a:solidFill>
                </a:rPr>
                <a:t>2</a:t>
              </a:r>
              <a:endParaRPr sz="1700" baseline="-25000">
                <a:solidFill>
                  <a:srgbClr val="38761D"/>
                </a:solidFill>
              </a:endParaRPr>
            </a:p>
          </p:txBody>
        </p:sp>
        <p:cxnSp>
          <p:nvCxnSpPr>
            <p:cNvPr id="518" name="Google Shape;518;p52"/>
            <p:cNvCxnSpPr/>
            <p:nvPr/>
          </p:nvCxnSpPr>
          <p:spPr>
            <a:xfrm>
              <a:off x="3338534" y="4439442"/>
              <a:ext cx="8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19" name="Google Shape;519;p52"/>
          <p:cNvGrpSpPr/>
          <p:nvPr/>
        </p:nvGrpSpPr>
        <p:grpSpPr>
          <a:xfrm>
            <a:off x="6487600" y="3018679"/>
            <a:ext cx="2131447" cy="619800"/>
            <a:chOff x="2692725" y="4129542"/>
            <a:chExt cx="2131447" cy="619800"/>
          </a:xfrm>
        </p:grpSpPr>
        <p:sp>
          <p:nvSpPr>
            <p:cNvPr id="520" name="Google Shape;520;p52"/>
            <p:cNvSpPr/>
            <p:nvPr/>
          </p:nvSpPr>
          <p:spPr>
            <a:xfrm>
              <a:off x="2692725" y="4129542"/>
              <a:ext cx="649500" cy="619800"/>
            </a:xfrm>
            <a:prstGeom prst="ellipse">
              <a:avLst/>
            </a:prstGeom>
            <a:solidFill>
              <a:srgbClr val="CFDEF3">
                <a:alpha val="3228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2"/>
            <p:cNvSpPr/>
            <p:nvPr/>
          </p:nvSpPr>
          <p:spPr>
            <a:xfrm>
              <a:off x="4174672" y="4129542"/>
              <a:ext cx="649500" cy="619800"/>
            </a:xfrm>
            <a:prstGeom prst="ellipse">
              <a:avLst/>
            </a:prstGeom>
            <a:solidFill>
              <a:srgbClr val="348E16">
                <a:alpha val="16460"/>
              </a:srgbClr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2"/>
            <p:cNvSpPr txBox="1"/>
            <p:nvPr/>
          </p:nvSpPr>
          <p:spPr>
            <a:xfrm>
              <a:off x="2728872" y="4208592"/>
              <a:ext cx="579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rgbClr val="0000FF"/>
                  </a:solidFill>
                </a:rPr>
                <a:t>A</a:t>
              </a:r>
              <a:r>
                <a:rPr lang="en" sz="1800" b="1" i="1" baseline="-25000">
                  <a:solidFill>
                    <a:srgbClr val="0000FF"/>
                  </a:solidFill>
                </a:rPr>
                <a:t>N</a:t>
              </a:r>
              <a:endParaRPr sz="1700" i="1" baseline="-25000"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52"/>
            <p:cNvSpPr txBox="1"/>
            <p:nvPr/>
          </p:nvSpPr>
          <p:spPr>
            <a:xfrm>
              <a:off x="4214967" y="4208592"/>
              <a:ext cx="579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b="1">
                  <a:solidFill>
                    <a:srgbClr val="38761D"/>
                  </a:solidFill>
                </a:rPr>
                <a:t>B</a:t>
              </a:r>
              <a:r>
                <a:rPr lang="en" sz="1800" b="1" i="1" baseline="-25000">
                  <a:solidFill>
                    <a:srgbClr val="38761D"/>
                  </a:solidFill>
                </a:rPr>
                <a:t>N</a:t>
              </a:r>
              <a:endParaRPr sz="1700" i="1" baseline="-25000">
                <a:solidFill>
                  <a:srgbClr val="38761D"/>
                </a:solidFill>
              </a:endParaRPr>
            </a:p>
          </p:txBody>
        </p:sp>
        <p:cxnSp>
          <p:nvCxnSpPr>
            <p:cNvPr id="524" name="Google Shape;524;p52"/>
            <p:cNvCxnSpPr/>
            <p:nvPr/>
          </p:nvCxnSpPr>
          <p:spPr>
            <a:xfrm>
              <a:off x="3338534" y="4439442"/>
              <a:ext cx="850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25" name="Google Shape;525;p52"/>
          <p:cNvSpPr txBox="1"/>
          <p:nvPr/>
        </p:nvSpPr>
        <p:spPr>
          <a:xfrm>
            <a:off x="7377075" y="2569813"/>
            <a:ext cx="35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>
                <a:solidFill>
                  <a:schemeClr val="dk1"/>
                </a:solidFill>
              </a:rPr>
              <a:t>⋮</a:t>
            </a:r>
            <a:endParaRPr sz="3700" b="1">
              <a:solidFill>
                <a:schemeClr val="dk1"/>
              </a:solidFill>
            </a:endParaRPr>
          </a:p>
        </p:txBody>
      </p:sp>
      <p:sp>
        <p:nvSpPr>
          <p:cNvPr id="526" name="Google Shape;526;p52"/>
          <p:cNvSpPr txBox="1"/>
          <p:nvPr/>
        </p:nvSpPr>
        <p:spPr>
          <a:xfrm>
            <a:off x="6296025" y="1304700"/>
            <a:ext cx="3525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9900FF"/>
                </a:solidFill>
              </a:rPr>
              <a:t>S</a:t>
            </a:r>
            <a:endParaRPr sz="1800" b="1" dirty="0">
              <a:solidFill>
                <a:srgbClr val="9900FF"/>
              </a:solidFill>
            </a:endParaRPr>
          </a:p>
        </p:txBody>
      </p:sp>
      <p:sp>
        <p:nvSpPr>
          <p:cNvPr id="527" name="Google Shape;527;p52"/>
          <p:cNvSpPr txBox="1"/>
          <p:nvPr/>
        </p:nvSpPr>
        <p:spPr>
          <a:xfrm>
            <a:off x="6962775" y="2299800"/>
            <a:ext cx="3525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1D211"/>
                </a:solidFill>
              </a:rPr>
              <a:t>✔</a:t>
            </a:r>
            <a:endParaRPr sz="1800" b="1">
              <a:solidFill>
                <a:srgbClr val="11D211"/>
              </a:solidFill>
            </a:endParaRPr>
          </a:p>
        </p:txBody>
      </p:sp>
      <p:sp>
        <p:nvSpPr>
          <p:cNvPr id="528" name="Google Shape;528;p52"/>
          <p:cNvSpPr txBox="1"/>
          <p:nvPr/>
        </p:nvSpPr>
        <p:spPr>
          <a:xfrm>
            <a:off x="8405850" y="2299800"/>
            <a:ext cx="3525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1D211"/>
                </a:solidFill>
              </a:rPr>
              <a:t>✔</a:t>
            </a:r>
            <a:endParaRPr sz="1800" b="1">
              <a:solidFill>
                <a:srgbClr val="11D211"/>
              </a:solidFill>
            </a:endParaRPr>
          </a:p>
        </p:txBody>
      </p:sp>
      <p:sp>
        <p:nvSpPr>
          <p:cNvPr id="529" name="Google Shape;529;p52"/>
          <p:cNvSpPr txBox="1"/>
          <p:nvPr/>
        </p:nvSpPr>
        <p:spPr>
          <a:xfrm>
            <a:off x="7729575" y="1384713"/>
            <a:ext cx="3525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7F7F7F"/>
                </a:solidFill>
              </a:rPr>
              <a:t>?</a:t>
            </a:r>
            <a:endParaRPr sz="1800" b="1">
              <a:solidFill>
                <a:srgbClr val="7F7F7F"/>
              </a:solidFill>
            </a:endParaRPr>
          </a:p>
        </p:txBody>
      </p:sp>
      <p:sp>
        <p:nvSpPr>
          <p:cNvPr id="530" name="Google Shape;530;p52"/>
          <p:cNvSpPr txBox="1"/>
          <p:nvPr/>
        </p:nvSpPr>
        <p:spPr>
          <a:xfrm>
            <a:off x="6962775" y="3090363"/>
            <a:ext cx="3525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1D211"/>
                </a:solidFill>
              </a:rPr>
              <a:t>✔</a:t>
            </a:r>
            <a:endParaRPr sz="1800" b="1">
              <a:solidFill>
                <a:srgbClr val="11D211"/>
              </a:solidFill>
            </a:endParaRPr>
          </a:p>
        </p:txBody>
      </p:sp>
      <p:sp>
        <p:nvSpPr>
          <p:cNvPr id="531" name="Google Shape;531;p52"/>
          <p:cNvSpPr txBox="1"/>
          <p:nvPr/>
        </p:nvSpPr>
        <p:spPr>
          <a:xfrm>
            <a:off x="8405850" y="3090363"/>
            <a:ext cx="3525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1D211"/>
                </a:solidFill>
              </a:rPr>
              <a:t>✔</a:t>
            </a:r>
            <a:endParaRPr sz="1800" b="1">
              <a:solidFill>
                <a:srgbClr val="11D211"/>
              </a:solidFill>
            </a:endParaRPr>
          </a:p>
        </p:txBody>
      </p:sp>
      <p:sp>
        <p:nvSpPr>
          <p:cNvPr id="532" name="Google Shape;532;p52"/>
          <p:cNvSpPr txBox="1"/>
          <p:nvPr/>
        </p:nvSpPr>
        <p:spPr>
          <a:xfrm>
            <a:off x="6752400" y="3911663"/>
            <a:ext cx="2391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9900FF"/>
                </a:solidFill>
              </a:rPr>
              <a:t>S</a:t>
            </a:r>
            <a:r>
              <a:rPr lang="en" sz="1200" dirty="0">
                <a:solidFill>
                  <a:srgbClr val="9900FF"/>
                </a:solidFill>
              </a:rPr>
              <a:t> = Submitted</a:t>
            </a:r>
            <a:endParaRPr sz="1200" dirty="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666666"/>
                </a:solidFill>
              </a:rPr>
              <a:t>?</a:t>
            </a:r>
            <a:r>
              <a:rPr lang="en" sz="1200" dirty="0">
                <a:solidFill>
                  <a:srgbClr val="666666"/>
                </a:solidFill>
              </a:rPr>
              <a:t> = Not known yet</a:t>
            </a:r>
            <a:endParaRPr sz="1200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11D211"/>
                </a:solidFill>
              </a:rPr>
              <a:t>✔= Successful completion</a:t>
            </a:r>
            <a:endParaRPr sz="1200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9900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D0B528-C93A-A33A-3572-B11A022DA4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" grpId="0" uiExpand="1" build="p"/>
      <p:bldP spid="526" grpId="0"/>
      <p:bldP spid="527" grpId="0"/>
      <p:bldP spid="528" grpId="0"/>
      <p:bldP spid="529" grpId="0"/>
      <p:bldP spid="530" grpId="0"/>
      <p:bldP spid="531" grpId="0"/>
      <p:bldP spid="5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7527" y="1662167"/>
            <a:ext cx="3177673" cy="274456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Endless Workflow Possibilities</a:t>
            </a:r>
            <a:endParaRPr dirty="0"/>
          </a:p>
        </p:txBody>
      </p:sp>
      <p:pic>
        <p:nvPicPr>
          <p:cNvPr id="153" name="Google Shape;15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285" y="1873296"/>
            <a:ext cx="2026368" cy="217110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1"/>
          <p:cNvSpPr txBox="1"/>
          <p:nvPr/>
        </p:nvSpPr>
        <p:spPr>
          <a:xfrm>
            <a:off x="215285" y="4044404"/>
            <a:ext cx="228195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Wikimedia Commons</a:t>
            </a:r>
            <a:endParaRPr/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97669" y="1963688"/>
            <a:ext cx="3284271" cy="211811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1"/>
          <p:cNvSpPr/>
          <p:nvPr/>
        </p:nvSpPr>
        <p:spPr>
          <a:xfrm>
            <a:off x="3203848" y="4866502"/>
            <a:ext cx="52859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https://confluence.pegasus.isi.edu/display/pegasus/WorkflowGenerator</a:t>
            </a:r>
            <a:endParaRPr sz="12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C70C13-30E1-EEE7-32C3-78FD5DC7E6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420B3-F00B-35A5-B275-EC83D7404668}"/>
              </a:ext>
            </a:extLst>
          </p:cNvPr>
          <p:cNvSpPr txBox="1"/>
          <p:nvPr/>
        </p:nvSpPr>
        <p:spPr>
          <a:xfrm>
            <a:off x="3145169" y="1061695"/>
            <a:ext cx="2853666" cy="33855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Shared ancestor workflows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56" grpId="0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1228726" y="51470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Endless Workflow Possibilities</a:t>
            </a:r>
            <a:endParaRPr dirty="0"/>
          </a:p>
        </p:txBody>
      </p:sp>
      <p:sp>
        <p:nvSpPr>
          <p:cNvPr id="163" name="Google Shape;163;p12"/>
          <p:cNvSpPr/>
          <p:nvPr/>
        </p:nvSpPr>
        <p:spPr>
          <a:xfrm>
            <a:off x="4932109" y="2171684"/>
            <a:ext cx="3672339" cy="2147638"/>
          </a:xfrm>
          <a:prstGeom prst="rect">
            <a:avLst/>
          </a:prstGeom>
          <a:solidFill>
            <a:srgbClr val="DCDCFF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8849" y="2310747"/>
            <a:ext cx="1623391" cy="173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7041" y="2310746"/>
            <a:ext cx="1623391" cy="173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3727" y="2207407"/>
            <a:ext cx="4330700" cy="1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45225-6C38-B47F-F17D-35DE239606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57BDB-F898-D1F5-109C-5468245F59D7}"/>
              </a:ext>
            </a:extLst>
          </p:cNvPr>
          <p:cNvSpPr txBox="1"/>
          <p:nvPr/>
        </p:nvSpPr>
        <p:spPr>
          <a:xfrm>
            <a:off x="1579669" y="1694182"/>
            <a:ext cx="1758815" cy="33855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A "Bag" of Jobs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119A6-FDA6-EEEE-FF29-0BB9622A67B2}"/>
              </a:ext>
            </a:extLst>
          </p:cNvPr>
          <p:cNvSpPr txBox="1"/>
          <p:nvPr/>
        </p:nvSpPr>
        <p:spPr>
          <a:xfrm>
            <a:off x="5734819" y="1694182"/>
            <a:ext cx="2204451" cy="33855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Disjoined Workflows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E1937-ECF2-D265-99C4-4BC53A0C69BB}"/>
              </a:ext>
            </a:extLst>
          </p:cNvPr>
          <p:cNvSpPr txBox="1"/>
          <p:nvPr/>
        </p:nvSpPr>
        <p:spPr>
          <a:xfrm>
            <a:off x="3069826" y="1061695"/>
            <a:ext cx="3004349" cy="33855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Different ancestor workflows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3" grpId="0" animBg="1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85" name="Google Shape;585;p58"/>
          <p:cNvSpPr txBox="1">
            <a:spLocks noGrp="1"/>
          </p:cNvSpPr>
          <p:nvPr>
            <p:ph type="body" idx="1"/>
          </p:nvPr>
        </p:nvSpPr>
        <p:spPr>
          <a:xfrm>
            <a:off x="311700" y="1078999"/>
            <a:ext cx="8520600" cy="3031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34327" algn="l" rtl="0">
              <a:spcAft>
                <a:spcPts val="0"/>
              </a:spcAft>
              <a:buSzPct val="100000"/>
              <a:buChar char="●"/>
            </a:pPr>
            <a:r>
              <a:rPr lang="en" sz="2900" dirty="0"/>
              <a:t>Beginner DAGMan Resources:</a:t>
            </a:r>
            <a:endParaRPr sz="2900" dirty="0"/>
          </a:p>
          <a:p>
            <a:pPr marL="914400" lvl="1" indent="-310832" algn="l" rtl="0">
              <a:spcAft>
                <a:spcPts val="0"/>
              </a:spcAft>
              <a:buSzPct val="100000"/>
              <a:buChar char="○"/>
            </a:pPr>
            <a:r>
              <a:rPr lang="en" sz="2300" u="sng" dirty="0">
                <a:solidFill>
                  <a:schemeClr val="hlink"/>
                </a:solidFill>
                <a:hlinkClick r:id="rId3"/>
              </a:rPr>
              <a:t>https://www.youtube.com/watch?v=OuIBf6x24r0&amp;pp=ygUGZGFnbWFu</a:t>
            </a:r>
            <a:endParaRPr sz="2300" dirty="0"/>
          </a:p>
          <a:p>
            <a:pPr marL="914400" lvl="1" indent="-310832" algn="l" rtl="0">
              <a:spcAft>
                <a:spcPts val="0"/>
              </a:spcAft>
              <a:buSzPct val="100000"/>
              <a:buChar char="○"/>
            </a:pPr>
            <a:r>
              <a:rPr lang="en" sz="2300" u="sng" dirty="0">
                <a:solidFill>
                  <a:schemeClr val="hlink"/>
                </a:solidFill>
                <a:hlinkClick r:id="rId4"/>
              </a:rPr>
              <a:t>https://portal.osg-htc.org/documentation/htc_workloads/automated_workflows/dagman-workflows/</a:t>
            </a:r>
            <a:endParaRPr sz="2300" dirty="0"/>
          </a:p>
          <a:p>
            <a:pPr marL="914400" lvl="1" indent="-310832" algn="l" rtl="0">
              <a:spcAft>
                <a:spcPts val="0"/>
              </a:spcAft>
              <a:buSzPct val="100000"/>
              <a:buChar char="○"/>
            </a:pPr>
            <a:r>
              <a:rPr lang="en" sz="2300" u="sng" dirty="0">
                <a:solidFill>
                  <a:schemeClr val="hlink"/>
                </a:solidFill>
                <a:hlinkClick r:id="rId5"/>
              </a:rPr>
              <a:t>https://portal.osg-htc.org/documentation/htc_workloads/automated_workflows/dagman-simple-example/</a:t>
            </a:r>
            <a:endParaRPr sz="2300" dirty="0"/>
          </a:p>
          <a:p>
            <a:pPr marL="457200" lvl="0" indent="-334327" algn="l" rtl="0">
              <a:spcAft>
                <a:spcPts val="0"/>
              </a:spcAft>
              <a:buSzPct val="100000"/>
              <a:buChar char="●"/>
            </a:pPr>
            <a:r>
              <a:rPr lang="en" sz="2900" dirty="0"/>
              <a:t>Intermediate DAGMan Resources: </a:t>
            </a:r>
            <a:endParaRPr sz="2900" dirty="0"/>
          </a:p>
          <a:p>
            <a:pPr marL="914400" lvl="1" indent="-310832" algn="l" rtl="0">
              <a:spcAft>
                <a:spcPts val="0"/>
              </a:spcAft>
              <a:buSzPct val="100000"/>
              <a:buChar char="○"/>
            </a:pPr>
            <a:r>
              <a:rPr lang="en" sz="2300" u="sng" dirty="0">
                <a:solidFill>
                  <a:schemeClr val="hlink"/>
                </a:solidFill>
                <a:hlinkClick r:id="rId6"/>
              </a:rPr>
              <a:t>https://portal.osg-htc.org/documentation/support_and_training/training/osgusertraining/</a:t>
            </a:r>
            <a:endParaRPr sz="2300" dirty="0"/>
          </a:p>
          <a:p>
            <a:pPr marL="914400" lvl="1" indent="-310832" algn="l" rtl="0">
              <a:spcAft>
                <a:spcPts val="0"/>
              </a:spcAft>
              <a:buSzPct val="100000"/>
              <a:buChar char="○"/>
            </a:pPr>
            <a:r>
              <a:rPr lang="en" sz="2300" u="sng" dirty="0">
                <a:solidFill>
                  <a:schemeClr val="hlink"/>
                </a:solidFill>
                <a:hlinkClick r:id="rId7"/>
              </a:rPr>
              <a:t>https://github.com/OSGConnect/tutorial-dagman-intermediate</a:t>
            </a:r>
            <a:endParaRPr sz="2300" dirty="0"/>
          </a:p>
          <a:p>
            <a:pPr marL="457200" lvl="0" indent="-334327" algn="l" rtl="0">
              <a:spcAft>
                <a:spcPts val="0"/>
              </a:spcAft>
              <a:buSzPct val="100000"/>
              <a:buChar char="●"/>
            </a:pPr>
            <a:r>
              <a:rPr lang="en" sz="2900" dirty="0"/>
              <a:t>DAGMan Core Documentation</a:t>
            </a:r>
            <a:endParaRPr sz="2900" dirty="0"/>
          </a:p>
          <a:p>
            <a:pPr marL="914400" lvl="1" indent="-310832" algn="l" rtl="0">
              <a:spcAft>
                <a:spcPts val="0"/>
              </a:spcAft>
              <a:buSzPct val="100000"/>
              <a:buChar char="○"/>
            </a:pPr>
            <a:r>
              <a:rPr lang="en" sz="2300" u="sng" dirty="0">
                <a:solidFill>
                  <a:schemeClr val="hlink"/>
                </a:solidFill>
                <a:hlinkClick r:id="rId8"/>
              </a:rPr>
              <a:t>https://htcondor.readthedocs.io/en/latest/automated-workflows/index.html</a:t>
            </a:r>
            <a:endParaRPr sz="2300" dirty="0"/>
          </a:p>
          <a:p>
            <a:pPr marL="0" lvl="0" indent="0" algn="l" rtl="0"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587" name="Google Shape;587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64525" y="4110304"/>
            <a:ext cx="3814948" cy="82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095EEF-8224-492A-5E54-3B96C95FEF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A34D06-86F9-8CD9-A92A-440F83A97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43125"/>
            <a:ext cx="7772400" cy="85725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0F1AD-E96B-66DA-4AD6-0D0DB5C21CD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756150"/>
            <a:ext cx="549275" cy="393700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7488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"/>
          <p:cNvSpPr txBox="1">
            <a:spLocks noGrp="1"/>
          </p:cNvSpPr>
          <p:nvPr>
            <p:ph type="title"/>
          </p:nvPr>
        </p:nvSpPr>
        <p:spPr>
          <a:xfrm>
            <a:off x="1400877" y="205979"/>
            <a:ext cx="6987547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 File Templates via </a:t>
            </a:r>
            <a:r>
              <a:rPr lang="en-US" b="1" i="1"/>
              <a:t>VARS</a:t>
            </a:r>
            <a:endParaRPr i="1"/>
          </a:p>
        </p:txBody>
      </p:sp>
      <p:sp>
        <p:nvSpPr>
          <p:cNvPr id="374" name="Google Shape;374;p36"/>
          <p:cNvSpPr txBox="1">
            <a:spLocks noGrp="1"/>
          </p:cNvSpPr>
          <p:nvPr>
            <p:ph type="body" idx="1"/>
          </p:nvPr>
        </p:nvSpPr>
        <p:spPr>
          <a:xfrm>
            <a:off x="539552" y="987574"/>
            <a:ext cx="7992887" cy="168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 lnSpcReduction="10000"/>
          </a:bodyPr>
          <a:lstStyle/>
          <a:p>
            <a:pPr marL="342786" lvl="0" indent="-342786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 b="1" dirty="0"/>
              <a:t>VARS</a:t>
            </a:r>
            <a:r>
              <a:rPr lang="en-US" sz="2100" dirty="0"/>
              <a:t> line defines node-specific values that are passed into submit file variables</a:t>
            </a:r>
            <a:endParaRPr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VARS </a:t>
            </a:r>
            <a:r>
              <a:rPr lang="en-US" sz="1800" b="1" i="1" dirty="0" err="1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node_name</a:t>
            </a:r>
            <a:r>
              <a:rPr lang="en-US" sz="1800" b="1" dirty="0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800" b="1" i="1" dirty="0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var1</a:t>
            </a:r>
            <a:r>
              <a:rPr lang="en-US" sz="1800" b="1" dirty="0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="</a:t>
            </a:r>
            <a:r>
              <a:rPr lang="en-US" sz="1800" b="1" i="1" dirty="0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value</a:t>
            </a:r>
            <a:r>
              <a:rPr lang="en-US" sz="1800" b="1" dirty="0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" [</a:t>
            </a:r>
            <a:r>
              <a:rPr lang="en-US" sz="1800" b="1" i="1" dirty="0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var2</a:t>
            </a:r>
            <a:r>
              <a:rPr lang="en-US" sz="1800" b="1" dirty="0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="</a:t>
            </a:r>
            <a:r>
              <a:rPr lang="en-US" sz="1800" b="1" i="1" dirty="0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value</a:t>
            </a:r>
            <a:r>
              <a:rPr lang="en-US" sz="1800" b="1" dirty="0">
                <a:solidFill>
                  <a:srgbClr val="D3063E"/>
                </a:solidFill>
                <a:latin typeface="Courier"/>
                <a:ea typeface="Courier"/>
                <a:cs typeface="Courier"/>
                <a:sym typeface="Courier"/>
              </a:rPr>
              <a:t>"]</a:t>
            </a:r>
            <a:endParaRPr dirty="0"/>
          </a:p>
          <a:p>
            <a:pPr marL="342786" lvl="0" indent="-342786" algn="l" rtl="0">
              <a:spcBef>
                <a:spcPts val="420"/>
              </a:spcBef>
              <a:spcAft>
                <a:spcPts val="0"/>
              </a:spcAft>
              <a:buSzPts val="2100"/>
              <a:buChar char="•"/>
            </a:pPr>
            <a:r>
              <a:rPr lang="en-US" sz="2100" dirty="0"/>
              <a:t>Allows a single submit file shared by all B jobs, rather than one submit file for each JOB.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6"/>
          <p:cNvSpPr/>
          <p:nvPr/>
        </p:nvSpPr>
        <p:spPr>
          <a:xfrm>
            <a:off x="4729945" y="2686610"/>
            <a:ext cx="99418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B.sub</a:t>
            </a:r>
            <a:endParaRPr sz="21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76" name="Google Shape;376;p36"/>
          <p:cNvSpPr/>
          <p:nvPr/>
        </p:nvSpPr>
        <p:spPr>
          <a:xfrm>
            <a:off x="4849480" y="3078111"/>
            <a:ext cx="3970992" cy="157083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…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InitialDir = </a:t>
            </a:r>
            <a:r>
              <a:rPr lang="en-US" sz="16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$(data)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arguments = </a:t>
            </a:r>
            <a:r>
              <a:rPr lang="en-US" sz="16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$(data)</a:t>
            </a: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.csv </a:t>
            </a:r>
            <a:r>
              <a:rPr lang="en-US" sz="16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$(opt)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…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queue				</a:t>
            </a:r>
            <a:endParaRPr sz="16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77" name="Google Shape;377;p36"/>
          <p:cNvSpPr txBox="1"/>
          <p:nvPr/>
        </p:nvSpPr>
        <p:spPr>
          <a:xfrm>
            <a:off x="635247" y="3049672"/>
            <a:ext cx="3936753" cy="1754326"/>
          </a:xfrm>
          <a:prstGeom prst="rect">
            <a:avLst/>
          </a:prstGeom>
          <a:solidFill>
            <a:srgbClr val="FDF0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B1 </a:t>
            </a:r>
            <a:r>
              <a:rPr lang="en-US" sz="1800" b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B.sub</a:t>
            </a:r>
            <a:endParaRPr sz="1800" b="1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VARS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B1 data="B1" opt="10"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B2 </a:t>
            </a:r>
            <a:r>
              <a:rPr lang="en-US" sz="1800" b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B.sub</a:t>
            </a:r>
            <a:endParaRPr sz="1800" b="1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VARS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B2 data="B2" opt="12"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B3 </a:t>
            </a:r>
            <a:r>
              <a:rPr lang="en-US" sz="1800" b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B.sub</a:t>
            </a:r>
            <a:endParaRPr sz="1800" b="1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VARS</a:t>
            </a:r>
            <a:r>
              <a:rPr lang="en-U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B3 data="B3" opt="14"</a:t>
            </a:r>
            <a:endParaRPr dirty="0"/>
          </a:p>
        </p:txBody>
      </p:sp>
      <p:sp>
        <p:nvSpPr>
          <p:cNvPr id="378" name="Google Shape;378;p36"/>
          <p:cNvSpPr txBox="1"/>
          <p:nvPr/>
        </p:nvSpPr>
        <p:spPr>
          <a:xfrm>
            <a:off x="611560" y="2672299"/>
            <a:ext cx="1156086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my.dag</a:t>
            </a:r>
            <a:endParaRPr sz="21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CE60E2-C3DD-23C9-D979-5214D1BEF8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2"/>
          <p:cNvSpPr txBox="1">
            <a:spLocks noGrp="1"/>
          </p:cNvSpPr>
          <p:nvPr>
            <p:ph type="title"/>
          </p:nvPr>
        </p:nvSpPr>
        <p:spPr>
          <a:xfrm>
            <a:off x="1400877" y="51470"/>
            <a:ext cx="732402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b="1" dirty="0"/>
              <a:t>DAG</a:t>
            </a:r>
            <a:r>
              <a:rPr lang="en-US" dirty="0"/>
              <a:t> within a DAG = "SUBDAG"</a:t>
            </a:r>
            <a:endParaRPr dirty="0"/>
          </a:p>
        </p:txBody>
      </p:sp>
      <p:sp>
        <p:nvSpPr>
          <p:cNvPr id="429" name="Google Shape;429;p42"/>
          <p:cNvSpPr txBox="1"/>
          <p:nvPr/>
        </p:nvSpPr>
        <p:spPr>
          <a:xfrm>
            <a:off x="963337" y="1066278"/>
            <a:ext cx="1156086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my.dag</a:t>
            </a:r>
            <a:endParaRPr sz="2100" b="1" dirty="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431" name="Google Shape;43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048" y="1032648"/>
            <a:ext cx="3574983" cy="3821534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2"/>
          <p:cNvSpPr txBox="1"/>
          <p:nvPr/>
        </p:nvSpPr>
        <p:spPr>
          <a:xfrm>
            <a:off x="1012520" y="1443651"/>
            <a:ext cx="3559480" cy="1569620"/>
          </a:xfrm>
          <a:prstGeom prst="rect">
            <a:avLst/>
          </a:prstGeom>
          <a:solidFill>
            <a:srgbClr val="FDF0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A </a:t>
            </a:r>
            <a:r>
              <a:rPr lang="en-US" sz="16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A.sub</a:t>
            </a:r>
            <a:endParaRPr lang="en-US" sz="16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SCRIPT POST A generate_B.sh</a:t>
            </a:r>
            <a:endParaRPr sz="16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B58D3"/>
                </a:solidFill>
                <a:latin typeface="Courier"/>
                <a:ea typeface="Courier"/>
                <a:cs typeface="Courier"/>
                <a:sym typeface="Courier"/>
              </a:rPr>
              <a:t>SUBDAG EXTERNAL B </a:t>
            </a:r>
            <a:r>
              <a:rPr lang="en-US" sz="1600" b="1" dirty="0" err="1">
                <a:solidFill>
                  <a:srgbClr val="2B58D3"/>
                </a:solidFill>
                <a:latin typeface="Courier"/>
                <a:ea typeface="Courier"/>
                <a:cs typeface="Courier"/>
                <a:sym typeface="Courier"/>
              </a:rPr>
              <a:t>B.dag</a:t>
            </a:r>
            <a:endParaRPr sz="1600" b="1" dirty="0">
              <a:solidFill>
                <a:srgbClr val="2B58D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C </a:t>
            </a:r>
            <a:r>
              <a:rPr lang="en-US" sz="16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C.sub</a:t>
            </a:r>
            <a:endParaRPr sz="16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A </a:t>
            </a:r>
            <a:r>
              <a:rPr lang="en-US" sz="16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CHILD 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B </a:t>
            </a: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CHILD C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FD107F-B3A2-F5AF-3CFC-F48D7525EA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E32B5D-EC94-E093-4BBE-DA7116C30B17}"/>
              </a:ext>
            </a:extLst>
          </p:cNvPr>
          <p:cNvSpPr/>
          <p:nvPr/>
        </p:nvSpPr>
        <p:spPr>
          <a:xfrm>
            <a:off x="4995884" y="2416632"/>
            <a:ext cx="3619979" cy="857250"/>
          </a:xfrm>
          <a:prstGeom prst="rect">
            <a:avLst/>
          </a:prstGeom>
          <a:solidFill>
            <a:srgbClr val="0070C0"/>
          </a:solidFill>
          <a:ln>
            <a:solidFill>
              <a:srgbClr val="1F49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 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>
          <a:extLst>
            <a:ext uri="{FF2B5EF4-FFF2-40B4-BE49-F238E27FC236}">
              <a16:creationId xmlns:a16="http://schemas.microsoft.com/office/drawing/2014/main" id="{B5560B89-DC19-F888-1441-D416E0396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2">
            <a:extLst>
              <a:ext uri="{FF2B5EF4-FFF2-40B4-BE49-F238E27FC236}">
                <a16:creationId xmlns:a16="http://schemas.microsoft.com/office/drawing/2014/main" id="{5807C868-0755-24EB-AEE2-67D0174A12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0877" y="51470"/>
            <a:ext cx="732402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b="1" dirty="0"/>
              <a:t>DAG</a:t>
            </a:r>
            <a:r>
              <a:rPr lang="en-US" dirty="0"/>
              <a:t> within a DAG = "SUBDAG"</a:t>
            </a:r>
            <a:endParaRPr dirty="0"/>
          </a:p>
        </p:txBody>
      </p:sp>
      <p:sp>
        <p:nvSpPr>
          <p:cNvPr id="429" name="Google Shape;429;p42">
            <a:extLst>
              <a:ext uri="{FF2B5EF4-FFF2-40B4-BE49-F238E27FC236}">
                <a16:creationId xmlns:a16="http://schemas.microsoft.com/office/drawing/2014/main" id="{C5D40A55-2FCB-DBB2-D13F-C90F972A4509}"/>
              </a:ext>
            </a:extLst>
          </p:cNvPr>
          <p:cNvSpPr txBox="1"/>
          <p:nvPr/>
        </p:nvSpPr>
        <p:spPr>
          <a:xfrm>
            <a:off x="963337" y="1066278"/>
            <a:ext cx="1156086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my.dag</a:t>
            </a:r>
            <a:endParaRPr sz="2100" b="1" dirty="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30" name="Google Shape;430;p42">
            <a:extLst>
              <a:ext uri="{FF2B5EF4-FFF2-40B4-BE49-F238E27FC236}">
                <a16:creationId xmlns:a16="http://schemas.microsoft.com/office/drawing/2014/main" id="{ABC767EF-D89E-3179-6B52-D26F81C08A74}"/>
              </a:ext>
            </a:extLst>
          </p:cNvPr>
          <p:cNvSpPr txBox="1"/>
          <p:nvPr/>
        </p:nvSpPr>
        <p:spPr>
          <a:xfrm>
            <a:off x="952021" y="3148183"/>
            <a:ext cx="3619979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 err="1">
                <a:solidFill>
                  <a:srgbClr val="1C6CD3"/>
                </a:solidFill>
                <a:latin typeface="Courier"/>
                <a:ea typeface="Courier"/>
                <a:cs typeface="Courier"/>
                <a:sym typeface="Courier"/>
              </a:rPr>
              <a:t>B.dag</a:t>
            </a:r>
            <a:endParaRPr dirty="0"/>
          </a:p>
        </p:txBody>
      </p:sp>
      <p:pic>
        <p:nvPicPr>
          <p:cNvPr id="431" name="Google Shape;431;p42">
            <a:extLst>
              <a:ext uri="{FF2B5EF4-FFF2-40B4-BE49-F238E27FC236}">
                <a16:creationId xmlns:a16="http://schemas.microsoft.com/office/drawing/2014/main" id="{D3B1A69A-C899-2544-194F-DA6585E219D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048" y="1032648"/>
            <a:ext cx="3574983" cy="3821534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2">
            <a:extLst>
              <a:ext uri="{FF2B5EF4-FFF2-40B4-BE49-F238E27FC236}">
                <a16:creationId xmlns:a16="http://schemas.microsoft.com/office/drawing/2014/main" id="{407810CF-09DB-0C75-BB21-EE965C5EFD69}"/>
              </a:ext>
            </a:extLst>
          </p:cNvPr>
          <p:cNvSpPr txBox="1"/>
          <p:nvPr/>
        </p:nvSpPr>
        <p:spPr>
          <a:xfrm>
            <a:off x="1012520" y="1443651"/>
            <a:ext cx="3559480" cy="1569620"/>
          </a:xfrm>
          <a:prstGeom prst="rect">
            <a:avLst/>
          </a:prstGeom>
          <a:solidFill>
            <a:srgbClr val="FDF0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A </a:t>
            </a:r>
            <a:r>
              <a:rPr lang="en-US" sz="16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A.sub</a:t>
            </a:r>
            <a:endParaRPr lang="en-US" sz="16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SCRIPT POST A generate_B.sh</a:t>
            </a:r>
            <a:endParaRPr sz="16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B58D3"/>
                </a:solidFill>
                <a:latin typeface="Courier"/>
                <a:ea typeface="Courier"/>
                <a:cs typeface="Courier"/>
                <a:sym typeface="Courier"/>
              </a:rPr>
              <a:t>SUBDAG EXTERNAL B </a:t>
            </a:r>
            <a:r>
              <a:rPr lang="en-US" sz="1600" b="1" dirty="0" err="1">
                <a:solidFill>
                  <a:srgbClr val="2B58D3"/>
                </a:solidFill>
                <a:latin typeface="Courier"/>
                <a:ea typeface="Courier"/>
                <a:cs typeface="Courier"/>
                <a:sym typeface="Courier"/>
              </a:rPr>
              <a:t>B.dag</a:t>
            </a:r>
            <a:endParaRPr sz="1600" b="1" dirty="0">
              <a:solidFill>
                <a:srgbClr val="2B58D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C </a:t>
            </a:r>
            <a:r>
              <a:rPr lang="en-US" sz="16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C.sub</a:t>
            </a:r>
            <a:endParaRPr sz="16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A </a:t>
            </a:r>
            <a:r>
              <a:rPr lang="en-US" sz="16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CHILD 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B </a:t>
            </a: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CHILD C</a:t>
            </a:r>
            <a:endParaRPr dirty="0"/>
          </a:p>
        </p:txBody>
      </p:sp>
      <p:sp>
        <p:nvSpPr>
          <p:cNvPr id="433" name="Google Shape;433;p42">
            <a:extLst>
              <a:ext uri="{FF2B5EF4-FFF2-40B4-BE49-F238E27FC236}">
                <a16:creationId xmlns:a16="http://schemas.microsoft.com/office/drawing/2014/main" id="{C35FABD2-77D8-7BDA-05E4-3E712FA57510}"/>
              </a:ext>
            </a:extLst>
          </p:cNvPr>
          <p:cNvSpPr txBox="1"/>
          <p:nvPr/>
        </p:nvSpPr>
        <p:spPr>
          <a:xfrm>
            <a:off x="989696" y="3525556"/>
            <a:ext cx="2603796" cy="1015663"/>
          </a:xfrm>
          <a:prstGeom prst="rect">
            <a:avLst/>
          </a:prstGeom>
          <a:solidFill>
            <a:srgbClr val="FDF0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B1 B1.sub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B2 B2.sub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…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B</a:t>
            </a:r>
            <a:r>
              <a:rPr lang="en-US" sz="1500" i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B</a:t>
            </a:r>
            <a:r>
              <a:rPr lang="en-US" sz="1500" i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.sub</a:t>
            </a:r>
            <a:endParaRPr sz="15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4579D9-91E8-148B-E9AA-A9AF23F241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413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>
          <a:extLst>
            <a:ext uri="{FF2B5EF4-FFF2-40B4-BE49-F238E27FC236}">
              <a16:creationId xmlns:a16="http://schemas.microsoft.com/office/drawing/2014/main" id="{D196223E-D09B-7162-546A-9352ADA39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2">
            <a:extLst>
              <a:ext uri="{FF2B5EF4-FFF2-40B4-BE49-F238E27FC236}">
                <a16:creationId xmlns:a16="http://schemas.microsoft.com/office/drawing/2014/main" id="{98B234DB-2891-4530-F784-33B4B7A8C5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0877" y="51470"/>
            <a:ext cx="7324024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b="1" dirty="0"/>
              <a:t>DAG</a:t>
            </a:r>
            <a:r>
              <a:rPr lang="en-US" dirty="0"/>
              <a:t> within a DAG = "SUBDAG"</a:t>
            </a:r>
            <a:endParaRPr dirty="0"/>
          </a:p>
        </p:txBody>
      </p:sp>
      <p:sp>
        <p:nvSpPr>
          <p:cNvPr id="429" name="Google Shape;429;p42">
            <a:extLst>
              <a:ext uri="{FF2B5EF4-FFF2-40B4-BE49-F238E27FC236}">
                <a16:creationId xmlns:a16="http://schemas.microsoft.com/office/drawing/2014/main" id="{BA829439-0D1A-E3F7-866D-8EA0154EB1D4}"/>
              </a:ext>
            </a:extLst>
          </p:cNvPr>
          <p:cNvSpPr txBox="1"/>
          <p:nvPr/>
        </p:nvSpPr>
        <p:spPr>
          <a:xfrm>
            <a:off x="963337" y="1066278"/>
            <a:ext cx="1156086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 err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my.dag</a:t>
            </a:r>
            <a:endParaRPr sz="2100" b="1" dirty="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431" name="Google Shape;431;p42">
            <a:extLst>
              <a:ext uri="{FF2B5EF4-FFF2-40B4-BE49-F238E27FC236}">
                <a16:creationId xmlns:a16="http://schemas.microsoft.com/office/drawing/2014/main" id="{591CAF96-3E99-CCB0-79AA-D6D8A45A99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048" y="1032648"/>
            <a:ext cx="3574983" cy="3821534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2">
            <a:extLst>
              <a:ext uri="{FF2B5EF4-FFF2-40B4-BE49-F238E27FC236}">
                <a16:creationId xmlns:a16="http://schemas.microsoft.com/office/drawing/2014/main" id="{E1B6C4B3-D51C-A80D-FB12-AD655289AFE6}"/>
              </a:ext>
            </a:extLst>
          </p:cNvPr>
          <p:cNvSpPr txBox="1"/>
          <p:nvPr/>
        </p:nvSpPr>
        <p:spPr>
          <a:xfrm>
            <a:off x="1012520" y="1443651"/>
            <a:ext cx="3559480" cy="1569620"/>
          </a:xfrm>
          <a:prstGeom prst="rect">
            <a:avLst/>
          </a:prstGeom>
          <a:solidFill>
            <a:srgbClr val="FDF0E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A </a:t>
            </a:r>
            <a:r>
              <a:rPr lang="en-US" sz="16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A.sub</a:t>
            </a:r>
            <a:endParaRPr lang="en-US" sz="16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SCRIPT POST A generate_B.sh</a:t>
            </a:r>
            <a:endParaRPr sz="16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B58D3"/>
                </a:solidFill>
                <a:latin typeface="Courier"/>
                <a:ea typeface="Courier"/>
                <a:cs typeface="Courier"/>
                <a:sym typeface="Courier"/>
              </a:rPr>
              <a:t>SUBDAG EXTERNAL B </a:t>
            </a:r>
            <a:r>
              <a:rPr lang="en-US" sz="1600" b="1" dirty="0" err="1">
                <a:solidFill>
                  <a:srgbClr val="2B58D3"/>
                </a:solidFill>
                <a:latin typeface="Courier"/>
                <a:ea typeface="Courier"/>
                <a:cs typeface="Courier"/>
                <a:sym typeface="Courier"/>
              </a:rPr>
              <a:t>B.dag</a:t>
            </a:r>
            <a:endParaRPr sz="1600" b="1" dirty="0">
              <a:solidFill>
                <a:srgbClr val="2B58D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JOB C </a:t>
            </a:r>
            <a:r>
              <a:rPr lang="en-US" sz="16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C.sub</a:t>
            </a:r>
            <a:endParaRPr sz="16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A </a:t>
            </a:r>
            <a:r>
              <a:rPr lang="en-US" sz="16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CHILD 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PARENT B </a:t>
            </a:r>
            <a:r>
              <a:rPr lang="en-U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CHILD C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126C72-70B6-CDE0-9DCD-08AB8961CC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4100A-ABD8-4625-679F-B7D0A8BB0BAF}"/>
              </a:ext>
            </a:extLst>
          </p:cNvPr>
          <p:cNvSpPr txBox="1"/>
          <p:nvPr/>
        </p:nvSpPr>
        <p:spPr>
          <a:xfrm>
            <a:off x="963337" y="3784834"/>
            <a:ext cx="4661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JOB		</a:t>
            </a:r>
            <a:r>
              <a:rPr lang="en-US" sz="1600" b="1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16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condor_submit</a:t>
            </a:r>
            <a:endParaRPr lang="en-US" sz="1600" b="1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sz="1600" b="1" dirty="0">
                <a:latin typeface="Consolas" panose="020B0609020204030204" pitchFamily="49" charset="0"/>
                <a:sym typeface="Wingdings" panose="05000000000000000000" pitchFamily="2" charset="2"/>
              </a:rPr>
              <a:t>SUBDAG EXTERNAL	 </a:t>
            </a:r>
            <a:r>
              <a:rPr lang="en-US" sz="16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condor_submit_dag</a:t>
            </a:r>
            <a:endParaRPr lang="en-US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012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"/>
          <p:cNvSpPr txBox="1">
            <a:spLocks noGrp="1"/>
          </p:cNvSpPr>
          <p:nvPr>
            <p:ph type="title"/>
          </p:nvPr>
        </p:nvSpPr>
        <p:spPr>
          <a:xfrm>
            <a:off x="1403648" y="51470"/>
            <a:ext cx="6987547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lvl="0"/>
            <a:r>
              <a:rPr lang="en-US" sz="2800" dirty="0"/>
              <a:t>A DAG within a DAG = "SUBDAG"</a:t>
            </a:r>
            <a:endParaRPr dirty="0"/>
          </a:p>
        </p:txBody>
      </p:sp>
      <p:sp>
        <p:nvSpPr>
          <p:cNvPr id="421" name="Google Shape;421;p41"/>
          <p:cNvSpPr txBox="1">
            <a:spLocks noGrp="1"/>
          </p:cNvSpPr>
          <p:nvPr>
            <p:ph type="body" idx="1"/>
          </p:nvPr>
        </p:nvSpPr>
        <p:spPr>
          <a:xfrm>
            <a:off x="5825715" y="1273832"/>
            <a:ext cx="2565480" cy="190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 dirty="0">
                <a:solidFill>
                  <a:srgbClr val="7030A0"/>
                </a:solidFill>
              </a:rPr>
              <a:t>A</a:t>
            </a:r>
            <a:r>
              <a:rPr lang="en-US" sz="2800" dirty="0">
                <a:solidFill>
                  <a:schemeClr val="dk1"/>
                </a:solidFill>
              </a:rPr>
              <a:t> can write the input files for </a:t>
            </a:r>
            <a:r>
              <a:rPr lang="en-US" sz="2800" dirty="0" err="1">
                <a:solidFill>
                  <a:schemeClr val="dk1"/>
                </a:solidFill>
              </a:rPr>
              <a:t>subdag</a:t>
            </a:r>
            <a:r>
              <a:rPr lang="en-US" sz="2800" dirty="0">
                <a:solidFill>
                  <a:schemeClr val="dk1"/>
                </a:solidFill>
              </a:rPr>
              <a:t> </a:t>
            </a:r>
            <a:r>
              <a:rPr lang="en-US" sz="2800" b="1" dirty="0">
                <a:solidFill>
                  <a:srgbClr val="4F81BD"/>
                </a:solidFill>
              </a:rPr>
              <a:t>B</a:t>
            </a:r>
            <a:r>
              <a:rPr lang="en-US" sz="2800" dirty="0">
                <a:solidFill>
                  <a:schemeClr val="dk1"/>
                </a:solidFill>
              </a:rPr>
              <a:t>!</a:t>
            </a:r>
            <a:endParaRPr sz="2800" i="1" dirty="0">
              <a:solidFill>
                <a:schemeClr val="dk1"/>
              </a:solidFill>
            </a:endParaRPr>
          </a:p>
        </p:txBody>
      </p:sp>
      <p:pic>
        <p:nvPicPr>
          <p:cNvPr id="422" name="Google Shape;42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1059582"/>
            <a:ext cx="4988918" cy="396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075C2-A215-BB0A-9C38-3491816FB5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DAG input file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a file, you need to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(1) declare the job submissions and (2) declare the dependencies.</a:t>
            </a:r>
            <a:endParaRPr dirty="0"/>
          </a:p>
        </p:txBody>
      </p:sp>
      <p:sp>
        <p:nvSpPr>
          <p:cNvPr id="120" name="Google Shape;120;p20"/>
          <p:cNvSpPr/>
          <p:nvPr/>
        </p:nvSpPr>
        <p:spPr>
          <a:xfrm>
            <a:off x="430885" y="2647015"/>
            <a:ext cx="2926200" cy="15321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8761D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430875" y="4179125"/>
            <a:ext cx="292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my-first.dag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806BF3-AA27-16F6-D7F3-CE53C3A9A0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0" grpId="0" animBg="1"/>
      <p:bldP spid="1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Create the DAG input file</a:t>
            </a: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file, you need to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(1) </a:t>
            </a:r>
            <a:r>
              <a:rPr lang="en" u="sng"/>
              <a:t>declare the job submissions</a:t>
            </a:r>
            <a:r>
              <a:rPr lang="en"/>
              <a:t> and (2) declare the dependencies.</a:t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430885" y="2647015"/>
            <a:ext cx="2926200" cy="15321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JOB</a:t>
            </a:r>
            <a:r>
              <a:rPr lang="en" sz="1600" dirty="0"/>
              <a:t> </a:t>
            </a:r>
            <a:r>
              <a:rPr lang="en" sz="1600" b="1" dirty="0">
                <a:solidFill>
                  <a:srgbClr val="0000FF"/>
                </a:solidFill>
              </a:rPr>
              <a:t>A</a:t>
            </a:r>
            <a:r>
              <a:rPr lang="en" sz="1600" dirty="0"/>
              <a:t> </a:t>
            </a:r>
            <a:r>
              <a:rPr lang="en" sz="1600" b="1" dirty="0">
                <a:solidFill>
                  <a:srgbClr val="0000FF"/>
                </a:solidFill>
              </a:rPr>
              <a:t>A.sub</a:t>
            </a:r>
            <a:endParaRPr sz="16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JOB</a:t>
            </a:r>
            <a:r>
              <a:rPr lang="en" sz="1600" dirty="0"/>
              <a:t> </a:t>
            </a:r>
            <a:r>
              <a:rPr lang="en" sz="1600" b="1" dirty="0">
                <a:solidFill>
                  <a:srgbClr val="38761D"/>
                </a:solidFill>
              </a:rPr>
              <a:t>B</a:t>
            </a:r>
            <a:r>
              <a:rPr lang="en" sz="1600" dirty="0"/>
              <a:t> </a:t>
            </a:r>
            <a:r>
              <a:rPr lang="en" sz="1600" b="1" dirty="0">
                <a:solidFill>
                  <a:srgbClr val="38761D"/>
                </a:solidFill>
              </a:rPr>
              <a:t>B.sub</a:t>
            </a:r>
            <a:endParaRPr sz="1600" b="1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38761D"/>
              </a:solidFill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430875" y="4179125"/>
            <a:ext cx="292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my-first.dag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3823425" y="2647025"/>
            <a:ext cx="4979400" cy="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dk1"/>
                </a:solidFill>
              </a:rPr>
              <a:t>Syntax</a:t>
            </a:r>
            <a:endParaRPr sz="1800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</a:rPr>
              <a:t>JOB &lt;node_name&gt; &lt;submit_file_name&gt;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BCE7D1-8F95-FA62-7573-8C4AB787ED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Create the DAG input file</a:t>
            </a: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file, you need to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(1) </a:t>
            </a:r>
            <a:r>
              <a:rPr lang="en" u="sng"/>
              <a:t>declare the job submissions</a:t>
            </a:r>
            <a:r>
              <a:rPr lang="en"/>
              <a:t> and (2) declare the dependencies.</a:t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430885" y="2647015"/>
            <a:ext cx="2926200" cy="15321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JOB</a:t>
            </a:r>
            <a:r>
              <a:rPr lang="en" sz="1600"/>
              <a:t> </a:t>
            </a:r>
            <a:r>
              <a:rPr lang="en" sz="1600" b="1">
                <a:solidFill>
                  <a:srgbClr val="0000FF"/>
                </a:solidFill>
              </a:rPr>
              <a:t>A</a:t>
            </a:r>
            <a:r>
              <a:rPr lang="en" sz="1600"/>
              <a:t> </a:t>
            </a:r>
            <a:r>
              <a:rPr lang="en" sz="1600" b="1">
                <a:solidFill>
                  <a:srgbClr val="0000FF"/>
                </a:solidFill>
              </a:rPr>
              <a:t>A.sub</a:t>
            </a:r>
            <a:endParaRPr sz="16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JOB</a:t>
            </a:r>
            <a:r>
              <a:rPr lang="en" sz="1600"/>
              <a:t> </a:t>
            </a:r>
            <a:r>
              <a:rPr lang="en" sz="1600" b="1">
                <a:solidFill>
                  <a:srgbClr val="38761D"/>
                </a:solidFill>
              </a:rPr>
              <a:t>B</a:t>
            </a:r>
            <a:r>
              <a:rPr lang="en" sz="1600"/>
              <a:t> </a:t>
            </a:r>
            <a:r>
              <a:rPr lang="en" sz="1600" b="1">
                <a:solidFill>
                  <a:srgbClr val="38761D"/>
                </a:solidFill>
              </a:rPr>
              <a:t>B.sub</a:t>
            </a:r>
            <a:endParaRPr sz="1600" b="1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8761D"/>
              </a:solidFill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430875" y="4179125"/>
            <a:ext cx="292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my-first.dag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3823425" y="2647025"/>
            <a:ext cx="5088900" cy="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dk1"/>
                </a:solidFill>
              </a:rPr>
              <a:t>Syntax</a:t>
            </a:r>
            <a:endParaRPr sz="1800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</a:rPr>
              <a:t>JOB &lt;node_name&gt; &lt;submit_file_name&gt;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4710793" y="3840425"/>
            <a:ext cx="3706932" cy="738633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If any job fails in this submit file, </a:t>
            </a:r>
            <a:r>
              <a:rPr lang="en" sz="1800" u="sng" dirty="0">
                <a:solidFill>
                  <a:schemeClr val="dk1"/>
                </a:solidFill>
              </a:rPr>
              <a:t>the whole job (node) fails!</a:t>
            </a:r>
            <a:endParaRPr sz="1800" b="1" i="1" dirty="0">
              <a:solidFill>
                <a:schemeClr val="dk1"/>
              </a:solidFill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7596595" y="3440225"/>
            <a:ext cx="183600" cy="400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CE5CD"/>
          </a:solidFill>
          <a:ln w="1905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6EF205-94D9-2D0F-445E-86EE629127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Create the DAG input file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file, you need to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(1) declare the job submissions and (2) </a:t>
            </a:r>
            <a:r>
              <a:rPr lang="en" u="sng"/>
              <a:t>declare the dependencies</a:t>
            </a:r>
            <a:r>
              <a:rPr lang="en"/>
              <a:t>.</a:t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430885" y="2647015"/>
            <a:ext cx="2926200" cy="15321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JOB </a:t>
            </a:r>
            <a:r>
              <a:rPr lang="en" sz="1600" b="1" dirty="0">
                <a:solidFill>
                  <a:srgbClr val="0000FF"/>
                </a:solidFill>
              </a:rPr>
              <a:t>A</a:t>
            </a:r>
            <a:r>
              <a:rPr lang="en" sz="1600" dirty="0"/>
              <a:t> </a:t>
            </a:r>
            <a:r>
              <a:rPr lang="en" sz="1600" b="1" dirty="0">
                <a:solidFill>
                  <a:srgbClr val="0000FF"/>
                </a:solidFill>
              </a:rPr>
              <a:t>A.sub</a:t>
            </a:r>
            <a:endParaRPr sz="16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JOB </a:t>
            </a:r>
            <a:r>
              <a:rPr lang="en" sz="1600" b="1" dirty="0">
                <a:solidFill>
                  <a:srgbClr val="38761D"/>
                </a:solidFill>
              </a:rPr>
              <a:t>B</a:t>
            </a:r>
            <a:r>
              <a:rPr lang="en" sz="1600" dirty="0"/>
              <a:t> </a:t>
            </a:r>
            <a:r>
              <a:rPr lang="en" sz="1600" b="1" dirty="0">
                <a:solidFill>
                  <a:srgbClr val="38761D"/>
                </a:solidFill>
              </a:rPr>
              <a:t>B.sub</a:t>
            </a:r>
            <a:endParaRPr sz="1600" b="1" dirty="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PARENT </a:t>
            </a:r>
            <a:r>
              <a:rPr lang="en" sz="1600" b="1" dirty="0">
                <a:solidFill>
                  <a:srgbClr val="0000FF"/>
                </a:solidFill>
              </a:rPr>
              <a:t>A</a:t>
            </a:r>
            <a:r>
              <a:rPr lang="en" sz="1600" b="1" dirty="0"/>
              <a:t> CHILD </a:t>
            </a:r>
            <a:r>
              <a:rPr lang="en" sz="1600" b="1" dirty="0">
                <a:solidFill>
                  <a:srgbClr val="38761D"/>
                </a:solidFill>
              </a:rPr>
              <a:t>B</a:t>
            </a:r>
            <a:endParaRPr sz="1600" b="1" dirty="0">
              <a:solidFill>
                <a:srgbClr val="38761D"/>
              </a:solidFill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430875" y="4179125"/>
            <a:ext cx="292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my-first.dag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3823425" y="2647025"/>
            <a:ext cx="5320500" cy="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</a:rPr>
              <a:t>Syntax</a:t>
            </a:r>
            <a:endParaRPr sz="1800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</a:t>
            </a:r>
            <a:r>
              <a:rPr lang="en" sz="1800" b="1">
                <a:solidFill>
                  <a:schemeClr val="dk1"/>
                </a:solidFill>
              </a:rPr>
              <a:t>PARENT &lt;node_name&gt; CHILD &lt;node_name&gt;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4856225" y="3228350"/>
            <a:ext cx="2140800" cy="458400"/>
          </a:xfrm>
          <a:prstGeom prst="arc">
            <a:avLst>
              <a:gd name="adj1" fmla="val 10569"/>
              <a:gd name="adj2" fmla="val 107893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5324675" y="3625075"/>
            <a:ext cx="120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666666"/>
                </a:solidFill>
              </a:rPr>
              <a:t>depends on</a:t>
            </a:r>
            <a:endParaRPr i="1">
              <a:solidFill>
                <a:srgbClr val="666666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EB1CC3-542F-C5B4-5B4D-275762E044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A777C-AFFC-A4AB-0532-C7CB7C668A02}"/>
              </a:ext>
            </a:extLst>
          </p:cNvPr>
          <p:cNvSpPr txBox="1"/>
          <p:nvPr/>
        </p:nvSpPr>
        <p:spPr>
          <a:xfrm>
            <a:off x="5484639" y="2123795"/>
            <a:ext cx="25433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1400" b="1" dirty="0">
                <a:solidFill>
                  <a:srgbClr val="0000FF"/>
                </a:solidFill>
              </a:rPr>
              <a:t>A</a:t>
            </a:r>
            <a:r>
              <a:rPr lang="en-US" sz="1400" dirty="0">
                <a:solidFill>
                  <a:schemeClr val="dk1"/>
                </a:solidFill>
              </a:rPr>
              <a:t> is the </a:t>
            </a:r>
            <a:r>
              <a:rPr lang="en-US" sz="1400" u="sng" dirty="0">
                <a:solidFill>
                  <a:schemeClr val="dk1"/>
                </a:solidFill>
              </a:rPr>
              <a:t>parent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en-US" sz="1400" b="1" dirty="0">
                <a:solidFill>
                  <a:srgbClr val="38761D"/>
                </a:solidFill>
              </a:rPr>
              <a:t>B</a:t>
            </a:r>
            <a:r>
              <a:rPr lang="en-US" sz="1400" dirty="0">
                <a:solidFill>
                  <a:schemeClr val="dk1"/>
                </a:solidFill>
              </a:rPr>
              <a:t> is the </a:t>
            </a:r>
            <a:r>
              <a:rPr lang="en-US" sz="1400" u="sng" dirty="0">
                <a:solidFill>
                  <a:schemeClr val="dk1"/>
                </a:solidFill>
              </a:rPr>
              <a:t>child</a:t>
            </a:r>
            <a:r>
              <a:rPr lang="en-US" sz="1400" i="1" dirty="0">
                <a:solidFill>
                  <a:schemeClr val="dk1"/>
                </a:solidFill>
              </a:rPr>
              <a:t> </a:t>
            </a:r>
            <a:endParaRPr lang="en-US" sz="14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55" grpId="0" animBg="1"/>
      <p:bldP spid="156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DAG input file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file, you need to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(1) declare the job submissions and (2) declare the dependencies.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  <p:sp>
        <p:nvSpPr>
          <p:cNvPr id="164" name="Google Shape;164;p24"/>
          <p:cNvSpPr/>
          <p:nvPr/>
        </p:nvSpPr>
        <p:spPr>
          <a:xfrm>
            <a:off x="430885" y="2647015"/>
            <a:ext cx="2926200" cy="15321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JOB </a:t>
            </a:r>
            <a:r>
              <a:rPr lang="en" sz="1600" b="1">
                <a:solidFill>
                  <a:srgbClr val="0000FF"/>
                </a:solidFill>
              </a:rPr>
              <a:t>A</a:t>
            </a:r>
            <a:r>
              <a:rPr lang="en" sz="1600"/>
              <a:t> </a:t>
            </a:r>
            <a:r>
              <a:rPr lang="en" sz="1600" b="1">
                <a:solidFill>
                  <a:srgbClr val="0000FF"/>
                </a:solidFill>
              </a:rPr>
              <a:t>A.sub</a:t>
            </a:r>
            <a:endParaRPr sz="16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JOB </a:t>
            </a:r>
            <a:r>
              <a:rPr lang="en" sz="1600" b="1">
                <a:solidFill>
                  <a:srgbClr val="38761D"/>
                </a:solidFill>
              </a:rPr>
              <a:t>B</a:t>
            </a:r>
            <a:r>
              <a:rPr lang="en" sz="1600"/>
              <a:t> </a:t>
            </a:r>
            <a:r>
              <a:rPr lang="en" sz="1600" b="1">
                <a:solidFill>
                  <a:srgbClr val="38761D"/>
                </a:solidFill>
              </a:rPr>
              <a:t>B.sub</a:t>
            </a:r>
            <a:endParaRPr sz="1600" b="1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PARENT </a:t>
            </a:r>
            <a:r>
              <a:rPr lang="en" sz="1600" b="1">
                <a:solidFill>
                  <a:srgbClr val="0000FF"/>
                </a:solidFill>
              </a:rPr>
              <a:t>A</a:t>
            </a:r>
            <a:r>
              <a:rPr lang="en" sz="1600"/>
              <a:t> CHILD </a:t>
            </a:r>
            <a:r>
              <a:rPr lang="en" sz="1600" b="1">
                <a:solidFill>
                  <a:srgbClr val="38761D"/>
                </a:solidFill>
              </a:rPr>
              <a:t>B</a:t>
            </a:r>
            <a:endParaRPr sz="1600" b="1">
              <a:solidFill>
                <a:srgbClr val="38761D"/>
              </a:solidFill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430875" y="4179125"/>
            <a:ext cx="292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my-first.dag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94DFDF-7710-3C82-C9C7-68CE261414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3785</Words>
  <Application>Microsoft Office PowerPoint</Application>
  <PresentationFormat>On-screen Show (16:9)</PresentationFormat>
  <Paragraphs>545</Paragraphs>
  <Slides>49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Times</vt:lpstr>
      <vt:lpstr>Arial</vt:lpstr>
      <vt:lpstr>Consolas</vt:lpstr>
      <vt:lpstr>Calibri</vt:lpstr>
      <vt:lpstr>Roboto Mono</vt:lpstr>
      <vt:lpstr>Helvetica Neue</vt:lpstr>
      <vt:lpstr>Courier</vt:lpstr>
      <vt:lpstr>Wingdings</vt:lpstr>
      <vt:lpstr>OSG-Summer-School-Template</vt:lpstr>
      <vt:lpstr>Workflows with HTCondor’s DAGMan</vt:lpstr>
      <vt:lpstr>Scenario</vt:lpstr>
      <vt:lpstr>How?</vt:lpstr>
      <vt:lpstr>How?</vt:lpstr>
      <vt:lpstr>Create the DAG input file</vt:lpstr>
      <vt:lpstr>Create the DAG input file</vt:lpstr>
      <vt:lpstr>Create the DAG input file</vt:lpstr>
      <vt:lpstr>Create the DAG input file</vt:lpstr>
      <vt:lpstr>Create the DAG input file</vt:lpstr>
      <vt:lpstr>Create the DAG input file</vt:lpstr>
      <vt:lpstr>Create the DAG input file</vt:lpstr>
      <vt:lpstr>Create the DAG input file</vt:lpstr>
      <vt:lpstr>Submitting and Monitoring the DAG</vt:lpstr>
      <vt:lpstr>Submit the DAG</vt:lpstr>
      <vt:lpstr>Submit the DAG</vt:lpstr>
      <vt:lpstr>Submit the DAG</vt:lpstr>
      <vt:lpstr>Monitor the DAG</vt:lpstr>
      <vt:lpstr>Monitor the DAG</vt:lpstr>
      <vt:lpstr>Monitor the DAG</vt:lpstr>
      <vt:lpstr>Monitor the DAG</vt:lpstr>
      <vt:lpstr>Monitor the DAG</vt:lpstr>
      <vt:lpstr>Additional Tools to Monitor your Workflow</vt:lpstr>
      <vt:lpstr>Overview of process</vt:lpstr>
      <vt:lpstr>Overview of process</vt:lpstr>
      <vt:lpstr>PRE/POST scripts</vt:lpstr>
      <vt:lpstr>What is Considered a Failure</vt:lpstr>
      <vt:lpstr>PowerPoint Presentation</vt:lpstr>
      <vt:lpstr>A Failed DAG</vt:lpstr>
      <vt:lpstr>Dealing with a Failed DAG</vt:lpstr>
      <vt:lpstr>Many DAGs</vt:lpstr>
      <vt:lpstr>Many DAGs</vt:lpstr>
      <vt:lpstr>Many DAGs … or One Big DAG</vt:lpstr>
      <vt:lpstr>Many DAGs … or One Big DAG</vt:lpstr>
      <vt:lpstr>One Big DAG</vt:lpstr>
      <vt:lpstr>One Big DAG – Reuse Files</vt:lpstr>
      <vt:lpstr>One Big DAG – Reuse Files</vt:lpstr>
      <vt:lpstr>One Big DAG – Reuse Files</vt:lpstr>
      <vt:lpstr>One Big DAG - What If It Fails?</vt:lpstr>
      <vt:lpstr>One Big DAG - What If It Fails?</vt:lpstr>
      <vt:lpstr>One Big DAG - What If It Fails</vt:lpstr>
      <vt:lpstr>Endless Workflow Possibilities</vt:lpstr>
      <vt:lpstr>Endless Workflow Possibilities</vt:lpstr>
      <vt:lpstr>Learn More</vt:lpstr>
      <vt:lpstr>Questions?</vt:lpstr>
      <vt:lpstr>Submit File Templates via VARS</vt:lpstr>
      <vt:lpstr>A DAG within a DAG = "SUBDAG"</vt:lpstr>
      <vt:lpstr>A DAG within a DAG = "SUBDAG"</vt:lpstr>
      <vt:lpstr>A DAG within a DAG = "SUBDAG"</vt:lpstr>
      <vt:lpstr>A DAG within a DAG = "SUBDAG"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Workflows with HTCondor’s DAGMan</dc:title>
  <dc:creator>gthain</dc:creator>
  <cp:lastModifiedBy>Andrew Owen</cp:lastModifiedBy>
  <cp:revision>4</cp:revision>
  <dcterms:created xsi:type="dcterms:W3CDTF">2014-07-06T23:55:21Z</dcterms:created>
  <dcterms:modified xsi:type="dcterms:W3CDTF">2025-06-25T21:09:57Z</dcterms:modified>
</cp:coreProperties>
</file>