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47" r:id="rId3"/>
    <p:sldId id="305" r:id="rId4"/>
    <p:sldId id="308" r:id="rId5"/>
    <p:sldId id="306" r:id="rId6"/>
    <p:sldId id="325" r:id="rId7"/>
    <p:sldId id="307" r:id="rId8"/>
    <p:sldId id="265" r:id="rId9"/>
    <p:sldId id="258" r:id="rId10"/>
    <p:sldId id="270" r:id="rId11"/>
    <p:sldId id="271" r:id="rId12"/>
    <p:sldId id="317" r:id="rId13"/>
    <p:sldId id="321" r:id="rId14"/>
    <p:sldId id="322" r:id="rId15"/>
    <p:sldId id="315" r:id="rId16"/>
    <p:sldId id="320" r:id="rId17"/>
    <p:sldId id="313" r:id="rId18"/>
    <p:sldId id="262" r:id="rId19"/>
    <p:sldId id="343" r:id="rId20"/>
    <p:sldId id="293" r:id="rId21"/>
    <p:sldId id="277" r:id="rId22"/>
    <p:sldId id="279" r:id="rId23"/>
    <p:sldId id="295" r:id="rId24"/>
    <p:sldId id="312" r:id="rId25"/>
    <p:sldId id="319" r:id="rId26"/>
    <p:sldId id="318" r:id="rId27"/>
    <p:sldId id="288" r:id="rId28"/>
    <p:sldId id="345" r:id="rId29"/>
    <p:sldId id="266" r:id="rId30"/>
    <p:sldId id="344" r:id="rId31"/>
    <p:sldId id="268" r:id="rId32"/>
    <p:sldId id="346" r:id="rId33"/>
    <p:sldId id="264" r:id="rId34"/>
    <p:sldId id="314" r:id="rId35"/>
    <p:sldId id="261" r:id="rId36"/>
    <p:sldId id="349" r:id="rId37"/>
    <p:sldId id="263" r:id="rId38"/>
    <p:sldId id="323" r:id="rId39"/>
    <p:sldId id="281" r:id="rId40"/>
    <p:sldId id="352" r:id="rId41"/>
    <p:sldId id="634" r:id="rId42"/>
    <p:sldId id="294" r:id="rId43"/>
    <p:sldId id="351" r:id="rId44"/>
    <p:sldId id="296" r:id="rId45"/>
    <p:sldId id="297" r:id="rId46"/>
    <p:sldId id="298" r:id="rId47"/>
    <p:sldId id="274" r:id="rId48"/>
    <p:sldId id="341" r:id="rId49"/>
    <p:sldId id="342" r:id="rId50"/>
    <p:sldId id="340" r:id="rId51"/>
    <p:sldId id="29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057"/>
    <a:srgbClr val="FFFFFF"/>
    <a:srgbClr val="FF0000"/>
    <a:srgbClr val="F98630"/>
    <a:srgbClr val="F18230"/>
    <a:srgbClr val="FFD579"/>
    <a:srgbClr val="F9EEEE"/>
    <a:srgbClr val="F3E5C7"/>
    <a:srgbClr val="EBD4A6"/>
    <a:srgbClr val="EDE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1"/>
    <p:restoredTop sz="83906"/>
  </p:normalViewPr>
  <p:slideViewPr>
    <p:cSldViewPr snapToGrid="0" snapToObjects="1">
      <p:cViewPr varScale="1">
        <p:scale>
          <a:sx n="69" d="100"/>
          <a:sy n="69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 Lim" userId="fa9da5a9-0323-48a9-9e93-10d42f103e5f" providerId="ADAL" clId="{831F420E-7FC9-4801-A149-CD97D0FB7DE9}"/>
    <pc:docChg chg="undo custSel modSld">
      <pc:chgData name="Amber Lim" userId="fa9da5a9-0323-48a9-9e93-10d42f103e5f" providerId="ADAL" clId="{831F420E-7FC9-4801-A149-CD97D0FB7DE9}" dt="2025-06-20T21:08:47.612" v="440" actId="6549"/>
      <pc:docMkLst>
        <pc:docMk/>
      </pc:docMkLst>
      <pc:sldChg chg="modSp mod">
        <pc:chgData name="Amber Lim" userId="fa9da5a9-0323-48a9-9e93-10d42f103e5f" providerId="ADAL" clId="{831F420E-7FC9-4801-A149-CD97D0FB7DE9}" dt="2025-06-20T21:04:51.111" v="11" actId="20577"/>
        <pc:sldMkLst>
          <pc:docMk/>
          <pc:sldMk cId="242521145" sldId="256"/>
        </pc:sldMkLst>
        <pc:spChg chg="mod">
          <ac:chgData name="Amber Lim" userId="fa9da5a9-0323-48a9-9e93-10d42f103e5f" providerId="ADAL" clId="{831F420E-7FC9-4801-A149-CD97D0FB7DE9}" dt="2025-06-20T21:04:51.111" v="11" actId="20577"/>
          <ac:spMkLst>
            <pc:docMk/>
            <pc:sldMk cId="242521145" sldId="256"/>
            <ac:spMk id="3" creationId="{9EE3E2A0-30BC-104A-B24A-AE0DA8FE9385}"/>
          </ac:spMkLst>
        </pc:spChg>
      </pc:sldChg>
      <pc:sldChg chg="addSp delSp modSp mod">
        <pc:chgData name="Amber Lim" userId="fa9da5a9-0323-48a9-9e93-10d42f103e5f" providerId="ADAL" clId="{831F420E-7FC9-4801-A149-CD97D0FB7DE9}" dt="2025-06-20T21:08:47.612" v="440" actId="6549"/>
        <pc:sldMkLst>
          <pc:docMk/>
          <pc:sldMk cId="3223388010" sldId="347"/>
        </pc:sldMkLst>
        <pc:spChg chg="mod">
          <ac:chgData name="Amber Lim" userId="fa9da5a9-0323-48a9-9e93-10d42f103e5f" providerId="ADAL" clId="{831F420E-7FC9-4801-A149-CD97D0FB7DE9}" dt="2025-06-20T21:04:57.860" v="21" actId="20577"/>
          <ac:spMkLst>
            <pc:docMk/>
            <pc:sldMk cId="3223388010" sldId="347"/>
            <ac:spMk id="2" creationId="{0B2F124D-0A2B-B56C-EA9B-9C6C53F68177}"/>
          </ac:spMkLst>
        </pc:spChg>
        <pc:spChg chg="mod">
          <ac:chgData name="Amber Lim" userId="fa9da5a9-0323-48a9-9e93-10d42f103e5f" providerId="ADAL" clId="{831F420E-7FC9-4801-A149-CD97D0FB7DE9}" dt="2025-06-20T21:08:47.612" v="440" actId="6549"/>
          <ac:spMkLst>
            <pc:docMk/>
            <pc:sldMk cId="3223388010" sldId="347"/>
            <ac:spMk id="3" creationId="{1117EF14-1FD4-827F-0757-95FA1701F304}"/>
          </ac:spMkLst>
        </pc:spChg>
        <pc:picChg chg="add del">
          <ac:chgData name="Amber Lim" userId="fa9da5a9-0323-48a9-9e93-10d42f103e5f" providerId="ADAL" clId="{831F420E-7FC9-4801-A149-CD97D0FB7DE9}" dt="2025-06-20T21:06:27.544" v="159" actId="22"/>
          <ac:picMkLst>
            <pc:docMk/>
            <pc:sldMk cId="3223388010" sldId="347"/>
            <ac:picMk id="6" creationId="{B24C95DA-3B65-61F4-1B85-102EE3CD66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471D-9D77-FD4B-8332-4275F9C702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2B2E8-C8CE-7742-992D-57F085B76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know how to submit one </a:t>
            </a:r>
            <a:r>
              <a:rPr lang="en-US" dirty="0" err="1"/>
              <a:t>HTCondor</a:t>
            </a:r>
            <a:r>
              <a:rPr lang="en-US" dirty="0"/>
              <a:t> job, let’s discuss the process of submitting many jobs using a single submit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want to submit many jobs? The reason may change </a:t>
            </a:r>
            <a:r>
              <a:rPr lang="en-US" dirty="0" err="1"/>
              <a:t>depenending</a:t>
            </a:r>
            <a:r>
              <a:rPr lang="en-US" dirty="0"/>
              <a:t> on the type of </a:t>
            </a:r>
            <a:r>
              <a:rPr lang="en-US" dirty="0" err="1"/>
              <a:t>reseach</a:t>
            </a:r>
            <a:r>
              <a:rPr lang="en-US" dirty="0"/>
              <a:t> you do. So for example, here we have</a:t>
            </a:r>
          </a:p>
          <a:p>
            <a:r>
              <a:rPr lang="en-US" dirty="0" err="1"/>
              <a:t>Physiccs</a:t>
            </a:r>
            <a:r>
              <a:rPr lang="en-US" dirty="0"/>
              <a:t>/ </a:t>
            </a:r>
            <a:r>
              <a:rPr lang="en-US" dirty="0" err="1"/>
              <a:t>enginerring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tend to be some of the most common needs for running many jobs, meaning researchers need to run many simulations, parameters,  or analyze different samples </a:t>
            </a:r>
          </a:p>
          <a:p>
            <a:endParaRPr lang="en-US" dirty="0"/>
          </a:p>
          <a:p>
            <a:r>
              <a:rPr lang="en-US" dirty="0"/>
              <a:t>To help us all learn a bit about each other, </a:t>
            </a:r>
            <a:r>
              <a:rPr lang="en-US" dirty="0" err="1"/>
              <a:t>i’d</a:t>
            </a:r>
            <a:r>
              <a:rPr lang="en-US" dirty="0"/>
              <a:t> love to know a bit more about the research you are all doing. We have many different domains of research here, so out of curiosity, who is: (1) engineering, (2) physics, (3) biology, (4) chemistry. Anyone else?</a:t>
            </a:r>
          </a:p>
          <a:p>
            <a:r>
              <a:rPr lang="en-US" dirty="0"/>
              <a:t>Exercise: people raise hands </a:t>
            </a:r>
          </a:p>
          <a:p>
            <a:r>
              <a:rPr lang="en-US" dirty="0"/>
              <a:t>Name, home institution, type of research and why you might want to run many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us analyze our data more quickly and produce those important results we are all looking for, when we are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HTCondor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replace any instance of </a:t>
            </a:r>
            <a:r>
              <a:rPr lang="en-US" dirty="0"/>
              <a:t>$(Process)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process number of the job,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HTCondor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replace any instance of </a:t>
            </a:r>
            <a:r>
              <a:rPr lang="en-US" dirty="0"/>
              <a:t>$(Process)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process number of the job. It is best practice to use a single log file per submission.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what our terminal would look like if we actually submitted this job.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urier"/>
                <a:cs typeface="Courier"/>
              </a:rPr>
              <a:t>$INT, expands the list of whatever it is provided </a:t>
            </a:r>
          </a:p>
          <a:p>
            <a:r>
              <a:rPr lang="en-US" sz="1200" dirty="0">
                <a:latin typeface="Courier"/>
              </a:rPr>
              <a:t>Stands for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Queue variable matching pattern*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2B2E8-C8CE-7742-992D-57F085B768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63600" y="3886200"/>
            <a:ext cx="10414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32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45B819-F6D4-FE07-F094-8E7486669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1" y="152403"/>
            <a:ext cx="1176864" cy="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5335" y="114302"/>
            <a:ext cx="25908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933" y="114302"/>
            <a:ext cx="75692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381" indent="0">
              <a:buNone/>
              <a:defRPr sz="2400"/>
            </a:lvl2pPr>
            <a:lvl3pPr marL="1218760" indent="0">
              <a:buNone/>
              <a:defRPr sz="2133"/>
            </a:lvl3pPr>
            <a:lvl4pPr marL="1828142" indent="0">
              <a:buNone/>
              <a:defRPr sz="1867"/>
            </a:lvl4pPr>
            <a:lvl5pPr marL="2437523" indent="0">
              <a:buNone/>
              <a:defRPr sz="1867"/>
            </a:lvl5pPr>
            <a:lvl6pPr marL="3046904" indent="0">
              <a:buNone/>
              <a:defRPr sz="1867"/>
            </a:lvl6pPr>
            <a:lvl7pPr marL="3656285" indent="0">
              <a:buNone/>
              <a:defRPr sz="1867"/>
            </a:lvl7pPr>
            <a:lvl8pPr marL="4265665" indent="0">
              <a:buNone/>
              <a:defRPr sz="1867"/>
            </a:lvl8pPr>
            <a:lvl9pPr marL="4875046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2935" y="1333502"/>
            <a:ext cx="5080000" cy="4686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133" y="1333502"/>
            <a:ext cx="5080000" cy="4686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81" indent="0">
              <a:buNone/>
              <a:defRPr sz="2667" b="1"/>
            </a:lvl2pPr>
            <a:lvl3pPr marL="1218760" indent="0">
              <a:buNone/>
              <a:defRPr sz="2400" b="1"/>
            </a:lvl3pPr>
            <a:lvl4pPr marL="1828142" indent="0">
              <a:buNone/>
              <a:defRPr sz="2133" b="1"/>
            </a:lvl4pPr>
            <a:lvl5pPr marL="2437523" indent="0">
              <a:buNone/>
              <a:defRPr sz="2133" b="1"/>
            </a:lvl5pPr>
            <a:lvl6pPr marL="3046904" indent="0">
              <a:buNone/>
              <a:defRPr sz="2133" b="1"/>
            </a:lvl6pPr>
            <a:lvl7pPr marL="3656285" indent="0">
              <a:buNone/>
              <a:defRPr sz="2133" b="1"/>
            </a:lvl7pPr>
            <a:lvl8pPr marL="4265665" indent="0">
              <a:buNone/>
              <a:defRPr sz="2133" b="1"/>
            </a:lvl8pPr>
            <a:lvl9pPr marL="487504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381" indent="0">
              <a:buNone/>
              <a:defRPr sz="2667" b="1"/>
            </a:lvl2pPr>
            <a:lvl3pPr marL="1218760" indent="0">
              <a:buNone/>
              <a:defRPr sz="2400" b="1"/>
            </a:lvl3pPr>
            <a:lvl4pPr marL="1828142" indent="0">
              <a:buNone/>
              <a:defRPr sz="2133" b="1"/>
            </a:lvl4pPr>
            <a:lvl5pPr marL="2437523" indent="0">
              <a:buNone/>
              <a:defRPr sz="2133" b="1"/>
            </a:lvl5pPr>
            <a:lvl6pPr marL="3046904" indent="0">
              <a:buNone/>
              <a:defRPr sz="2133" b="1"/>
            </a:lvl6pPr>
            <a:lvl7pPr marL="3656285" indent="0">
              <a:buNone/>
              <a:defRPr sz="2133" b="1"/>
            </a:lvl7pPr>
            <a:lvl8pPr marL="4265665" indent="0">
              <a:buNone/>
              <a:defRPr sz="2133" b="1"/>
            </a:lvl8pPr>
            <a:lvl9pPr marL="487504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381" indent="0">
              <a:buNone/>
              <a:defRPr sz="1600"/>
            </a:lvl2pPr>
            <a:lvl3pPr marL="1218760" indent="0">
              <a:buNone/>
              <a:defRPr sz="1333"/>
            </a:lvl3pPr>
            <a:lvl4pPr marL="1828142" indent="0">
              <a:buNone/>
              <a:defRPr sz="1200"/>
            </a:lvl4pPr>
            <a:lvl5pPr marL="2437523" indent="0">
              <a:buNone/>
              <a:defRPr sz="1200"/>
            </a:lvl5pPr>
            <a:lvl6pPr marL="3046904" indent="0">
              <a:buNone/>
              <a:defRPr sz="1200"/>
            </a:lvl6pPr>
            <a:lvl7pPr marL="3656285" indent="0">
              <a:buNone/>
              <a:defRPr sz="1200"/>
            </a:lvl7pPr>
            <a:lvl8pPr marL="4265665" indent="0">
              <a:buNone/>
              <a:defRPr sz="1200"/>
            </a:lvl8pPr>
            <a:lvl9pPr marL="48750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381" indent="0">
              <a:buNone/>
              <a:defRPr sz="3733"/>
            </a:lvl2pPr>
            <a:lvl3pPr marL="1218760" indent="0">
              <a:buNone/>
              <a:defRPr sz="3200"/>
            </a:lvl3pPr>
            <a:lvl4pPr marL="1828142" indent="0">
              <a:buNone/>
              <a:defRPr sz="2667"/>
            </a:lvl4pPr>
            <a:lvl5pPr marL="2437523" indent="0">
              <a:buNone/>
              <a:defRPr sz="2667"/>
            </a:lvl5pPr>
            <a:lvl6pPr marL="3046904" indent="0">
              <a:buNone/>
              <a:defRPr sz="2667"/>
            </a:lvl6pPr>
            <a:lvl7pPr marL="3656285" indent="0">
              <a:buNone/>
              <a:defRPr sz="2667"/>
            </a:lvl7pPr>
            <a:lvl8pPr marL="4265665" indent="0">
              <a:buNone/>
              <a:defRPr sz="2667"/>
            </a:lvl8pPr>
            <a:lvl9pPr marL="4875046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381" indent="0">
              <a:buNone/>
              <a:defRPr sz="1600"/>
            </a:lvl2pPr>
            <a:lvl3pPr marL="1218760" indent="0">
              <a:buNone/>
              <a:defRPr sz="1333"/>
            </a:lvl3pPr>
            <a:lvl4pPr marL="1828142" indent="0">
              <a:buNone/>
              <a:defRPr sz="1200"/>
            </a:lvl4pPr>
            <a:lvl5pPr marL="2437523" indent="0">
              <a:buNone/>
              <a:defRPr sz="1200"/>
            </a:lvl5pPr>
            <a:lvl6pPr marL="3046904" indent="0">
              <a:buNone/>
              <a:defRPr sz="1200"/>
            </a:lvl6pPr>
            <a:lvl7pPr marL="3656285" indent="0">
              <a:buNone/>
              <a:defRPr sz="1200"/>
            </a:lvl7pPr>
            <a:lvl8pPr marL="4265665" indent="0">
              <a:buNone/>
              <a:defRPr sz="1200"/>
            </a:lvl8pPr>
            <a:lvl9pPr marL="48750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33201" y="6400800"/>
            <a:ext cx="558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38302" y="114300"/>
            <a:ext cx="92625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2933" y="1333502"/>
            <a:ext cx="10363200" cy="46863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689099" y="6009218"/>
            <a:ext cx="246229" cy="6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2" tIns="60947" rIns="121892" bIns="609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200">
              <a:cs typeface="Arial" pitchFamily="34" charset="0"/>
            </a:endParaRPr>
          </a:p>
        </p:txBody>
      </p:sp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6474887"/>
            <a:ext cx="3020484" cy="38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FF8000"/>
                </a:solidFill>
                <a:cs typeface="+mn-cs"/>
              </a:rPr>
              <a:t>OSG User School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700621" y="1155700"/>
            <a:ext cx="11491383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21892" tIns="60947" rIns="121892" bIns="60947" anchor="ctr"/>
          <a:lstStyle/>
          <a:p>
            <a:endParaRPr lang="en-US" sz="240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57BE158-11B5-3947-89C2-E9CBD3F513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867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1B5C1F-8181-514C-15B4-B66D5BFB6B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01" y="152403"/>
            <a:ext cx="1176864" cy="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609445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1218886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828330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2437772" algn="ctr" rtl="0" fontAlgn="base">
        <a:spcBef>
          <a:spcPct val="0"/>
        </a:spcBef>
        <a:spcAft>
          <a:spcPct val="0"/>
        </a:spcAft>
        <a:defRPr kumimoji="1" sz="4267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457083" indent="-45708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4267">
          <a:solidFill>
            <a:schemeClr val="tx2"/>
          </a:solidFill>
          <a:latin typeface="+mn-lt"/>
          <a:ea typeface="+mn-ea"/>
          <a:cs typeface="+mn-cs"/>
        </a:defRPr>
      </a:lvl1pPr>
      <a:lvl2pPr marL="990345" indent="-38090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3733">
          <a:solidFill>
            <a:schemeClr val="tx2"/>
          </a:solidFill>
          <a:latin typeface="+mn-lt"/>
          <a:ea typeface="+mn-ea"/>
        </a:defRPr>
      </a:lvl2pPr>
      <a:lvl3pPr marL="1523609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3200">
          <a:solidFill>
            <a:schemeClr val="tx2"/>
          </a:solidFill>
          <a:latin typeface="+mn-lt"/>
          <a:ea typeface="+mn-ea"/>
        </a:defRPr>
      </a:lvl3pPr>
      <a:lvl4pPr marL="2133052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667">
          <a:solidFill>
            <a:schemeClr val="tx2"/>
          </a:solidFill>
          <a:latin typeface="+mn-lt"/>
          <a:ea typeface="+mn-ea"/>
        </a:defRPr>
      </a:lvl4pPr>
      <a:lvl5pPr marL="2742494" indent="-304722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667">
          <a:solidFill>
            <a:schemeClr val="tx2"/>
          </a:solidFill>
          <a:latin typeface="+mn-lt"/>
          <a:ea typeface="+mn-ea"/>
        </a:defRPr>
      </a:lvl5pPr>
      <a:lvl6pPr marL="3351939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6pPr>
      <a:lvl7pPr marL="3961381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7pPr>
      <a:lvl8pPr marL="4570824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8pPr>
      <a:lvl9pPr marL="5180268" indent="-304722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667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5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6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30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2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7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9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03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7" algn="l" defTabSz="6094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arpentries/instructor-training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watch_q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arpentries/instructor-trainin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ntries/instructor-trai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8256-4B58-4247-B113-F88AF998F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Multiple Jobs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E2A0-30BC-104A-B24A-AE0DA8FE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 Lim</a:t>
            </a:r>
          </a:p>
          <a:p>
            <a:r>
              <a:rPr lang="en-US" dirty="0"/>
              <a:t>OSG User School 25</a:t>
            </a:r>
          </a:p>
        </p:txBody>
      </p:sp>
    </p:spTree>
    <p:extLst>
      <p:ext uri="{BB962C8B-B14F-4D97-AF65-F5344CB8AC3E}">
        <p14:creationId xmlns:p14="http://schemas.microsoft.com/office/powerpoint/2010/main" val="2425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A7E3A8-FFEB-2F4B-8210-24E164E05A47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02E3D00-08EE-4944-8BC4-AF3955416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708FE-AAB0-9A47-B5F5-29AF0C25D034}"/>
              </a:ext>
            </a:extLst>
          </p:cNvPr>
          <p:cNvSpPr txBox="1"/>
          <p:nvPr/>
        </p:nvSpPr>
        <p:spPr>
          <a:xfrm>
            <a:off x="7660760" y="2270152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These are the files we need for the job to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E55768-34C6-EB41-960D-63EAED90195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69568" y="2685651"/>
            <a:ext cx="1391192" cy="283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249A53-038D-5740-8D6C-43330FA20D04}"/>
              </a:ext>
            </a:extLst>
          </p:cNvPr>
          <p:cNvCxnSpPr>
            <a:cxnSpLocks/>
          </p:cNvCxnSpPr>
          <p:nvPr/>
        </p:nvCxnSpPr>
        <p:spPr>
          <a:xfrm flipH="1" flipV="1">
            <a:off x="5122985" y="2356338"/>
            <a:ext cx="2537775" cy="348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8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38AD01-5E95-0343-ADC2-B1115565D5C0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job.log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job.stderr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BA0C6E6-5F3B-DA4B-B163-139BD66C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D086C-18AE-AF4C-A15D-B3DA718045C4}"/>
              </a:ext>
            </a:extLst>
          </p:cNvPr>
          <p:cNvSpPr txBox="1"/>
          <p:nvPr/>
        </p:nvSpPr>
        <p:spPr>
          <a:xfrm>
            <a:off x="7465689" y="3742157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These files track information about the job.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0605D-DCA2-904F-B9AC-04E0BA052A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6312" y="4157656"/>
            <a:ext cx="27393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9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38AD01-5E95-0343-ADC2-B1115565D5C0}"/>
              </a:ext>
            </a:extLst>
          </p:cNvPr>
          <p:cNvSpPr txBox="1"/>
          <p:nvPr/>
        </p:nvSpPr>
        <p:spPr>
          <a:xfrm>
            <a:off x="694065" y="2094680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BA0C6E6-5F3B-DA4B-B163-139BD66CA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D086C-18AE-AF4C-A15D-B3DA718045C4}"/>
              </a:ext>
            </a:extLst>
          </p:cNvPr>
          <p:cNvSpPr txBox="1"/>
          <p:nvPr/>
        </p:nvSpPr>
        <p:spPr>
          <a:xfrm>
            <a:off x="4663873" y="4680003"/>
            <a:ext cx="46559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queue term tells </a:t>
            </a:r>
            <a:r>
              <a:rPr lang="en-US" sz="2400" dirty="0" err="1"/>
              <a:t>HTCondor</a:t>
            </a:r>
            <a:r>
              <a:rPr lang="en-US" sz="2400" dirty="0"/>
              <a:t> how many jobs to run.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0605D-DCA2-904F-B9AC-04E0BA052A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24496" y="5095502"/>
            <a:ext cx="2739377" cy="184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6CA5-821B-FA74-CFC8-07B8D3E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Multiple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F2A1D-9EA2-12AA-11D8-1636B318A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34C7-9D62-09EA-344B-CC8A7DBAAF5D}"/>
              </a:ext>
            </a:extLst>
          </p:cNvPr>
          <p:cNvSpPr txBox="1"/>
          <p:nvPr/>
        </p:nvSpPr>
        <p:spPr>
          <a:xfrm>
            <a:off x="984739" y="1465385"/>
            <a:ext cx="98004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057"/>
                </a:solidFill>
              </a:rPr>
              <a:t>When submitting multiple jobs using one submit file, it is helpful to start by thinking about: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constant</a:t>
            </a:r>
            <a:r>
              <a:rPr lang="en-US" sz="2800" dirty="0">
                <a:solidFill>
                  <a:srgbClr val="200057"/>
                </a:solidFill>
              </a:rPr>
              <a:t> across all jobs?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changing</a:t>
            </a:r>
            <a:r>
              <a:rPr lang="en-US" sz="2800" dirty="0">
                <a:solidFill>
                  <a:srgbClr val="200057"/>
                </a:solidFill>
              </a:rPr>
              <a:t> from job to job?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21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6CA5-821B-FA74-CFC8-07B8D3E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Multiple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F2A1D-9EA2-12AA-11D8-1636B318A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534C7-9D62-09EA-344B-CC8A7DBAAF5D}"/>
              </a:ext>
            </a:extLst>
          </p:cNvPr>
          <p:cNvSpPr txBox="1"/>
          <p:nvPr/>
        </p:nvSpPr>
        <p:spPr>
          <a:xfrm>
            <a:off x="984739" y="1465385"/>
            <a:ext cx="98004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0057"/>
                </a:solidFill>
              </a:rPr>
              <a:t>When submitting multiple jobs using one submit file, it is helpful to start by thinking about: </a:t>
            </a:r>
          </a:p>
          <a:p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constant</a:t>
            </a:r>
            <a:r>
              <a:rPr lang="en-US" sz="2800" dirty="0">
                <a:solidFill>
                  <a:srgbClr val="200057"/>
                </a:solidFill>
              </a:rPr>
              <a:t> across all jobs?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0057"/>
                </a:solidFill>
              </a:rPr>
              <a:t>What is </a:t>
            </a:r>
            <a:r>
              <a:rPr lang="en-US" sz="2800" b="1" i="1" dirty="0">
                <a:solidFill>
                  <a:srgbClr val="200057"/>
                </a:solidFill>
              </a:rPr>
              <a:t>changing</a:t>
            </a:r>
            <a:r>
              <a:rPr lang="en-US" sz="2800" dirty="0">
                <a:solidFill>
                  <a:srgbClr val="200057"/>
                </a:solidFill>
              </a:rPr>
              <a:t> from job to job?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200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00B9C-C530-D72C-CD01-40D8470B35C6}"/>
              </a:ext>
            </a:extLst>
          </p:cNvPr>
          <p:cNvSpPr txBox="1"/>
          <p:nvPr/>
        </p:nvSpPr>
        <p:spPr>
          <a:xfrm>
            <a:off x="1783699" y="4069176"/>
            <a:ext cx="8971737" cy="1323439"/>
          </a:xfrm>
          <a:prstGeom prst="rect">
            <a:avLst/>
          </a:prstGeom>
          <a:solidFill>
            <a:srgbClr val="F9863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2800" dirty="0"/>
              <a:t>When editing the submit file, </a:t>
            </a:r>
          </a:p>
          <a:p>
            <a:pPr algn="ctr"/>
            <a:r>
              <a:rPr lang="en-US" sz="2800" dirty="0"/>
              <a:t>it is helpful to start by editing the </a:t>
            </a:r>
            <a:r>
              <a:rPr lang="en-US" sz="2800" b="1" dirty="0"/>
              <a:t>queue </a:t>
            </a:r>
            <a:r>
              <a:rPr lang="en-US" sz="2800" dirty="0"/>
              <a:t>statement. 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53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53626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b="1" i="1" dirty="0"/>
                        <a:t>N</a:t>
                      </a:r>
                      <a:endParaRPr lang="en-US" sz="2400" b="1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matching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pattern*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in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from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list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/>
                        <a:t>list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49365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b="1" i="1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400" b="1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matching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pattern*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in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list</a:t>
                      </a:r>
                      <a:endParaRPr lang="en-US" sz="2400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/>
                        <a:t>list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16</a:t>
            </a:fld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C9700BB-65A3-C8A3-83A5-84842B9E2AAF}"/>
              </a:ext>
            </a:extLst>
          </p:cNvPr>
          <p:cNvSpPr/>
          <p:nvPr/>
        </p:nvSpPr>
        <p:spPr bwMode="auto">
          <a:xfrm>
            <a:off x="58616" y="2086708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1B0CE8-DD03-0DA2-3881-B0722F409625}"/>
              </a:ext>
            </a:extLst>
          </p:cNvPr>
          <p:cNvSpPr/>
          <p:nvPr/>
        </p:nvSpPr>
        <p:spPr bwMode="auto">
          <a:xfrm>
            <a:off x="58616" y="4560277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7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C1FA2-00F7-9970-DEC0-33DB44B26A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400800"/>
            <a:ext cx="558800" cy="457200"/>
          </a:xfrm>
        </p:spPr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7520F-6C21-9705-ECA3-A349E3879846}"/>
              </a:ext>
            </a:extLst>
          </p:cNvPr>
          <p:cNvSpPr txBox="1">
            <a:spLocks/>
          </p:cNvSpPr>
          <p:nvPr/>
        </p:nvSpPr>
        <p:spPr bwMode="auto">
          <a:xfrm>
            <a:off x="819151" y="937845"/>
            <a:ext cx="10553698" cy="4994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/>
              <a:t>Example 1:</a:t>
            </a:r>
            <a:b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Queue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23985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75" y="114300"/>
            <a:ext cx="10553698" cy="1143000"/>
          </a:xfrm>
        </p:spPr>
        <p:txBody>
          <a:bodyPr/>
          <a:lstStyle/>
          <a:p>
            <a:pPr algn="l"/>
            <a:r>
              <a:rPr lang="en-US" sz="4400" dirty="0"/>
              <a:t>Example 1</a:t>
            </a:r>
            <a:endParaRPr lang="en-US" sz="4400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6380-F36D-D044-B2BA-3124CE61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20"/>
            <a:ext cx="109421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Scenario: Use an executable to analyze Wisconsin population data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A89C7E-7F6F-5D40-AFDB-CBAA7F08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F493-EE8E-7047-BFC6-72AC2991A2B0}"/>
              </a:ext>
            </a:extLst>
          </p:cNvPr>
          <p:cNvSpPr txBox="1"/>
          <p:nvPr/>
        </p:nvSpPr>
        <p:spPr>
          <a:xfrm>
            <a:off x="1967777" y="2130771"/>
            <a:ext cx="825644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state.wi.dat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out.state.wi.dat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784E38-9BB5-D45E-EEEC-BC4CBCFE8DE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675965"/>
            <a:ext cx="0" cy="995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07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375" y="114300"/>
            <a:ext cx="10553698" cy="1143000"/>
          </a:xfrm>
        </p:spPr>
        <p:txBody>
          <a:bodyPr/>
          <a:lstStyle/>
          <a:p>
            <a:pPr algn="l"/>
            <a:r>
              <a:rPr lang="en-US" sz="4400" dirty="0"/>
              <a:t>Example 1</a:t>
            </a:r>
            <a:endParaRPr lang="en-US" sz="4400" dirty="0">
              <a:latin typeface="Courier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A89C7E-7F6F-5D40-AFDB-CBAA7F08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F493-EE8E-7047-BFC6-72AC2991A2B0}"/>
              </a:ext>
            </a:extLst>
          </p:cNvPr>
          <p:cNvSpPr txBox="1"/>
          <p:nvPr/>
        </p:nvSpPr>
        <p:spPr>
          <a:xfrm>
            <a:off x="1967777" y="2130771"/>
            <a:ext cx="825644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state.wi.dat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out.state.wi.dat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784E38-9BB5-D45E-EEEC-BC4CBCFE8DE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675965"/>
            <a:ext cx="0" cy="995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6380-F36D-D044-B2BA-3124CE61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20"/>
            <a:ext cx="109421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Scenario: Use an executable to analyze Wisconsin population data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69D8B-4B8F-7A54-6D98-9A2ECB748BCF}"/>
              </a:ext>
            </a:extLst>
          </p:cNvPr>
          <p:cNvSpPr/>
          <p:nvPr/>
        </p:nvSpPr>
        <p:spPr bwMode="auto">
          <a:xfrm>
            <a:off x="693683" y="1541420"/>
            <a:ext cx="10547131" cy="4859380"/>
          </a:xfrm>
          <a:prstGeom prst="rect">
            <a:avLst/>
          </a:prstGeom>
          <a:solidFill>
            <a:srgbClr val="FFFFFF">
              <a:alpha val="8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83E1-9025-7E4B-4838-1C6F20A201C1}"/>
              </a:ext>
            </a:extLst>
          </p:cNvPr>
          <p:cNvSpPr txBox="1"/>
          <p:nvPr/>
        </p:nvSpPr>
        <p:spPr>
          <a:xfrm>
            <a:off x="1502375" y="2050121"/>
            <a:ext cx="9208224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Suppose we have data for all 50 states: </a:t>
            </a:r>
            <a:r>
              <a:rPr lang="en-US" sz="2800" dirty="0" err="1">
                <a:latin typeface="Courier" pitchFamily="2" charset="0"/>
              </a:rPr>
              <a:t>state.wi.dat</a:t>
            </a:r>
            <a:r>
              <a:rPr lang="en-US" sz="2800" dirty="0"/>
              <a:t>, </a:t>
            </a:r>
            <a:r>
              <a:rPr lang="en-US" sz="2800" dirty="0" err="1">
                <a:latin typeface="Courier" pitchFamily="2" charset="0"/>
              </a:rPr>
              <a:t>state.mn.dat</a:t>
            </a:r>
            <a:r>
              <a:rPr lang="en-US" sz="2800" dirty="0"/>
              <a:t>, </a:t>
            </a:r>
            <a:r>
              <a:rPr lang="en-US" sz="2800" dirty="0" err="1">
                <a:latin typeface="Courier" pitchFamily="2" charset="0"/>
              </a:rPr>
              <a:t>state.il.dat</a:t>
            </a:r>
            <a:r>
              <a:rPr lang="en-US" sz="2800" dirty="0"/>
              <a:t>, …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Let’s use </a:t>
            </a:r>
            <a:r>
              <a:rPr lang="en-US" sz="2800" dirty="0" err="1"/>
              <a:t>HTCondor</a:t>
            </a:r>
            <a:r>
              <a:rPr lang="en-US" sz="2800" dirty="0"/>
              <a:t> to automatically queue a job to analyze each state’s data file!</a:t>
            </a:r>
          </a:p>
        </p:txBody>
      </p:sp>
    </p:spTree>
    <p:extLst>
      <p:ext uri="{BB962C8B-B14F-4D97-AF65-F5344CB8AC3E}">
        <p14:creationId xmlns:p14="http://schemas.microsoft.com/office/powerpoint/2010/main" val="28747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24D-0A2B-B56C-EA9B-9C6C53F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EF14-1FD4-827F-0757-95FA1701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86" y="1333502"/>
            <a:ext cx="11161985" cy="46863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3000" dirty="0"/>
              <a:t>After this lecture, you should be able to: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Submit lists of jobs using a single submit file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Define and use variables in your submit file</a:t>
            </a:r>
          </a:p>
          <a:p>
            <a:r>
              <a:rPr lang="en-US" sz="3000" dirty="0"/>
              <a:t>Strategize how to structure files related to your job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59EF-A4BD-A58B-B0B1-9247C3EEC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39" y="116080"/>
            <a:ext cx="10322562" cy="1143000"/>
          </a:xfrm>
        </p:spPr>
        <p:txBody>
          <a:bodyPr/>
          <a:lstStyle/>
          <a:p>
            <a:r>
              <a:rPr lang="en-US" sz="3700" dirty="0"/>
              <a:t>Provide a list of values with </a:t>
            </a:r>
            <a:r>
              <a:rPr lang="en-US" sz="3700" b="0" dirty="0">
                <a:latin typeface="Courier" pitchFamily="2" charset="0"/>
              </a:rPr>
              <a:t>queue … 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30" y="1558263"/>
            <a:ext cx="95527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option is to create another file with the list of input files and use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queue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variable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from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list </a:t>
            </a:r>
            <a:r>
              <a:rPr lang="en-US" sz="2800" dirty="0"/>
              <a:t>syntax.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48D8F1-58CD-D147-B4C6-E5F2EB4B3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out.state.wi.dat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queue state from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state_list.txt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9146227" y="2901917"/>
            <a:ext cx="2814637" cy="2137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state.mn.dat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state.il.dat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state.ia.dat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state.mi.dat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5949538" y="3875166"/>
            <a:ext cx="3075709" cy="196011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F808FF-7017-5421-394D-C8B710DEE717}"/>
              </a:ext>
            </a:extLst>
          </p:cNvPr>
          <p:cNvSpPr txBox="1"/>
          <p:nvPr/>
        </p:nvSpPr>
        <p:spPr>
          <a:xfrm>
            <a:off x="9146227" y="2554691"/>
            <a:ext cx="2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dirty="0" err="1"/>
              <a:t>state_list.txt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job components vary? 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Now, what parts of our submit file vary depending on the input? </a:t>
            </a:r>
          </a:p>
          <a:p>
            <a:r>
              <a:rPr lang="en-US" sz="2800" dirty="0"/>
              <a:t>We want to vary the job’s </a:t>
            </a:r>
            <a:r>
              <a:rPr lang="en-US" sz="2800" b="1" dirty="0"/>
              <a:t>arguments</a:t>
            </a:r>
            <a:r>
              <a:rPr lang="en-US" sz="2800" dirty="0"/>
              <a:t> and one </a:t>
            </a:r>
            <a:r>
              <a:rPr lang="en-US" sz="2800" b="1" dirty="0"/>
              <a:t>input file</a:t>
            </a:r>
            <a:r>
              <a:rPr lang="en-US" sz="2800" dirty="0"/>
              <a:t>.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6D549-7CF4-7F47-AA47-DA01C0430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322575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state.wi.dat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out.state.wi.dat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state.wi.dat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state 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8320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custom </a:t>
            </a:r>
            <a:r>
              <a:rPr lang="en-US" b="1" dirty="0"/>
              <a:t>variable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5" y="1447720"/>
            <a:ext cx="767640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Replace all our varying components in the submit file with a variable.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AE6D3-0F90-C54A-9E4A-B064862A3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381193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$(state) out.$(state)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$(state)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</a:t>
            </a:r>
            <a:r>
              <a:rPr lang="en-US" sz="2400" dirty="0">
                <a:latin typeface="Courier"/>
                <a:cs typeface="Courier"/>
              </a:rPr>
              <a:t> 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9025247" y="1934003"/>
            <a:ext cx="2814637" cy="2137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Courier" pitchFamily="2" charset="0"/>
              </a:rPr>
              <a:t>state.wi.dat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state.mn.dat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2" charset="0"/>
              </a:rPr>
              <a:t>state.il.dat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state.ia.dat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state.mi.dat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7018317" y="3462036"/>
            <a:ext cx="2006930" cy="194824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55C-3DDA-A747-A12C-B14D78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692844" cy="1143000"/>
          </a:xfrm>
        </p:spPr>
        <p:txBody>
          <a:bodyPr/>
          <a:lstStyle/>
          <a:p>
            <a:r>
              <a:rPr lang="en-US" sz="3600" dirty="0"/>
              <a:t>Use multiple variables with </a:t>
            </a:r>
            <a:r>
              <a:rPr lang="en-US" sz="3600" b="0" dirty="0">
                <a:latin typeface="Courier" pitchFamily="2" charset="0"/>
              </a:rPr>
              <a:t>queue … from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FB41-7C05-AC41-9785-DE37750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423"/>
            <a:ext cx="10144125" cy="4351338"/>
          </a:xfrm>
        </p:spPr>
        <p:txBody>
          <a:bodyPr/>
          <a:lstStyle/>
          <a:p>
            <a:r>
              <a:rPr lang="en-US" sz="2800" dirty="0"/>
              <a:t>The queue from syntax can also support multiple values per job. </a:t>
            </a:r>
          </a:p>
          <a:p>
            <a:r>
              <a:rPr lang="en-US" sz="2800" dirty="0"/>
              <a:t>Suppose our command was like this: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AE6D3-0F90-C54A-9E4A-B064862A3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78381-7652-E44B-B179-054FD87007C9}"/>
              </a:ext>
            </a:extLst>
          </p:cNvPr>
          <p:cNvSpPr txBox="1"/>
          <p:nvPr/>
        </p:nvSpPr>
        <p:spPr>
          <a:xfrm>
            <a:off x="1209675" y="3920451"/>
            <a:ext cx="9772650" cy="2308324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compare_states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arguments  </a:t>
            </a:r>
            <a:r>
              <a:rPr lang="en-US" sz="2400" dirty="0">
                <a:latin typeface="Courier" pitchFamily="2" charset="0"/>
                <a:cs typeface="Courier"/>
              </a:rPr>
              <a:t>= -</a:t>
            </a:r>
            <a:r>
              <a:rPr lang="en-US" sz="2400" dirty="0" err="1">
                <a:latin typeface="Courier" pitchFamily="2" charset="0"/>
                <a:cs typeface="Courier"/>
              </a:rPr>
              <a:t>i</a:t>
            </a:r>
            <a:r>
              <a:rPr lang="en-US" sz="2400" dirty="0">
                <a:latin typeface="Courier" pitchFamily="2" charset="0"/>
                <a:cs typeface="Courier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$(state)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400" dirty="0">
                <a:latin typeface="Courier" pitchFamily="2" charset="0"/>
              </a:rPr>
              <a:t>-y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$(year)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$(state)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country.us.dat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state,year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from </a:t>
            </a:r>
            <a:r>
              <a:rPr lang="en-US" sz="2400" dirty="0" err="1">
                <a:latin typeface="Courier"/>
                <a:cs typeface="Courier"/>
              </a:rPr>
              <a:t>state_list.txt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E5EA7-B6E2-F94F-A51C-3E8A42FFF19B}"/>
              </a:ext>
            </a:extLst>
          </p:cNvPr>
          <p:cNvSpPr/>
          <p:nvPr/>
        </p:nvSpPr>
        <p:spPr>
          <a:xfrm>
            <a:off x="8672191" y="2955018"/>
            <a:ext cx="3327626" cy="180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" pitchFamily="2" charset="0"/>
              </a:rPr>
              <a:t>state.wi.dat,2010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state.wi.dat,2015 state.mn.dat,2010</a:t>
            </a:r>
          </a:p>
          <a:p>
            <a:r>
              <a:rPr lang="en-US" sz="2400" dirty="0">
                <a:latin typeface="Courier" pitchFamily="2" charset="0"/>
              </a:rPr>
              <a:t>state.mn.dat,2015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822CDE-47D5-6940-BBC7-3BF2AD990AB9}"/>
              </a:ext>
            </a:extLst>
          </p:cNvPr>
          <p:cNvCxnSpPr>
            <a:cxnSpLocks/>
          </p:cNvCxnSpPr>
          <p:nvPr/>
        </p:nvCxnSpPr>
        <p:spPr>
          <a:xfrm flipV="1">
            <a:off x="8015646" y="4798854"/>
            <a:ext cx="1863158" cy="12587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F901F7-A95A-6940-B335-438704B1290F}"/>
              </a:ext>
            </a:extLst>
          </p:cNvPr>
          <p:cNvSpPr txBox="1"/>
          <p:nvPr/>
        </p:nvSpPr>
        <p:spPr>
          <a:xfrm>
            <a:off x="1216583" y="2754963"/>
            <a:ext cx="713342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./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compare_states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 [input file] -y [year]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8BEE2-29C1-4DEE-18F7-7BC5F8F71763}"/>
              </a:ext>
            </a:extLst>
          </p:cNvPr>
          <p:cNvSpPr txBox="1"/>
          <p:nvPr/>
        </p:nvSpPr>
        <p:spPr>
          <a:xfrm>
            <a:off x="9146227" y="2554691"/>
            <a:ext cx="26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 </a:t>
            </a:r>
            <a:r>
              <a:rPr lang="en-US" dirty="0" err="1"/>
              <a:t>state_list.txt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C1FA2-00F7-9970-DEC0-33DB44B26A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400800"/>
            <a:ext cx="558800" cy="457200"/>
          </a:xfrm>
        </p:spPr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7520F-6C21-9705-ECA3-A349E3879846}"/>
              </a:ext>
            </a:extLst>
          </p:cNvPr>
          <p:cNvSpPr txBox="1">
            <a:spLocks/>
          </p:cNvSpPr>
          <p:nvPr/>
        </p:nvSpPr>
        <p:spPr bwMode="auto">
          <a:xfrm>
            <a:off x="819151" y="937845"/>
            <a:ext cx="10553698" cy="4994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/>
              <a:t>Example 2: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Queue </a:t>
            </a:r>
            <a:r>
              <a:rPr lang="en-US" i="1" kern="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991395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E470-A91D-624A-BE97-6E318409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numerical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643B-F8EE-B740-A87C-FFD83A02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Suppose we have many input files and we want to run one job per input file.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6E3591-96D1-8344-ACE7-8DF97A80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448C-75F7-E14E-BEFE-013E1E0BF7C6}"/>
              </a:ext>
            </a:extLst>
          </p:cNvPr>
          <p:cNvSpPr/>
          <p:nvPr/>
        </p:nvSpPr>
        <p:spPr>
          <a:xfrm>
            <a:off x="838200" y="3241567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0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CFE4A-7812-2648-8501-2FCA0C15FB53}"/>
              </a:ext>
            </a:extLst>
          </p:cNvPr>
          <p:cNvSpPr/>
          <p:nvPr/>
        </p:nvSpPr>
        <p:spPr>
          <a:xfrm>
            <a:off x="2783774" y="345804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49620-7C3E-8346-B597-A8309E1584C0}"/>
              </a:ext>
            </a:extLst>
          </p:cNvPr>
          <p:cNvSpPr/>
          <p:nvPr/>
        </p:nvSpPr>
        <p:spPr>
          <a:xfrm>
            <a:off x="4729348" y="3703716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80602-BD49-E64D-A175-8140A80CE003}"/>
              </a:ext>
            </a:extLst>
          </p:cNvPr>
          <p:cNvSpPr/>
          <p:nvPr/>
        </p:nvSpPr>
        <p:spPr>
          <a:xfrm>
            <a:off x="6773883" y="3914215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2EC72-987F-C144-B361-5ABABFBB20B4}"/>
              </a:ext>
            </a:extLst>
          </p:cNvPr>
          <p:cNvSpPr/>
          <p:nvPr/>
        </p:nvSpPr>
        <p:spPr>
          <a:xfrm>
            <a:off x="8818418" y="410630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96662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E470-A91D-624A-BE97-6E318409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numerical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643B-F8EE-B740-A87C-FFD83A02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Suppose we have many input files and we want to run one job per input file. </a:t>
            </a:r>
          </a:p>
          <a:p>
            <a:pPr marL="0" indent="0" algn="ctr">
              <a:buNone/>
            </a:pPr>
            <a:r>
              <a:rPr lang="en-US" sz="2800" dirty="0"/>
              <a:t>We can capture this set of inputs using a </a:t>
            </a:r>
            <a:r>
              <a:rPr lang="en-US" sz="2800" b="1" dirty="0"/>
              <a:t>list of integers</a:t>
            </a:r>
            <a:r>
              <a:rPr lang="en-US" sz="2800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6E3591-96D1-8344-ACE7-8DF97A80F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D448C-75F7-E14E-BEFE-013E1E0BF7C6}"/>
              </a:ext>
            </a:extLst>
          </p:cNvPr>
          <p:cNvSpPr/>
          <p:nvPr/>
        </p:nvSpPr>
        <p:spPr>
          <a:xfrm>
            <a:off x="838200" y="3241567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0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CFE4A-7812-2648-8501-2FCA0C15FB53}"/>
              </a:ext>
            </a:extLst>
          </p:cNvPr>
          <p:cNvSpPr/>
          <p:nvPr/>
        </p:nvSpPr>
        <p:spPr>
          <a:xfrm>
            <a:off x="2783774" y="345804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49620-7C3E-8346-B597-A8309E1584C0}"/>
              </a:ext>
            </a:extLst>
          </p:cNvPr>
          <p:cNvSpPr/>
          <p:nvPr/>
        </p:nvSpPr>
        <p:spPr>
          <a:xfrm>
            <a:off x="4729348" y="3703716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80602-BD49-E64D-A175-8140A80CE003}"/>
              </a:ext>
            </a:extLst>
          </p:cNvPr>
          <p:cNvSpPr/>
          <p:nvPr/>
        </p:nvSpPr>
        <p:spPr>
          <a:xfrm>
            <a:off x="6773883" y="3914215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2EC72-987F-C144-B361-5ABABFBB20B4}"/>
              </a:ext>
            </a:extLst>
          </p:cNvPr>
          <p:cNvSpPr/>
          <p:nvPr/>
        </p:nvSpPr>
        <p:spPr>
          <a:xfrm>
            <a:off x="8818418" y="4106308"/>
            <a:ext cx="2081503" cy="248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sz="2400" dirty="0">
                <a:latin typeface="Courier" pitchFamily="2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43709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6AFCC-7E2B-AD44-9F27-B1355075FE11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856AF-7833-5941-B9B1-A2361E4E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994899" cy="1143000"/>
          </a:xfrm>
        </p:spPr>
        <p:txBody>
          <a:bodyPr/>
          <a:lstStyle/>
          <a:p>
            <a:r>
              <a:rPr lang="en-US" sz="3600" dirty="0"/>
              <a:t>Provide a list of integer values with </a:t>
            </a:r>
            <a:r>
              <a:rPr lang="en-US" sz="3600" dirty="0">
                <a:latin typeface="Courier" pitchFamily="2" charset="0"/>
              </a:rPr>
              <a:t>queue 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BCE7-E910-C241-90C7-DF4865F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B9D9F-935D-904E-A9B9-8789EACAD4D0}"/>
              </a:ext>
            </a:extLst>
          </p:cNvPr>
          <p:cNvSpPr txBox="1"/>
          <p:nvPr/>
        </p:nvSpPr>
        <p:spPr>
          <a:xfrm>
            <a:off x="6278048" y="4316447"/>
            <a:ext cx="444374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queue statement will generate a list of integers, 0 - 4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EE86B-72DD-C548-9A3C-46B2702EB1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1607" y="4731946"/>
            <a:ext cx="4236441" cy="50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4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F6AFCC-7E2B-AD44-9F27-B1355075FE11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file.out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queue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856AF-7833-5941-B9B1-A2361E4E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9994899" cy="1143000"/>
          </a:xfrm>
        </p:spPr>
        <p:txBody>
          <a:bodyPr/>
          <a:lstStyle/>
          <a:p>
            <a:r>
              <a:rPr lang="en-US" sz="3600" dirty="0"/>
              <a:t>Provide a list of integer values with </a:t>
            </a:r>
            <a:r>
              <a:rPr lang="en-US" sz="3600" dirty="0">
                <a:latin typeface="Courier" pitchFamily="2" charset="0"/>
              </a:rPr>
              <a:t>queue 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BCE7-E910-C241-90C7-DF4865F15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B9D9F-935D-904E-A9B9-8789EACAD4D0}"/>
              </a:ext>
            </a:extLst>
          </p:cNvPr>
          <p:cNvSpPr txBox="1"/>
          <p:nvPr/>
        </p:nvSpPr>
        <p:spPr>
          <a:xfrm>
            <a:off x="6278048" y="4316447"/>
            <a:ext cx="444374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queue statement will generate a list of integers, 0 - 4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EE86B-72DD-C548-9A3C-46B2702EB1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1607" y="4731946"/>
            <a:ext cx="4236441" cy="50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EDC638A-4668-14D4-C569-AA5C031F9A7E}"/>
              </a:ext>
            </a:extLst>
          </p:cNvPr>
          <p:cNvSpPr/>
          <p:nvPr/>
        </p:nvSpPr>
        <p:spPr bwMode="auto">
          <a:xfrm>
            <a:off x="7490012" y="1801906"/>
            <a:ext cx="4143189" cy="1627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Arial" charset="0"/>
              </a:rPr>
              <a:t>If we </a:t>
            </a:r>
            <a:r>
              <a:rPr lang="en-US" sz="2400" i="1" dirty="0">
                <a:latin typeface="Arial" charset="0"/>
              </a:rPr>
              <a:t>only</a:t>
            </a:r>
            <a:r>
              <a:rPr lang="en-US" sz="2400" dirty="0">
                <a:latin typeface="Arial" charset="0"/>
              </a:rPr>
              <a:t> change our queue statement to queue N, </a:t>
            </a:r>
            <a:r>
              <a:rPr lang="en-US" sz="2400" dirty="0" err="1">
                <a:latin typeface="Arial" charset="0"/>
              </a:rPr>
              <a:t>HTCondor</a:t>
            </a:r>
            <a:r>
              <a:rPr lang="en-US" sz="2400" dirty="0">
                <a:latin typeface="Arial" charset="0"/>
              </a:rPr>
              <a:t> will queue N </a:t>
            </a:r>
            <a:r>
              <a:rPr lang="en-US" sz="2400" i="1" dirty="0">
                <a:latin typeface="Arial" charset="0"/>
              </a:rPr>
              <a:t>identical</a:t>
            </a:r>
            <a:r>
              <a:rPr lang="en-US" sz="2400" dirty="0">
                <a:latin typeface="Arial" charset="0"/>
              </a:rPr>
              <a:t> jobs.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8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7606F5-ECD7-A241-A6CA-5C2FB6F74CDB}"/>
              </a:ext>
            </a:extLst>
          </p:cNvPr>
          <p:cNvSpPr txBox="1"/>
          <p:nvPr/>
        </p:nvSpPr>
        <p:spPr>
          <a:xfrm>
            <a:off x="658893" y="2092655"/>
            <a:ext cx="9280753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</a:rPr>
              <a:t>job.log</a:t>
            </a:r>
            <a:endParaRPr lang="en-US" sz="2400" dirty="0">
              <a:latin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job.stderr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job components vary?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21F99C-694D-974F-B388-BC8E84383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7863A-A1CA-EB4F-8DF0-37C678F8D88E}"/>
              </a:ext>
            </a:extLst>
          </p:cNvPr>
          <p:cNvSpPr txBox="1"/>
          <p:nvPr/>
        </p:nvSpPr>
        <p:spPr>
          <a:xfrm>
            <a:off x="8003473" y="1859340"/>
            <a:ext cx="387234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arguments for our command and the input files would be different for each job.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1E1302-EC0E-6F4B-9192-E0CC32E67526}"/>
              </a:ext>
            </a:extLst>
          </p:cNvPr>
          <p:cNvCxnSpPr>
            <a:cxnSpLocks/>
          </p:cNvCxnSpPr>
          <p:nvPr/>
        </p:nvCxnSpPr>
        <p:spPr>
          <a:xfrm flipH="1">
            <a:off x="6269568" y="2644170"/>
            <a:ext cx="1733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DF6236-B74E-137D-9C10-61DC4B702041}"/>
              </a:ext>
            </a:extLst>
          </p:cNvPr>
          <p:cNvSpPr txBox="1"/>
          <p:nvPr/>
        </p:nvSpPr>
        <p:spPr>
          <a:xfrm>
            <a:off x="7481455" y="3942155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We might also want to differentiate these job files.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C5AA15-3B34-60EB-E3E4-EAB2FC9A7ED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4357654"/>
            <a:ext cx="29094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7409"/>
              </p:ext>
            </p:extLst>
          </p:nvPr>
        </p:nvGraphicFramePr>
        <p:xfrm>
          <a:off x="1188852" y="1408204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159220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Automatic Variables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ED9A-9681-BA40-B032-B0AC2B281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437D84-5D12-D5B2-7CFE-BFB3E9728E75}"/>
              </a:ext>
            </a:extLst>
          </p:cNvPr>
          <p:cNvSpPr txBox="1">
            <a:spLocks/>
          </p:cNvSpPr>
          <p:nvPr/>
        </p:nvSpPr>
        <p:spPr>
          <a:xfrm>
            <a:off x="7409330" y="1591787"/>
            <a:ext cx="422387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57083" indent="-45708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4267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90345" indent="-38090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3733">
                <a:solidFill>
                  <a:schemeClr val="tx2"/>
                </a:solidFill>
                <a:latin typeface="+mn-lt"/>
                <a:ea typeface="+mn-ea"/>
              </a:defRPr>
            </a:lvl2pPr>
            <a:lvl3pPr marL="1523609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3200">
                <a:solidFill>
                  <a:schemeClr val="tx2"/>
                </a:solidFill>
                <a:latin typeface="+mn-lt"/>
                <a:ea typeface="+mn-ea"/>
              </a:defRPr>
            </a:lvl3pPr>
            <a:lvl4pPr marL="2133052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4pPr>
            <a:lvl5pPr marL="2742494" indent="-3047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5pPr>
            <a:lvl6pPr marL="3351939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6pPr>
            <a:lvl7pPr marL="3961381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7pPr>
            <a:lvl8pPr marL="4570824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8pPr>
            <a:lvl9pPr marL="5180268" indent="-304722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667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cs typeface="Arial"/>
              </a:rPr>
              <a:t>Each job’s </a:t>
            </a:r>
            <a:r>
              <a:rPr lang="en-US" sz="3200" kern="0" dirty="0" err="1">
                <a:latin typeface="Courier"/>
                <a:cs typeface="Courier"/>
              </a:rPr>
              <a:t>ClusterId</a:t>
            </a:r>
            <a:r>
              <a:rPr lang="en-US" sz="3200" kern="0" dirty="0">
                <a:cs typeface="Arial"/>
              </a:rPr>
              <a:t> and </a:t>
            </a:r>
            <a:r>
              <a:rPr lang="en-US" sz="3200" kern="0" dirty="0" err="1">
                <a:latin typeface="Courier"/>
                <a:cs typeface="Courier"/>
              </a:rPr>
              <a:t>ProcId</a:t>
            </a:r>
            <a:r>
              <a:rPr lang="en-US" sz="3200" kern="0" dirty="0">
                <a:cs typeface="Arial"/>
              </a:rPr>
              <a:t> can be accessed inside the submit file using:</a:t>
            </a:r>
          </a:p>
          <a:p>
            <a:pPr marL="457200" lvl="1" indent="0">
              <a:buFont typeface="Symbol" charset="0"/>
              <a:buNone/>
            </a:pPr>
            <a:r>
              <a:rPr lang="en-US" sz="3200" kern="0" dirty="0">
                <a:latin typeface="Courier"/>
                <a:cs typeface="Courier"/>
              </a:rPr>
              <a:t>$</a:t>
            </a:r>
            <a:r>
              <a:rPr lang="en-US" sz="3200" kern="0" dirty="0">
                <a:cs typeface="Arial"/>
              </a:rPr>
              <a:t>(</a:t>
            </a:r>
            <a:r>
              <a:rPr lang="en-US" sz="3200" kern="0" dirty="0" err="1">
                <a:latin typeface="Courier"/>
                <a:cs typeface="Courier"/>
              </a:rPr>
              <a:t>ClusterId</a:t>
            </a:r>
            <a:r>
              <a:rPr lang="en-US" sz="3200" kern="0" dirty="0">
                <a:latin typeface="Courier"/>
                <a:cs typeface="Courier"/>
              </a:rPr>
              <a:t>)</a:t>
            </a:r>
            <a:endParaRPr lang="en-US" sz="3200" kern="0" dirty="0">
              <a:cs typeface="Arial"/>
            </a:endParaRPr>
          </a:p>
          <a:p>
            <a:pPr marL="457200" lvl="1" indent="0">
              <a:buFont typeface="Symbol" charset="0"/>
              <a:buNone/>
            </a:pPr>
            <a:r>
              <a:rPr lang="en-US" sz="3200" kern="0" dirty="0">
                <a:latin typeface="Courier"/>
                <a:cs typeface="Courier"/>
              </a:rPr>
              <a:t>$</a:t>
            </a:r>
            <a:r>
              <a:rPr lang="en-US" sz="3200" kern="0" dirty="0">
                <a:cs typeface="Arial"/>
              </a:rPr>
              <a:t>(</a:t>
            </a:r>
            <a:r>
              <a:rPr lang="en-US" sz="3200" kern="0" dirty="0" err="1">
                <a:latin typeface="Courier"/>
                <a:cs typeface="Courier"/>
              </a:rPr>
              <a:t>ProcId</a:t>
            </a:r>
            <a:r>
              <a:rPr lang="en-US" sz="3200" kern="0" dirty="0">
                <a:latin typeface="Courier"/>
                <a:cs typeface="Courier"/>
              </a:rPr>
              <a:t>)</a:t>
            </a:r>
            <a:endParaRPr lang="en-US" sz="3200" kern="0" dirty="0">
              <a:cs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729372-CC49-2436-E136-ED83EA1AC6A6}"/>
              </a:ext>
            </a:extLst>
          </p:cNvPr>
          <p:cNvGrpSpPr/>
          <p:nvPr/>
        </p:nvGrpSpPr>
        <p:grpSpPr>
          <a:xfrm>
            <a:off x="424329" y="1369129"/>
            <a:ext cx="5837853" cy="4149957"/>
            <a:chOff x="330200" y="1493838"/>
            <a:chExt cx="4381500" cy="30400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A9128F-F41B-B4B0-DE45-EF74126C80D1}"/>
                </a:ext>
              </a:extLst>
            </p:cNvPr>
            <p:cNvSpPr/>
            <p:nvPr/>
          </p:nvSpPr>
          <p:spPr>
            <a:xfrm>
              <a:off x="3302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urier"/>
                  <a:cs typeface="Courier"/>
                </a:rPr>
                <a:t>queue </a:t>
              </a:r>
              <a:r>
                <a:rPr lang="en-US" sz="2000" i="1" dirty="0">
                  <a:latin typeface="Courier"/>
                  <a:cs typeface="Courier"/>
                </a:rPr>
                <a:t>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CC99BE-4AF9-F8A1-F497-874D28A18C54}"/>
                </a:ext>
              </a:extLst>
            </p:cNvPr>
            <p:cNvSpPr/>
            <p:nvPr/>
          </p:nvSpPr>
          <p:spPr>
            <a:xfrm>
              <a:off x="2413000" y="20320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C0CA03-F233-E87B-8EA7-A937DDC4A458}"/>
                </a:ext>
              </a:extLst>
            </p:cNvPr>
            <p:cNvSpPr/>
            <p:nvPr/>
          </p:nvSpPr>
          <p:spPr>
            <a:xfrm>
              <a:off x="24130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26E78F-F382-DABA-2FD4-5A84348A1CDB}"/>
                </a:ext>
              </a:extLst>
            </p:cNvPr>
            <p:cNvSpPr/>
            <p:nvPr/>
          </p:nvSpPr>
          <p:spPr>
            <a:xfrm>
              <a:off x="2425700" y="29591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91D97-62C8-F988-2DCD-7AABA0C531A1}"/>
                </a:ext>
              </a:extLst>
            </p:cNvPr>
            <p:cNvSpPr/>
            <p:nvPr/>
          </p:nvSpPr>
          <p:spPr>
            <a:xfrm>
              <a:off x="3733800" y="20320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D8EA02-3597-26AB-706C-A9D9F237FD92}"/>
                </a:ext>
              </a:extLst>
            </p:cNvPr>
            <p:cNvSpPr/>
            <p:nvPr/>
          </p:nvSpPr>
          <p:spPr>
            <a:xfrm>
              <a:off x="3733800" y="24892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218368-3633-C8AB-921F-8C18D1F687B4}"/>
                </a:ext>
              </a:extLst>
            </p:cNvPr>
            <p:cNvSpPr/>
            <p:nvPr/>
          </p:nvSpPr>
          <p:spPr>
            <a:xfrm>
              <a:off x="3733800" y="29591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A77E44-903E-B095-7E76-D1BB5A3ADB74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1498600" y="2387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E1C210-0AC1-FFCB-44C6-7FA9EA237B9F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1498600" y="28448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B365F7-24BD-33D2-7C8A-A3A7A8904E76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1498600" y="2844800"/>
              <a:ext cx="927100" cy="469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C4376F-A1F5-C7D7-2AC8-D57E93D0235C}"/>
                </a:ext>
              </a:extLst>
            </p:cNvPr>
            <p:cNvSpPr/>
            <p:nvPr/>
          </p:nvSpPr>
          <p:spPr>
            <a:xfrm>
              <a:off x="2413000" y="1493838"/>
              <a:ext cx="1282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urier"/>
                  <a:cs typeface="Courier"/>
                </a:rPr>
                <a:t>ClusterId</a:t>
              </a:r>
              <a:endParaRPr lang="en-US" sz="2000" dirty="0">
                <a:latin typeface="Courier"/>
                <a:cs typeface="Courie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977ABF-873F-AD48-53FA-7FA414F33CCF}"/>
                </a:ext>
              </a:extLst>
            </p:cNvPr>
            <p:cNvSpPr/>
            <p:nvPr/>
          </p:nvSpPr>
          <p:spPr>
            <a:xfrm>
              <a:off x="3390900" y="1493838"/>
              <a:ext cx="13208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Courier"/>
                  <a:cs typeface="Courier"/>
                </a:rPr>
                <a:t>ProcId</a:t>
              </a:r>
              <a:endParaRPr lang="en-US" sz="2000" dirty="0">
                <a:latin typeface="Courier"/>
                <a:cs typeface="Courie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ED5F61-AC02-3483-4998-F409CB5C3BE2}"/>
                </a:ext>
              </a:extLst>
            </p:cNvPr>
            <p:cNvSpPr/>
            <p:nvPr/>
          </p:nvSpPr>
          <p:spPr>
            <a:xfrm>
              <a:off x="2425700" y="33909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...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9C2B-340A-C3A6-775F-1B94A0F00F26}"/>
                </a:ext>
              </a:extLst>
            </p:cNvPr>
            <p:cNvSpPr/>
            <p:nvPr/>
          </p:nvSpPr>
          <p:spPr>
            <a:xfrm>
              <a:off x="2413000" y="38227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/>
                  <a:cs typeface="Arial"/>
                </a:rPr>
                <a:t>128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2B944C-13B0-B838-FA45-F218AB0893D1}"/>
                </a:ext>
              </a:extLst>
            </p:cNvPr>
            <p:cNvSpPr/>
            <p:nvPr/>
          </p:nvSpPr>
          <p:spPr>
            <a:xfrm>
              <a:off x="3733800" y="38227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Arial"/>
                  <a:cs typeface="Arial"/>
                </a:rPr>
                <a:t>N-1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469A0E-49C2-B8E6-53C7-B0B7D3231638}"/>
                </a:ext>
              </a:extLst>
            </p:cNvPr>
            <p:cNvCxnSpPr>
              <a:stCxn id="10" idx="3"/>
              <a:endCxn id="23" idx="1"/>
            </p:cNvCxnSpPr>
            <p:nvPr/>
          </p:nvCxnSpPr>
          <p:spPr>
            <a:xfrm>
              <a:off x="1498600" y="2844800"/>
              <a:ext cx="914400" cy="13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A2204-906E-DB21-B738-9D3CE943463F}"/>
              </a:ext>
            </a:extLst>
          </p:cNvPr>
          <p:cNvSpPr/>
          <p:nvPr/>
        </p:nvSpPr>
        <p:spPr>
          <a:xfrm>
            <a:off x="4583835" y="3958789"/>
            <a:ext cx="1614366" cy="94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/>
                <a:cs typeface="Arial"/>
              </a:rPr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1668E-701F-B60E-A5EB-E8F367CA0231}"/>
              </a:ext>
            </a:extLst>
          </p:cNvPr>
          <p:cNvSpPr txBox="1"/>
          <p:nvPr/>
        </p:nvSpPr>
        <p:spPr>
          <a:xfrm>
            <a:off x="4502365" y="6088159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* May also see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$(Cluster)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$(Process)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in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8548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$(</a:t>
            </a:r>
            <a:r>
              <a:rPr lang="en-US" dirty="0" err="1">
                <a:latin typeface="Courier" pitchFamily="2" charset="0"/>
              </a:rPr>
              <a:t>ProcID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as the </a:t>
            </a:r>
            <a:r>
              <a:rPr lang="en-US" b="1" dirty="0"/>
              <a:t>variable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ED9A-9681-BA40-B032-B0AC2B281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E6A33-B73D-2D4A-8691-72BB595FA857}"/>
              </a:ext>
            </a:extLst>
          </p:cNvPr>
          <p:cNvSpPr txBox="1"/>
          <p:nvPr/>
        </p:nvSpPr>
        <p:spPr>
          <a:xfrm>
            <a:off x="658893" y="2092655"/>
            <a:ext cx="9280753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dirty="0" err="1">
                <a:latin typeface="Courier"/>
                <a:cs typeface="Courier"/>
              </a:rPr>
              <a:t>analyze.sh</a:t>
            </a: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in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.out</a:t>
            </a: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file.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.in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job.log</a:t>
            </a:r>
          </a:p>
          <a:p>
            <a:r>
              <a:rPr lang="en-US" sz="2400" dirty="0">
                <a:latin typeface="Courier"/>
                <a:cs typeface="Courier"/>
              </a:rPr>
              <a:t>output = job.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err="1">
                <a:latin typeface="Courier"/>
                <a:cs typeface="Courier"/>
              </a:rPr>
              <a:t>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job.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.stderr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7A539-B0DC-FA4D-851F-F2A129159AA0}"/>
              </a:ext>
            </a:extLst>
          </p:cNvPr>
          <p:cNvSpPr txBox="1"/>
          <p:nvPr/>
        </p:nvSpPr>
        <p:spPr>
          <a:xfrm>
            <a:off x="7573573" y="4167297"/>
            <a:ext cx="415518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default variable representing the changing numbers in our list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$(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ProcID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75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5F62-78D5-0135-71CE-EA86717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Jobs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E7239-06EA-BB54-17B4-887FF9BC4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27DA-6D02-2DE3-B66D-59786F610E77}"/>
              </a:ext>
            </a:extLst>
          </p:cNvPr>
          <p:cNvSpPr txBox="1"/>
          <p:nvPr/>
        </p:nvSpPr>
        <p:spPr>
          <a:xfrm>
            <a:off x="1638301" y="2498271"/>
            <a:ext cx="9562571" cy="76647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condor_submit</a:t>
            </a:r>
            <a:r>
              <a:rPr lang="en-US" sz="1400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job.submit</a:t>
            </a:r>
            <a:endParaRPr lang="en-US" sz="14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5 job(s) submitted to cluster 128.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8EA9F-93D0-DBD9-AB13-FFAED5CFC823}"/>
              </a:ext>
            </a:extLst>
          </p:cNvPr>
          <p:cNvSpPr txBox="1"/>
          <p:nvPr/>
        </p:nvSpPr>
        <p:spPr>
          <a:xfrm>
            <a:off x="1638302" y="3380381"/>
            <a:ext cx="9562572" cy="1384995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400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endParaRPr lang="en-US" sz="14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-- </a:t>
            </a:r>
            <a:r>
              <a:rPr lang="de-DE" sz="1400" dirty="0" err="1">
                <a:solidFill>
                  <a:schemeClr val="bg1"/>
                </a:solidFill>
                <a:latin typeface="Courier"/>
                <a:cs typeface="Courier"/>
              </a:rPr>
              <a:t>Schedd</a:t>
            </a:r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: submit-1.chtc.wisc.edu : &lt;128.104.101.92:9618?... @ 05/09/19 10:35:54</a:t>
            </a:r>
          </a:p>
          <a:p>
            <a:r>
              <a:rPr lang="de-DE" sz="1400" dirty="0">
                <a:solidFill>
                  <a:schemeClr val="bg1"/>
                </a:solidFill>
                <a:latin typeface="Courier"/>
                <a:cs typeface="Courier"/>
              </a:rPr>
              <a:t>OWNER  BATCH_NAME   SUBMITTED    DONE    RUN    IDLE  TOTAL  JOB_IDS</a:t>
            </a:r>
          </a:p>
          <a:p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alice  ID: 128	   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5/9  11:0</a:t>
            </a:r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3      _      _      5      5   128.0-4</a:t>
            </a:r>
          </a:p>
          <a:p>
            <a:endParaRPr lang="sk-S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"/>
                <a:cs typeface="Courier"/>
              </a:rPr>
              <a:t>5 jobs; 0 completed, 0 removed, 5 idle, 0 running, 0 held, 0 suspended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87C0A-865E-7270-47CD-F7D19922A15F}"/>
              </a:ext>
            </a:extLst>
          </p:cNvPr>
          <p:cNvSpPr txBox="1"/>
          <p:nvPr/>
        </p:nvSpPr>
        <p:spPr>
          <a:xfrm>
            <a:off x="646578" y="1276110"/>
            <a:ext cx="9907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0057"/>
                </a:solidFill>
              </a:rPr>
              <a:t>Jobs in the queue will be grouped in batches </a:t>
            </a:r>
          </a:p>
          <a:p>
            <a:r>
              <a:rPr lang="en-US" sz="3200" dirty="0">
                <a:solidFill>
                  <a:srgbClr val="200057"/>
                </a:solidFill>
              </a:rPr>
              <a:t>	(default: cluster number)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85331-B8D3-311E-CAD0-BB21514840BE}"/>
              </a:ext>
            </a:extLst>
          </p:cNvPr>
          <p:cNvSpPr txBox="1"/>
          <p:nvPr/>
        </p:nvSpPr>
        <p:spPr>
          <a:xfrm>
            <a:off x="646578" y="5076069"/>
            <a:ext cx="7908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0" dirty="0">
                <a:solidFill>
                  <a:srgbClr val="200057"/>
                </a:solidFill>
              </a:rPr>
              <a:t>To see individual jobs, use: </a:t>
            </a:r>
          </a:p>
          <a:p>
            <a:r>
              <a:rPr lang="en-US" sz="3200" b="1" kern="0" dirty="0">
                <a:solidFill>
                  <a:srgbClr val="200057"/>
                </a:solidFill>
                <a:cs typeface="Courier"/>
              </a:rPr>
              <a:t>	</a:t>
            </a:r>
            <a:r>
              <a:rPr lang="en-US" sz="3200" b="1" kern="0" dirty="0" err="1">
                <a:solidFill>
                  <a:srgbClr val="200057"/>
                </a:solidFill>
                <a:cs typeface="Courier"/>
              </a:rPr>
              <a:t>condor_q</a:t>
            </a:r>
            <a:r>
              <a:rPr lang="en-US" sz="3200" b="1" kern="0" dirty="0">
                <a:solidFill>
                  <a:srgbClr val="200057"/>
                </a:solidFill>
                <a:cs typeface="Courier"/>
              </a:rPr>
              <a:t> -</a:t>
            </a:r>
            <a:r>
              <a:rPr lang="en-US" sz="3200" b="1" kern="0" dirty="0" err="1">
                <a:solidFill>
                  <a:srgbClr val="200057"/>
                </a:solidFill>
                <a:cs typeface="Courier"/>
              </a:rPr>
              <a:t>nobatch</a:t>
            </a:r>
            <a:endParaRPr lang="en-US" sz="3200" b="1" kern="0" dirty="0">
              <a:solidFill>
                <a:srgbClr val="200057"/>
              </a:solidFill>
              <a:cs typeface="Courier"/>
            </a:endParaRPr>
          </a:p>
          <a:p>
            <a:endParaRPr lang="en-US" sz="3200" dirty="0">
              <a:solidFill>
                <a:srgbClr val="200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5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4192-186B-D344-84B0-CB51EEF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options: </a:t>
            </a:r>
            <a:r>
              <a:rPr lang="en-US" dirty="0">
                <a:latin typeface="Courier" pitchFamily="2" charset="0"/>
              </a:rPr>
              <a:t>queue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6317-F61A-DB43-ABFA-D3F9311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Can I start from 1 instead of 0?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Yes! These two lines increment the $(</a:t>
            </a:r>
            <a:r>
              <a:rPr lang="en-US" sz="2400" dirty="0" err="1"/>
              <a:t>ProcId</a:t>
            </a:r>
            <a:r>
              <a:rPr lang="en-US" sz="2400" dirty="0"/>
              <a:t>) variable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You would use the second variable name $(</a:t>
            </a:r>
            <a:r>
              <a:rPr lang="en-US" sz="2400" dirty="0" err="1"/>
              <a:t>newProc</a:t>
            </a:r>
            <a:r>
              <a:rPr lang="en-US" sz="2400" dirty="0"/>
              <a:t>) in your submit file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Can I create a certain number of digits (i.e. 000, 001 instead of 0,1)?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Yes, this syntax will make $(</a:t>
            </a:r>
            <a:r>
              <a:rPr lang="en-US" sz="2400" dirty="0" err="1"/>
              <a:t>ProcId</a:t>
            </a:r>
            <a:r>
              <a:rPr lang="en-US" sz="2400" dirty="0"/>
              <a:t>) have a certain number of digits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5003CD-7939-3045-9CD5-E7D61049F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4D61-7294-6D49-92D3-9111A632A27D}"/>
              </a:ext>
            </a:extLst>
          </p:cNvPr>
          <p:cNvSpPr txBox="1"/>
          <p:nvPr/>
        </p:nvSpPr>
        <p:spPr>
          <a:xfrm>
            <a:off x="2059624" y="2230037"/>
            <a:ext cx="6239996" cy="830997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tempProc</a:t>
            </a:r>
            <a:r>
              <a:rPr lang="en-US" sz="2400" dirty="0">
                <a:latin typeface="Courier"/>
                <a:cs typeface="Courier"/>
              </a:rPr>
              <a:t> = $(</a:t>
            </a:r>
            <a:r>
              <a:rPr lang="en-US" sz="2400" dirty="0" err="1">
                <a:latin typeface="Courier"/>
                <a:cs typeface="Courier"/>
              </a:rPr>
              <a:t>ProcId</a:t>
            </a:r>
            <a:r>
              <a:rPr lang="en-US" sz="2400" dirty="0">
                <a:latin typeface="Courier"/>
                <a:cs typeface="Courier"/>
              </a:rPr>
              <a:t>) + 1</a:t>
            </a:r>
          </a:p>
          <a:p>
            <a:r>
              <a:rPr lang="en-US" sz="2400" dirty="0" err="1">
                <a:latin typeface="Courier"/>
                <a:cs typeface="Courier"/>
              </a:rPr>
              <a:t>newProc</a:t>
            </a:r>
            <a:r>
              <a:rPr lang="en-US" sz="2400" dirty="0">
                <a:latin typeface="Courier"/>
                <a:cs typeface="Courier"/>
              </a:rPr>
              <a:t> = $INT(</a:t>
            </a:r>
            <a:r>
              <a:rPr lang="en-US" sz="2400" dirty="0" err="1">
                <a:latin typeface="Courier"/>
                <a:cs typeface="Courier"/>
              </a:rPr>
              <a:t>tempProc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0A04F-680C-3646-AD3D-00CBA39711E3}"/>
              </a:ext>
            </a:extLst>
          </p:cNvPr>
          <p:cNvSpPr txBox="1"/>
          <p:nvPr/>
        </p:nvSpPr>
        <p:spPr>
          <a:xfrm>
            <a:off x="2012327" y="5279667"/>
            <a:ext cx="6239996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$INT(ProcId,%03)</a:t>
            </a:r>
          </a:p>
        </p:txBody>
      </p:sp>
    </p:spTree>
    <p:extLst>
      <p:ext uri="{BB962C8B-B14F-4D97-AF65-F5344CB8AC3E}">
        <p14:creationId xmlns:p14="http://schemas.microsoft.com/office/powerpoint/2010/main" val="26630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F8AF-408A-93AC-394A-D1B9B6FA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Options for Submitting Multiple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590-BA3B-7A06-A192-DE9D8D92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5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4A5-ED73-7E4B-9337-6CDF85C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</a:t>
            </a:r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332901-6647-8F4A-9874-D89F7C0F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8667"/>
              </p:ext>
            </p:extLst>
          </p:nvPr>
        </p:nvGraphicFramePr>
        <p:xfrm>
          <a:off x="543697" y="1457070"/>
          <a:ext cx="11087745" cy="42423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99903">
                  <a:extLst>
                    <a:ext uri="{9D8B030D-6E8A-4147-A177-3AD203B41FA5}">
                      <a16:colId xmlns:a16="http://schemas.microsoft.com/office/drawing/2014/main" val="1422036205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3023267978"/>
                    </a:ext>
                  </a:extLst>
                </a:gridCol>
                <a:gridCol w="3181492">
                  <a:extLst>
                    <a:ext uri="{9D8B030D-6E8A-4147-A177-3AD203B41FA5}">
                      <a16:colId xmlns:a16="http://schemas.microsoft.com/office/drawing/2014/main" val="767554156"/>
                    </a:ext>
                  </a:extLst>
                </a:gridCol>
              </a:tblGrid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Syntax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Variable Name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8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5372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N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Integers: 0 through N-1</a:t>
                      </a:r>
                      <a:endParaRPr lang="en-US" sz="2400" i="1" dirty="0"/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$(</a:t>
                      </a:r>
                      <a:r>
                        <a:rPr lang="en-US" sz="2400" dirty="0" err="1"/>
                        <a:t>ProcId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1069443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queue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matching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pattern*</a:t>
                      </a:r>
                      <a:endParaRPr lang="en-US" sz="2400" i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that match the wildcard pattern.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$(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)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If no variable name is provided, default is $(Item)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610924"/>
                  </a:ext>
                </a:extLst>
              </a:tr>
              <a:tr h="598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in (</a:t>
                      </a:r>
                      <a:r>
                        <a:rPr lang="en-US" sz="2400" i="1" dirty="0"/>
                        <a:t>item1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item2</a:t>
                      </a:r>
                      <a:r>
                        <a:rPr lang="en-US" sz="2400" dirty="0"/>
                        <a:t> …)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within parentheses.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04500"/>
                  </a:ext>
                </a:extLst>
              </a:tr>
              <a:tr h="1033322">
                <a:tc>
                  <a:txBody>
                    <a:bodyPr/>
                    <a:lstStyle/>
                    <a:p>
                      <a:r>
                        <a:rPr lang="en-US" sz="2400" dirty="0"/>
                        <a:t>queue </a:t>
                      </a:r>
                      <a:r>
                        <a:rPr lang="en-US" sz="2400" i="1" dirty="0"/>
                        <a:t>Var</a:t>
                      </a:r>
                      <a:r>
                        <a:rPr lang="en-US" sz="2400" dirty="0"/>
                        <a:t> from </a:t>
                      </a:r>
                      <a:r>
                        <a:rPr lang="en-US" sz="2400" i="1" dirty="0" err="1"/>
                        <a:t>list.txt</a:t>
                      </a:r>
                      <a:endParaRPr lang="en-US" sz="2400" i="1" dirty="0">
                        <a:latin typeface="Courier" pitchFamily="2" charset="0"/>
                      </a:endParaRP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 of values from </a:t>
                      </a:r>
                      <a:r>
                        <a:rPr lang="en-US" sz="2400" i="1" dirty="0" err="1"/>
                        <a:t>list.txt</a:t>
                      </a:r>
                      <a:r>
                        <a:rPr lang="en-US" sz="2400" dirty="0"/>
                        <a:t>, where each value is on its own line. </a:t>
                      </a:r>
                    </a:p>
                  </a:txBody>
                  <a:tcPr marL="90115" marR="901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28253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1844D-F932-AA45-B313-16EB0CD1D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35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573F28C-8904-E885-AB08-B5D8F1523A18}"/>
              </a:ext>
            </a:extLst>
          </p:cNvPr>
          <p:cNvSpPr/>
          <p:nvPr/>
        </p:nvSpPr>
        <p:spPr bwMode="auto">
          <a:xfrm>
            <a:off x="44798" y="2698820"/>
            <a:ext cx="449912" cy="37513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7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A0B1-9E7E-2B41-B595-F1F32EE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7367"/>
            <a:ext cx="11210365" cy="1325563"/>
          </a:xfrm>
        </p:spPr>
        <p:txBody>
          <a:bodyPr/>
          <a:lstStyle/>
          <a:p>
            <a:r>
              <a:rPr lang="en-US" sz="3600" dirty="0"/>
              <a:t>Other options: </a:t>
            </a:r>
            <a:r>
              <a:rPr lang="en-US" sz="3600" dirty="0">
                <a:latin typeface="Courier" pitchFamily="2" charset="0"/>
              </a:rPr>
              <a:t>queue …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036-694F-E247-B8CA-EEDB9CEA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" pitchFamily="2" charset="0"/>
              </a:rPr>
              <a:t>Queue matching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/>
              <a:t>has options to select only files or directories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A5D368-C53D-414B-9A8F-A223575F1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09CB-0C4C-B64A-B7A9-83C81B2DA546}"/>
              </a:ext>
            </a:extLst>
          </p:cNvPr>
          <p:cNvSpPr txBox="1"/>
          <p:nvPr/>
        </p:nvSpPr>
        <p:spPr>
          <a:xfrm>
            <a:off x="1588046" y="2089304"/>
            <a:ext cx="8710334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dirty="0" err="1">
                <a:latin typeface="Courier"/>
                <a:cs typeface="Courier"/>
              </a:rPr>
              <a:t>infile</a:t>
            </a:r>
            <a:r>
              <a:rPr lang="en-US" sz="2400" dirty="0">
                <a:latin typeface="Courier"/>
                <a:cs typeface="Courier"/>
              </a:rPr>
              <a:t> matching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files</a:t>
            </a:r>
            <a:r>
              <a:rPr lang="en-US" sz="2400" dirty="0">
                <a:latin typeface="Courier"/>
                <a:cs typeface="Courier"/>
              </a:rPr>
              <a:t> *.</a:t>
            </a:r>
            <a:r>
              <a:rPr lang="en-US" sz="2400" dirty="0" err="1">
                <a:latin typeface="Courier"/>
                <a:cs typeface="Courier"/>
              </a:rPr>
              <a:t>dat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1F111-D140-3C4E-B449-B1947945E8DC}"/>
              </a:ext>
            </a:extLst>
          </p:cNvPr>
          <p:cNvSpPr txBox="1"/>
          <p:nvPr/>
        </p:nvSpPr>
        <p:spPr>
          <a:xfrm>
            <a:off x="1588046" y="2918400"/>
            <a:ext cx="8710334" cy="46166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queue </a:t>
            </a:r>
            <a:r>
              <a:rPr lang="en-US" sz="2400" dirty="0" err="1">
                <a:latin typeface="Courier"/>
                <a:cs typeface="Courier"/>
              </a:rPr>
              <a:t>indirs</a:t>
            </a:r>
            <a:r>
              <a:rPr lang="en-US" sz="2400" dirty="0">
                <a:latin typeface="Courier"/>
                <a:cs typeface="Courier"/>
              </a:rPr>
              <a:t> matching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dirs</a:t>
            </a:r>
            <a:r>
              <a:rPr lang="en-US" sz="2400" dirty="0">
                <a:latin typeface="Courier"/>
                <a:cs typeface="Courier"/>
              </a:rPr>
              <a:t> job*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8B2F-F640-7974-3B14-12D0833C27EA}"/>
              </a:ext>
            </a:extLst>
          </p:cNvPr>
          <p:cNvSpPr txBox="1"/>
          <p:nvPr/>
        </p:nvSpPr>
        <p:spPr>
          <a:xfrm>
            <a:off x="2634343" y="4203920"/>
            <a:ext cx="6923314" cy="181588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 have questions about which queue statement would work best for </a:t>
            </a:r>
            <a:r>
              <a:rPr lang="en-US" sz="2800" i="1" dirty="0"/>
              <a:t>your</a:t>
            </a:r>
            <a:r>
              <a:rPr lang="en-US" sz="2800" dirty="0"/>
              <a:t> workflow, don’t hesitate to reach out to OSG staff this week!</a:t>
            </a:r>
          </a:p>
        </p:txBody>
      </p:sp>
    </p:spTree>
    <p:extLst>
      <p:ext uri="{BB962C8B-B14F-4D97-AF65-F5344CB8AC3E}">
        <p14:creationId xmlns:p14="http://schemas.microsoft.com/office/powerpoint/2010/main" val="3545680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ED6-AE10-1240-85A2-89E58ED7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Queue</a:t>
            </a:r>
            <a:r>
              <a:rPr lang="en-US" dirty="0"/>
              <a:t> options, pros and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781900-6DA7-8C4F-91F0-14820EC3E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75199"/>
              </p:ext>
            </p:extLst>
          </p:nvPr>
        </p:nvGraphicFramePr>
        <p:xfrm>
          <a:off x="838200" y="1699959"/>
          <a:ext cx="10515600" cy="4424959"/>
        </p:xfrm>
        <a:graphic>
          <a:graphicData uri="http://schemas.openxmlformats.org/drawingml/2006/table">
            <a:tbl>
              <a:tblPr bandCol="1">
                <a:tableStyleId>{616DA210-FB5B-4158-B5E0-FEB733F419BA}</a:tableStyleId>
              </a:tblPr>
              <a:tblGrid>
                <a:gridCol w="27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1725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N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Simple, good for multiple jobs that only require a numerical index.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5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matching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pattern*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Natural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 nested looping, minimal programming, use optional “files” and “</a:t>
                      </a:r>
                      <a:r>
                        <a:rPr lang="en-US" sz="2200" baseline="0" dirty="0" err="1">
                          <a:latin typeface="Arial"/>
                          <a:cs typeface="Arial"/>
                        </a:rPr>
                        <a:t>dirs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” keywords to only match files or directories</a:t>
                      </a:r>
                    </a:p>
                    <a:p>
                      <a:r>
                        <a:rPr lang="en-US" sz="2200" baseline="0" dirty="0">
                          <a:latin typeface="Arial"/>
                          <a:cs typeface="Arial"/>
                        </a:rPr>
                        <a:t>- Requires good naming conventions. </a:t>
                      </a:r>
                    </a:p>
                    <a:p>
                      <a:pPr marL="342900" indent="-342900">
                        <a:spcAft>
                          <a:spcPts val="600"/>
                        </a:spcAft>
                        <a:buFontTx/>
                        <a:buChar char="-"/>
                      </a:pPr>
                      <a:endParaRPr lang="en-US" sz="9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in (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list</a:t>
                      </a:r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)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All information contained in a single file, reproducible</a:t>
                      </a:r>
                    </a:p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Harder to automate submit file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5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  <a:cs typeface="Arial"/>
                        </a:rPr>
                        <a:t>queue from </a:t>
                      </a:r>
                      <a:r>
                        <a:rPr lang="en-US" sz="2000" b="1" i="1" dirty="0">
                          <a:latin typeface="Courier" pitchFamily="2" charset="0"/>
                          <a:cs typeface="Arial"/>
                        </a:rPr>
                        <a:t>file</a:t>
                      </a:r>
                    </a:p>
                  </a:txBody>
                  <a:tcPr>
                    <a:solidFill>
                      <a:srgbClr val="F18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/>
                          <a:cs typeface="Arial"/>
                        </a:rPr>
                        <a:t>- Supports multiple variables, highly modular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 (easy to use one submit file for many job batches), reproducible</a:t>
                      </a:r>
                    </a:p>
                    <a:p>
                      <a:r>
                        <a:rPr lang="en-US" sz="2200" baseline="0" dirty="0">
                          <a:latin typeface="Arial"/>
                          <a:cs typeface="Arial"/>
                        </a:rPr>
                        <a:t>- A</a:t>
                      </a:r>
                      <a:r>
                        <a:rPr lang="en-US" sz="2200" dirty="0">
                          <a:latin typeface="Arial"/>
                          <a:cs typeface="Arial"/>
                        </a:rPr>
                        <a:t>dditiona</a:t>
                      </a:r>
                      <a:r>
                        <a:rPr lang="en-US" sz="2200" baseline="0" dirty="0">
                          <a:latin typeface="Arial"/>
                          <a:cs typeface="Arial"/>
                        </a:rPr>
                        <a:t>l file needed</a:t>
                      </a:r>
                      <a:endParaRPr lang="en-US" sz="2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0B0-379F-FE48-A34E-3F35B40EE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10687D-7E02-07C9-5A55-6F8CF11D9F09}"/>
              </a:ext>
            </a:extLst>
          </p:cNvPr>
          <p:cNvSpPr txBox="1">
            <a:spLocks/>
          </p:cNvSpPr>
          <p:nvPr/>
        </p:nvSpPr>
        <p:spPr bwMode="auto">
          <a:xfrm>
            <a:off x="1556241" y="2508738"/>
            <a:ext cx="92625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10" rIns="91419" bIns="4571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00008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445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6pPr>
            <a:lvl7pPr marL="1218886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7pPr>
            <a:lvl8pPr marL="1828330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8pPr>
            <a:lvl9pPr marL="2437772" algn="ctr" rtl="0" fontAlgn="base">
              <a:spcBef>
                <a:spcPct val="0"/>
              </a:spcBef>
              <a:spcAft>
                <a:spcPct val="0"/>
              </a:spcAft>
              <a:defRPr kumimoji="1" sz="4267">
                <a:solidFill>
                  <a:srgbClr val="000080"/>
                </a:solidFill>
                <a:latin typeface="Futura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kern="0" dirty="0"/>
              <a:t>Additional Thoughts</a:t>
            </a:r>
          </a:p>
        </p:txBody>
      </p:sp>
    </p:spTree>
    <p:extLst>
      <p:ext uri="{BB962C8B-B14F-4D97-AF65-F5344CB8AC3E}">
        <p14:creationId xmlns:p14="http://schemas.microsoft.com/office/powerpoint/2010/main" val="3862925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79D9-A5DF-D74F-84E7-A51372E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8B5FF3-0CA0-B640-A788-F84704B83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1DCA-E527-2644-ABE8-4B3036C5A656}"/>
              </a:ext>
            </a:extLst>
          </p:cNvPr>
          <p:cNvSpPr txBox="1"/>
          <p:nvPr/>
        </p:nvSpPr>
        <p:spPr>
          <a:xfrm>
            <a:off x="152400" y="1701031"/>
            <a:ext cx="11887200" cy="3046988"/>
          </a:xfrm>
          <a:prstGeom prst="rect">
            <a:avLst/>
          </a:prstGeom>
          <a:solidFill>
            <a:schemeClr val="tx1"/>
          </a:solidFill>
          <a:ln w="762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12181445_0.err  16058473_0.err  17381628_0.err  18159900_0.err  5175744_0.err  7266263_0.err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12181445_0.log  16058473_0.log  17381628_0.log  18159900_0.log  5175744_0.log  7266263_0.log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12181445_0.out  16058473_0.out  17381628_0.out  18159900_0.out  5175744_0.out  7266263_0.out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13609567_0.err  16060330_0.err  17381640_0.err  3446080_0.err   5176204_0.err  7266267_0.err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13609567_0.log  16060330_0.log  17381640_0.log  3446080_0.log   5176204_0.log  7266267_0.log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13609567_0.out  16060330_0.out  17381640_0.out  3446080_0.out   5176204_0.out  7266267_0.out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13612268_0.err  16254074_0.err  17381665_0.err  3446306_0.err   5295132_0.err  7937420_0.err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13612268_0.log  16254074_0.log  17381665_0.log  3446306_0.log   5295132_0.log  7937420_0.log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13612268_0.out  16254074_0.out  17381665_0.out  3446306_0.out   5295132_0.out  7937420_0.out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13630381_0.err  17134215_0.err  17381676_0.err  4347054_0.err   5318339_0.err  8779997_0.err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13630381_0.log  17134215_0.log  17381676_0.log  4347054_0.log   5318339_0.log  8779997_0.log</a:t>
            </a:r>
          </a:p>
          <a:p>
            <a:pPr algn="ctr"/>
            <a:r>
              <a:rPr lang="is-IS" sz="1600" dirty="0">
                <a:solidFill>
                  <a:srgbClr val="FFFFFF"/>
                </a:solidFill>
                <a:latin typeface="Courier"/>
                <a:cs typeface="Courier"/>
              </a:rPr>
              <a:t>13630381_0.out  17134215_0.out  17381676_0.out  4347054_0.out   5318339_0.out  8779997_0.out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38F8-3EBA-5140-90EB-FA1E75AD5295}"/>
              </a:ext>
            </a:extLst>
          </p:cNvPr>
          <p:cNvSpPr txBox="1"/>
          <p:nvPr/>
        </p:nvSpPr>
        <p:spPr>
          <a:xfrm>
            <a:off x="2060995" y="4885854"/>
            <a:ext cx="8682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F18230"/>
                </a:solidFill>
              </a:rPr>
              <a:t>Many jobs means many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8696-4276-854F-24BB-71F4B2CC7BEF}"/>
              </a:ext>
            </a:extLst>
          </p:cNvPr>
          <p:cNvSpPr txBox="1"/>
          <p:nvPr/>
        </p:nvSpPr>
        <p:spPr>
          <a:xfrm>
            <a:off x="2580774" y="1086489"/>
            <a:ext cx="6966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1" kern="0" dirty="0"/>
              <a:t>(more on this later!)</a:t>
            </a:r>
          </a:p>
        </p:txBody>
      </p:sp>
    </p:spTree>
    <p:extLst>
      <p:ext uri="{BB962C8B-B14F-4D97-AF65-F5344CB8AC3E}">
        <p14:creationId xmlns:p14="http://schemas.microsoft.com/office/powerpoint/2010/main" val="19553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78784"/>
              </p:ext>
            </p:extLst>
          </p:nvPr>
        </p:nvGraphicFramePr>
        <p:xfrm>
          <a:off x="1188852" y="1408204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2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/>
        </p:nvGraphicFramePr>
        <p:xfrm>
          <a:off x="4624119" y="1408204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3" t="4618" r="6502" b="53832"/>
          <a:stretch/>
        </p:blipFill>
        <p:spPr>
          <a:xfrm>
            <a:off x="5287948" y="2097435"/>
            <a:ext cx="1616101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8" t="4618" r="40572" b="53832"/>
          <a:stretch/>
        </p:blipFill>
        <p:spPr>
          <a:xfrm>
            <a:off x="1968846" y="2159220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5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89D-6708-A1F8-773C-EA916DDD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Scale Up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D474-6E57-1A98-C0E7-84D1B040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Before submitting 1,000s of jobs, make sure 10 work!</a:t>
            </a:r>
          </a:p>
          <a:p>
            <a:r>
              <a:rPr lang="en-US" dirty="0"/>
              <a:t>Saves you time and hassle, and helps avoid wasted computing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E7AF7-4797-46CC-0415-95683875B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61CB9-F43C-D62A-0534-0D608ED2C7D9}"/>
              </a:ext>
            </a:extLst>
          </p:cNvPr>
          <p:cNvSpPr txBox="1"/>
          <p:nvPr/>
        </p:nvSpPr>
        <p:spPr>
          <a:xfrm>
            <a:off x="2580774" y="1086489"/>
            <a:ext cx="6966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1" kern="0" dirty="0"/>
              <a:t>(more on this later!)</a:t>
            </a:r>
          </a:p>
        </p:txBody>
      </p:sp>
    </p:spTree>
    <p:extLst>
      <p:ext uri="{BB962C8B-B14F-4D97-AF65-F5344CB8AC3E}">
        <p14:creationId xmlns:p14="http://schemas.microsoft.com/office/powerpoint/2010/main" val="353835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Progress of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get a live update of the progress of your jobs, use </a:t>
            </a:r>
            <a:r>
              <a:rPr lang="en-US" sz="3200" b="1" dirty="0" err="1">
                <a:solidFill>
                  <a:srgbClr val="FF0000"/>
                </a:solidFill>
                <a:latin typeface="Courier"/>
                <a:cs typeface="Courier"/>
              </a:rPr>
              <a:t>condor_watch_q</a:t>
            </a:r>
            <a:endParaRPr lang="en-US" sz="32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dirty="0">
                <a:cs typeface="Arial"/>
              </a:rPr>
              <a:t>This command does an initial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and then tracks the entries of 	the corresponding .log file(s)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39DA-6614-1A6A-666F-E45F2CA4F6A0}"/>
              </a:ext>
            </a:extLst>
          </p:cNvPr>
          <p:cNvSpPr/>
          <p:nvPr/>
        </p:nvSpPr>
        <p:spPr bwMode="auto">
          <a:xfrm>
            <a:off x="1747520" y="6400800"/>
            <a:ext cx="558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8531E-7344-4605-E32F-BDF757F9E5FF}"/>
              </a:ext>
            </a:extLst>
          </p:cNvPr>
          <p:cNvSpPr txBox="1"/>
          <p:nvPr/>
        </p:nvSpPr>
        <p:spPr>
          <a:xfrm>
            <a:off x="9195699" y="6543179"/>
            <a:ext cx="2432030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condor_watch_q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50F7B-04EA-3BC6-368E-593C58E249DF}"/>
              </a:ext>
            </a:extLst>
          </p:cNvPr>
          <p:cNvSpPr txBox="1"/>
          <p:nvPr/>
        </p:nvSpPr>
        <p:spPr>
          <a:xfrm>
            <a:off x="1543051" y="3434479"/>
            <a:ext cx="9442008" cy="2585323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condor_watch_q</a:t>
            </a:r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BATCH        IDLE  RUN  DONE  TOTAL  JOB_IDS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ID: 129        3    4     3     10   129.0 ... 129.9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600" b="1" dirty="0">
                <a:solidFill>
                  <a:srgbClr val="00CC00"/>
                </a:solidFill>
                <a:latin typeface="Courier"/>
                <a:cs typeface="Courier"/>
              </a:rPr>
              <a:t>######</a:t>
            </a:r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========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------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[</a:t>
            </a:r>
            <a:r>
              <a:rPr lang="en-US" sz="1600" b="1" dirty="0">
                <a:solidFill>
                  <a:srgbClr val="00CC00"/>
                </a:solidFill>
                <a:latin typeface="Courier"/>
                <a:cs typeface="Courier"/>
              </a:rPr>
              <a:t>######################</a:t>
            </a:r>
            <a:r>
              <a:rPr lang="en-US" sz="1600" b="1" dirty="0">
                <a:solidFill>
                  <a:srgbClr val="00B0F0"/>
                </a:solidFill>
                <a:latin typeface="Courier"/>
                <a:cs typeface="Courier"/>
              </a:rPr>
              <a:t>=============================</a:t>
            </a:r>
            <a:r>
              <a:rPr lang="en-US" sz="1600" b="1" dirty="0">
                <a:solidFill>
                  <a:srgbClr val="FFE269"/>
                </a:solidFill>
                <a:latin typeface="Courier"/>
                <a:cs typeface="Courier"/>
              </a:rPr>
              <a:t>----------------------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]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Total: 10 jobs; 3 completed, 4 idle, 3 running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Updated at 2024-08-01 10:11:52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Input ^C to exit</a:t>
            </a:r>
          </a:p>
        </p:txBody>
      </p:sp>
    </p:spTree>
    <p:extLst>
      <p:ext uri="{BB962C8B-B14F-4D97-AF65-F5344CB8AC3E}">
        <p14:creationId xmlns:p14="http://schemas.microsoft.com/office/powerpoint/2010/main" val="298433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1407FC-B460-6841-BC16-4CAC66918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21ABD4-1226-C549-AD6F-83AA01147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28F6-B04A-D04C-8EC9-DAFF37C5DB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HTCondor Week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546ED-4080-7E40-926E-275B3E2754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5F0D6E2-F26A-CC43-90C8-073EE57DD1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6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DDF8-183E-A457-F4BC-D29E1DED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2F2CC-85F6-112E-2BAA-8C842F108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8C0-552F-8D4B-8CF2-C139D778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03A4-8104-8446-A56E-2A6F3A1C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731" y="1519417"/>
            <a:ext cx="714487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varies? </a:t>
            </a:r>
          </a:p>
          <a:p>
            <a:pPr lvl="1"/>
            <a:r>
              <a:rPr lang="en-US" sz="3200" dirty="0"/>
              <a:t>Not much – just needs an index to keep simulation results separate. </a:t>
            </a:r>
          </a:p>
          <a:p>
            <a:pPr marL="0" indent="0">
              <a:buNone/>
            </a:pPr>
            <a:r>
              <a:rPr lang="en-US" sz="3200" b="1" dirty="0"/>
              <a:t>Use </a:t>
            </a:r>
            <a:r>
              <a:rPr lang="en-US" sz="3200" b="1" dirty="0">
                <a:latin typeface="Courier" pitchFamily="2" charset="0"/>
              </a:rPr>
              <a:t>queue N</a:t>
            </a:r>
          </a:p>
          <a:p>
            <a:pPr lvl="1"/>
            <a:r>
              <a:rPr lang="en-US" sz="3200" dirty="0"/>
              <a:t>Simple, built-in</a:t>
            </a:r>
          </a:p>
          <a:p>
            <a:pPr lvl="1"/>
            <a:r>
              <a:rPr lang="en-US" sz="3200" dirty="0"/>
              <a:t>No need for specific input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F53D4-2659-AC48-B3E4-BDA72B46B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0A6F5-8319-EF8E-D2BA-4D2433CBA468}"/>
              </a:ext>
            </a:extLst>
          </p:cNvPr>
          <p:cNvGraphicFramePr>
            <a:graphicFrameLocks noGrp="1"/>
          </p:cNvGraphicFramePr>
          <p:nvPr/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7B3F051-A110-5C6F-ABDF-B3DC10D9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8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D09-15BD-4249-B193-CFFD7840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5935-6D92-3341-A229-55BB52C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436" y="1567122"/>
            <a:ext cx="717176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varies? </a:t>
            </a:r>
          </a:p>
          <a:p>
            <a:pPr lvl="1"/>
            <a:r>
              <a:rPr lang="en-US" sz="2800" dirty="0"/>
              <a:t>Five parameter combinations per job</a:t>
            </a:r>
          </a:p>
          <a:p>
            <a:pPr lvl="1"/>
            <a:r>
              <a:rPr lang="en-US" sz="2800" dirty="0"/>
              <a:t>Parameters are given as arguments to the executable</a:t>
            </a:r>
          </a:p>
          <a:p>
            <a:pPr marL="0" indent="0">
              <a:buNone/>
            </a:pPr>
            <a:r>
              <a:rPr lang="en-US" sz="2800" b="1" dirty="0"/>
              <a:t>Use </a:t>
            </a:r>
            <a:r>
              <a:rPr lang="en-US" sz="2800" b="1" dirty="0">
                <a:latin typeface="Courier" pitchFamily="2" charset="0"/>
              </a:rPr>
              <a:t>queue … from</a:t>
            </a:r>
          </a:p>
          <a:p>
            <a:pPr lvl="1"/>
            <a:r>
              <a:rPr lang="en-US" sz="2800" dirty="0"/>
              <a:t>queue from can accommodate multiple values per job</a:t>
            </a:r>
          </a:p>
          <a:p>
            <a:pPr lvl="1"/>
            <a:r>
              <a:rPr lang="en-US" sz="2800" dirty="0"/>
              <a:t>Easy to re-run combinations that fail by using subset of original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67E3-8EED-E04F-A7CD-505CBA251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CF9D2B-1E26-D68B-E08D-C109D9BCB20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593555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FB35820-1C7E-3092-09EC-766133D3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3" t="4618" r="6502" b="53832"/>
          <a:stretch/>
        </p:blipFill>
        <p:spPr>
          <a:xfrm>
            <a:off x="1502030" y="2282786"/>
            <a:ext cx="1616101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1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A18-5307-6041-AEB0-CA6A36D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8DC-B8DC-F54C-93C5-B3AF463C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776" y="1825625"/>
            <a:ext cx="736002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varies? </a:t>
            </a:r>
          </a:p>
          <a:p>
            <a:pPr lvl="1"/>
            <a:r>
              <a:rPr lang="en-US" dirty="0"/>
              <a:t>Each job analyzes one sample; each sample consists of two </a:t>
            </a:r>
            <a:r>
              <a:rPr lang="en-US" dirty="0" err="1"/>
              <a:t>fastq</a:t>
            </a:r>
            <a:r>
              <a:rPr lang="en-US" dirty="0"/>
              <a:t> files in a folder with a standard prefix. 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>
                <a:latin typeface="Courier" pitchFamily="2" charset="0"/>
              </a:rPr>
              <a:t>queue … matching</a:t>
            </a:r>
          </a:p>
          <a:p>
            <a:pPr lvl="1"/>
            <a:r>
              <a:rPr lang="en-US" dirty="0"/>
              <a:t>Folders have a standard prefix, input files have standard suffix, easy to pattern match</a:t>
            </a:r>
          </a:p>
          <a:p>
            <a:pPr marL="0" indent="0">
              <a:buNone/>
            </a:pPr>
            <a:r>
              <a:rPr lang="en-US" b="1" dirty="0"/>
              <a:t>Good alternative: </a:t>
            </a:r>
            <a:r>
              <a:rPr lang="en-US" b="1" dirty="0">
                <a:latin typeface="Courier" pitchFamily="2" charset="0"/>
              </a:rPr>
              <a:t>queue … from</a:t>
            </a:r>
          </a:p>
          <a:p>
            <a:pPr lvl="1"/>
            <a:r>
              <a:rPr lang="en-US" dirty="0"/>
              <a:t>Provide list of folder names/file prefixes, construct paths in the submit file.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0AA0C-8B97-3E4F-BCD6-4663DD70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857E35-39A3-DF2A-3E21-04E6F4D38CE7}"/>
              </a:ext>
            </a:extLst>
          </p:cNvPr>
          <p:cNvGraphicFramePr>
            <a:graphicFrameLocks noGrp="1"/>
          </p:cNvGraphicFramePr>
          <p:nvPr/>
        </p:nvGraphicFramePr>
        <p:xfrm>
          <a:off x="608261" y="1704765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5F5B4BB-3356-F1F2-50C1-2B999867C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9" t="4618" r="69125" b="53832"/>
          <a:stretch/>
        </p:blipFill>
        <p:spPr>
          <a:xfrm>
            <a:off x="1328794" y="2374600"/>
            <a:ext cx="1808866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343-AD37-1A47-A4EB-0F2140A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Organize with Directories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4F0DBF-F7F0-A24C-9176-905B36D66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310C-7E9F-9045-83C3-9A45A9AE042A}"/>
              </a:ext>
            </a:extLst>
          </p:cNvPr>
          <p:cNvSpPr txBox="1"/>
          <p:nvPr/>
        </p:nvSpPr>
        <p:spPr>
          <a:xfrm>
            <a:off x="540141" y="2119913"/>
            <a:ext cx="7546955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input/</a:t>
            </a:r>
            <a:r>
              <a:rPr lang="en-US" sz="2000" dirty="0">
                <a:latin typeface="Courier"/>
                <a:cs typeface="Courier"/>
              </a:rPr>
              <a:t>file$(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).in,</a:t>
            </a:r>
          </a:p>
          <a:p>
            <a:r>
              <a:rPr lang="en-US" sz="2000" dirty="0">
                <a:latin typeface="Courier"/>
                <a:cs typeface="Courier"/>
              </a:rPr>
              <a:t>		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shared/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log   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logs/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).log</a:t>
            </a:r>
          </a:p>
          <a:p>
            <a:r>
              <a:rPr lang="en-US" sz="2000" dirty="0">
                <a:latin typeface="Courier"/>
                <a:cs typeface="Courier"/>
              </a:rPr>
              <a:t>output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error/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).stderr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360D9-7404-7B40-A161-F166514C214B}"/>
              </a:ext>
            </a:extLst>
          </p:cNvPr>
          <p:cNvSpPr txBox="1"/>
          <p:nvPr/>
        </p:nvSpPr>
        <p:spPr>
          <a:xfrm>
            <a:off x="8324603" y="1380924"/>
            <a:ext cx="332725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submit_dir</a:t>
            </a:r>
            <a:r>
              <a:rPr lang="en-US" dirty="0"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jobs.submit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analyze.sh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shared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script1.sh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reference.dat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file0.in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logs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job.0.log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job.0.stdout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error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job.0.stderr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74168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343-AD37-1A47-A4EB-0F2140A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Organize with Directories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4F0DBF-F7F0-A24C-9176-905B36D66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310C-7E9F-9045-83C3-9A45A9AE042A}"/>
              </a:ext>
            </a:extLst>
          </p:cNvPr>
          <p:cNvSpPr txBox="1"/>
          <p:nvPr/>
        </p:nvSpPr>
        <p:spPr>
          <a:xfrm>
            <a:off x="540141" y="2119913"/>
            <a:ext cx="7546955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input/</a:t>
            </a:r>
            <a:r>
              <a:rPr lang="en-US" sz="2000" dirty="0">
                <a:latin typeface="Courier"/>
                <a:cs typeface="Courier"/>
              </a:rPr>
              <a:t>file$(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).in,</a:t>
            </a:r>
          </a:p>
          <a:p>
            <a:r>
              <a:rPr lang="en-US" sz="2000" dirty="0">
                <a:latin typeface="Courier"/>
                <a:cs typeface="Courier"/>
              </a:rPr>
              <a:t>			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shared/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log   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logs/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).log</a:t>
            </a:r>
          </a:p>
          <a:p>
            <a:r>
              <a:rPr lang="en-US" sz="2000" dirty="0">
                <a:latin typeface="Courier"/>
                <a:cs typeface="Courier"/>
              </a:rPr>
              <a:t>output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error/</a:t>
            </a:r>
            <a:r>
              <a:rPr lang="en-US" sz="2000" dirty="0">
                <a:latin typeface="Courier"/>
                <a:cs typeface="Courier"/>
              </a:rPr>
              <a:t>job.$(</a:t>
            </a:r>
            <a:r>
              <a:rPr lang="en-US" sz="2000" dirty="0" err="1">
                <a:latin typeface="Courier"/>
                <a:cs typeface="Courier"/>
              </a:rPr>
              <a:t>ProcID</a:t>
            </a:r>
            <a:r>
              <a:rPr lang="en-US" sz="2000" dirty="0">
                <a:latin typeface="Courier"/>
                <a:cs typeface="Courier"/>
              </a:rPr>
              <a:t>).stderr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360D9-7404-7B40-A161-F166514C214B}"/>
              </a:ext>
            </a:extLst>
          </p:cNvPr>
          <p:cNvSpPr txBox="1"/>
          <p:nvPr/>
        </p:nvSpPr>
        <p:spPr>
          <a:xfrm>
            <a:off x="8324603" y="1380924"/>
            <a:ext cx="332725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submit_dir</a:t>
            </a:r>
            <a:r>
              <a:rPr lang="en-US" dirty="0"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jobs.submit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analyze.sh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shared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script1.sh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reference.dat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file0.in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logs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job.0.log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output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job.0.stdout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error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/</a:t>
            </a:r>
          </a:p>
          <a:p>
            <a:r>
              <a:rPr lang="en-US" dirty="0">
                <a:latin typeface="Courier" pitchFamily="2" charset="0"/>
              </a:rPr>
              <a:t>    job.0.stderr</a:t>
            </a:r>
          </a:p>
          <a:p>
            <a:r>
              <a:rPr lang="en-US" dirty="0">
                <a:latin typeface="Courier" pitchFamily="2" charset="0"/>
              </a:rPr>
              <a:t>   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D0901-9879-86F5-370B-EE91856B6850}"/>
              </a:ext>
            </a:extLst>
          </p:cNvPr>
          <p:cNvSpPr txBox="1"/>
          <p:nvPr/>
        </p:nvSpPr>
        <p:spPr>
          <a:xfrm>
            <a:off x="3556823" y="5337428"/>
            <a:ext cx="453027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Transfer an entire directory (</a:t>
            </a:r>
            <a:r>
              <a:rPr lang="en-US" b="1" dirty="0"/>
              <a:t>shared</a:t>
            </a:r>
            <a:r>
              <a:rPr lang="en-US" dirty="0"/>
              <a:t>) </a:t>
            </a:r>
          </a:p>
          <a:p>
            <a:r>
              <a:rPr lang="en-US" dirty="0"/>
              <a:t>or just the contents of a directory (</a:t>
            </a:r>
            <a:r>
              <a:rPr lang="en-US" b="1" dirty="0"/>
              <a:t>shared/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C6F158-C616-50FF-8FFE-70EA3A215FD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55324" y="3058510"/>
            <a:ext cx="666635" cy="227891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3685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088E-42B6-5274-42FC-1904AE51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1" y="114300"/>
            <a:ext cx="10773103" cy="1143000"/>
          </a:xfrm>
        </p:spPr>
        <p:txBody>
          <a:bodyPr/>
          <a:lstStyle/>
          <a:p>
            <a:r>
              <a:rPr lang="en-US" sz="4000" dirty="0"/>
              <a:t>Submit File Options for Organizing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F9FE7-D018-5B8E-7504-20DE9103B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6" name="Google Shape;305;p33">
            <a:extLst>
              <a:ext uri="{FF2B5EF4-FFF2-40B4-BE49-F238E27FC236}">
                <a16:creationId xmlns:a16="http://schemas.microsoft.com/office/drawing/2014/main" id="{02315810-2D62-D9BD-DB0C-6CEB08E1DB7B}"/>
              </a:ext>
            </a:extLst>
          </p:cNvPr>
          <p:cNvGraphicFramePr/>
          <p:nvPr/>
        </p:nvGraphicFramePr>
        <p:xfrm>
          <a:off x="541724" y="1637520"/>
          <a:ext cx="11360800" cy="440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84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3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Syntax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Purpose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Features</a:t>
                      </a:r>
                      <a:endParaRPr sz="18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8230">
                        <a:alpha val="8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0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Initialdir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path/to/</a:t>
                      </a: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initialDirectory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Sets the submission directory for each job. When set, this is becomes the base path where output files will be saved.</a:t>
                      </a:r>
                      <a:endParaRPr sz="1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submit multiple jobs from </a:t>
                      </a:r>
                      <a:r>
                        <a:rPr lang="en" sz="1800" b="1" dirty="0"/>
                        <a:t>different directories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avoid having to write some paths in other submit file values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0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Transfer_output_remaps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“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file1.out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=path/to/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file1.out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file2.out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=path/to/</a:t>
                      </a: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renamedFile2</a:t>
                      </a:r>
                      <a:r>
                        <a:rPr lang="en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.out”</a:t>
                      </a:r>
                      <a:endParaRPr sz="1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Used to save output files to a specific path and using a certain name</a:t>
                      </a:r>
                      <a:endParaRPr sz="1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save output files to a </a:t>
                      </a:r>
                      <a:r>
                        <a:rPr lang="en" sz="1800" b="1" dirty="0"/>
                        <a:t>specific folder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- Used to </a:t>
                      </a:r>
                      <a:r>
                        <a:rPr lang="en" sz="1800" b="1" dirty="0"/>
                        <a:t>rename</a:t>
                      </a:r>
                      <a:r>
                        <a:rPr lang="en" sz="1800" dirty="0"/>
                        <a:t> output files to avoid writing over existing files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4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03402"/>
              </p:ext>
            </p:extLst>
          </p:nvPr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2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50467"/>
              </p:ext>
            </p:extLst>
          </p:nvPr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22131"/>
              </p:ext>
            </p:extLst>
          </p:nvPr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5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23FA-7A97-B343-8B6E-14E3125A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2" y="114300"/>
            <a:ext cx="10298325" cy="1143000"/>
          </a:xfrm>
        </p:spPr>
        <p:txBody>
          <a:bodyPr/>
          <a:lstStyle/>
          <a:p>
            <a:r>
              <a:rPr lang="en-US" sz="4000" dirty="0"/>
              <a:t>Job-specific directories with </a:t>
            </a:r>
            <a:r>
              <a:rPr lang="en-US" sz="4000" dirty="0" err="1">
                <a:latin typeface="Courier" pitchFamily="2" charset="0"/>
              </a:rPr>
              <a:t>initialdir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DB7BD-9FAF-A74C-8F97-75635C4A0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EB537-B816-5C42-8F00-6346F0533D81}"/>
              </a:ext>
            </a:extLst>
          </p:cNvPr>
          <p:cNvSpPr txBox="1"/>
          <p:nvPr/>
        </p:nvSpPr>
        <p:spPr>
          <a:xfrm>
            <a:off x="603205" y="2785315"/>
            <a:ext cx="7546955" cy="2554545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initialdir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= job$(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ProcId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output = </a:t>
            </a:r>
            <a:r>
              <a:rPr lang="en-US" sz="2000" dirty="0" err="1">
                <a:latin typeface="Courier"/>
                <a:cs typeface="Courier"/>
              </a:rPr>
              <a:t>job.stdout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error  = </a:t>
            </a:r>
            <a:r>
              <a:rPr lang="en-US" sz="2000" dirty="0" err="1">
                <a:latin typeface="Courier"/>
                <a:cs typeface="Courier"/>
              </a:rPr>
              <a:t>job.stderr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8E2A4-516E-9D47-BE3C-992230D4470A}"/>
              </a:ext>
            </a:extLst>
          </p:cNvPr>
          <p:cNvSpPr txBox="1"/>
          <p:nvPr/>
        </p:nvSpPr>
        <p:spPr>
          <a:xfrm>
            <a:off x="8387667" y="2031263"/>
            <a:ext cx="3327256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submit_dir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jobs.submit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analyze.sh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job0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job.stderr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job1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job.stderr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job2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 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2F9C2-18BE-5233-A99D-B9B849A466DF}"/>
              </a:ext>
            </a:extLst>
          </p:cNvPr>
          <p:cNvSpPr txBox="1"/>
          <p:nvPr/>
        </p:nvSpPr>
        <p:spPr>
          <a:xfrm>
            <a:off x="540140" y="1586856"/>
            <a:ext cx="784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</a:rPr>
              <a:t>Use </a:t>
            </a:r>
            <a:r>
              <a:rPr lang="en-US" sz="2400" dirty="0" err="1">
                <a:solidFill>
                  <a:srgbClr val="2000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initialdir</a:t>
            </a:r>
            <a:r>
              <a:rPr lang="en-US" sz="2400" dirty="0">
                <a:solidFill>
                  <a:srgbClr val="200057"/>
                </a:solidFill>
              </a:rPr>
              <a:t> to 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the submission directory.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output files will be saved back to this directory. </a:t>
            </a:r>
            <a:endParaRPr lang="en-US" sz="2400" dirty="0">
              <a:solidFill>
                <a:srgbClr val="200057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E0D1E-384D-6A23-A47F-96491D801BAC}"/>
              </a:ext>
            </a:extLst>
          </p:cNvPr>
          <p:cNvCxnSpPr/>
          <p:nvPr/>
        </p:nvCxnSpPr>
        <p:spPr bwMode="auto">
          <a:xfrm flipV="1">
            <a:off x="6842234" y="2885089"/>
            <a:ext cx="1828800" cy="5096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FAF684-90DB-35EC-850B-5E3581A7ABE3}"/>
              </a:ext>
            </a:extLst>
          </p:cNvPr>
          <p:cNvSpPr txBox="1"/>
          <p:nvPr/>
        </p:nvSpPr>
        <p:spPr>
          <a:xfrm>
            <a:off x="5597167" y="3378992"/>
            <a:ext cx="2380593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should be in the directory with the submit file, </a:t>
            </a:r>
            <a:r>
              <a:rPr lang="en-US" b="1" dirty="0"/>
              <a:t>not</a:t>
            </a:r>
            <a:r>
              <a:rPr lang="en-US" dirty="0"/>
              <a:t> in the individual job directories.</a:t>
            </a:r>
          </a:p>
        </p:txBody>
      </p:sp>
    </p:spTree>
    <p:extLst>
      <p:ext uri="{BB962C8B-B14F-4D97-AF65-F5344CB8AC3E}">
        <p14:creationId xmlns:p14="http://schemas.microsoft.com/office/powerpoint/2010/main" val="3922919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4AB-7910-7641-ACB0-17E90322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4" y="-79718"/>
            <a:ext cx="10823369" cy="1325563"/>
          </a:xfrm>
        </p:spPr>
        <p:txBody>
          <a:bodyPr/>
          <a:lstStyle/>
          <a:p>
            <a:r>
              <a:rPr lang="en-US" dirty="0"/>
              <a:t>Send output to a specific directory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964A7-97AA-364E-B503-85155B2A7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0CA41-04D1-8B4E-9C36-BED015AFE589}"/>
              </a:ext>
            </a:extLst>
          </p:cNvPr>
          <p:cNvSpPr txBox="1"/>
          <p:nvPr/>
        </p:nvSpPr>
        <p:spPr>
          <a:xfrm>
            <a:off x="618412" y="3743217"/>
            <a:ext cx="9451864" cy="2862322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executable            = </a:t>
            </a:r>
            <a:r>
              <a:rPr lang="en-US" sz="2000" dirty="0" err="1">
                <a:latin typeface="Courier"/>
                <a:cs typeface="Courier"/>
              </a:rPr>
              <a:t>analyze.sh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latin typeface="Courier"/>
                <a:cs typeface="Courier"/>
              </a:rPr>
              <a:t>arguments             = 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file.out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transfer_input_files</a:t>
            </a:r>
            <a:r>
              <a:rPr lang="en-US" sz="2000" dirty="0">
                <a:latin typeface="Courier"/>
                <a:cs typeface="Courier"/>
              </a:rPr>
              <a:t>  = input/</a:t>
            </a:r>
            <a:r>
              <a:rPr lang="en-US" sz="2000" dirty="0" err="1">
                <a:latin typeface="Courier"/>
                <a:cs typeface="Courier"/>
              </a:rPr>
              <a:t>file.in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output = </a:t>
            </a:r>
            <a:r>
              <a:rPr lang="en-US" sz="2000" dirty="0" err="1">
                <a:latin typeface="Courier"/>
                <a:cs typeface="Courier"/>
              </a:rPr>
              <a:t>job.out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transfer_output_remaps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= “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output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”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2EDB-41AB-C641-A2F0-25A4245C4F49}"/>
              </a:ext>
            </a:extLst>
          </p:cNvPr>
          <p:cNvSpPr txBox="1"/>
          <p:nvPr/>
        </p:nvSpPr>
        <p:spPr>
          <a:xfrm>
            <a:off x="8305945" y="2231802"/>
            <a:ext cx="33272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submit_dir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jobs.submit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analyze.sh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input/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 output/</a:t>
            </a:r>
          </a:p>
          <a:p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file.out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9196-705C-2291-B5BE-D0B73D32A561}"/>
              </a:ext>
            </a:extLst>
          </p:cNvPr>
          <p:cNvSpPr txBox="1"/>
          <p:nvPr/>
        </p:nvSpPr>
        <p:spPr>
          <a:xfrm>
            <a:off x="618412" y="1297464"/>
            <a:ext cx="7212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Reminder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by default, </a:t>
            </a:r>
            <a:r>
              <a:rPr lang="en-US" sz="2400" dirty="0" err="1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HTCondor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transfers all files back to the submission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</a:t>
            </a:r>
            <a:r>
              <a:rPr lang="en-US" sz="2400" dirty="0" err="1">
                <a:solidFill>
                  <a:srgbClr val="20005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transfer_output_remaps</a:t>
            </a:r>
            <a:r>
              <a:rPr lang="en-US" sz="2400" dirty="0">
                <a:solidFill>
                  <a:srgbClr val="200057"/>
                </a:solidFill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000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save output files to a specific path and using a certain name to avoid a cluttered workspace/ writing over other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93950"/>
              </p:ext>
            </p:extLst>
          </p:nvPr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Needs to run many random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simulations</a:t>
                      </a:r>
                      <a:r>
                        <a:rPr lang="en-US" sz="2200" b="0" dirty="0"/>
                        <a:t> to model particles in a detector.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6089"/>
              </p:ext>
            </p:extLst>
          </p:nvPr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parameters</a:t>
                      </a:r>
                      <a:r>
                        <a:rPr lang="en-US" sz="2200" dirty="0"/>
                        <a:t>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4255"/>
              </p:ext>
            </p:extLst>
          </p:nvPr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samples</a:t>
                      </a:r>
                      <a:r>
                        <a:rPr lang="en-US" sz="2200" dirty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755-1113-9C4D-AF14-24B2192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jobs?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B4DC-3266-7F47-AFE1-8338BD84B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EBCCD-264B-A04B-8195-D628C8B5578E}"/>
              </a:ext>
            </a:extLst>
          </p:cNvPr>
          <p:cNvGraphicFramePr>
            <a:graphicFrameLocks noGrp="1"/>
          </p:cNvGraphicFramePr>
          <p:nvPr/>
        </p:nvGraphicFramePr>
        <p:xfrm>
          <a:off x="1188852" y="1519417"/>
          <a:ext cx="294376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3852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Mei Monte Carlo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52337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3099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Needs to run many random simulations to model particles in a detector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A200-A5C3-B54A-B978-6DD2A8664941}"/>
              </a:ext>
            </a:extLst>
          </p:cNvPr>
          <p:cNvSpPr txBox="1"/>
          <p:nvPr/>
        </p:nvSpPr>
        <p:spPr>
          <a:xfrm>
            <a:off x="6935990" y="6172373"/>
            <a:ext cx="478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The Carpentries Instructor Training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222985-33C0-AA49-9AA9-E6F85EF3522C}"/>
              </a:ext>
            </a:extLst>
          </p:cNvPr>
          <p:cNvGraphicFramePr>
            <a:graphicFrameLocks noGrp="1"/>
          </p:cNvGraphicFramePr>
          <p:nvPr/>
        </p:nvGraphicFramePr>
        <p:xfrm>
          <a:off x="4624119" y="1519417"/>
          <a:ext cx="2943761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761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Tamara Trials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Testing different design parameters for designing clinical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EB2F2B-BD9E-1C47-B47A-0346ED0B5FB9}"/>
              </a:ext>
            </a:extLst>
          </p:cNvPr>
          <p:cNvGraphicFramePr>
            <a:graphicFrameLocks noGrp="1"/>
          </p:cNvGraphicFramePr>
          <p:nvPr/>
        </p:nvGraphicFramePr>
        <p:xfrm>
          <a:off x="8059386" y="1519416"/>
          <a:ext cx="3074052" cy="42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05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Ben Bioinformatics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103536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Applying a quality control / processing pipeline to 20 RNA samples.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471FFBF-6C93-B847-B650-0905B2E6C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73" t="4618" r="6502" b="53832"/>
          <a:stretch/>
        </p:blipFill>
        <p:spPr>
          <a:xfrm>
            <a:off x="5287948" y="2208648"/>
            <a:ext cx="1616101" cy="1600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B716F-0AC3-1948-9BC5-5B4A3A031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9" t="4618" r="69125" b="53832"/>
          <a:stretch/>
        </p:blipFill>
        <p:spPr>
          <a:xfrm>
            <a:off x="8779919" y="2189251"/>
            <a:ext cx="1808866" cy="1600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7FA55-85B1-9245-B709-86127F9A7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8" t="4618" r="40572" b="53832"/>
          <a:stretch/>
        </p:blipFill>
        <p:spPr>
          <a:xfrm>
            <a:off x="1968846" y="2270433"/>
            <a:ext cx="1408488" cy="16000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21201-2C89-17AF-7A91-F0B4465A2DDA}"/>
              </a:ext>
            </a:extLst>
          </p:cNvPr>
          <p:cNvSpPr/>
          <p:nvPr/>
        </p:nvSpPr>
        <p:spPr bwMode="auto">
          <a:xfrm>
            <a:off x="827903" y="1371600"/>
            <a:ext cx="10577383" cy="4445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5C49-E36F-897B-F6BB-511123443A91}"/>
              </a:ext>
            </a:extLst>
          </p:cNvPr>
          <p:cNvSpPr/>
          <p:nvPr/>
        </p:nvSpPr>
        <p:spPr bwMode="auto">
          <a:xfrm>
            <a:off x="827902" y="1408669"/>
            <a:ext cx="11364097" cy="5133035"/>
          </a:xfrm>
          <a:prstGeom prst="rect">
            <a:avLst/>
          </a:prstGeom>
          <a:solidFill>
            <a:schemeClr val="bg1">
              <a:alpha val="83754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F8367-76CD-7479-4B28-52624C954371}"/>
              </a:ext>
            </a:extLst>
          </p:cNvPr>
          <p:cNvSpPr txBox="1"/>
          <p:nvPr/>
        </p:nvSpPr>
        <p:spPr>
          <a:xfrm>
            <a:off x="1954824" y="2886462"/>
            <a:ext cx="8450317" cy="1415772"/>
          </a:xfrm>
          <a:prstGeom prst="rect">
            <a:avLst/>
          </a:prstGeom>
          <a:solidFill>
            <a:srgbClr val="F18230"/>
          </a:solidFill>
          <a:ln>
            <a:solidFill>
              <a:schemeClr val="tx1"/>
            </a:solidFill>
          </a:ln>
          <a:effectLst>
            <a:outerShdw blurRad="50800" dist="38100" dir="5400000" sx="105000" sy="105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b="1" dirty="0"/>
              <a:t>When running many jobs we want to avoid: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starting each job manually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separate submit files for each job</a:t>
            </a:r>
          </a:p>
        </p:txBody>
      </p:sp>
    </p:spTree>
    <p:extLst>
      <p:ext uri="{BB962C8B-B14F-4D97-AF65-F5344CB8AC3E}">
        <p14:creationId xmlns:p14="http://schemas.microsoft.com/office/powerpoint/2010/main" val="225716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D275-B2FF-254D-B803-4B28A980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jobs, one submit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D227-953F-954C-990C-733AD1C4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513"/>
            <a:ext cx="10515600" cy="10824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err="1"/>
              <a:t>HTCondor</a:t>
            </a:r>
            <a:r>
              <a:rPr lang="en-US" sz="3200" dirty="0"/>
              <a:t> has several built-in ways to submit </a:t>
            </a:r>
          </a:p>
          <a:p>
            <a:pPr marL="0" indent="0" algn="ctr">
              <a:buNone/>
            </a:pPr>
            <a:r>
              <a:rPr lang="en-US" sz="3200" dirty="0"/>
              <a:t>many independent jobs from one submit file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28549-AC4C-CA45-99A8-E9D450F5E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8</a:t>
            </a:fld>
            <a:endParaRPr lang="en-US"/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7EF955CF-7057-9E44-80D0-0CCAA6BE72A5}"/>
              </a:ext>
            </a:extLst>
          </p:cNvPr>
          <p:cNvSpPr/>
          <p:nvPr/>
        </p:nvSpPr>
        <p:spPr>
          <a:xfrm>
            <a:off x="3194462" y="1027906"/>
            <a:ext cx="6210795" cy="4110656"/>
          </a:xfrm>
          <a:prstGeom prst="irregularSeal2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 the rescue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B6AC-96B3-B64A-81E4-E4E8B095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82"/>
          <a:stretch/>
        </p:blipFill>
        <p:spPr>
          <a:xfrm>
            <a:off x="3833833" y="2215685"/>
            <a:ext cx="4932052" cy="11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07F51C-BDE1-134A-8E9B-41F9309D55A3}"/>
              </a:ext>
            </a:extLst>
          </p:cNvPr>
          <p:cNvSpPr txBox="1"/>
          <p:nvPr/>
        </p:nvSpPr>
        <p:spPr>
          <a:xfrm>
            <a:off x="658895" y="2092655"/>
            <a:ext cx="9150124" cy="3416320"/>
          </a:xfrm>
          <a:prstGeom prst="rect">
            <a:avLst/>
          </a:prstGeom>
          <a:solidFill>
            <a:srgbClr val="F3E5C7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executable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analyze.sh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400" dirty="0">
                <a:latin typeface="Courier"/>
                <a:cs typeface="Courier"/>
              </a:rPr>
              <a:t>arguments 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file.in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file.out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transfer_input_files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file.in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log    = </a:t>
            </a:r>
            <a:r>
              <a:rPr lang="en-US" sz="2400" dirty="0" err="1">
                <a:latin typeface="Courier"/>
                <a:cs typeface="Courier"/>
              </a:rPr>
              <a:t>job.log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output = </a:t>
            </a:r>
            <a:r>
              <a:rPr lang="en-US" sz="2400" dirty="0" err="1">
                <a:latin typeface="Courier"/>
                <a:cs typeface="Courier"/>
              </a:rPr>
              <a:t>job.stdout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error  = </a:t>
            </a:r>
            <a:r>
              <a:rPr lang="en-US" sz="2400" dirty="0" err="1">
                <a:latin typeface="Courier"/>
                <a:cs typeface="Courier"/>
              </a:rPr>
              <a:t>job.stderr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queue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F17-E528-8E49-9462-AB7B97C2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review: one job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ED77EA-F7B5-8948-B7E4-CD9FB0E93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E887-63C5-7646-A75C-312DA97BB385}"/>
              </a:ext>
            </a:extLst>
          </p:cNvPr>
          <p:cNvSpPr txBox="1"/>
          <p:nvPr/>
        </p:nvSpPr>
        <p:spPr>
          <a:xfrm>
            <a:off x="7540070" y="1880693"/>
            <a:ext cx="38723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is the command we want </a:t>
            </a:r>
            <a:r>
              <a:rPr lang="en-US" sz="2400" dirty="0" err="1"/>
              <a:t>HTCondor</a:t>
            </a:r>
            <a:r>
              <a:rPr lang="en-US" sz="2400" dirty="0"/>
              <a:t> to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AED174-7140-F847-AB21-60C8EB0E11CA}"/>
              </a:ext>
            </a:extLst>
          </p:cNvPr>
          <p:cNvCxnSpPr>
            <a:cxnSpLocks/>
          </p:cNvCxnSpPr>
          <p:nvPr/>
        </p:nvCxnSpPr>
        <p:spPr>
          <a:xfrm flipH="1">
            <a:off x="6495269" y="2296192"/>
            <a:ext cx="10448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39007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19580</TotalTime>
  <Words>3744</Words>
  <Application>Microsoft Office PowerPoint</Application>
  <PresentationFormat>Widescreen</PresentationFormat>
  <Paragraphs>693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Narrow</vt:lpstr>
      <vt:lpstr>Calibri</vt:lpstr>
      <vt:lpstr>Consolas</vt:lpstr>
      <vt:lpstr>Courier</vt:lpstr>
      <vt:lpstr>Futura</vt:lpstr>
      <vt:lpstr>Helvetica Neue</vt:lpstr>
      <vt:lpstr>Symbol</vt:lpstr>
      <vt:lpstr>Times</vt:lpstr>
      <vt:lpstr>Wingdings</vt:lpstr>
      <vt:lpstr>OSG-Summer-School-Template</vt:lpstr>
      <vt:lpstr>Submitting Multiple Jobs With HTCondor</vt:lpstr>
      <vt:lpstr>Objectives</vt:lpstr>
      <vt:lpstr>Why multiple jobs? </vt:lpstr>
      <vt:lpstr>Why multiple jobs? </vt:lpstr>
      <vt:lpstr>Why multiple jobs? </vt:lpstr>
      <vt:lpstr>Why multiple jobs? </vt:lpstr>
      <vt:lpstr>Why multiple jobs? </vt:lpstr>
      <vt:lpstr>Many jobs, one submit file</vt:lpstr>
      <vt:lpstr>Let’s review: one job</vt:lpstr>
      <vt:lpstr>Let’s review: one job</vt:lpstr>
      <vt:lpstr>Let’s review: one job</vt:lpstr>
      <vt:lpstr>Let’s review: one job</vt:lpstr>
      <vt:lpstr>Submitting Multiple Jobs</vt:lpstr>
      <vt:lpstr>Submitting Multiple Jobs</vt:lpstr>
      <vt:lpstr>Variable and queue options</vt:lpstr>
      <vt:lpstr>Variable and queue options</vt:lpstr>
      <vt:lpstr>PowerPoint Presentation</vt:lpstr>
      <vt:lpstr>Example 1</vt:lpstr>
      <vt:lpstr>Example 1</vt:lpstr>
      <vt:lpstr>Provide a list of values with queue … from</vt:lpstr>
      <vt:lpstr>Which job components vary? </vt:lpstr>
      <vt:lpstr>Use a custom variable</vt:lpstr>
      <vt:lpstr>Use multiple variables with queue … from</vt:lpstr>
      <vt:lpstr>PowerPoint Presentation</vt:lpstr>
      <vt:lpstr>List of numerical input values</vt:lpstr>
      <vt:lpstr>List of numerical input values</vt:lpstr>
      <vt:lpstr>Provide a list of integer values with queue N</vt:lpstr>
      <vt:lpstr>Provide a list of integer values with queue N</vt:lpstr>
      <vt:lpstr>Which job components vary? </vt:lpstr>
      <vt:lpstr>HTCondor Automatic Variables</vt:lpstr>
      <vt:lpstr>Use $(ProcID) as the variable</vt:lpstr>
      <vt:lpstr>Submitting Jobs</vt:lpstr>
      <vt:lpstr>Other options: queue N</vt:lpstr>
      <vt:lpstr>Other Options for Submitting Multiple Jobs</vt:lpstr>
      <vt:lpstr>Variable and queue options</vt:lpstr>
      <vt:lpstr>Other options: queue … matching</vt:lpstr>
      <vt:lpstr>Queue options, pros and cons</vt:lpstr>
      <vt:lpstr>PowerPoint Presentation</vt:lpstr>
      <vt:lpstr>Organization</vt:lpstr>
      <vt:lpstr>Test and Scale Up Slowly</vt:lpstr>
      <vt:lpstr>Watching Progress of Jobs</vt:lpstr>
      <vt:lpstr>Questions?</vt:lpstr>
      <vt:lpstr>Additional Slides of Interest</vt:lpstr>
      <vt:lpstr>Case Study 1</vt:lpstr>
      <vt:lpstr>Case Study 2 </vt:lpstr>
      <vt:lpstr>Case Study 3 </vt:lpstr>
      <vt:lpstr>Tip: Organize with Directories</vt:lpstr>
      <vt:lpstr>Tip: Organize with Directories</vt:lpstr>
      <vt:lpstr>Submit File Options for Organizing Files</vt:lpstr>
      <vt:lpstr>Job-specific directories with initialdir</vt:lpstr>
      <vt:lpstr>Send output to a specific 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Submitting Multiple Jobs</dc:title>
  <dc:creator>Christina Koch</dc:creator>
  <cp:lastModifiedBy>Amber Lim</cp:lastModifiedBy>
  <cp:revision>198</cp:revision>
  <dcterms:created xsi:type="dcterms:W3CDTF">2020-05-13T19:40:58Z</dcterms:created>
  <dcterms:modified xsi:type="dcterms:W3CDTF">2025-06-20T21:08:49Z</dcterms:modified>
</cp:coreProperties>
</file>