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3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328" r:id="rId11"/>
    <p:sldId id="257" r:id="rId12"/>
    <p:sldId id="258" r:id="rId13"/>
    <p:sldId id="275" r:id="rId14"/>
    <p:sldId id="276" r:id="rId15"/>
    <p:sldId id="277" r:id="rId16"/>
    <p:sldId id="278" r:id="rId17"/>
    <p:sldId id="279" r:id="rId18"/>
    <p:sldId id="261" r:id="rId19"/>
    <p:sldId id="331" r:id="rId20"/>
    <p:sldId id="270" r:id="rId21"/>
    <p:sldId id="271" r:id="rId22"/>
    <p:sldId id="272" r:id="rId23"/>
    <p:sldId id="273" r:id="rId24"/>
    <p:sldId id="335" r:id="rId25"/>
    <p:sldId id="334" r:id="rId26"/>
    <p:sldId id="320" r:id="rId27"/>
    <p:sldId id="321" r:id="rId28"/>
    <p:sldId id="322" r:id="rId29"/>
    <p:sldId id="323" r:id="rId30"/>
    <p:sldId id="338" r:id="rId31"/>
    <p:sldId id="339" r:id="rId32"/>
    <p:sldId id="337" r:id="rId33"/>
    <p:sldId id="332" r:id="rId34"/>
    <p:sldId id="325" r:id="rId35"/>
    <p:sldId id="327" r:id="rId36"/>
    <p:sldId id="333" r:id="rId37"/>
    <p:sldId id="336" r:id="rId38"/>
    <p:sldId id="302" r:id="rId39"/>
    <p:sldId id="285" r:id="rId40"/>
    <p:sldId id="286" r:id="rId41"/>
    <p:sldId id="287" r:id="rId42"/>
    <p:sldId id="293" r:id="rId43"/>
    <p:sldId id="294" r:id="rId44"/>
    <p:sldId id="295" r:id="rId45"/>
    <p:sldId id="296" r:id="rId46"/>
    <p:sldId id="297" r:id="rId47"/>
    <p:sldId id="319" r:id="rId48"/>
    <p:sldId id="299" r:id="rId49"/>
    <p:sldId id="300" r:id="rId50"/>
    <p:sldId id="315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9144000" cy="5143500" type="screen16x9"/>
  <p:notesSz cx="10058400" cy="7772400"/>
  <p:embeddedFontLs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Helvetica Neue" panose="02000503000000020004" pitchFamily="2" charset="0"/>
      <p:regular r:id="rId69"/>
      <p:bold r:id="rId70"/>
      <p:italic r:id="rId71"/>
      <p:boldItalic r:id="rId72"/>
    </p:embeddedFont>
    <p:embeddedFont>
      <p:font typeface="Poppins" pitchFamily="2" charset="77"/>
      <p:regular r:id="rId73"/>
      <p:bold r:id="rId74"/>
      <p:italic r:id="rId75"/>
      <p:boldItalic r:id="rId76"/>
    </p:embeddedFont>
    <p:embeddedFont>
      <p:font typeface="Times" panose="02020603050405020304" pitchFamily="18" charset="0"/>
      <p:regular r:id="rId77"/>
      <p:bold r:id="rId78"/>
      <p:italic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06">
          <p15:clr>
            <a:srgbClr val="A4A3A4"/>
          </p15:clr>
        </p15:guide>
        <p15:guide id="2" pos="196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7" roundtripDataSignature="AMtx7mgfXzudX9X8lp5Pgt9DT8WfA1Ch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4EBE63-7DBA-4150-9402-F9F611E9F4A8}">
  <a:tblStyle styleId="{9C4EBE63-7DBA-4150-9402-F9F611E9F4A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AFB9CA0-705D-4B56-AFB4-C84E83DB73A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7"/>
    <p:restoredTop sz="91437"/>
  </p:normalViewPr>
  <p:slideViewPr>
    <p:cSldViewPr snapToGrid="0">
      <p:cViewPr varScale="1">
        <p:scale>
          <a:sx n="89" d="100"/>
          <a:sy n="89" d="100"/>
        </p:scale>
        <p:origin x="168" y="952"/>
      </p:cViewPr>
      <p:guideLst>
        <p:guide orient="horz" pos="1906"/>
        <p:guide pos="1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8.fntdata"/><Relationship Id="rId80" Type="http://schemas.openxmlformats.org/officeDocument/2006/relationships/font" Target="fonts/font16.fntdata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2.fntdata"/><Relationship Id="rId97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2.fntdata"/><Relationship Id="rId61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b2516c3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b2516c30_0_93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way to approach- Have the </a:t>
            </a:r>
            <a:r>
              <a:rPr lang="en-US" dirty="0" err="1"/>
              <a:t>HTCondor</a:t>
            </a:r>
            <a:r>
              <a:rPr lang="en-US" dirty="0"/>
              <a:t> file transfer slides afterwards. and describe the bottleneck and move forward to OSDF/Pelican  </a:t>
            </a:r>
            <a:endParaRPr dirty="0"/>
          </a:p>
        </p:txBody>
      </p:sp>
      <p:sp>
        <p:nvSpPr>
          <p:cNvPr id="84" name="Google Shape;84;g25fb2516c30_0_93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fb2516c30_0_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g25fb2516c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fb2516c30_0_1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25fb2516c3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fb2516c30_0_3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25fb2516c3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4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37cfbebbc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37cfbebbc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51102435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51102435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51102435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51102435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5110243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5110243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After this slide: Pull data from different sources. Ap40 specific diagram for Harsha/Brian B.’s talk from HTC 25.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7613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37cfbebb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37cfbebb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3d33358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3d33358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05203-08E5-8A06-C960-07BB4EC01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4CAC6-0C42-8D82-8AE1-0065F807D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B48FE-24F9-4812-85B1-2DF978B1E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OSDF director and Cache piece.. Make it a separate 2 slides.   1 for general audience, 2</a:t>
            </a:r>
            <a:r>
              <a:rPr lang="en-US" baseline="30000" dirty="0"/>
              <a:t>nd</a:t>
            </a:r>
            <a:r>
              <a:rPr lang="en-US" dirty="0"/>
              <a:t> for the Campus Champion people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0D8D-A206-B0B8-4B96-728C44380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018EA-50F9-4ECE-A5EB-86BD1776F1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0DF65-F594-2305-361C-3D9B3976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328393-2323-398A-6C64-B59E0C117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04928-673E-967D-651D-74DEDFD00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OSDF director and Cache piece.. Make it a separate 2 slides.   1 for general audience, 2</a:t>
            </a:r>
            <a:r>
              <a:rPr lang="en-US" baseline="30000" dirty="0"/>
              <a:t>nd</a:t>
            </a:r>
            <a:r>
              <a:rPr lang="en-US" dirty="0"/>
              <a:t> for the Campus Champion people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C2685-1313-E07D-BFD6-0FE94291F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018EA-50F9-4ECE-A5EB-86BD1776F1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47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5fb2516c3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5fb2516c30_0_105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g25fb2516c30_0_105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the links where applicable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053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2515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5" name="Google Shape;62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2" name="Google Shape;632;p58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633" name="Google Shape;633;p58:notes"/>
          <p:cNvSpPr txBox="1">
            <a:spLocks noGrp="1"/>
          </p:cNvSpPr>
          <p:nvPr>
            <p:ph type="sldNum" idx="12"/>
          </p:nvPr>
        </p:nvSpPr>
        <p:spPr>
          <a:xfrm>
            <a:off x="5699760" y="7383515"/>
            <a:ext cx="43587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0" name="Google Shape;67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9" name="Google Shape;68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2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8" name="Google Shape;70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9" name="Google Shape;72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4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5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8" name="Google Shape;76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6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8" name="Google Shape;78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1341120" y="3692421"/>
            <a:ext cx="73761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b2516c3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b2516c30_0_73:notes"/>
          <p:cNvSpPr txBox="1">
            <a:spLocks noGrp="1"/>
          </p:cNvSpPr>
          <p:nvPr>
            <p:ph type="body" idx="1"/>
          </p:nvPr>
        </p:nvSpPr>
        <p:spPr>
          <a:xfrm>
            <a:off x="1006475" y="3692525"/>
            <a:ext cx="8045400" cy="349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5fb2516c30_0_73:notes"/>
          <p:cNvSpPr txBox="1">
            <a:spLocks noGrp="1"/>
          </p:cNvSpPr>
          <p:nvPr>
            <p:ph type="sldNum" idx="12"/>
          </p:nvPr>
        </p:nvSpPr>
        <p:spPr>
          <a:xfrm>
            <a:off x="5697538" y="7381875"/>
            <a:ext cx="4359300" cy="388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9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9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" name="Google Shape;20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8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1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>
            <a:spLocks noGrp="1"/>
          </p:cNvSpPr>
          <p:nvPr>
            <p:ph type="title"/>
          </p:nvPr>
        </p:nvSpPr>
        <p:spPr>
          <a:xfrm rot="5400000">
            <a:off x="5360988" y="1328738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2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0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0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body" idx="1"/>
          </p:nvPr>
        </p:nvSpPr>
        <p:spPr>
          <a:xfrm>
            <a:off x="774701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body" idx="2"/>
          </p:nvPr>
        </p:nvSpPr>
        <p:spPr>
          <a:xfrm>
            <a:off x="4737100" y="1000126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7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6" name="Google Shape;36;p7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4"/>
          <p:cNvSpPr txBox="1"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74"/>
          <p:cNvSpPr txBox="1">
            <a:spLocks noGrp="1"/>
          </p:cNvSpPr>
          <p:nvPr>
            <p:ph type="body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74"/>
          <p:cNvSpPr txBox="1">
            <a:spLocks noGrp="1"/>
          </p:cNvSpPr>
          <p:nvPr>
            <p:ph type="body" idx="3"/>
          </p:nvPr>
        </p:nvSpPr>
        <p:spPr>
          <a:xfrm>
            <a:off x="4645029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74"/>
          <p:cNvSpPr txBox="1">
            <a:spLocks noGrp="1"/>
          </p:cNvSpPr>
          <p:nvPr>
            <p:ph type="body" idx="4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6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6"/>
          <p:cNvSpPr txBox="1">
            <a:spLocks noGrp="1"/>
          </p:cNvSpPr>
          <p:nvPr>
            <p:ph type="body" idx="1"/>
          </p:nvPr>
        </p:nvSpPr>
        <p:spPr>
          <a:xfrm>
            <a:off x="3575051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6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7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7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7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8"/>
          <p:cNvSpPr/>
          <p:nvPr/>
        </p:nvSpPr>
        <p:spPr>
          <a:xfrm>
            <a:off x="-1266824" y="4506913"/>
            <a:ext cx="184624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68"/>
          <p:cNvSpPr/>
          <p:nvPr/>
        </p:nvSpPr>
        <p:spPr>
          <a:xfrm>
            <a:off x="1" y="4856165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</a:t>
            </a:r>
            <a:endParaRPr sz="1200" dirty="0">
              <a:solidFill>
                <a:srgbClr val="FF8000"/>
              </a:solidFill>
            </a:endParaRPr>
          </a:p>
        </p:txBody>
      </p:sp>
      <p:cxnSp>
        <p:nvCxnSpPr>
          <p:cNvPr id="14" name="Google Shape;14;p68"/>
          <p:cNvCxnSpPr/>
          <p:nvPr/>
        </p:nvCxnSpPr>
        <p:spPr>
          <a:xfrm>
            <a:off x="525465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6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6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5726" y="114302"/>
            <a:ext cx="882648" cy="5884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osg-htc.org/documentation/htc_workloads/managing_data/osdf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osg-htc.org/documentation/htc_workloads/managing_data/osdf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nam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elicanplatform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genda.hep.wisc.edu/event/2175/contributions/30968/" TargetMode="External"/><Relationship Id="rId7" Type="http://schemas.openxmlformats.org/officeDocument/2006/relationships/hyperlink" Target="https://agenda.hep.wisc.edu/event/2175/contributions/31337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enda.hep.wisc.edu/event/2175/contributions/31335/" TargetMode="External"/><Relationship Id="rId5" Type="http://schemas.openxmlformats.org/officeDocument/2006/relationships/hyperlink" Target="https://agenda.hep.wisc.edu/event/2175/contributions/31334/" TargetMode="External"/><Relationship Id="rId4" Type="http://schemas.openxmlformats.org/officeDocument/2006/relationships/hyperlink" Target="https://agenda.hep.wisc.edu/event/2175/contributions/30967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ew_S._Tanenbau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Moving Data on the </a:t>
            </a:r>
            <a:r>
              <a:rPr lang="en-US" dirty="0" err="1"/>
              <a:t>OSPool</a:t>
            </a:r>
            <a:endParaRPr dirty="0"/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"/>
              <a:buNone/>
            </a:pPr>
            <a:r>
              <a:rPr lang="en-US" sz="3200" dirty="0"/>
              <a:t>Wednesday, June 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 dirty="0"/>
              <a:t>Showmic Islam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1686106" y="4764713"/>
            <a:ext cx="585769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Slides adapted from Mats Rynge, Andrew Owen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work was supported by NSF grants MPS-1148698, OAC-1836650, and OAC-2030508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AC26-9CF0-DEA6-5542-48B4A842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0"/>
            <a:ext cx="6946900" cy="857250"/>
          </a:xfrm>
        </p:spPr>
        <p:txBody>
          <a:bodyPr/>
          <a:lstStyle/>
          <a:p>
            <a:r>
              <a:rPr lang="en-US" dirty="0" err="1"/>
              <a:t>OSPool</a:t>
            </a:r>
            <a:r>
              <a:rPr lang="en-US" dirty="0"/>
              <a:t>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9896-C265-4ED3-88F8-75A37E88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700" y="1447802"/>
            <a:ext cx="7772400" cy="1819274"/>
          </a:xfrm>
        </p:spPr>
        <p:txBody>
          <a:bodyPr/>
          <a:lstStyle/>
          <a:p>
            <a:pPr lvl="1"/>
            <a:r>
              <a:rPr lang="en-US" dirty="0"/>
              <a:t>No Shared FS (File System)</a:t>
            </a:r>
          </a:p>
          <a:p>
            <a:pPr lvl="1"/>
            <a:r>
              <a:rPr lang="en-US" dirty="0"/>
              <a:t>Execute Point does not have access to data on the Access Point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7F890-6265-05B2-6696-7BB6BF3DC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b2516c30_0_73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5fb2516c30_0_7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78" name="Google Shape;78;g25fb2516c30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5" y="5"/>
            <a:ext cx="9695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5fb2516c30_0_73"/>
          <p:cNvSpPr/>
          <p:nvPr/>
        </p:nvSpPr>
        <p:spPr>
          <a:xfrm>
            <a:off x="5606175" y="10583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80" name="Google Shape;80;g25fb2516c30_0_73"/>
          <p:cNvSpPr/>
          <p:nvPr/>
        </p:nvSpPr>
        <p:spPr>
          <a:xfrm>
            <a:off x="661350" y="187975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fb2516c30_0_93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5fb2516c30_0_9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88" name="Google Shape;88;g25fb2516c30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5" y="5"/>
            <a:ext cx="96950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25fb2516c30_0_93"/>
          <p:cNvSpPr/>
          <p:nvPr/>
        </p:nvSpPr>
        <p:spPr>
          <a:xfrm>
            <a:off x="5606175" y="105830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here</a:t>
            </a:r>
            <a:endParaRPr/>
          </a:p>
        </p:txBody>
      </p:sp>
      <p:sp>
        <p:nvSpPr>
          <p:cNvPr id="90" name="Google Shape;90;g25fb2516c30_0_93"/>
          <p:cNvSpPr/>
          <p:nvPr/>
        </p:nvSpPr>
        <p:spPr>
          <a:xfrm>
            <a:off x="661350" y="1879750"/>
            <a:ext cx="848400" cy="857400"/>
          </a:xfrm>
          <a:prstGeom prst="ellipse">
            <a:avLst/>
          </a:prstGeom>
          <a:solidFill>
            <a:srgbClr val="FF828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job is here</a:t>
            </a:r>
            <a:endParaRPr/>
          </a:p>
        </p:txBody>
      </p:sp>
      <p:pic>
        <p:nvPicPr>
          <p:cNvPr id="91" name="Google Shape;91;g25fb2516c30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550" y="257425"/>
            <a:ext cx="4548550" cy="4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66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Review: HTCondor Data Handling</a:t>
            </a:r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807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62" name="Google Shape;262;p1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284" name="Google Shape;284;p1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7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Network bottleneck: the submit server</a:t>
            </a:r>
            <a:endParaRPr sz="3200"/>
          </a:p>
        </p:txBody>
      </p:sp>
      <p:sp>
        <p:nvSpPr>
          <p:cNvPr id="307" name="Google Shape;307;p1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2882900" y="1905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8"/>
          <p:cNvSpPr/>
          <p:nvPr/>
        </p:nvSpPr>
        <p:spPr>
          <a:xfrm rot="10800000">
            <a:off x="2870200" y="3276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371600" y="32766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740400" y="3251200"/>
            <a:ext cx="15813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3048000" y="17018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8"/>
          <p:cNvSpPr/>
          <p:nvPr/>
        </p:nvSpPr>
        <p:spPr>
          <a:xfrm rot="10800000">
            <a:off x="3035300" y="30987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3251200" y="15240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/>
          <p:nvPr/>
        </p:nvSpPr>
        <p:spPr>
          <a:xfrm rot="10800000">
            <a:off x="3213100" y="29336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3429000" y="13589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/>
          <p:nvPr/>
        </p:nvSpPr>
        <p:spPr>
          <a:xfrm rot="10800000">
            <a:off x="3390900" y="2768500"/>
            <a:ext cx="2933700" cy="5208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01700" y="1244600"/>
            <a:ext cx="2616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3213100" y="3771900"/>
            <a:ext cx="2616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Hardware transfer limits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1358900" y="242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689600" y="241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2882900" y="1905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 rot="10800000">
            <a:off x="2870200" y="32765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/>
          <p:nvPr/>
        </p:nvSpPr>
        <p:spPr>
          <a:xfrm>
            <a:off x="3581400" y="24892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1371600" y="32766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5740400" y="32512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880100" y="22225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6070600" y="2019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6261100" y="18542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3048000" y="17018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 rot="10800000">
            <a:off x="3035300" y="30987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3251200" y="1524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 rot="10800000">
            <a:off x="3213100" y="2933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3429000" y="13589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 rot="10800000">
            <a:off x="3390900" y="27685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3390900" y="1206500"/>
            <a:ext cx="2578200" cy="12408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1GB total</a:t>
            </a:r>
            <a:endParaRPr sz="2400" b="1" i="0" u="none" strike="noStrike" cap="non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3213100" y="2981996"/>
            <a:ext cx="2298600" cy="1031100"/>
          </a:xfrm>
          <a:prstGeom prst="ellipse">
            <a:avLst/>
          </a:prstGeom>
          <a:solidFill>
            <a:schemeClr val="l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1GB</a:t>
            </a:r>
            <a:r>
              <a:rPr lang="en-US" sz="2400" b="1">
                <a:solidFill>
                  <a:srgbClr val="1C1ACA"/>
                </a:solidFill>
              </a:rPr>
              <a:t> </a:t>
            </a:r>
            <a:r>
              <a:rPr lang="en-US" sz="2400" b="1" i="0" u="none" strike="noStrike" cap="none">
                <a:solidFill>
                  <a:srgbClr val="1C1ACA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endParaRPr sz="2400" b="1" i="0" u="none" strike="noStrike" cap="none">
              <a:solidFill>
                <a:srgbClr val="1C1AC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774700" y="1000126"/>
            <a:ext cx="77724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 dirty="0"/>
              <a:t>We like to think of HTC/</a:t>
            </a:r>
            <a:r>
              <a:rPr lang="en-US" sz="2400" dirty="0" err="1"/>
              <a:t>OSPool</a:t>
            </a:r>
            <a:r>
              <a:rPr lang="en-US" sz="2400" dirty="0"/>
              <a:t> usage as a spectrum:</a:t>
            </a:r>
            <a:endParaRPr sz="2400"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675477"/>
            <a:ext cx="6476216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"/>
          <p:cNvCxnSpPr/>
          <p:nvPr/>
        </p:nvCxnSpPr>
        <p:spPr>
          <a:xfrm>
            <a:off x="1419043" y="2532223"/>
            <a:ext cx="6604500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"/>
          <p:cNvSpPr txBox="1"/>
          <p:nvPr/>
        </p:nvSpPr>
        <p:spPr>
          <a:xfrm>
            <a:off x="2241176" y="2068725"/>
            <a:ext cx="47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Resources, More Planning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268587" y="3343955"/>
            <a:ext cx="112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4204647" y="3343955"/>
            <a:ext cx="11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854040" y="3343956"/>
            <a:ext cx="12573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OSPool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338EA-678D-F4FC-8E17-98F8DE067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6F9C-E40E-F74A-9F14-9107ECDE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7F53D-8920-A02C-88AE-5A320ED35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 is </a:t>
            </a:r>
            <a:r>
              <a:rPr lang="en-US" strike="sngStrike" dirty="0">
                <a:solidFill>
                  <a:schemeClr val="tx2"/>
                </a:solidFill>
              </a:rPr>
              <a:t>big </a:t>
            </a:r>
            <a:r>
              <a:rPr lang="en-US" dirty="0">
                <a:solidFill>
                  <a:schemeClr val="tx2"/>
                </a:solidFill>
              </a:rPr>
              <a:t>large data?</a:t>
            </a:r>
          </a:p>
          <a:p>
            <a:r>
              <a:rPr lang="en-US" dirty="0">
                <a:solidFill>
                  <a:schemeClr val="tx2"/>
                </a:solidFill>
              </a:rPr>
              <a:t>Data Management Tips</a:t>
            </a:r>
          </a:p>
          <a:p>
            <a:r>
              <a:rPr lang="en-US" dirty="0">
                <a:solidFill>
                  <a:schemeClr val="tx2"/>
                </a:solidFill>
              </a:rPr>
              <a:t>Characteristics of </a:t>
            </a:r>
            <a:r>
              <a:rPr lang="en-US" dirty="0" err="1">
                <a:solidFill>
                  <a:schemeClr val="tx2"/>
                </a:solidFill>
              </a:rPr>
              <a:t>OSPool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Solutions to moving data</a:t>
            </a:r>
          </a:p>
          <a:p>
            <a:pPr lvl="1"/>
            <a:r>
              <a:rPr lang="en-US" dirty="0" err="1"/>
              <a:t>HTCondor</a:t>
            </a:r>
            <a:r>
              <a:rPr lang="en-US" dirty="0"/>
              <a:t> File Transfer</a:t>
            </a:r>
          </a:p>
          <a:p>
            <a:pPr lvl="1"/>
            <a:r>
              <a:rPr lang="en-US" dirty="0"/>
              <a:t>OSDF/Pelican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FC22-A4A3-03E5-0D1A-5BA6F359E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0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2D1F-8B3A-0A19-A225-FA923A9D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728E-1031-D70A-6F6E-637C7E3AE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strike="sngStrike" dirty="0"/>
              <a:t>big</a:t>
            </a:r>
            <a:r>
              <a:rPr lang="en-US" dirty="0"/>
              <a:t> large data?</a:t>
            </a:r>
          </a:p>
          <a:p>
            <a:r>
              <a:rPr lang="en-US" dirty="0"/>
              <a:t>Data Management Tips</a:t>
            </a:r>
          </a:p>
          <a:p>
            <a:r>
              <a:rPr lang="en-US" dirty="0"/>
              <a:t>Characteristics of </a:t>
            </a:r>
            <a:r>
              <a:rPr lang="en-US" dirty="0" err="1"/>
              <a:t>OSPool</a:t>
            </a:r>
            <a:endParaRPr lang="en-US" dirty="0"/>
          </a:p>
          <a:p>
            <a:r>
              <a:rPr lang="en-US" dirty="0"/>
              <a:t>Solutions to moving data</a:t>
            </a:r>
          </a:p>
          <a:p>
            <a:pPr lvl="1"/>
            <a:r>
              <a:rPr lang="en-US" dirty="0" err="1"/>
              <a:t>HTCondor</a:t>
            </a:r>
            <a:r>
              <a:rPr lang="en-US" dirty="0"/>
              <a:t> File Transfer</a:t>
            </a:r>
          </a:p>
          <a:p>
            <a:pPr lvl="1"/>
            <a:r>
              <a:rPr lang="en-US" dirty="0"/>
              <a:t>OSDF/Pelican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FFB99-1BD6-9799-5BF1-F7BDEDB04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5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517830" y="3035186"/>
            <a:ext cx="1895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4590059" y="3035185"/>
            <a:ext cx="186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OSDF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2"/>
          <p:cNvCxnSpPr/>
          <p:nvPr/>
        </p:nvCxnSpPr>
        <p:spPr>
          <a:xfrm>
            <a:off x="1484416" y="1736565"/>
            <a:ext cx="6456000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12"/>
          <p:cNvSpPr txBox="1"/>
          <p:nvPr/>
        </p:nvSpPr>
        <p:spPr>
          <a:xfrm>
            <a:off x="3415648" y="1225567"/>
            <a:ext cx="162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7091331" y="3035184"/>
            <a:ext cx="1263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12"/>
          <p:cNvCxnSpPr>
            <a:stCxn id="192" idx="0"/>
          </p:cNvCxnSpPr>
          <p:nvPr/>
        </p:nvCxnSpPr>
        <p:spPr>
          <a:xfrm rot="10800000">
            <a:off x="2465680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12"/>
          <p:cNvCxnSpPr/>
          <p:nvPr/>
        </p:nvCxnSpPr>
        <p:spPr>
          <a:xfrm rot="10800000">
            <a:off x="5521564" y="2782600"/>
            <a:ext cx="0" cy="2988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" name="Google Shape;199;p12"/>
          <p:cNvCxnSpPr/>
          <p:nvPr/>
        </p:nvCxnSpPr>
        <p:spPr>
          <a:xfrm rot="10800000">
            <a:off x="7723114" y="2858800"/>
            <a:ext cx="0" cy="2988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B17985-29AF-F71B-F429-FFA7BAE724CD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2465679" y="3927986"/>
            <a:ext cx="1" cy="44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5FB4B-8727-8879-61F8-29C6D4FE3010}"/>
              </a:ext>
            </a:extLst>
          </p:cNvPr>
          <p:cNvSpPr txBox="1"/>
          <p:nvPr/>
        </p:nvSpPr>
        <p:spPr>
          <a:xfrm>
            <a:off x="1413166" y="4371975"/>
            <a:ext cx="2105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transfer_input_files</a:t>
            </a:r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 err="1">
                <a:solidFill>
                  <a:srgbClr val="C00000"/>
                </a:solidFill>
              </a:rPr>
              <a:t>transfer_output_files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689993-F4A7-E62B-A329-0CDA0350AB48}"/>
              </a:ext>
            </a:extLst>
          </p:cNvPr>
          <p:cNvCxnSpPr>
            <a:cxnSpLocks/>
          </p:cNvCxnSpPr>
          <p:nvPr/>
        </p:nvCxnSpPr>
        <p:spPr>
          <a:xfrm>
            <a:off x="5521559" y="3496885"/>
            <a:ext cx="16350" cy="43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B8824-9A52-8D56-3A1F-734DD816B458}"/>
              </a:ext>
            </a:extLst>
          </p:cNvPr>
          <p:cNvSpPr txBox="1"/>
          <p:nvPr/>
        </p:nvSpPr>
        <p:spPr>
          <a:xfrm>
            <a:off x="4477221" y="4110365"/>
            <a:ext cx="210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osdf</a:t>
            </a:r>
            <a:r>
              <a:rPr lang="en-US" dirty="0">
                <a:solidFill>
                  <a:srgbClr val="C00000"/>
                </a:solidFill>
              </a:rPr>
              <a:t>:///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fb2516c30_0_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05" name="Google Shape;205;g25fb2516c30_0_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06" name="Google Shape;206;g25fb2516c3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5fb2516c30_0_0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5fb2516c30_0_0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5fb2516c30_0_0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b2516c30_0_1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15" name="Google Shape;215;g25fb2516c30_0_1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16" name="Google Shape;216;g25fb2516c30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fb2516c30_0_19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5fb2516c30_0_19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5fb2516c30_0_19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5fb2516c30_0_19"/>
          <p:cNvSpPr/>
          <p:nvPr/>
        </p:nvSpPr>
        <p:spPr>
          <a:xfrm>
            <a:off x="1880425" y="1520925"/>
            <a:ext cx="138300" cy="147600"/>
          </a:xfrm>
          <a:prstGeom prst="ellipse">
            <a:avLst/>
          </a:prstGeom>
          <a:solidFill>
            <a:srgbClr val="FF444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5fb2516c30_0_19"/>
          <p:cNvSpPr txBox="1"/>
          <p:nvPr/>
        </p:nvSpPr>
        <p:spPr>
          <a:xfrm>
            <a:off x="2060109" y="1440835"/>
            <a:ext cx="1863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Should this be HTCondor file transfer, OSDF, or shared filesystem?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fb2516c30_0_3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58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Rule of thumb - many dimensions</a:t>
            </a:r>
            <a:endParaRPr/>
          </a:p>
        </p:txBody>
      </p:sp>
      <p:sp>
        <p:nvSpPr>
          <p:cNvPr id="227" name="Google Shape;227;g25fb2516c30_0_3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28" name="Google Shape;228;g25fb2516c30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868" y="3603263"/>
            <a:ext cx="6476216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5fb2516c30_0_32"/>
          <p:cNvSpPr txBox="1"/>
          <p:nvPr/>
        </p:nvSpPr>
        <p:spPr>
          <a:xfrm>
            <a:off x="3520809" y="4492810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Input Size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5fb2516c30_0_32"/>
          <p:cNvSpPr/>
          <p:nvPr/>
        </p:nvSpPr>
        <p:spPr>
          <a:xfrm rot="-5400000">
            <a:off x="215775" y="2554175"/>
            <a:ext cx="2564400" cy="29880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25fb2516c30_0_32"/>
          <p:cNvSpPr txBox="1"/>
          <p:nvPr/>
        </p:nvSpPr>
        <p:spPr>
          <a:xfrm>
            <a:off x="9" y="2502585"/>
            <a:ext cx="18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Number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of jobs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5fb2516c30_0_32"/>
          <p:cNvSpPr/>
          <p:nvPr/>
        </p:nvSpPr>
        <p:spPr>
          <a:xfrm>
            <a:off x="3382500" y="1468475"/>
            <a:ext cx="138300" cy="147600"/>
          </a:xfrm>
          <a:prstGeom prst="ellipse">
            <a:avLst/>
          </a:prstGeom>
          <a:solidFill>
            <a:srgbClr val="FF444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5fb2516c30_0_32"/>
          <p:cNvSpPr txBox="1"/>
          <p:nvPr/>
        </p:nvSpPr>
        <p:spPr>
          <a:xfrm>
            <a:off x="3571809" y="1392285"/>
            <a:ext cx="1863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Should this be HTCondor file transfer, OSDF, or shared filesystem?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5fb2516c30_0_32"/>
          <p:cNvSpPr/>
          <p:nvPr/>
        </p:nvSpPr>
        <p:spPr>
          <a:xfrm rot="-1400629">
            <a:off x="1446699" y="3287321"/>
            <a:ext cx="2564305" cy="298710"/>
          </a:xfrm>
          <a:prstGeom prst="rightArrow">
            <a:avLst>
              <a:gd name="adj1" fmla="val 13621"/>
              <a:gd name="adj2" fmla="val 86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5fb2516c30_0_32"/>
          <p:cNvSpPr txBox="1"/>
          <p:nvPr/>
        </p:nvSpPr>
        <p:spPr>
          <a:xfrm>
            <a:off x="2042059" y="2764185"/>
            <a:ext cx="186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Job length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25fb2516c30_0_32"/>
          <p:cNvCxnSpPr/>
          <p:nvPr/>
        </p:nvCxnSpPr>
        <p:spPr>
          <a:xfrm>
            <a:off x="3451650" y="1827475"/>
            <a:ext cx="0" cy="16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DA2-DC4B-155A-1BA5-092DD68F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so far…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EFFD-613C-9F7E-BC73-CCD784C24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small file transfer use </a:t>
            </a:r>
            <a:r>
              <a:rPr lang="en-US" dirty="0" err="1"/>
              <a:t>HTCondor</a:t>
            </a:r>
            <a:r>
              <a:rPr lang="en-US" dirty="0"/>
              <a:t> file transfer</a:t>
            </a:r>
          </a:p>
          <a:p>
            <a:r>
              <a:rPr lang="en-US" dirty="0"/>
              <a:t>For larger files -&gt; OSDF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A775-B488-BCFA-B05B-B1AA9FFE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4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39C0-C15A-3207-B2FC-04F7C0A44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E9F2-422C-5E51-C376-A62BCD71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65C7-38E7-CBD0-CE21-297E2B1DF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 is </a:t>
            </a:r>
            <a:r>
              <a:rPr lang="en-US" strike="sngStrike" dirty="0">
                <a:solidFill>
                  <a:schemeClr val="tx2"/>
                </a:solidFill>
              </a:rPr>
              <a:t>big </a:t>
            </a:r>
            <a:r>
              <a:rPr lang="en-US" dirty="0">
                <a:solidFill>
                  <a:schemeClr val="tx2"/>
                </a:solidFill>
              </a:rPr>
              <a:t>large data?</a:t>
            </a:r>
          </a:p>
          <a:p>
            <a:r>
              <a:rPr lang="en-US" dirty="0">
                <a:solidFill>
                  <a:schemeClr val="tx2"/>
                </a:solidFill>
              </a:rPr>
              <a:t>Data Management Tips</a:t>
            </a:r>
          </a:p>
          <a:p>
            <a:r>
              <a:rPr lang="en-US" dirty="0">
                <a:solidFill>
                  <a:schemeClr val="tx2"/>
                </a:solidFill>
              </a:rPr>
              <a:t>Characteristics of </a:t>
            </a:r>
            <a:r>
              <a:rPr lang="en-US" dirty="0" err="1">
                <a:solidFill>
                  <a:schemeClr val="tx2"/>
                </a:solidFill>
              </a:rPr>
              <a:t>OSPool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Solutions to moving data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HTCondor</a:t>
            </a:r>
            <a:r>
              <a:rPr lang="en-US" dirty="0">
                <a:solidFill>
                  <a:schemeClr val="tx2"/>
                </a:solidFill>
              </a:rPr>
              <a:t> File Transfer</a:t>
            </a:r>
          </a:p>
          <a:p>
            <a:pPr lvl="1"/>
            <a:r>
              <a:rPr lang="en-US" dirty="0"/>
              <a:t>OSDF/Pelican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4FF6C-DEF8-45B9-4438-C7BEA908E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6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103250" y="-1"/>
            <a:ext cx="8040750" cy="892114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OSPool</a:t>
            </a:r>
            <a:r>
              <a:rPr lang="en" sz="2400" dirty="0"/>
              <a:t> and the Open Science Data Federation (OSDF)</a:t>
            </a:r>
            <a:endParaRPr sz="2400"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628650" y="892113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The </a:t>
            </a:r>
            <a:r>
              <a:rPr lang="en" sz="2400" dirty="0" err="1"/>
              <a:t>OSPool</a:t>
            </a:r>
            <a:r>
              <a:rPr lang="en" sz="2400" dirty="0"/>
              <a:t> is a High Throughput Computing system distributed across most of the United States, that runs 500,000 - 1,000,000+ jobs </a:t>
            </a:r>
            <a:r>
              <a:rPr lang="en" sz="2400" b="1" i="1" dirty="0"/>
              <a:t>per day</a:t>
            </a:r>
            <a:endParaRPr sz="2400" b="1"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82" y="2219561"/>
            <a:ext cx="4974236" cy="26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t="3732" b="1534"/>
          <a:stretch/>
        </p:blipFill>
        <p:spPr>
          <a:xfrm>
            <a:off x="7328287" y="2971811"/>
            <a:ext cx="1544625" cy="1122975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1103242" y="-78873"/>
            <a:ext cx="8040757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OSPool</a:t>
            </a:r>
            <a:r>
              <a:rPr lang="en" sz="2400" dirty="0"/>
              <a:t> and the Open Science Data Federation (OSDF)</a:t>
            </a:r>
            <a:endParaRPr sz="2400"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628650" y="952187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With distributed computing comes the need for data distribution that works at large scale and large volume</a:t>
            </a:r>
            <a:endParaRPr sz="2400" b="1"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87" y="2005150"/>
            <a:ext cx="4974236" cy="2627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20"/>
          <p:cNvGrpSpPr/>
          <p:nvPr/>
        </p:nvGrpSpPr>
        <p:grpSpPr>
          <a:xfrm>
            <a:off x="5055402" y="2097337"/>
            <a:ext cx="3909836" cy="1252097"/>
            <a:chOff x="3819925" y="1216141"/>
            <a:chExt cx="5373606" cy="1720859"/>
          </a:xfrm>
        </p:grpSpPr>
        <p:sp>
          <p:nvSpPr>
            <p:cNvPr id="117" name="Google Shape;117;p20"/>
            <p:cNvSpPr/>
            <p:nvPr/>
          </p:nvSpPr>
          <p:spPr>
            <a:xfrm>
              <a:off x="3819925" y="1785950"/>
              <a:ext cx="731700" cy="695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9E172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4177100" y="1427400"/>
              <a:ext cx="4842000" cy="1509600"/>
            </a:xfrm>
            <a:prstGeom prst="arc">
              <a:avLst>
                <a:gd name="adj1" fmla="val 10815525"/>
                <a:gd name="adj2" fmla="val 16873789"/>
              </a:avLst>
            </a:prstGeom>
            <a:noFill/>
            <a:ln w="38100" cap="flat" cmpd="sng">
              <a:solidFill>
                <a:srgbClr val="E46C0A"/>
              </a:solidFill>
              <a:prstDash val="solid"/>
              <a:round/>
              <a:headEnd type="triangl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6687331" y="1216141"/>
              <a:ext cx="2506200" cy="9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i="1">
                  <a:solidFill>
                    <a:srgbClr val="000000"/>
                  </a:solidFill>
                </a:rPr>
                <a:t>Submitting Jobs Here*</a:t>
              </a:r>
              <a:endParaRPr sz="1600" i="1">
                <a:solidFill>
                  <a:srgbClr val="000000"/>
                </a:solidFill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2353568" y="2005177"/>
            <a:ext cx="6525917" cy="2725226"/>
            <a:chOff x="106575" y="984750"/>
            <a:chExt cx="8969100" cy="3745500"/>
          </a:xfrm>
        </p:grpSpPr>
        <p:sp>
          <p:nvSpPr>
            <p:cNvPr id="121" name="Google Shape;121;p20"/>
            <p:cNvSpPr/>
            <p:nvPr/>
          </p:nvSpPr>
          <p:spPr>
            <a:xfrm>
              <a:off x="106575" y="984750"/>
              <a:ext cx="6449100" cy="3745500"/>
            </a:xfrm>
            <a:prstGeom prst="ellipse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6555675" y="2626650"/>
              <a:ext cx="25200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00"/>
                  </a:solidFill>
                </a:rPr>
                <a:t>Could run anywhere!</a:t>
              </a:r>
              <a:endParaRPr sz="18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078624" y="-20072"/>
            <a:ext cx="8065375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OSPool</a:t>
            </a:r>
            <a:r>
              <a:rPr lang="en" sz="2400" dirty="0"/>
              <a:t> and the Open Science Data Federation (OSDF)</a:t>
            </a:r>
            <a:endParaRPr sz="2400"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628650" y="808662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Submitting many jobs that use the same large file can quickly flood the network </a:t>
            </a:r>
            <a:endParaRPr b="1"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887" y="2005150"/>
            <a:ext cx="4974236" cy="26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5055402" y="2511930"/>
            <a:ext cx="532385" cy="50597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9E17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2843197" y="2773952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2870845" y="2795333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2806560" y="2743354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2935131" y="2795333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742275" y="2743354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806560" y="2795333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806560" y="2691375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870845" y="2847312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2870845" y="2743354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582175" y="2302938"/>
            <a:ext cx="1502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10,000 jobs</a:t>
            </a:r>
            <a:endParaRPr sz="15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5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 GB input file</a:t>
            </a:r>
            <a:endParaRPr sz="15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5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 transfer / job</a:t>
            </a:r>
            <a:endParaRPr sz="1500" i="1" u="sng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5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100,000 GB </a:t>
            </a:r>
            <a:r>
              <a:rPr lang="en" sz="1500" i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network transfer</a:t>
            </a:r>
            <a:endParaRPr sz="1500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1103242" y="0"/>
            <a:ext cx="8040757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OSPool</a:t>
            </a:r>
            <a:r>
              <a:rPr lang="en" sz="2400" dirty="0"/>
              <a:t> and the Open Science Data Federation (OSDF)</a:t>
            </a:r>
            <a:endParaRPr sz="2400"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628643" y="808662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Enter the OSDF - a system of data caches that can stage large, repeatedly used files closer to the actual compute resources</a:t>
            </a:r>
            <a:endParaRPr sz="2400" b="1"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563" y="2005150"/>
            <a:ext cx="4968872" cy="26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84875" y="2302938"/>
            <a:ext cx="15027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10,000 jobs</a:t>
            </a:r>
            <a:endParaRPr sz="1500" i="1">
              <a:solidFill>
                <a:srgbClr val="00CB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500" i="1">
              <a:solidFill>
                <a:srgbClr val="00CB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10 GB input file</a:t>
            </a:r>
            <a:endParaRPr sz="1500" i="1">
              <a:solidFill>
                <a:srgbClr val="00CB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500" i="1">
              <a:solidFill>
                <a:srgbClr val="00CB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u="sng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1 transfer total</a:t>
            </a:r>
            <a:endParaRPr sz="1500" i="1" u="sng">
              <a:solidFill>
                <a:srgbClr val="00CB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1500" i="1">
              <a:solidFill>
                <a:srgbClr val="00CB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10 GB </a:t>
            </a:r>
            <a:br>
              <a:rPr lang="en" sz="1500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i="1">
                <a:solidFill>
                  <a:srgbClr val="00CB00"/>
                </a:solidFill>
                <a:latin typeface="Calibri"/>
                <a:ea typeface="Calibri"/>
                <a:cs typeface="Calibri"/>
                <a:sym typeface="Calibri"/>
              </a:rPr>
              <a:t>network transfer</a:t>
            </a:r>
            <a:endParaRPr sz="1500" i="1">
              <a:solidFill>
                <a:srgbClr val="00CB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055402" y="2511930"/>
            <a:ext cx="532500" cy="506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9E17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2870845" y="2743354"/>
            <a:ext cx="4084800" cy="1714500"/>
          </a:xfrm>
          <a:prstGeom prst="arc">
            <a:avLst>
              <a:gd name="adj1" fmla="val 10743341"/>
              <a:gd name="adj2" fmla="val 17562277"/>
            </a:avLst>
          </a:prstGeom>
          <a:noFill/>
          <a:ln w="38100" cap="flat" cmpd="sng">
            <a:solidFill>
              <a:srgbClr val="00CB00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In reality, “big data” is relative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What is ‘big’ for </a:t>
            </a:r>
            <a:r>
              <a:rPr lang="en-US" i="1" dirty="0"/>
              <a:t>you</a:t>
            </a:r>
            <a:r>
              <a:rPr lang="en-US" dirty="0"/>
              <a:t>? Why?</a:t>
            </a:r>
            <a:endParaRPr dirty="0"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cxnSp>
        <p:nvCxnSpPr>
          <p:cNvPr id="137" name="Google Shape;137;p6"/>
          <p:cNvCxnSpPr>
            <a:cxnSpLocks/>
          </p:cNvCxnSpPr>
          <p:nvPr/>
        </p:nvCxnSpPr>
        <p:spPr>
          <a:xfrm>
            <a:off x="3910519" y="584100"/>
            <a:ext cx="750281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82F0-802E-A2DE-1D3F-0D7B6CDF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Use OSDF to Transfer Large Input Files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D746-DC07-017E-08B6-EBA0BF55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647" y="1000126"/>
            <a:ext cx="8881353" cy="3514725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err="1"/>
              <a:t>OSPool</a:t>
            </a:r>
            <a:r>
              <a:rPr lang="en-US" sz="2000" dirty="0"/>
              <a:t> users can use the OSDF to transfer large data for their </a:t>
            </a:r>
            <a:r>
              <a:rPr lang="en-US" sz="2000" dirty="0" err="1"/>
              <a:t>HTCondor</a:t>
            </a:r>
            <a:r>
              <a:rPr lang="en-US" sz="2000" dirty="0"/>
              <a:t> jobs</a:t>
            </a:r>
          </a:p>
          <a:p>
            <a:pPr fontAlgn="base"/>
            <a:r>
              <a:rPr lang="en-US" sz="2000" dirty="0"/>
              <a:t>Place large file(s) in </a:t>
            </a:r>
            <a:r>
              <a:rPr lang="en-US" sz="1600" dirty="0">
                <a:solidFill>
                  <a:srgbClr val="FF9900"/>
                </a:solidFill>
              </a:rPr>
              <a:t>/</a:t>
            </a:r>
            <a:r>
              <a:rPr lang="en-US" sz="1600" dirty="0" err="1">
                <a:solidFill>
                  <a:srgbClr val="FF9900"/>
                </a:solidFill>
              </a:rPr>
              <a:t>ospool</a:t>
            </a:r>
            <a:r>
              <a:rPr lang="en-US" sz="1600" dirty="0">
                <a:solidFill>
                  <a:srgbClr val="FF9900"/>
                </a:solidFill>
              </a:rPr>
              <a:t>/ap40/data/[Username]/</a:t>
            </a:r>
            <a:r>
              <a:rPr lang="en-US" sz="1600" dirty="0" err="1">
                <a:solidFill>
                  <a:srgbClr val="FF9900"/>
                </a:solidFill>
              </a:rPr>
              <a:t>large_file</a:t>
            </a:r>
            <a:r>
              <a:rPr lang="en-US" sz="1600" dirty="0">
                <a:solidFill>
                  <a:srgbClr val="FF9900"/>
                </a:solidFill>
              </a:rPr>
              <a:t> </a:t>
            </a:r>
          </a:p>
          <a:p>
            <a:pPr fontAlgn="base"/>
            <a:r>
              <a:rPr lang="en-US" sz="2000" dirty="0"/>
              <a:t>Use OSDF plugin in submit file:</a:t>
            </a:r>
            <a:br>
              <a:rPr lang="en-US" sz="2000" dirty="0"/>
            </a:br>
            <a:r>
              <a:rPr lang="en-US" sz="1600" dirty="0" err="1">
                <a:solidFill>
                  <a:srgbClr val="FF9900"/>
                </a:solidFill>
              </a:rPr>
              <a:t>transfer_input_files</a:t>
            </a:r>
            <a:r>
              <a:rPr lang="en-US" sz="1600" dirty="0">
                <a:solidFill>
                  <a:srgbClr val="FF9900"/>
                </a:solidFill>
              </a:rPr>
              <a:t> = </a:t>
            </a:r>
            <a:r>
              <a:rPr lang="en-US" sz="1600" dirty="0" err="1">
                <a:solidFill>
                  <a:srgbClr val="FF9900"/>
                </a:solidFill>
              </a:rPr>
              <a:t>osdf</a:t>
            </a:r>
            <a:r>
              <a:rPr lang="en-US" sz="1600" dirty="0">
                <a:solidFill>
                  <a:srgbClr val="FF9900"/>
                </a:solidFill>
              </a:rPr>
              <a:t>:///</a:t>
            </a:r>
            <a:r>
              <a:rPr lang="en-US" sz="1600" dirty="0" err="1">
                <a:solidFill>
                  <a:srgbClr val="FF9900"/>
                </a:solidFill>
              </a:rPr>
              <a:t>ospool</a:t>
            </a:r>
            <a:r>
              <a:rPr lang="en-US" sz="1600" dirty="0">
                <a:solidFill>
                  <a:srgbClr val="FF9900"/>
                </a:solidFill>
              </a:rPr>
              <a:t>/ap40/data/[Username]/</a:t>
            </a:r>
            <a:r>
              <a:rPr lang="en-US" sz="1600" dirty="0" err="1">
                <a:solidFill>
                  <a:srgbClr val="FF9900"/>
                </a:solidFill>
              </a:rPr>
              <a:t>large_file</a:t>
            </a:r>
            <a:endParaRPr lang="en-US" sz="1600" dirty="0">
              <a:solidFill>
                <a:srgbClr val="FF9900"/>
              </a:solidFill>
            </a:endParaRPr>
          </a:p>
          <a:p>
            <a:pPr fontAlgn="base"/>
            <a:endParaRPr lang="en-US" sz="1600" dirty="0">
              <a:solidFill>
                <a:srgbClr val="FF9900"/>
              </a:solidFill>
            </a:endParaRPr>
          </a:p>
          <a:p>
            <a:pPr marL="114300" indent="0" fontAlgn="base">
              <a:buNone/>
            </a:pPr>
            <a:endParaRPr lang="en-US" sz="1600" dirty="0">
              <a:solidFill>
                <a:srgbClr val="FF9900"/>
              </a:solidFill>
            </a:endParaRPr>
          </a:p>
          <a:p>
            <a:pPr fontAlgn="base"/>
            <a:r>
              <a:rPr lang="en-US" sz="2000" dirty="0" err="1"/>
              <a:t>HTCondor</a:t>
            </a:r>
            <a:r>
              <a:rPr lang="en-US" sz="2000" dirty="0"/>
              <a:t> &amp; OSDF automatically handle transfer of data when the job starts</a:t>
            </a:r>
          </a:p>
          <a:p>
            <a:pPr marL="114300" indent="0">
              <a:buNone/>
            </a:pPr>
            <a:r>
              <a:rPr lang="en-US" sz="1600" u="sng" dirty="0">
                <a:hlinkClick r:id="rId2"/>
              </a:rPr>
              <a:t>https://portal.osg-htc.org/documentation/htc_workloads/managing_data/osdf/</a:t>
            </a:r>
            <a:endParaRPr lang="en-US" sz="1600" dirty="0"/>
          </a:p>
          <a:p>
            <a:r>
              <a:rPr lang="en-US" sz="2000" dirty="0"/>
              <a:t>By default, only the </a:t>
            </a:r>
            <a:r>
              <a:rPr lang="en-US" sz="2000" dirty="0" err="1"/>
              <a:t>OSPool</a:t>
            </a:r>
            <a:r>
              <a:rPr lang="en-US" sz="2000" dirty="0"/>
              <a:t> user who placed the data can use that data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738B0-D49D-9955-5CE7-3618E620A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F9819E-E8F8-D830-EEBC-6829B1CA483C}"/>
              </a:ext>
            </a:extLst>
          </p:cNvPr>
          <p:cNvCxnSpPr>
            <a:cxnSpLocks/>
          </p:cNvCxnSpPr>
          <p:nvPr/>
        </p:nvCxnSpPr>
        <p:spPr>
          <a:xfrm flipV="1">
            <a:off x="3269188" y="2630116"/>
            <a:ext cx="0" cy="3414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563AB2-51A8-7303-84D6-9141372862EF}"/>
              </a:ext>
            </a:extLst>
          </p:cNvPr>
          <p:cNvSpPr txBox="1"/>
          <p:nvPr/>
        </p:nvSpPr>
        <p:spPr>
          <a:xfrm>
            <a:off x="2377758" y="2930291"/>
            <a:ext cx="178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tx1"/>
                </a:solidFill>
              </a:rPr>
              <a:t>3 slashes, not 2!</a:t>
            </a:r>
          </a:p>
        </p:txBody>
      </p:sp>
    </p:spTree>
    <p:extLst>
      <p:ext uri="{BB962C8B-B14F-4D97-AF65-F5344CB8AC3E}">
        <p14:creationId xmlns:p14="http://schemas.microsoft.com/office/powerpoint/2010/main" val="30946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ED58-92D6-6405-6C9C-B9D1E9F0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85725"/>
            <a:ext cx="7312159" cy="857250"/>
          </a:xfrm>
        </p:spPr>
        <p:txBody>
          <a:bodyPr/>
          <a:lstStyle/>
          <a:p>
            <a:r>
              <a:rPr lang="en-US" sz="2800" dirty="0"/>
              <a:t>Use OSDF to Transfer Large Output Files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38C6-9ABB-83CD-C644-56158611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102" y="1000126"/>
            <a:ext cx="8861898" cy="3514725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 err="1"/>
              <a:t>OSPool</a:t>
            </a:r>
            <a:r>
              <a:rPr lang="en-US" sz="2000" dirty="0"/>
              <a:t> users can use the OSDF to transfer large data for their </a:t>
            </a:r>
            <a:r>
              <a:rPr lang="en-US" sz="2000" dirty="0" err="1"/>
              <a:t>HTCondor</a:t>
            </a:r>
            <a:r>
              <a:rPr lang="en-US" sz="2000" dirty="0"/>
              <a:t> jobs</a:t>
            </a:r>
          </a:p>
          <a:p>
            <a:pPr fontAlgn="base"/>
            <a:r>
              <a:rPr lang="en-US" sz="2000" dirty="0"/>
              <a:t>In your submit file, specify the output file(s) you want transferred with</a:t>
            </a:r>
            <a:br>
              <a:rPr lang="en-US" sz="2000" dirty="0"/>
            </a:br>
            <a:r>
              <a:rPr lang="en-US" sz="1600" dirty="0" err="1">
                <a:solidFill>
                  <a:srgbClr val="FF9900"/>
                </a:solidFill>
              </a:rPr>
              <a:t>transfer_output_files</a:t>
            </a:r>
            <a:r>
              <a:rPr lang="en-US" sz="1600" dirty="0">
                <a:solidFill>
                  <a:srgbClr val="FF9900"/>
                </a:solidFill>
              </a:rPr>
              <a:t> = </a:t>
            </a:r>
            <a:r>
              <a:rPr lang="en-US" sz="1600" dirty="0" err="1">
                <a:solidFill>
                  <a:srgbClr val="FF9900"/>
                </a:solidFill>
              </a:rPr>
              <a:t>large_file</a:t>
            </a:r>
            <a:endParaRPr lang="en-US" sz="1600" dirty="0">
              <a:solidFill>
                <a:srgbClr val="FF9900"/>
              </a:solidFill>
            </a:endParaRPr>
          </a:p>
          <a:p>
            <a:pPr fontAlgn="base"/>
            <a:r>
              <a:rPr lang="en-US" sz="2000" dirty="0"/>
              <a:t>Also in your submit file, remap the output location using OSDF plugin:</a:t>
            </a:r>
            <a:br>
              <a:rPr lang="en-US" sz="2000" dirty="0"/>
            </a:br>
            <a:r>
              <a:rPr lang="en-US" sz="1600" dirty="0" err="1">
                <a:solidFill>
                  <a:srgbClr val="FF9900"/>
                </a:solidFill>
              </a:rPr>
              <a:t>transfer_output_remaps</a:t>
            </a:r>
            <a:r>
              <a:rPr lang="en-US" sz="1600" dirty="0">
                <a:solidFill>
                  <a:srgbClr val="FF9900"/>
                </a:solidFill>
              </a:rPr>
              <a:t> = "</a:t>
            </a:r>
            <a:r>
              <a:rPr lang="en-US" sz="1600" dirty="0" err="1">
                <a:solidFill>
                  <a:srgbClr val="FF9900"/>
                </a:solidFill>
              </a:rPr>
              <a:t>large_file</a:t>
            </a:r>
            <a:r>
              <a:rPr lang="en-US" sz="1600" dirty="0">
                <a:solidFill>
                  <a:srgbClr val="FF9900"/>
                </a:solidFill>
              </a:rPr>
              <a:t> = </a:t>
            </a:r>
            <a:r>
              <a:rPr lang="en-US" sz="1600" dirty="0" err="1">
                <a:solidFill>
                  <a:srgbClr val="FF9900"/>
                </a:solidFill>
              </a:rPr>
              <a:t>osdf</a:t>
            </a:r>
            <a:r>
              <a:rPr lang="en-US" sz="1600" dirty="0">
                <a:solidFill>
                  <a:srgbClr val="FF9900"/>
                </a:solidFill>
              </a:rPr>
              <a:t>:///</a:t>
            </a:r>
            <a:r>
              <a:rPr lang="en-US" sz="1600" dirty="0" err="1">
                <a:solidFill>
                  <a:srgbClr val="FF9900"/>
                </a:solidFill>
              </a:rPr>
              <a:t>ospool</a:t>
            </a:r>
            <a:r>
              <a:rPr lang="en-US" sz="1600" dirty="0">
                <a:solidFill>
                  <a:srgbClr val="FF9900"/>
                </a:solidFill>
              </a:rPr>
              <a:t>/ap40/data/[Username]/</a:t>
            </a:r>
            <a:r>
              <a:rPr lang="en-US" sz="1600" dirty="0" err="1">
                <a:solidFill>
                  <a:srgbClr val="FF9900"/>
                </a:solidFill>
              </a:rPr>
              <a:t>large_file</a:t>
            </a:r>
            <a:r>
              <a:rPr lang="en-US" sz="1600" dirty="0">
                <a:solidFill>
                  <a:srgbClr val="FF9900"/>
                </a:solidFill>
              </a:rPr>
              <a:t>”</a:t>
            </a:r>
          </a:p>
          <a:p>
            <a:pPr fontAlgn="base"/>
            <a:endParaRPr lang="en-US" sz="1600" dirty="0">
              <a:solidFill>
                <a:srgbClr val="FF9900"/>
              </a:solidFill>
            </a:endParaRPr>
          </a:p>
          <a:p>
            <a:pPr fontAlgn="base"/>
            <a:endParaRPr lang="en-US" sz="1600" dirty="0">
              <a:solidFill>
                <a:srgbClr val="FF9900"/>
              </a:solidFill>
            </a:endParaRPr>
          </a:p>
          <a:p>
            <a:pPr marL="114300" indent="0" fontAlgn="base">
              <a:buNone/>
            </a:pPr>
            <a:r>
              <a:rPr lang="en-US" sz="2000" dirty="0" err="1"/>
              <a:t>HTCondor</a:t>
            </a:r>
            <a:r>
              <a:rPr lang="en-US" sz="2000" dirty="0"/>
              <a:t> &amp; OSDF automatically handle transfer of data when the job finishes</a:t>
            </a:r>
          </a:p>
          <a:p>
            <a:pPr marL="114300" indent="0">
              <a:buNone/>
            </a:pPr>
            <a:r>
              <a:rPr lang="en-US" sz="1600" u="sng" dirty="0">
                <a:hlinkClick r:id="rId2"/>
              </a:rPr>
              <a:t>https://portal.osg-htc.org/documentation/htc_workloads/managing_data/osdf/</a:t>
            </a:r>
            <a:endParaRPr lang="en-US" sz="1600" dirty="0"/>
          </a:p>
          <a:p>
            <a:pPr marL="114300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EBFAA-649B-29E3-F713-86B08313F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D95F3-E9A1-410E-B47A-B7200A07D59D}"/>
              </a:ext>
            </a:extLst>
          </p:cNvPr>
          <p:cNvSpPr txBox="1"/>
          <p:nvPr/>
        </p:nvSpPr>
        <p:spPr>
          <a:xfrm>
            <a:off x="1652564" y="3022827"/>
            <a:ext cx="555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*Use semicolons (;) to separate multiple entries</a:t>
            </a:r>
          </a:p>
        </p:txBody>
      </p:sp>
    </p:spTree>
    <p:extLst>
      <p:ext uri="{BB962C8B-B14F-4D97-AF65-F5344CB8AC3E}">
        <p14:creationId xmlns:p14="http://schemas.microsoft.com/office/powerpoint/2010/main" val="1482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CA62-25E5-E1C9-772C-19274CDF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Practices for OSDF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0E2CC-D1A7-8BE5-C5B6-124CC9CDB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you modify a file in OSDF please give  the file a </a:t>
            </a:r>
            <a:r>
              <a:rPr lang="en-US" sz="2800" b="1" i="1" dirty="0"/>
              <a:t>unique</a:t>
            </a:r>
            <a:r>
              <a:rPr lang="en-US" sz="2800" dirty="0"/>
              <a:t> name, otherwise:</a:t>
            </a:r>
          </a:p>
          <a:p>
            <a:pPr lvl="1"/>
            <a:r>
              <a:rPr lang="en-US" sz="2400" dirty="0"/>
              <a:t>OSDF won’t know whether it’s a new/older file</a:t>
            </a:r>
          </a:p>
          <a:p>
            <a:pPr lvl="1"/>
            <a:r>
              <a:rPr lang="en-US" sz="2400" dirty="0"/>
              <a:t>Some jobs may run new version of the file, some will run with the old one</a:t>
            </a:r>
          </a:p>
          <a:p>
            <a:r>
              <a:rPr lang="en-US" sz="2800" dirty="0"/>
              <a:t>Make sure to </a:t>
            </a:r>
            <a:r>
              <a:rPr lang="en-US" sz="2800" b="1" dirty="0"/>
              <a:t>delete data </a:t>
            </a:r>
            <a:r>
              <a:rPr lang="en-US" sz="2800" dirty="0"/>
              <a:t>when you no longer need it in the origin!!!</a:t>
            </a:r>
          </a:p>
          <a:p>
            <a:endParaRPr lang="en-US" sz="2800" dirty="0"/>
          </a:p>
          <a:p>
            <a:pPr marL="5715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8A04-5C93-384D-C142-E965FFAE5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53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13644-554D-8E26-1796-0AF70905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7F96-EB19-EBDF-3926-7FCE67CC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6" y="85725"/>
            <a:ext cx="7610474" cy="857250"/>
          </a:xfrm>
        </p:spPr>
        <p:txBody>
          <a:bodyPr/>
          <a:lstStyle/>
          <a:p>
            <a:r>
              <a:rPr lang="en-US" sz="2400" dirty="0"/>
              <a:t>When to use </a:t>
            </a:r>
            <a:r>
              <a:rPr lang="en-US" sz="2400" dirty="0" err="1"/>
              <a:t>HTCondor</a:t>
            </a:r>
            <a:r>
              <a:rPr lang="en-US" sz="2400" dirty="0"/>
              <a:t> file transfer vs OSDF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98FD-877E-8F26-4248-F3CE10178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1FA79-BFCE-4B1E-76C5-07777DDD019A}"/>
              </a:ext>
            </a:extLst>
          </p:cNvPr>
          <p:cNvSpPr txBox="1"/>
          <p:nvPr/>
        </p:nvSpPr>
        <p:spPr>
          <a:xfrm>
            <a:off x="914400" y="1139059"/>
            <a:ext cx="3657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HTCondor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File transfer:</a:t>
            </a:r>
          </a:p>
          <a:p>
            <a:pPr algn="ctr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algn="ctr" rtl="0">
              <a:buNone/>
            </a:pPr>
            <a:r>
              <a:rPr lang="en-US" sz="1800" b="1" i="1" dirty="0">
                <a:latin typeface="Calibri" panose="020F0502020204030204" pitchFamily="34" charset="0"/>
              </a:rPr>
              <a:t>Data </a:t>
            </a: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Location: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/home/&lt;</a:t>
            </a:r>
            <a:r>
              <a:rPr lang="en-US" sz="1800" b="1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user.name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en-US" sz="1800" b="0" dirty="0">
              <a:effectLst/>
            </a:endParaRPr>
          </a:p>
          <a:p>
            <a:pPr rtl="0" fontAlgn="base"/>
            <a:br>
              <a:rPr lang="en-US" sz="1800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Perfect for: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Smaller files (&lt;5GB)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Repeated changed/updated files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Submit Files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Executables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Temporary intermediate files</a:t>
            </a:r>
          </a:p>
          <a:p>
            <a:pPr algn="ctr" rtl="0">
              <a:buNone/>
            </a:pPr>
            <a:endParaRPr lang="en-US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9B6AB-686D-0FF9-0985-106C89B77E8B}"/>
              </a:ext>
            </a:extLst>
          </p:cNvPr>
          <p:cNvSpPr txBox="1"/>
          <p:nvPr/>
        </p:nvSpPr>
        <p:spPr>
          <a:xfrm>
            <a:off x="4733925" y="1292772"/>
            <a:ext cx="4171950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>
              <a:buNone/>
            </a:pPr>
            <a:r>
              <a:rPr lang="en-US" sz="1800" b="1" i="0" u="none" strike="noStrike" dirty="0">
                <a:solidFill>
                  <a:srgbClr val="FF9900"/>
                </a:solidFill>
                <a:effectLst/>
                <a:latin typeface="Calibri" panose="020F0502020204030204" pitchFamily="34" charset="0"/>
              </a:rPr>
              <a:t>OSDF File transfer:</a:t>
            </a:r>
          </a:p>
          <a:p>
            <a:pPr algn="ctr" rtl="0">
              <a:buNone/>
            </a:pPr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Location: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/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ospool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/&lt;ap##&gt;/data/&lt;</a:t>
            </a:r>
            <a:r>
              <a:rPr lang="en-US" sz="1800" b="1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user.name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</a:t>
            </a:r>
            <a:endParaRPr lang="en-US" sz="1800" b="0" dirty="0">
              <a:effectLst/>
            </a:endParaRPr>
          </a:p>
          <a:p>
            <a:pPr rtl="0" fontAlgn="base"/>
            <a:br>
              <a:rPr lang="en-US" sz="1800" b="0" dirty="0">
                <a:effectLst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Perfect for: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Larger files (&gt;5GB)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Repeated </a:t>
            </a: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files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Containers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E477D52-CA96-F427-4570-B0E456FDFEBA}"/>
              </a:ext>
            </a:extLst>
          </p:cNvPr>
          <p:cNvSpPr/>
          <p:nvPr/>
        </p:nvSpPr>
        <p:spPr>
          <a:xfrm>
            <a:off x="904672" y="1118681"/>
            <a:ext cx="3667328" cy="358950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42121A-614D-BC1E-3045-FF668D84F26B}"/>
              </a:ext>
            </a:extLst>
          </p:cNvPr>
          <p:cNvSpPr/>
          <p:nvPr/>
        </p:nvSpPr>
        <p:spPr>
          <a:xfrm>
            <a:off x="4814786" y="1047345"/>
            <a:ext cx="3667328" cy="3589506"/>
          </a:xfrm>
          <a:prstGeom prst="roundRect">
            <a:avLst/>
          </a:prstGeom>
          <a:noFill/>
          <a:ln w="381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9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1103250" y="13781"/>
            <a:ext cx="74121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Pelican and the OSDF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628650" y="110435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Just like how OSG uses 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 err="1"/>
              <a:t>HTCondor</a:t>
            </a:r>
            <a:r>
              <a:rPr lang="en" dirty="0"/>
              <a:t> as the </a:t>
            </a:r>
            <a:r>
              <a:rPr lang="en" u="sng" dirty="0"/>
              <a:t>software</a:t>
            </a:r>
            <a:r>
              <a:rPr lang="en" dirty="0"/>
              <a:t> that runs the </a:t>
            </a:r>
            <a:r>
              <a:rPr lang="en" i="1" dirty="0" err="1"/>
              <a:t>OSPool</a:t>
            </a:r>
            <a:r>
              <a:rPr lang="en" i="1" dirty="0"/>
              <a:t>,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OSG is transitioning to use </a:t>
            </a:r>
            <a:endParaRPr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/>
              <a:t>Pelican</a:t>
            </a:r>
            <a:r>
              <a:rPr lang="en" dirty="0"/>
              <a:t> as the </a:t>
            </a:r>
            <a:r>
              <a:rPr lang="en" u="sng" dirty="0"/>
              <a:t>software</a:t>
            </a:r>
            <a:r>
              <a:rPr lang="en" dirty="0"/>
              <a:t> that runs the </a:t>
            </a:r>
            <a:r>
              <a:rPr lang="en" i="1" dirty="0"/>
              <a:t>OSDF.</a:t>
            </a:r>
            <a:endParaRPr i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The benefits for the OSDF (as the flagship instance of Pelican):</a:t>
            </a:r>
            <a:endParaRPr dirty="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More reliable, robust software stack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Lots more room for new features, improvements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More extensible to other contributors and data stores</a:t>
            </a:r>
            <a:endParaRPr dirty="0"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1103250" y="0"/>
            <a:ext cx="74121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Pelican?</a:t>
            </a:r>
            <a:endParaRPr dirty="0"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Like HTCSS, the Pelican Platform is an open-source software being developed at CHTC (Center for High Throughput Computing) at University of Wisconsin - Madison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pelicanplatform.org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Overall goals for Pelican development include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empowering infrastructure for target domains, such as climate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supporting a wide range of storage backends to support user needs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the setup and use of Pelican services convenient and easy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A2BA3-ED25-B1FE-24BE-76479793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38EC86-78A9-7842-3DA8-E0CD71B963AE}"/>
              </a:ext>
            </a:extLst>
          </p:cNvPr>
          <p:cNvCxnSpPr>
            <a:cxnSpLocks/>
          </p:cNvCxnSpPr>
          <p:nvPr/>
        </p:nvCxnSpPr>
        <p:spPr>
          <a:xfrm>
            <a:off x="96324" y="2748972"/>
            <a:ext cx="879300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AA85C5-A2DC-036A-1AD3-F71C942D57E4}"/>
              </a:ext>
            </a:extLst>
          </p:cNvPr>
          <p:cNvCxnSpPr>
            <a:cxnSpLocks/>
          </p:cNvCxnSpPr>
          <p:nvPr/>
        </p:nvCxnSpPr>
        <p:spPr>
          <a:xfrm>
            <a:off x="135231" y="1939434"/>
            <a:ext cx="879300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DD3653F-1876-2670-EA0F-F1A83EACBD7A}"/>
              </a:ext>
            </a:extLst>
          </p:cNvPr>
          <p:cNvSpPr/>
          <p:nvPr/>
        </p:nvSpPr>
        <p:spPr>
          <a:xfrm>
            <a:off x="274321" y="109572"/>
            <a:ext cx="2289980" cy="800641"/>
          </a:xfrm>
          <a:prstGeom prst="ellipse">
            <a:avLst/>
          </a:prstGeom>
          <a:solidFill>
            <a:schemeClr val="tx1">
              <a:alpha val="78000"/>
            </a:schemeClr>
          </a:solidFill>
          <a:scene3d>
            <a:camera prst="perspectiveRelaxed"/>
            <a:lightRig rig="threePt" dir="t">
              <a:rot lat="0" lon="0" rev="6000000"/>
            </a:lightRig>
          </a:scene3d>
          <a:sp3d>
            <a:bevelT h="203200"/>
            <a:bevelB w="57150" h="431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en-US" sz="1800" b="1" dirty="0"/>
              <a:t>NCAR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218295-842E-FDE3-4EF4-91D3FE600B75}"/>
              </a:ext>
            </a:extLst>
          </p:cNvPr>
          <p:cNvGrpSpPr/>
          <p:nvPr/>
        </p:nvGrpSpPr>
        <p:grpSpPr>
          <a:xfrm>
            <a:off x="274321" y="2821407"/>
            <a:ext cx="8653917" cy="850265"/>
            <a:chOff x="3966084" y="4655930"/>
            <a:chExt cx="5328918" cy="15019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204406-AC9E-7F0E-7BDE-19F824C25DF7}"/>
                </a:ext>
              </a:extLst>
            </p:cNvPr>
            <p:cNvSpPr/>
            <p:nvPr/>
          </p:nvSpPr>
          <p:spPr>
            <a:xfrm>
              <a:off x="3966084" y="4655930"/>
              <a:ext cx="5328918" cy="1501913"/>
            </a:xfrm>
            <a:prstGeom prst="rect">
              <a:avLst/>
            </a:prstGeom>
            <a:solidFill>
              <a:srgbClr val="FF0000">
                <a:alpha val="7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b"/>
            <a:lstStyle/>
            <a:p>
              <a:pPr algn="ctr"/>
              <a:r>
                <a:rPr lang="en-US" sz="2100" b="1" dirty="0"/>
                <a:t>                              Ap40/</a:t>
              </a:r>
              <a:r>
                <a:rPr lang="en-US" sz="2100" b="1" dirty="0" err="1"/>
                <a:t>Jupyter</a:t>
              </a:r>
              <a:r>
                <a:rPr lang="en-US" sz="2100" b="1" dirty="0"/>
                <a:t> Notebook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A31A9E-5935-0338-A6ED-7AF7691929D4}"/>
                </a:ext>
              </a:extLst>
            </p:cNvPr>
            <p:cNvSpPr/>
            <p:nvPr/>
          </p:nvSpPr>
          <p:spPr>
            <a:xfrm>
              <a:off x="5623450" y="4880707"/>
              <a:ext cx="2345508" cy="4726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b" anchorCtr="0"/>
            <a:lstStyle/>
            <a:p>
              <a:r>
                <a:rPr lang="en-US" sz="1500" b="1" dirty="0"/>
                <a:t>             Pelican Client</a:t>
              </a:r>
            </a:p>
          </p:txBody>
        </p:sp>
      </p:grpSp>
      <p:sp>
        <p:nvSpPr>
          <p:cNvPr id="10" name="Cloud 9">
            <a:extLst>
              <a:ext uri="{FF2B5EF4-FFF2-40B4-BE49-F238E27FC236}">
                <a16:creationId xmlns:a16="http://schemas.microsoft.com/office/drawing/2014/main" id="{86E66B07-42BF-DACD-D916-3AA1617D590C}"/>
              </a:ext>
            </a:extLst>
          </p:cNvPr>
          <p:cNvSpPr/>
          <p:nvPr/>
        </p:nvSpPr>
        <p:spPr>
          <a:xfrm>
            <a:off x="6213617" y="104810"/>
            <a:ext cx="2193283" cy="663220"/>
          </a:xfrm>
          <a:prstGeom prst="cloud">
            <a:avLst/>
          </a:prstGeom>
          <a:solidFill>
            <a:schemeClr val="accent1">
              <a:lumMod val="75000"/>
            </a:schemeClr>
          </a:solidFill>
          <a:scene3d>
            <a:camera prst="perspectiveRelaxedModerately"/>
            <a:lightRig rig="threePt" dir="t"/>
          </a:scene3d>
          <a:sp3d prstMaterial="matte">
            <a:bevelT h="596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ctr"/>
            <a:r>
              <a:rPr lang="en-US" sz="1050" b="1" dirty="0"/>
              <a:t>AWS</a:t>
            </a:r>
          </a:p>
          <a:p>
            <a:pPr algn="ctr"/>
            <a:r>
              <a:rPr lang="en-US" sz="1050" b="1" dirty="0"/>
              <a:t>Open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7C22A-C048-823F-55BE-6498DF96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EAD3-91E3-4FFC-B7DC-935959D1748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B18BF-694F-0E1F-E41D-13BDE8C453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6028" y="3779044"/>
            <a:ext cx="8537972" cy="282179"/>
          </a:xfrm>
        </p:spPr>
        <p:txBody>
          <a:bodyPr anchor="t">
            <a:noAutofit/>
          </a:bodyPr>
          <a:lstStyle/>
          <a:p>
            <a:r>
              <a:rPr lang="en-US" sz="1500" dirty="0"/>
              <a:t>Researcher uses a Jupyter Notebook to create a visualization that requires two objects:</a:t>
            </a:r>
            <a:br>
              <a:rPr lang="en-US" sz="1500" dirty="0"/>
            </a:br>
            <a:endParaRPr lang="en-US" sz="15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8B421B-46CE-9DAF-5DAD-DCE10906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976" b="976"/>
          <a:stretch/>
        </p:blipFill>
        <p:spPr bwMode="auto">
          <a:xfrm>
            <a:off x="7264844" y="2874417"/>
            <a:ext cx="1630829" cy="70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26C0AB8-F7A1-30A9-78DD-5962A3241C41}"/>
              </a:ext>
            </a:extLst>
          </p:cNvPr>
          <p:cNvSpPr/>
          <p:nvPr/>
        </p:nvSpPr>
        <p:spPr>
          <a:xfrm>
            <a:off x="654554" y="373097"/>
            <a:ext cx="382148" cy="316914"/>
          </a:xfrm>
          <a:prstGeom prst="star5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2DD5A5A-D907-F9C5-4DAA-8E55CDDC712B}"/>
              </a:ext>
            </a:extLst>
          </p:cNvPr>
          <p:cNvSpPr/>
          <p:nvPr/>
        </p:nvSpPr>
        <p:spPr>
          <a:xfrm>
            <a:off x="7653829" y="202801"/>
            <a:ext cx="339641" cy="309977"/>
          </a:xfrm>
          <a:prstGeom prst="star5">
            <a:avLst/>
          </a:prstGeom>
          <a:solidFill>
            <a:srgbClr val="C00000">
              <a:alpha val="78000"/>
            </a:srgbClr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C302377-F3D2-3E98-BE2A-D97B530E1920}"/>
              </a:ext>
            </a:extLst>
          </p:cNvPr>
          <p:cNvGrpSpPr/>
          <p:nvPr/>
        </p:nvGrpSpPr>
        <p:grpSpPr>
          <a:xfrm>
            <a:off x="206339" y="1056176"/>
            <a:ext cx="8457084" cy="791834"/>
            <a:chOff x="275119" y="1408233"/>
            <a:chExt cx="11276112" cy="1055778"/>
          </a:xfrm>
          <a:solidFill>
            <a:srgbClr val="0070C0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00C87D-15C2-4BF2-879B-EC6207D151E0}"/>
                </a:ext>
              </a:extLst>
            </p:cNvPr>
            <p:cNvSpPr/>
            <p:nvPr/>
          </p:nvSpPr>
          <p:spPr>
            <a:xfrm>
              <a:off x="275119" y="1642338"/>
              <a:ext cx="3513292" cy="82167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ctr" anchorCtr="1"/>
            <a:lstStyle/>
            <a:p>
              <a:pPr algn="ctr"/>
              <a:r>
                <a:rPr lang="en-US" sz="1050" b="1" dirty="0"/>
                <a:t>OSDF Origin</a:t>
              </a:r>
            </a:p>
            <a:p>
              <a:pPr algn="ctr"/>
              <a:r>
                <a:rPr lang="en-US" sz="1050" b="1" dirty="0"/>
                <a:t> (NCAR)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44F7B0-F0CA-489E-EDBC-BAB28E3BDB97}"/>
                </a:ext>
              </a:extLst>
            </p:cNvPr>
            <p:cNvSpPr/>
            <p:nvPr/>
          </p:nvSpPr>
          <p:spPr>
            <a:xfrm>
              <a:off x="7997053" y="1408233"/>
              <a:ext cx="3554178" cy="908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ctr" anchorCtr="1"/>
            <a:lstStyle/>
            <a:p>
              <a:pPr algn="ctr"/>
              <a:r>
                <a:rPr lang="en-US" sz="1050" b="1" dirty="0"/>
                <a:t>OSDF Origin</a:t>
              </a:r>
            </a:p>
            <a:p>
              <a:pPr algn="ctr"/>
              <a:r>
                <a:rPr lang="en-US" sz="1200" b="1" dirty="0"/>
                <a:t>(AWS-</a:t>
              </a:r>
              <a:r>
                <a:rPr lang="en-US" sz="1200" b="1" dirty="0" err="1"/>
                <a:t>Opendata</a:t>
              </a:r>
              <a:r>
                <a:rPr lang="en-US" sz="1200" b="1" dirty="0"/>
                <a:t>/US-west-2)</a:t>
              </a:r>
            </a:p>
          </p:txBody>
        </p:sp>
      </p:grp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3F937B1B-9522-FB17-F1FE-569910428031}"/>
              </a:ext>
            </a:extLst>
          </p:cNvPr>
          <p:cNvSpPr/>
          <p:nvPr/>
        </p:nvSpPr>
        <p:spPr>
          <a:xfrm>
            <a:off x="665803" y="370184"/>
            <a:ext cx="382148" cy="316914"/>
          </a:xfrm>
          <a:prstGeom prst="star5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142CAD25-45A2-C2CE-BB58-699439919ECA}"/>
              </a:ext>
            </a:extLst>
          </p:cNvPr>
          <p:cNvSpPr txBox="1">
            <a:spLocks/>
          </p:cNvSpPr>
          <p:nvPr/>
        </p:nvSpPr>
        <p:spPr>
          <a:xfrm>
            <a:off x="-271514" y="4166191"/>
            <a:ext cx="9382125" cy="418374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350" dirty="0"/>
            </a:br>
            <a:r>
              <a:rPr lang="en-US" sz="1350" dirty="0"/>
              <a:t>-            </a:t>
            </a: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</a:rPr>
              <a:t>cmip6-pds/CMIP6/CFMIP/NCAR/CESM2/aqua-4xCO2/r1i1p1f1/Amon/co2mass/</a:t>
            </a:r>
            <a:r>
              <a:rPr lang="en-US" altLang="en-US" sz="1200" b="0" dirty="0" err="1">
                <a:solidFill>
                  <a:schemeClr val="tx1"/>
                </a:solidFill>
                <a:latin typeface="Arial" panose="020B0604020202020204" pitchFamily="34" charset="0"/>
              </a:rPr>
              <a:t>gn</a:t>
            </a: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</a:rPr>
              <a:t>/v20190816</a:t>
            </a:r>
            <a:r>
              <a:rPr lang="en-US" sz="1200" dirty="0"/>
              <a:t> @ AWS Open Data Object Store</a:t>
            </a:r>
            <a:endParaRPr lang="en-US" sz="1350" dirty="0"/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8D08651E-3690-077A-FD4C-F6D9C4B65312}"/>
              </a:ext>
            </a:extLst>
          </p:cNvPr>
          <p:cNvSpPr txBox="1">
            <a:spLocks/>
          </p:cNvSpPr>
          <p:nvPr/>
        </p:nvSpPr>
        <p:spPr>
          <a:xfrm>
            <a:off x="578524" y="4138156"/>
            <a:ext cx="8537576" cy="282107"/>
          </a:xfrm>
          <a:prstGeom prst="rect">
            <a:avLst/>
          </a:prstGeom>
        </p:spPr>
        <p:txBody>
          <a:bodyPr vert="horz" lIns="68580" tIns="0" rIns="68580" bIns="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/>
              <a:t>          </a:t>
            </a:r>
            <a:r>
              <a:rPr lang="en-US" altLang="en-US" sz="2250" b="0" dirty="0" err="1">
                <a:solidFill>
                  <a:schemeClr val="tx1"/>
                </a:solidFill>
                <a:latin typeface="Arial" panose="020B0604020202020204" pitchFamily="34" charset="0"/>
              </a:rPr>
              <a:t>rda</a:t>
            </a:r>
            <a:r>
              <a:rPr lang="en-US" altLang="en-US" sz="2250" b="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tx1"/>
                </a:solidFill>
                <a:latin typeface="Arial" panose="020B0604020202020204" pitchFamily="34" charset="0"/>
              </a:rPr>
              <a:t>harshah</a:t>
            </a:r>
            <a:r>
              <a:rPr lang="en-US" altLang="en-US" sz="2250" b="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tx1"/>
                </a:solidFill>
                <a:latin typeface="Arial" panose="020B0604020202020204" pitchFamily="34" charset="0"/>
              </a:rPr>
              <a:t>osdf_data</a:t>
            </a:r>
            <a:r>
              <a:rPr lang="en-US" altLang="en-US" sz="2250" b="0" dirty="0">
                <a:solidFill>
                  <a:schemeClr val="tx1"/>
                </a:solidFill>
                <a:latin typeface="Arial" panose="020B0604020202020204" pitchFamily="34" charset="0"/>
              </a:rPr>
              <a:t>/HadCRUT.5.0.2.0.analysis.summary_series.global.monthly.zarr </a:t>
            </a:r>
            <a:r>
              <a:rPr lang="en-US" sz="2250" dirty="0"/>
              <a:t>@ NCAR Object Store </a:t>
            </a:r>
            <a:endParaRPr lang="en-US" sz="1350" dirty="0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BB12F703-EE22-EB4A-6700-3B38FED9F641}"/>
              </a:ext>
            </a:extLst>
          </p:cNvPr>
          <p:cNvSpPr/>
          <p:nvPr/>
        </p:nvSpPr>
        <p:spPr>
          <a:xfrm>
            <a:off x="465395" y="4016157"/>
            <a:ext cx="391482" cy="300068"/>
          </a:xfrm>
          <a:prstGeom prst="star5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id="{7C910AB2-F258-2F46-FE7C-B6C62D5F0D18}"/>
              </a:ext>
            </a:extLst>
          </p:cNvPr>
          <p:cNvSpPr/>
          <p:nvPr/>
        </p:nvSpPr>
        <p:spPr>
          <a:xfrm>
            <a:off x="-551" y="4277775"/>
            <a:ext cx="308113" cy="273844"/>
          </a:xfrm>
          <a:prstGeom prst="star5">
            <a:avLst/>
          </a:prstGeom>
          <a:solidFill>
            <a:srgbClr val="C00000">
              <a:alpha val="78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/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E21F12C0-952A-EFD1-D6C1-E3A5B17F81CD}"/>
              </a:ext>
            </a:extLst>
          </p:cNvPr>
          <p:cNvSpPr/>
          <p:nvPr/>
        </p:nvSpPr>
        <p:spPr>
          <a:xfrm>
            <a:off x="3198650" y="3253751"/>
            <a:ext cx="382149" cy="316914"/>
          </a:xfrm>
          <a:prstGeom prst="star5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762756-F2F0-3E10-E3C1-DC7A520EF213}"/>
              </a:ext>
            </a:extLst>
          </p:cNvPr>
          <p:cNvSpPr txBox="1">
            <a:spLocks/>
          </p:cNvSpPr>
          <p:nvPr/>
        </p:nvSpPr>
        <p:spPr>
          <a:xfrm>
            <a:off x="845627" y="4052312"/>
            <a:ext cx="8182779" cy="300068"/>
          </a:xfrm>
          <a:prstGeom prst="rect">
            <a:avLst/>
          </a:prstGeom>
          <a:solidFill>
            <a:srgbClr val="0070C0"/>
          </a:solidFill>
        </p:spPr>
        <p:txBody>
          <a:bodyPr vert="horz" lIns="0" tIns="68580" rIns="0" bIns="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 dirty="0">
                <a:solidFill>
                  <a:schemeClr val="bg1"/>
                </a:solidFill>
              </a:rPr>
              <a:t>NCAR</a:t>
            </a:r>
            <a:r>
              <a:rPr lang="en-US" sz="1725" dirty="0">
                <a:solidFill>
                  <a:schemeClr val="bg1"/>
                </a:solidFill>
              </a:rPr>
              <a:t>/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rda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harshah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osdf_data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/HadCRUT.5.0.2.0.analysis.summary_series.global.monthly.zarr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77D458-F672-C82D-87B3-6CD69336C080}"/>
              </a:ext>
            </a:extLst>
          </p:cNvPr>
          <p:cNvSpPr txBox="1">
            <a:spLocks/>
          </p:cNvSpPr>
          <p:nvPr/>
        </p:nvSpPr>
        <p:spPr>
          <a:xfrm>
            <a:off x="307561" y="4325132"/>
            <a:ext cx="8720845" cy="201095"/>
          </a:xfrm>
          <a:prstGeom prst="rect">
            <a:avLst/>
          </a:prstGeom>
          <a:solidFill>
            <a:srgbClr val="0070C0"/>
          </a:solidFill>
        </p:spPr>
        <p:txBody>
          <a:bodyPr vert="horz" lIns="0" tIns="68580" rIns="0" bIns="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/>
              <a:t> </a:t>
            </a:r>
            <a:r>
              <a:rPr lang="en-US" sz="2025" dirty="0">
                <a:solidFill>
                  <a:schemeClr val="bg1"/>
                </a:solidFill>
              </a:rPr>
              <a:t>AWS-</a:t>
            </a:r>
            <a:r>
              <a:rPr lang="en-US" sz="2025" dirty="0" err="1">
                <a:solidFill>
                  <a:schemeClr val="bg1"/>
                </a:solidFill>
              </a:rPr>
              <a:t>OpenData</a:t>
            </a:r>
            <a:r>
              <a:rPr lang="en-US" sz="2025" dirty="0">
                <a:solidFill>
                  <a:schemeClr val="bg1"/>
                </a:solidFill>
              </a:rPr>
              <a:t>/US-West-2</a:t>
            </a:r>
            <a:r>
              <a:rPr lang="en-US" sz="1350" dirty="0">
                <a:solidFill>
                  <a:schemeClr val="bg1"/>
                </a:solidFill>
              </a:rPr>
              <a:t>/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cmip6-pds/CMIP6/CFMIP/NCAR/CESM2/aqua-4xCO2/r1i1p1f1/Amon/co2mass/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gn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/v20190816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D95F7157-9D6D-D7F6-F44D-53038C61A2D4}"/>
              </a:ext>
            </a:extLst>
          </p:cNvPr>
          <p:cNvSpPr/>
          <p:nvPr/>
        </p:nvSpPr>
        <p:spPr>
          <a:xfrm>
            <a:off x="3747042" y="3265317"/>
            <a:ext cx="339641" cy="309977"/>
          </a:xfrm>
          <a:prstGeom prst="star5">
            <a:avLst/>
          </a:prstGeom>
          <a:solidFill>
            <a:srgbClr val="C00000">
              <a:alpha val="78000"/>
            </a:srgbClr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6580D59-0EB2-EA14-0B8C-30CF5988ADB2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2051635" y="2168278"/>
            <a:ext cx="1552256" cy="276088"/>
          </a:xfrm>
          <a:prstGeom prst="bentConnector2">
            <a:avLst/>
          </a:prstGeom>
          <a:ln w="76200">
            <a:solidFill>
              <a:schemeClr val="accent6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5A597B-D09E-69D1-3E2B-1D1B5CE1A1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9699" y="703725"/>
            <a:ext cx="2555955" cy="2544096"/>
          </a:xfrm>
          <a:prstGeom prst="bentConnector3">
            <a:avLst>
              <a:gd name="adj1" fmla="val 5885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805DFC-21D2-85CC-FB5F-7005A8376A81}"/>
              </a:ext>
            </a:extLst>
          </p:cNvPr>
          <p:cNvCxnSpPr>
            <a:cxnSpLocks/>
          </p:cNvCxnSpPr>
          <p:nvPr/>
        </p:nvCxnSpPr>
        <p:spPr>
          <a:xfrm>
            <a:off x="1523824" y="990949"/>
            <a:ext cx="0" cy="348407"/>
          </a:xfrm>
          <a:prstGeom prst="line">
            <a:avLst/>
          </a:prstGeom>
          <a:ln w="76200">
            <a:solidFill>
              <a:schemeClr val="accent6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FF74C8B-81B1-A917-0C6E-84FC3CF9B454}"/>
              </a:ext>
            </a:extLst>
          </p:cNvPr>
          <p:cNvSpPr/>
          <p:nvPr/>
        </p:nvSpPr>
        <p:spPr>
          <a:xfrm>
            <a:off x="798261" y="494623"/>
            <a:ext cx="95491" cy="11174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F904C3-49B9-1649-6BCF-C8B55679ED2F}"/>
              </a:ext>
            </a:extLst>
          </p:cNvPr>
          <p:cNvSpPr/>
          <p:nvPr/>
        </p:nvSpPr>
        <p:spPr>
          <a:xfrm>
            <a:off x="803885" y="507667"/>
            <a:ext cx="95491" cy="11174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CA8373-160F-13A9-E0B0-3BB45FA320BF}"/>
              </a:ext>
            </a:extLst>
          </p:cNvPr>
          <p:cNvSpPr/>
          <p:nvPr/>
        </p:nvSpPr>
        <p:spPr>
          <a:xfrm>
            <a:off x="802603" y="491711"/>
            <a:ext cx="95491" cy="11174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191E5-6FB7-3E4D-4E1C-D88123047BDD}"/>
              </a:ext>
            </a:extLst>
          </p:cNvPr>
          <p:cNvSpPr txBox="1"/>
          <p:nvPr/>
        </p:nvSpPr>
        <p:spPr>
          <a:xfrm>
            <a:off x="240931" y="2882526"/>
            <a:ext cx="2210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[1] Pelican Get (OSDF, NCAR/…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3D5DCA-90B3-83D7-F495-1821BD44962C}"/>
              </a:ext>
            </a:extLst>
          </p:cNvPr>
          <p:cNvSpPr txBox="1"/>
          <p:nvPr/>
        </p:nvSpPr>
        <p:spPr>
          <a:xfrm>
            <a:off x="244393" y="3148994"/>
            <a:ext cx="21419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[2] Pelican Get (OSDF, AWS-…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743962-6039-A50E-F4B5-4529E28DA830}"/>
              </a:ext>
            </a:extLst>
          </p:cNvPr>
          <p:cNvSpPr txBox="1"/>
          <p:nvPr/>
        </p:nvSpPr>
        <p:spPr>
          <a:xfrm>
            <a:off x="249557" y="3394673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[3] Visualize (…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FC4DC-9C21-C892-2A99-6F8257BEE9E2}"/>
              </a:ext>
            </a:extLst>
          </p:cNvPr>
          <p:cNvSpPr txBox="1"/>
          <p:nvPr/>
        </p:nvSpPr>
        <p:spPr>
          <a:xfrm>
            <a:off x="10343693" y="31309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0.03542 L -0.00013 0.32153 L 0.27591 0.32246 L 0.27851 0.55672 L 0.27851 0.55695 L 0.27851 0.55579 " pathEditMode="relative" rAng="0" ptsTypes="AAAAAA">
                                      <p:cBhvr>
                                        <p:cTn id="50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542 L -0.00013 0.32153 L 0.27591 0.32245 L 0.27851 0.55671 L 0.27851 0.55695 L 0.27851 0.55579 " pathEditMode="relative" rAng="0" ptsTypes="AAAAAA">
                                      <p:cBhvr>
                                        <p:cTn id="53" dur="5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2606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3 0.03542 L -0.00013 0.32153 L 0.27591 0.32246 L 0.27851 0.55671 L 0.27851 0.55695 L 0.27851 0.55579 " pathEditMode="relative" rAng="0" ptsTypes="AAAAAA">
                                      <p:cBhvr>
                                        <p:cTn id="55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9" grpId="0"/>
      <p:bldP spid="100" grpId="0"/>
      <p:bldP spid="102" grpId="0" animBg="1"/>
      <p:bldP spid="103" grpId="0" animBg="1"/>
      <p:bldP spid="4" grpId="0" animBg="1"/>
      <p:bldP spid="8" grpId="0" animBg="1"/>
      <p:bldP spid="96" grpId="0" animBg="1"/>
      <p:bldP spid="97" grpId="0" animBg="1"/>
      <p:bldP spid="104" grpId="0" animBg="1"/>
      <p:bldP spid="24" grpId="0"/>
      <p:bldP spid="25" grpId="0"/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969A5-3861-D514-E212-77C51AECC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EE03B5-9DBB-A45B-68DF-C2CBCCF1792A}"/>
              </a:ext>
            </a:extLst>
          </p:cNvPr>
          <p:cNvCxnSpPr>
            <a:cxnSpLocks/>
          </p:cNvCxnSpPr>
          <p:nvPr/>
        </p:nvCxnSpPr>
        <p:spPr>
          <a:xfrm>
            <a:off x="96324" y="2748972"/>
            <a:ext cx="879300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4D7721-4149-4F3E-2AA4-8C8ADE0FC615}"/>
              </a:ext>
            </a:extLst>
          </p:cNvPr>
          <p:cNvCxnSpPr>
            <a:cxnSpLocks/>
          </p:cNvCxnSpPr>
          <p:nvPr/>
        </p:nvCxnSpPr>
        <p:spPr>
          <a:xfrm>
            <a:off x="135231" y="1939434"/>
            <a:ext cx="8793007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00BB2D7-ABA6-0D50-FB94-B0FC88422101}"/>
              </a:ext>
            </a:extLst>
          </p:cNvPr>
          <p:cNvSpPr/>
          <p:nvPr/>
        </p:nvSpPr>
        <p:spPr>
          <a:xfrm>
            <a:off x="274321" y="109572"/>
            <a:ext cx="2289980" cy="800641"/>
          </a:xfrm>
          <a:prstGeom prst="ellipse">
            <a:avLst/>
          </a:prstGeom>
          <a:solidFill>
            <a:schemeClr val="tx1">
              <a:alpha val="78000"/>
            </a:schemeClr>
          </a:solidFill>
          <a:scene3d>
            <a:camera prst="perspectiveRelaxed"/>
            <a:lightRig rig="threePt" dir="t">
              <a:rot lat="0" lon="0" rev="6000000"/>
            </a:lightRig>
          </a:scene3d>
          <a:sp3d>
            <a:bevelT h="203200"/>
            <a:bevelB w="57150" h="431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/>
            <a:r>
              <a:rPr lang="en-US" sz="1800" b="1" dirty="0"/>
              <a:t>NCAR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800F5-543A-F56E-F76D-943A8B1430C5}"/>
              </a:ext>
            </a:extLst>
          </p:cNvPr>
          <p:cNvGrpSpPr/>
          <p:nvPr/>
        </p:nvGrpSpPr>
        <p:grpSpPr>
          <a:xfrm>
            <a:off x="274321" y="2821407"/>
            <a:ext cx="8653917" cy="850265"/>
            <a:chOff x="3966084" y="4655930"/>
            <a:chExt cx="5328918" cy="15019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DD8F385-61A3-8B06-63A0-DE86AA79D9D7}"/>
                </a:ext>
              </a:extLst>
            </p:cNvPr>
            <p:cNvSpPr/>
            <p:nvPr/>
          </p:nvSpPr>
          <p:spPr>
            <a:xfrm>
              <a:off x="3966084" y="4655930"/>
              <a:ext cx="5328918" cy="1501913"/>
            </a:xfrm>
            <a:prstGeom prst="rect">
              <a:avLst/>
            </a:prstGeom>
            <a:solidFill>
              <a:srgbClr val="FF0000">
                <a:alpha val="7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b"/>
            <a:lstStyle/>
            <a:p>
              <a:pPr algn="ctr"/>
              <a:r>
                <a:rPr lang="en-US" sz="2100" b="1" dirty="0"/>
                <a:t>                              Ap40/</a:t>
              </a:r>
              <a:r>
                <a:rPr lang="en-US" sz="2100" b="1" dirty="0" err="1"/>
                <a:t>Jupyter</a:t>
              </a:r>
              <a:r>
                <a:rPr lang="en-US" sz="2100" b="1" dirty="0"/>
                <a:t> Notebook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535CD8F-ED4E-67F1-BCF3-CCED4FDB756D}"/>
                </a:ext>
              </a:extLst>
            </p:cNvPr>
            <p:cNvSpPr/>
            <p:nvPr/>
          </p:nvSpPr>
          <p:spPr>
            <a:xfrm>
              <a:off x="5623450" y="4880707"/>
              <a:ext cx="2345508" cy="47266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7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b" anchorCtr="0"/>
            <a:lstStyle/>
            <a:p>
              <a:r>
                <a:rPr lang="en-US" sz="1500" b="1" dirty="0"/>
                <a:t>             Pelican Client</a:t>
              </a:r>
            </a:p>
          </p:txBody>
        </p:sp>
      </p:grpSp>
      <p:sp>
        <p:nvSpPr>
          <p:cNvPr id="10" name="Cloud 9">
            <a:extLst>
              <a:ext uri="{FF2B5EF4-FFF2-40B4-BE49-F238E27FC236}">
                <a16:creationId xmlns:a16="http://schemas.microsoft.com/office/drawing/2014/main" id="{1ADA6D89-5A34-F592-D583-95E09561DF00}"/>
              </a:ext>
            </a:extLst>
          </p:cNvPr>
          <p:cNvSpPr/>
          <p:nvPr/>
        </p:nvSpPr>
        <p:spPr>
          <a:xfrm>
            <a:off x="6213617" y="104810"/>
            <a:ext cx="2193283" cy="663220"/>
          </a:xfrm>
          <a:prstGeom prst="cloud">
            <a:avLst/>
          </a:prstGeom>
          <a:solidFill>
            <a:schemeClr val="accent1">
              <a:lumMod val="75000"/>
            </a:schemeClr>
          </a:solidFill>
          <a:scene3d>
            <a:camera prst="perspectiveRelaxedModerately"/>
            <a:lightRig rig="threePt" dir="t"/>
          </a:scene3d>
          <a:sp3d prstMaterial="matte">
            <a:bevelT h="596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ctr"/>
            <a:r>
              <a:rPr lang="en-US" sz="1050" b="1" dirty="0"/>
              <a:t>AWS</a:t>
            </a:r>
          </a:p>
          <a:p>
            <a:pPr algn="ctr"/>
            <a:r>
              <a:rPr lang="en-US" sz="1050" b="1" dirty="0"/>
              <a:t>Open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43F251-09E5-D740-B861-FE7B634C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EAD3-91E3-4FFC-B7DC-935959D174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902B7-905F-0568-6B29-CBAEF0EAFB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6028" y="3779044"/>
            <a:ext cx="8537972" cy="282179"/>
          </a:xfrm>
        </p:spPr>
        <p:txBody>
          <a:bodyPr anchor="t">
            <a:noAutofit/>
          </a:bodyPr>
          <a:lstStyle/>
          <a:p>
            <a:r>
              <a:rPr lang="en-US" sz="1500" dirty="0"/>
              <a:t>Researcher uses a Jupyter Notebook to create a visualization that requires two objects:</a:t>
            </a:r>
            <a:br>
              <a:rPr lang="en-US" sz="1500" dirty="0"/>
            </a:br>
            <a:endParaRPr lang="en-US" sz="15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5ACA693-9FCB-492A-D64E-2F5B80DA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976" b="976"/>
          <a:stretch/>
        </p:blipFill>
        <p:spPr bwMode="auto">
          <a:xfrm>
            <a:off x="7264844" y="2874417"/>
            <a:ext cx="1630829" cy="70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EB25EEB9-C5FF-9ADD-794F-DE4359EBEBF8}"/>
              </a:ext>
            </a:extLst>
          </p:cNvPr>
          <p:cNvSpPr/>
          <p:nvPr/>
        </p:nvSpPr>
        <p:spPr>
          <a:xfrm>
            <a:off x="654554" y="373097"/>
            <a:ext cx="382148" cy="316914"/>
          </a:xfrm>
          <a:prstGeom prst="star5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B2963D91-6D38-5D6C-0AC2-3FBACC71D54B}"/>
              </a:ext>
            </a:extLst>
          </p:cNvPr>
          <p:cNvSpPr/>
          <p:nvPr/>
        </p:nvSpPr>
        <p:spPr>
          <a:xfrm>
            <a:off x="7653829" y="202801"/>
            <a:ext cx="339641" cy="309977"/>
          </a:xfrm>
          <a:prstGeom prst="star5">
            <a:avLst/>
          </a:prstGeom>
          <a:solidFill>
            <a:srgbClr val="C00000">
              <a:alpha val="78000"/>
            </a:srgbClr>
          </a:solidFill>
          <a:ln w="317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893A185-0D0E-793C-4F84-44F7628AB996}"/>
              </a:ext>
            </a:extLst>
          </p:cNvPr>
          <p:cNvGrpSpPr/>
          <p:nvPr/>
        </p:nvGrpSpPr>
        <p:grpSpPr>
          <a:xfrm>
            <a:off x="206339" y="150582"/>
            <a:ext cx="8457084" cy="2548592"/>
            <a:chOff x="275119" y="200775"/>
            <a:chExt cx="11276112" cy="3398123"/>
          </a:xfrm>
          <a:solidFill>
            <a:srgbClr val="0070C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3DF72B-004C-2347-CE66-B62B173CF805}"/>
                </a:ext>
              </a:extLst>
            </p:cNvPr>
            <p:cNvSpPr/>
            <p:nvPr/>
          </p:nvSpPr>
          <p:spPr>
            <a:xfrm>
              <a:off x="4214086" y="2685580"/>
              <a:ext cx="2718627" cy="913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t" anchorCtr="1"/>
            <a:lstStyle/>
            <a:p>
              <a:pPr algn="l"/>
              <a:r>
                <a:rPr lang="en-US" sz="1050" b="1" dirty="0"/>
                <a:t>OSDF Cache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E934-8C66-0C91-614D-E5969F035EB4}"/>
                </a:ext>
              </a:extLst>
            </p:cNvPr>
            <p:cNvSpPr/>
            <p:nvPr/>
          </p:nvSpPr>
          <p:spPr>
            <a:xfrm>
              <a:off x="275119" y="1642338"/>
              <a:ext cx="3513292" cy="82167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ctr" anchorCtr="1"/>
            <a:lstStyle/>
            <a:p>
              <a:pPr algn="ctr"/>
              <a:r>
                <a:rPr lang="en-US" sz="1050" b="1" dirty="0"/>
                <a:t>OSDF Origin</a:t>
              </a:r>
            </a:p>
            <a:p>
              <a:pPr algn="ctr"/>
              <a:r>
                <a:rPr lang="en-US" sz="1050" b="1" dirty="0"/>
                <a:t> (NCAR)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39E184-FDFC-2353-81EF-070CD513BEE0}"/>
                </a:ext>
              </a:extLst>
            </p:cNvPr>
            <p:cNvSpPr/>
            <p:nvPr/>
          </p:nvSpPr>
          <p:spPr>
            <a:xfrm>
              <a:off x="7997053" y="1408233"/>
              <a:ext cx="3554178" cy="9086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rIns="68580" rtlCol="0" anchor="ctr" anchorCtr="1"/>
            <a:lstStyle/>
            <a:p>
              <a:pPr algn="ctr"/>
              <a:r>
                <a:rPr lang="en-US" sz="1050" b="1" dirty="0"/>
                <a:t>OSDF Origin</a:t>
              </a:r>
            </a:p>
            <a:p>
              <a:pPr algn="ctr"/>
              <a:r>
                <a:rPr lang="en-US" sz="1200" b="1" dirty="0"/>
                <a:t>(AWS-</a:t>
              </a:r>
              <a:r>
                <a:rPr lang="en-US" sz="1200" b="1" dirty="0" err="1"/>
                <a:t>Opendata</a:t>
              </a:r>
              <a:r>
                <a:rPr lang="en-US" sz="1200" b="1" dirty="0"/>
                <a:t>/US-west-2)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5AA3D2B-1233-DC5B-B343-D497C92F1625}"/>
                </a:ext>
              </a:extLst>
            </p:cNvPr>
            <p:cNvGrpSpPr/>
            <p:nvPr/>
          </p:nvGrpSpPr>
          <p:grpSpPr>
            <a:xfrm>
              <a:off x="4267664" y="200775"/>
              <a:ext cx="3250136" cy="2084344"/>
              <a:chOff x="4267664" y="200775"/>
              <a:chExt cx="3250136" cy="2084344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DE2B368-7C5A-BB72-E665-354FE32CC687}"/>
                  </a:ext>
                </a:extLst>
              </p:cNvPr>
              <p:cNvSpPr/>
              <p:nvPr/>
            </p:nvSpPr>
            <p:spPr>
              <a:xfrm>
                <a:off x="4267664" y="200775"/>
                <a:ext cx="3250136" cy="208434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rIns="68580" rtlCol="0" anchor="t" anchorCtr="1"/>
              <a:lstStyle/>
              <a:p>
                <a:pPr algn="ctr"/>
                <a:r>
                  <a:rPr lang="en-US" sz="1050" b="1" dirty="0"/>
                  <a:t>OSDF Director</a:t>
                </a:r>
              </a:p>
              <a:p>
                <a:pPr algn="ctr"/>
                <a:r>
                  <a:rPr lang="en-US" sz="1050" b="1" dirty="0"/>
                  <a:t>(Namespace)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2F6E3DD-6538-C7F4-4B57-F65B3F229E85}"/>
                  </a:ext>
                </a:extLst>
              </p:cNvPr>
              <p:cNvGrpSpPr/>
              <p:nvPr/>
            </p:nvGrpSpPr>
            <p:grpSpPr>
              <a:xfrm>
                <a:off x="4727196" y="864067"/>
                <a:ext cx="2624147" cy="1176192"/>
                <a:chOff x="4727196" y="864067"/>
                <a:chExt cx="2624147" cy="1176192"/>
              </a:xfrm>
              <a:grpFill/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8108505-46FE-B292-7F8E-2B7A76F52B61}"/>
                    </a:ext>
                  </a:extLst>
                </p:cNvPr>
                <p:cNvGrpSpPr/>
                <p:nvPr/>
              </p:nvGrpSpPr>
              <p:grpSpPr>
                <a:xfrm>
                  <a:off x="4727196" y="864067"/>
                  <a:ext cx="2461004" cy="534458"/>
                  <a:chOff x="4725055" y="1828512"/>
                  <a:chExt cx="2461004" cy="534458"/>
                </a:xfrm>
                <a:grpFill/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9FCF6273-82A7-12B4-1045-79AD6D73E5DE}"/>
                      </a:ext>
                    </a:extLst>
                  </p:cNvPr>
                  <p:cNvSpPr/>
                  <p:nvPr/>
                </p:nvSpPr>
                <p:spPr>
                  <a:xfrm>
                    <a:off x="5579212" y="2089080"/>
                    <a:ext cx="105238" cy="9611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7160" rIns="274320" rtlCol="0" anchor="ctr"/>
                  <a:lstStyle/>
                  <a:p>
                    <a:pPr algn="l"/>
                    <a:endParaRPr lang="en-US" sz="1050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932FDB9-01E8-B37E-2C4F-B3C36E890FED}"/>
                      </a:ext>
                    </a:extLst>
                  </p:cNvPr>
                  <p:cNvSpPr/>
                  <p:nvPr/>
                </p:nvSpPr>
                <p:spPr>
                  <a:xfrm>
                    <a:off x="5755592" y="2092672"/>
                    <a:ext cx="105238" cy="9611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7160" rIns="274320" rtlCol="0" anchor="ctr"/>
                  <a:lstStyle/>
                  <a:p>
                    <a:pPr algn="l"/>
                    <a:endParaRPr lang="en-US" sz="1050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16DB4FD-7086-746B-F7CD-2A7A5AF1A425}"/>
                      </a:ext>
                    </a:extLst>
                  </p:cNvPr>
                  <p:cNvSpPr/>
                  <p:nvPr/>
                </p:nvSpPr>
                <p:spPr>
                  <a:xfrm>
                    <a:off x="5934933" y="2096910"/>
                    <a:ext cx="105238" cy="9611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37160" rIns="274320" rtlCol="0" anchor="ctr"/>
                  <a:lstStyle/>
                  <a:p>
                    <a:pPr algn="l"/>
                    <a:endParaRPr lang="en-US" sz="1050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CD7E2C7-5AE5-D491-44A8-EAAA5676D3D9}"/>
                      </a:ext>
                    </a:extLst>
                  </p:cNvPr>
                  <p:cNvSpPr/>
                  <p:nvPr/>
                </p:nvSpPr>
                <p:spPr>
                  <a:xfrm>
                    <a:off x="4725055" y="1828512"/>
                    <a:ext cx="753611" cy="53445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l"/>
                    <a:r>
                      <a:rPr lang="en-US" sz="900" b="1" dirty="0">
                        <a:solidFill>
                          <a:schemeClr val="tx1"/>
                        </a:solidFill>
                      </a:rPr>
                      <a:t>NCAR</a:t>
                    </a:r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5FEC13F-974B-1D13-1AAD-183F067F9064}"/>
                      </a:ext>
                    </a:extLst>
                  </p:cNvPr>
                  <p:cNvSpPr/>
                  <p:nvPr/>
                </p:nvSpPr>
                <p:spPr>
                  <a:xfrm>
                    <a:off x="6168579" y="1894839"/>
                    <a:ext cx="1017480" cy="43045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>
                      <a:lnSpc>
                        <a:spcPts val="525"/>
                      </a:lnSpc>
                    </a:pPr>
                    <a:r>
                      <a:rPr lang="en-US" altLang="en-US" sz="675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AWS-Open</a:t>
                    </a:r>
                  </a:p>
                  <a:p>
                    <a:pPr algn="ctr">
                      <a:lnSpc>
                        <a:spcPts val="525"/>
                      </a:lnSpc>
                    </a:pPr>
                    <a:r>
                      <a:rPr lang="en-US" altLang="en-US" sz="675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Data</a:t>
                    </a:r>
                    <a:endParaRPr lang="en-US" sz="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F878E93-B011-6C2C-B31E-3B3C6967274F}"/>
                    </a:ext>
                  </a:extLst>
                </p:cNvPr>
                <p:cNvSpPr/>
                <p:nvPr/>
              </p:nvSpPr>
              <p:spPr>
                <a:xfrm>
                  <a:off x="6529434" y="1630818"/>
                  <a:ext cx="821909" cy="409441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>
                    <a:lnSpc>
                      <a:spcPts val="450"/>
                    </a:lnSpc>
                  </a:pPr>
                  <a:r>
                    <a:rPr lang="en-US" altLang="en-US" sz="600" b="1" dirty="0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US-West-2</a:t>
                  </a:r>
                  <a:endParaRPr lang="en-US" sz="525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3E6D43A-8B9E-7F07-4575-C9ACB18DEF2C}"/>
                    </a:ext>
                  </a:extLst>
                </p:cNvPr>
                <p:cNvCxnSpPr>
                  <a:cxnSpLocks/>
                  <a:stCxn id="30" idx="4"/>
                  <a:endCxn id="34" idx="0"/>
                </p:cNvCxnSpPr>
                <p:nvPr/>
              </p:nvCxnSpPr>
              <p:spPr>
                <a:xfrm>
                  <a:off x="6679460" y="1360852"/>
                  <a:ext cx="260929" cy="269966"/>
                </a:xfrm>
                <a:prstGeom prst="line">
                  <a:avLst/>
                </a:prstGeom>
                <a:grpFill/>
                <a:ln w="7620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35FE8DF-D057-8EA7-87B8-7AA5FD6D5176}"/>
                    </a:ext>
                  </a:extLst>
                </p:cNvPr>
                <p:cNvSpPr/>
                <p:nvPr/>
              </p:nvSpPr>
              <p:spPr>
                <a:xfrm>
                  <a:off x="5990437" y="1785808"/>
                  <a:ext cx="105238" cy="961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37160" rIns="274320" rtlCol="0" anchor="ctr"/>
                <a:lstStyle/>
                <a:p>
                  <a:pPr algn="l"/>
                  <a:endParaRPr lang="en-US" sz="1050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3BB99758-6B36-BF22-0060-BF965A468457}"/>
                    </a:ext>
                  </a:extLst>
                </p:cNvPr>
                <p:cNvSpPr/>
                <p:nvPr/>
              </p:nvSpPr>
              <p:spPr>
                <a:xfrm>
                  <a:off x="6166817" y="1789400"/>
                  <a:ext cx="105238" cy="961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37160" rIns="274320" rtlCol="0" anchor="ctr"/>
                <a:lstStyle/>
                <a:p>
                  <a:pPr algn="l"/>
                  <a:endParaRPr lang="en-US" sz="105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36EF6AFD-8E68-0CCC-9597-D1B2112A9790}"/>
                    </a:ext>
                  </a:extLst>
                </p:cNvPr>
                <p:cNvSpPr/>
                <p:nvPr/>
              </p:nvSpPr>
              <p:spPr>
                <a:xfrm>
                  <a:off x="6346158" y="1793638"/>
                  <a:ext cx="105238" cy="9611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37160" rIns="274320" rtlCol="0" anchor="ctr"/>
                <a:lstStyle/>
                <a:p>
                  <a:pPr algn="l"/>
                  <a:endParaRPr lang="en-US" sz="1050"/>
                </a:p>
              </p:txBody>
            </p:sp>
          </p:grpSp>
        </p:grpSp>
      </p:grp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F290A7F0-B2FF-6278-BC3C-B1B90F7C8C80}"/>
              </a:ext>
            </a:extLst>
          </p:cNvPr>
          <p:cNvSpPr/>
          <p:nvPr/>
        </p:nvSpPr>
        <p:spPr>
          <a:xfrm>
            <a:off x="665803" y="370184"/>
            <a:ext cx="382148" cy="316914"/>
          </a:xfrm>
          <a:prstGeom prst="star5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6F0AE743-458D-1FA4-53C4-2C9848967396}"/>
              </a:ext>
            </a:extLst>
          </p:cNvPr>
          <p:cNvSpPr txBox="1">
            <a:spLocks/>
          </p:cNvSpPr>
          <p:nvPr/>
        </p:nvSpPr>
        <p:spPr>
          <a:xfrm>
            <a:off x="-271514" y="4166191"/>
            <a:ext cx="9382125" cy="418374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350" dirty="0"/>
            </a:br>
            <a:r>
              <a:rPr lang="en-US" sz="1350" dirty="0"/>
              <a:t>-            </a:t>
            </a: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</a:rPr>
              <a:t>cmip6-pds/CMIP6/CFMIP/NCAR/CESM2/aqua-4xCO2/r1i1p1f1/Amon/co2mass/</a:t>
            </a:r>
            <a:r>
              <a:rPr lang="en-US" altLang="en-US" sz="1200" b="0" dirty="0" err="1">
                <a:solidFill>
                  <a:schemeClr val="tx1"/>
                </a:solidFill>
                <a:latin typeface="Arial" panose="020B0604020202020204" pitchFamily="34" charset="0"/>
              </a:rPr>
              <a:t>gn</a:t>
            </a:r>
            <a:r>
              <a:rPr lang="en-US" altLang="en-US" sz="1200" b="0" dirty="0">
                <a:solidFill>
                  <a:schemeClr val="tx1"/>
                </a:solidFill>
                <a:latin typeface="Arial" panose="020B0604020202020204" pitchFamily="34" charset="0"/>
              </a:rPr>
              <a:t>/v20190816</a:t>
            </a:r>
            <a:r>
              <a:rPr lang="en-US" sz="1200" dirty="0"/>
              <a:t> @ AWS Open Data Object Store</a:t>
            </a:r>
            <a:endParaRPr lang="en-US" sz="1350" dirty="0"/>
          </a:p>
        </p:txBody>
      </p:sp>
      <p:sp>
        <p:nvSpPr>
          <p:cNvPr id="100" name="Title 1">
            <a:extLst>
              <a:ext uri="{FF2B5EF4-FFF2-40B4-BE49-F238E27FC236}">
                <a16:creationId xmlns:a16="http://schemas.microsoft.com/office/drawing/2014/main" id="{32393433-FF82-FD82-C4DC-FC755BB4D657}"/>
              </a:ext>
            </a:extLst>
          </p:cNvPr>
          <p:cNvSpPr txBox="1">
            <a:spLocks/>
          </p:cNvSpPr>
          <p:nvPr/>
        </p:nvSpPr>
        <p:spPr>
          <a:xfrm>
            <a:off x="578524" y="4138156"/>
            <a:ext cx="8537576" cy="282107"/>
          </a:xfrm>
          <a:prstGeom prst="rect">
            <a:avLst/>
          </a:prstGeom>
        </p:spPr>
        <p:txBody>
          <a:bodyPr vert="horz" lIns="68580" tIns="0" rIns="68580" bIns="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/>
              <a:t>          </a:t>
            </a:r>
            <a:r>
              <a:rPr lang="en-US" altLang="en-US" sz="2250" b="0" dirty="0" err="1">
                <a:solidFill>
                  <a:schemeClr val="tx1"/>
                </a:solidFill>
                <a:latin typeface="Arial" panose="020B0604020202020204" pitchFamily="34" charset="0"/>
              </a:rPr>
              <a:t>rda</a:t>
            </a:r>
            <a:r>
              <a:rPr lang="en-US" altLang="en-US" sz="2250" b="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tx1"/>
                </a:solidFill>
                <a:latin typeface="Arial" panose="020B0604020202020204" pitchFamily="34" charset="0"/>
              </a:rPr>
              <a:t>harshah</a:t>
            </a:r>
            <a:r>
              <a:rPr lang="en-US" altLang="en-US" sz="2250" b="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tx1"/>
                </a:solidFill>
                <a:latin typeface="Arial" panose="020B0604020202020204" pitchFamily="34" charset="0"/>
              </a:rPr>
              <a:t>osdf_data</a:t>
            </a:r>
            <a:r>
              <a:rPr lang="en-US" altLang="en-US" sz="2250" b="0" dirty="0">
                <a:solidFill>
                  <a:schemeClr val="tx1"/>
                </a:solidFill>
                <a:latin typeface="Arial" panose="020B0604020202020204" pitchFamily="34" charset="0"/>
              </a:rPr>
              <a:t>/HadCRUT.5.0.2.0.analysis.summary_series.global.monthly.zarr </a:t>
            </a:r>
            <a:r>
              <a:rPr lang="en-US" sz="2250" dirty="0"/>
              <a:t>@ NCAR Object Store </a:t>
            </a:r>
            <a:endParaRPr lang="en-US" sz="1350" dirty="0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95695CFD-88F6-B46F-D74E-0C4F1BFC3AF6}"/>
              </a:ext>
            </a:extLst>
          </p:cNvPr>
          <p:cNvSpPr/>
          <p:nvPr/>
        </p:nvSpPr>
        <p:spPr>
          <a:xfrm>
            <a:off x="465395" y="4016157"/>
            <a:ext cx="391482" cy="300068"/>
          </a:xfrm>
          <a:prstGeom prst="star5">
            <a:avLst/>
          </a:prstGeom>
          <a:solidFill>
            <a:schemeClr val="tx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id="{9594D347-5D89-C3A3-C983-09FADA8F9EDC}"/>
              </a:ext>
            </a:extLst>
          </p:cNvPr>
          <p:cNvSpPr/>
          <p:nvPr/>
        </p:nvSpPr>
        <p:spPr>
          <a:xfrm>
            <a:off x="-551" y="4277775"/>
            <a:ext cx="308113" cy="273844"/>
          </a:xfrm>
          <a:prstGeom prst="star5">
            <a:avLst/>
          </a:prstGeom>
          <a:solidFill>
            <a:srgbClr val="C00000">
              <a:alpha val="78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FB1E61-4E40-8D0B-FFFF-205786E3A7AF}"/>
              </a:ext>
            </a:extLst>
          </p:cNvPr>
          <p:cNvGrpSpPr/>
          <p:nvPr/>
        </p:nvGrpSpPr>
        <p:grpSpPr>
          <a:xfrm>
            <a:off x="3198650" y="2252681"/>
            <a:ext cx="701405" cy="1317984"/>
            <a:chOff x="4264867" y="3003574"/>
            <a:chExt cx="935206" cy="1757312"/>
          </a:xfrm>
        </p:grpSpPr>
        <p:sp>
          <p:nvSpPr>
            <p:cNvPr id="91" name="Star: 5 Points 90">
              <a:extLst>
                <a:ext uri="{FF2B5EF4-FFF2-40B4-BE49-F238E27FC236}">
                  <a16:creationId xmlns:a16="http://schemas.microsoft.com/office/drawing/2014/main" id="{C87964AF-F68C-2AD2-E966-A28E3FA71715}"/>
                </a:ext>
              </a:extLst>
            </p:cNvPr>
            <p:cNvSpPr/>
            <p:nvPr/>
          </p:nvSpPr>
          <p:spPr>
            <a:xfrm>
              <a:off x="4690542" y="3003574"/>
              <a:ext cx="509531" cy="422552"/>
            </a:xfrm>
            <a:prstGeom prst="star5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Ins="274320" rtlCol="0" anchor="ctr"/>
            <a:lstStyle/>
            <a:p>
              <a:pPr algn="l"/>
              <a:endParaRPr lang="en-US" sz="1050" dirty="0"/>
            </a:p>
          </p:txBody>
        </p:sp>
        <p:sp>
          <p:nvSpPr>
            <p:cNvPr id="98" name="Star: 5 Points 97">
              <a:extLst>
                <a:ext uri="{FF2B5EF4-FFF2-40B4-BE49-F238E27FC236}">
                  <a16:creationId xmlns:a16="http://schemas.microsoft.com/office/drawing/2014/main" id="{D2901BFF-16A1-81D1-9389-45339E9E5F19}"/>
                </a:ext>
              </a:extLst>
            </p:cNvPr>
            <p:cNvSpPr/>
            <p:nvPr/>
          </p:nvSpPr>
          <p:spPr>
            <a:xfrm>
              <a:off x="4264867" y="4338334"/>
              <a:ext cx="509531" cy="422552"/>
            </a:xfrm>
            <a:prstGeom prst="star5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Ins="274320" rtlCol="0" anchor="ctr"/>
            <a:lstStyle/>
            <a:p>
              <a:pPr algn="l"/>
              <a:endParaRPr lang="en-US" sz="1050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F69F7DC-377C-6A59-996C-A6A563F7FD42}"/>
              </a:ext>
            </a:extLst>
          </p:cNvPr>
          <p:cNvSpPr txBox="1">
            <a:spLocks/>
          </p:cNvSpPr>
          <p:nvPr/>
        </p:nvSpPr>
        <p:spPr>
          <a:xfrm>
            <a:off x="845627" y="4052312"/>
            <a:ext cx="8182779" cy="300068"/>
          </a:xfrm>
          <a:prstGeom prst="rect">
            <a:avLst/>
          </a:prstGeom>
          <a:solidFill>
            <a:srgbClr val="0070C0"/>
          </a:solidFill>
        </p:spPr>
        <p:txBody>
          <a:bodyPr vert="horz" lIns="0" tIns="68580" rIns="0" bIns="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 dirty="0">
                <a:solidFill>
                  <a:schemeClr val="bg1"/>
                </a:solidFill>
              </a:rPr>
              <a:t>NCAR</a:t>
            </a:r>
            <a:r>
              <a:rPr lang="en-US" sz="1725" dirty="0">
                <a:solidFill>
                  <a:schemeClr val="bg1"/>
                </a:solidFill>
              </a:rPr>
              <a:t>/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rda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harshah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osdf_data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/HadCRUT.5.0.2.0.analysis.summary_series.global.monthly.zarr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03C875-45DF-2A4A-B012-809C49C27F00}"/>
              </a:ext>
            </a:extLst>
          </p:cNvPr>
          <p:cNvSpPr txBox="1">
            <a:spLocks/>
          </p:cNvSpPr>
          <p:nvPr/>
        </p:nvSpPr>
        <p:spPr>
          <a:xfrm>
            <a:off x="307561" y="4325132"/>
            <a:ext cx="8720845" cy="201095"/>
          </a:xfrm>
          <a:prstGeom prst="rect">
            <a:avLst/>
          </a:prstGeom>
          <a:solidFill>
            <a:srgbClr val="0070C0"/>
          </a:solidFill>
        </p:spPr>
        <p:txBody>
          <a:bodyPr vert="horz" lIns="0" tIns="68580" rIns="0" bIns="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50" dirty="0"/>
              <a:t> </a:t>
            </a:r>
            <a:r>
              <a:rPr lang="en-US" sz="2025" dirty="0">
                <a:solidFill>
                  <a:schemeClr val="bg1"/>
                </a:solidFill>
              </a:rPr>
              <a:t>AWS-</a:t>
            </a:r>
            <a:r>
              <a:rPr lang="en-US" sz="2025" dirty="0" err="1">
                <a:solidFill>
                  <a:schemeClr val="bg1"/>
                </a:solidFill>
              </a:rPr>
              <a:t>OpenData</a:t>
            </a:r>
            <a:r>
              <a:rPr lang="en-US" sz="2025" dirty="0">
                <a:solidFill>
                  <a:schemeClr val="bg1"/>
                </a:solidFill>
              </a:rPr>
              <a:t>/US-West-2</a:t>
            </a:r>
            <a:r>
              <a:rPr lang="en-US" sz="1350" dirty="0">
                <a:solidFill>
                  <a:schemeClr val="bg1"/>
                </a:solidFill>
              </a:rPr>
              <a:t>/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cmip6-pds/CMIP6/CFMIP/NCAR/CESM2/aqua-4xCO2/r1i1p1f1/Amon/co2mass/</a:t>
            </a:r>
            <a:r>
              <a:rPr lang="en-US" altLang="en-US" sz="2250" b="0" dirty="0" err="1">
                <a:solidFill>
                  <a:schemeClr val="bg1"/>
                </a:solidFill>
                <a:latin typeface="Arial" panose="020B0604020202020204" pitchFamily="34" charset="0"/>
              </a:rPr>
              <a:t>gn</a:t>
            </a:r>
            <a:r>
              <a:rPr lang="en-US" altLang="en-US" sz="2250" b="0" dirty="0">
                <a:solidFill>
                  <a:schemeClr val="bg1"/>
                </a:solidFill>
                <a:latin typeface="Arial" panose="020B0604020202020204" pitchFamily="34" charset="0"/>
              </a:rPr>
              <a:t>/v20190816</a:t>
            </a:r>
            <a:endParaRPr lang="en-US" sz="105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6EECD-8484-BC33-0C9E-2571C36C48DF}"/>
              </a:ext>
            </a:extLst>
          </p:cNvPr>
          <p:cNvGrpSpPr/>
          <p:nvPr/>
        </p:nvGrpSpPr>
        <p:grpSpPr>
          <a:xfrm>
            <a:off x="3747042" y="2261053"/>
            <a:ext cx="672508" cy="1314240"/>
            <a:chOff x="5892837" y="3008199"/>
            <a:chExt cx="896677" cy="1752320"/>
          </a:xfrm>
        </p:grpSpPr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5CE8A69F-9DDD-44D4-E6B4-7C7184587C68}"/>
                </a:ext>
              </a:extLst>
            </p:cNvPr>
            <p:cNvSpPr/>
            <p:nvPr/>
          </p:nvSpPr>
          <p:spPr>
            <a:xfrm>
              <a:off x="6336659" y="3008199"/>
              <a:ext cx="452855" cy="413302"/>
            </a:xfrm>
            <a:prstGeom prst="star5">
              <a:avLst/>
            </a:prstGeom>
            <a:solidFill>
              <a:srgbClr val="C00000">
                <a:alpha val="78000"/>
              </a:srgb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Ins="274320" rtlCol="0" anchor="ctr"/>
            <a:lstStyle/>
            <a:p>
              <a:pPr algn="l"/>
              <a:endParaRPr lang="en-US" sz="1050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A4499CF-D2BF-3028-7EA2-58B69C684330}"/>
                </a:ext>
              </a:extLst>
            </p:cNvPr>
            <p:cNvSpPr/>
            <p:nvPr/>
          </p:nvSpPr>
          <p:spPr>
            <a:xfrm>
              <a:off x="5892837" y="4347217"/>
              <a:ext cx="452855" cy="413302"/>
            </a:xfrm>
            <a:prstGeom prst="star5">
              <a:avLst/>
            </a:prstGeom>
            <a:solidFill>
              <a:srgbClr val="C00000">
                <a:alpha val="78000"/>
              </a:srgb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60" rIns="274320" rtlCol="0" anchor="ctr"/>
            <a:lstStyle/>
            <a:p>
              <a:pPr algn="l"/>
              <a:endParaRPr lang="en-US" sz="1050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3C7FD0-E79B-2DBD-410B-4B657429EC8A}"/>
              </a:ext>
            </a:extLst>
          </p:cNvPr>
          <p:cNvCxnSpPr>
            <a:cxnSpLocks/>
          </p:cNvCxnSpPr>
          <p:nvPr/>
        </p:nvCxnSpPr>
        <p:spPr>
          <a:xfrm>
            <a:off x="5481526" y="1483964"/>
            <a:ext cx="31982" cy="1528860"/>
          </a:xfrm>
          <a:prstGeom prst="line">
            <a:avLst/>
          </a:prstGeom>
          <a:ln w="76200">
            <a:solidFill>
              <a:schemeClr val="accent6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B2B0D4-449A-0293-B8FA-A78BA4491D26}"/>
              </a:ext>
            </a:extLst>
          </p:cNvPr>
          <p:cNvCxnSpPr>
            <a:cxnSpLocks/>
          </p:cNvCxnSpPr>
          <p:nvPr/>
        </p:nvCxnSpPr>
        <p:spPr>
          <a:xfrm>
            <a:off x="3483802" y="1483963"/>
            <a:ext cx="0" cy="734663"/>
          </a:xfrm>
          <a:prstGeom prst="line">
            <a:avLst/>
          </a:prstGeom>
          <a:ln w="76200">
            <a:solidFill>
              <a:schemeClr val="accent6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4B428D7-AF55-2EBC-D3D8-52C0C557F2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6108" y="1653806"/>
            <a:ext cx="835502" cy="588278"/>
          </a:xfrm>
          <a:prstGeom prst="bentConnector3">
            <a:avLst>
              <a:gd name="adj1" fmla="val 97819"/>
            </a:avLst>
          </a:prstGeom>
          <a:ln w="76200">
            <a:solidFill>
              <a:schemeClr val="accent6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4F256D9-4236-655B-A4D5-C65E43C1A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9699" y="703725"/>
            <a:ext cx="2555955" cy="2544096"/>
          </a:xfrm>
          <a:prstGeom prst="bentConnector3">
            <a:avLst>
              <a:gd name="adj1" fmla="val 58854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4767B5-3352-AE29-C3C5-7A0E6845C0FA}"/>
              </a:ext>
            </a:extLst>
          </p:cNvPr>
          <p:cNvCxnSpPr>
            <a:cxnSpLocks/>
          </p:cNvCxnSpPr>
          <p:nvPr/>
        </p:nvCxnSpPr>
        <p:spPr>
          <a:xfrm>
            <a:off x="5018433" y="2342648"/>
            <a:ext cx="22381" cy="754752"/>
          </a:xfrm>
          <a:prstGeom prst="line">
            <a:avLst/>
          </a:prstGeom>
          <a:ln w="76200">
            <a:solidFill>
              <a:schemeClr val="accent6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0563DE-994E-22C9-C953-42839B22EC5D}"/>
              </a:ext>
            </a:extLst>
          </p:cNvPr>
          <p:cNvCxnSpPr>
            <a:cxnSpLocks/>
          </p:cNvCxnSpPr>
          <p:nvPr/>
        </p:nvCxnSpPr>
        <p:spPr>
          <a:xfrm>
            <a:off x="1523824" y="990949"/>
            <a:ext cx="0" cy="348407"/>
          </a:xfrm>
          <a:prstGeom prst="line">
            <a:avLst/>
          </a:prstGeom>
          <a:ln w="76200">
            <a:solidFill>
              <a:schemeClr val="accent6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E4A381-C2EF-97A8-9045-4EFF3C396F98}"/>
              </a:ext>
            </a:extLst>
          </p:cNvPr>
          <p:cNvCxnSpPr>
            <a:cxnSpLocks/>
          </p:cNvCxnSpPr>
          <p:nvPr/>
        </p:nvCxnSpPr>
        <p:spPr>
          <a:xfrm>
            <a:off x="5362438" y="1578218"/>
            <a:ext cx="31982" cy="1528860"/>
          </a:xfrm>
          <a:prstGeom prst="line">
            <a:avLst/>
          </a:prstGeom>
          <a:ln w="76200">
            <a:solidFill>
              <a:schemeClr val="accent6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FD9411-C9C9-F48D-E66F-8D4DDB47416A}"/>
              </a:ext>
            </a:extLst>
          </p:cNvPr>
          <p:cNvCxnSpPr>
            <a:cxnSpLocks/>
          </p:cNvCxnSpPr>
          <p:nvPr/>
        </p:nvCxnSpPr>
        <p:spPr>
          <a:xfrm>
            <a:off x="3611101" y="1559557"/>
            <a:ext cx="0" cy="734663"/>
          </a:xfrm>
          <a:prstGeom prst="line">
            <a:avLst/>
          </a:prstGeom>
          <a:ln w="76200">
            <a:solidFill>
              <a:schemeClr val="accent6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B150977-E030-608C-E57F-C1CBA7AA1870}"/>
              </a:ext>
            </a:extLst>
          </p:cNvPr>
          <p:cNvSpPr/>
          <p:nvPr/>
        </p:nvSpPr>
        <p:spPr>
          <a:xfrm>
            <a:off x="798261" y="494623"/>
            <a:ext cx="95491" cy="11174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6EAE47-97B8-4F95-7CAB-9DA99A82045E}"/>
              </a:ext>
            </a:extLst>
          </p:cNvPr>
          <p:cNvSpPr/>
          <p:nvPr/>
        </p:nvSpPr>
        <p:spPr>
          <a:xfrm>
            <a:off x="803885" y="507667"/>
            <a:ext cx="95491" cy="11174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AF84BD6-BA12-1099-1C74-90E0C41621CB}"/>
              </a:ext>
            </a:extLst>
          </p:cNvPr>
          <p:cNvSpPr/>
          <p:nvPr/>
        </p:nvSpPr>
        <p:spPr>
          <a:xfrm>
            <a:off x="802603" y="491711"/>
            <a:ext cx="95491" cy="111746"/>
          </a:xfrm>
          <a:prstGeom prst="rect">
            <a:avLst/>
          </a:prstGeom>
          <a:solidFill>
            <a:schemeClr val="tx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274320" rtlCol="0" anchor="ctr"/>
          <a:lstStyle/>
          <a:p>
            <a:pPr algn="l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5A72D-8950-4736-6D69-5892D5586781}"/>
              </a:ext>
            </a:extLst>
          </p:cNvPr>
          <p:cNvSpPr txBox="1"/>
          <p:nvPr/>
        </p:nvSpPr>
        <p:spPr>
          <a:xfrm>
            <a:off x="240931" y="2882526"/>
            <a:ext cx="2210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[1] Pelican Get (OSDF, NCAR/…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090C3-D53A-7334-D83E-85E4448AFC6D}"/>
              </a:ext>
            </a:extLst>
          </p:cNvPr>
          <p:cNvSpPr txBox="1"/>
          <p:nvPr/>
        </p:nvSpPr>
        <p:spPr>
          <a:xfrm>
            <a:off x="244393" y="3148994"/>
            <a:ext cx="21419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[2] Pelican Get (OSDF, AWS-…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A6A7E-B6C3-3558-E626-6C533EEC410D}"/>
              </a:ext>
            </a:extLst>
          </p:cNvPr>
          <p:cNvSpPr txBox="1"/>
          <p:nvPr/>
        </p:nvSpPr>
        <p:spPr>
          <a:xfrm>
            <a:off x="249557" y="3394673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[3] Visualize (…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E91570-4A9C-7759-E82D-AA5EAFC208C5}"/>
              </a:ext>
            </a:extLst>
          </p:cNvPr>
          <p:cNvSpPr txBox="1"/>
          <p:nvPr/>
        </p:nvSpPr>
        <p:spPr>
          <a:xfrm>
            <a:off x="10343693" y="31309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0.03542 L -0.00013 0.32153 L 0.27591 0.32246 L 0.27851 0.55672 L 0.27851 0.55695 L 0.27851 0.55579 " pathEditMode="relative" rAng="0" ptsTypes="AAAAAA">
                                      <p:cBhvr>
                                        <p:cTn id="72" dur="5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542 L -0.00013 0.32153 L 0.27591 0.32245 L 0.27851 0.55671 L 0.27851 0.55695 L 0.27851 0.55579 " pathEditMode="relative" rAng="0" ptsTypes="AAAAAA">
                                      <p:cBhvr>
                                        <p:cTn id="75" dur="5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2606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3 0.03542 L -0.00013 0.32153 L 0.27591 0.32246 L 0.27851 0.55671 L 0.27851 0.55695 L 0.27851 0.55579 " pathEditMode="relative" rAng="0" ptsTypes="AAAAAA">
                                      <p:cBhvr>
                                        <p:cTn id="80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2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4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9" grpId="0"/>
      <p:bldP spid="100" grpId="0"/>
      <p:bldP spid="102" grpId="0" animBg="1"/>
      <p:bldP spid="103" grpId="0" animBg="1"/>
      <p:bldP spid="4" grpId="0" animBg="1"/>
      <p:bldP spid="8" grpId="0" animBg="1"/>
      <p:bldP spid="96" grpId="0" animBg="1"/>
      <p:bldP spid="97" grpId="0" animBg="1"/>
      <p:bldP spid="104" grpId="0" animBg="1"/>
      <p:bldP spid="24" grpId="0"/>
      <p:bldP spid="25" grpId="0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body" idx="1"/>
          </p:nvPr>
        </p:nvSpPr>
        <p:spPr>
          <a:xfrm>
            <a:off x="444500" y="1011568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Place files in 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/data/</a:t>
            </a:r>
            <a:r>
              <a:rPr lang="en-US" sz="2400" dirty="0">
                <a:solidFill>
                  <a:srgbClr val="C7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4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4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36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"OSDF" cache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Placing Files in OSDF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7" name="Google Shape;397;p3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Access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36"/>
          <p:cNvCxnSpPr>
            <a:cxnSpLocks/>
            <a:endCxn id="398" idx="0"/>
          </p:cNvCxnSpPr>
          <p:nvPr/>
        </p:nvCxnSpPr>
        <p:spPr>
          <a:xfrm>
            <a:off x="1472552" y="3193494"/>
            <a:ext cx="1365898" cy="50220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06" name="Google Shape;406;p36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158457" y="1683972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36"/>
          <p:cNvSpPr/>
          <p:nvPr/>
        </p:nvSpPr>
        <p:spPr>
          <a:xfrm>
            <a:off x="166915" y="3131540"/>
            <a:ext cx="800100" cy="346364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405;p36">
            <a:extLst>
              <a:ext uri="{FF2B5EF4-FFF2-40B4-BE49-F238E27FC236}">
                <a16:creationId xmlns:a16="http://schemas.microsoft.com/office/drawing/2014/main" id="{49568B46-19DA-C407-A117-57818D13340B}"/>
              </a:ext>
            </a:extLst>
          </p:cNvPr>
          <p:cNvCxnSpPr>
            <a:cxnSpLocks/>
            <a:stCxn id="400" idx="2"/>
            <a:endCxn id="398" idx="0"/>
          </p:cNvCxnSpPr>
          <p:nvPr/>
        </p:nvCxnSpPr>
        <p:spPr>
          <a:xfrm flipH="1">
            <a:off x="2838450" y="2959000"/>
            <a:ext cx="647700" cy="736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In reality, “big data” is relative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What is ‘big’ for </a:t>
            </a:r>
            <a:r>
              <a:rPr lang="en-US" i="1"/>
              <a:t>you</a:t>
            </a:r>
            <a:r>
              <a:rPr lang="en-US"/>
              <a:t>? Why?</a:t>
            </a:r>
            <a:endParaRPr/>
          </a:p>
          <a:p>
            <a:pPr marL="74295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Volume, velocity, variety!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think: a million 1-KB files, versus one 1-TB file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145" name="Google Shape;145;p7"/>
          <p:cNvCxnSpPr/>
          <p:nvPr/>
        </p:nvCxnSpPr>
        <p:spPr>
          <a:xfrm>
            <a:off x="3917576" y="584200"/>
            <a:ext cx="743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rgbClr val="23005F"/>
                </a:solidFill>
              </a:rPr>
              <a:t>Use HTCondor transfer for other files</a:t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"OSDF" cache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Obtaining Files in OSDF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7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7;p36">
            <a:extLst>
              <a:ext uri="{FF2B5EF4-FFF2-40B4-BE49-F238E27FC236}">
                <a16:creationId xmlns:a16="http://schemas.microsoft.com/office/drawing/2014/main" id="{F5CC71BE-606F-35F0-8899-C82E18D4FA15}"/>
              </a:ext>
            </a:extLst>
          </p:cNvPr>
          <p:cNvSpPr/>
          <p:nvPr/>
        </p:nvSpPr>
        <p:spPr>
          <a:xfrm>
            <a:off x="158457" y="1683972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Execute point downloads the large file through the cache</a:t>
            </a:r>
            <a:endParaRPr sz="24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8"/>
          <p:cNvSpPr/>
          <p:nvPr/>
        </p:nvSpPr>
        <p:spPr>
          <a:xfrm rot="1923183">
            <a:off x="6202323" y="3501611"/>
            <a:ext cx="2215539" cy="1595333"/>
          </a:xfrm>
          <a:prstGeom prst="cloud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5727700" y="2095500"/>
            <a:ext cx="1638300" cy="850800"/>
          </a:xfrm>
          <a:prstGeom prst="rect">
            <a:avLst/>
          </a:prstGeom>
          <a:solidFill>
            <a:srgbClr val="FF828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"OSDF" cache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Obtaining Files in OSDF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3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6350000" y="368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3543300" y="31750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2667000" y="2108200"/>
            <a:ext cx="1638300" cy="850800"/>
          </a:xfrm>
          <a:prstGeom prst="rect">
            <a:avLst/>
          </a:prstGeom>
          <a:solidFill>
            <a:srgbClr val="FF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>
                <a:solidFill>
                  <a:schemeClr val="dk1"/>
                </a:solidFill>
              </a:rPr>
              <a:t>OSDF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origin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4165600" y="32893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7061200" y="3073400"/>
            <a:ext cx="139800" cy="4953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3987800" y="2616200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8"/>
          <p:cNvSpPr/>
          <p:nvPr/>
        </p:nvSpPr>
        <p:spPr>
          <a:xfrm>
            <a:off x="6502400" y="3835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6654800" y="39878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5192746" y="2619845"/>
            <a:ext cx="800100" cy="381000"/>
          </a:xfrm>
          <a:prstGeom prst="ellipse">
            <a:avLst/>
          </a:prstGeom>
          <a:solidFill>
            <a:srgbClr val="FFE2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/>
          <p:nvPr/>
        </p:nvSpPr>
        <p:spPr>
          <a:xfrm rot="2019642">
            <a:off x="5823787" y="2791745"/>
            <a:ext cx="2273245" cy="531597"/>
          </a:xfrm>
          <a:prstGeom prst="curvedDownArrow">
            <a:avLst>
              <a:gd name="adj1" fmla="val 25000"/>
              <a:gd name="adj2" fmla="val 40166"/>
              <a:gd name="adj3" fmla="val 25000"/>
            </a:avLst>
          </a:prstGeom>
          <a:solidFill>
            <a:srgbClr val="121187"/>
          </a:solidFill>
          <a:ln w="38100" cap="flat" cmpd="sng">
            <a:solidFill>
              <a:srgbClr val="1211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2019300" y="36957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Point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144495" y="2327222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4350011" y="2101850"/>
            <a:ext cx="15123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07;p36">
            <a:extLst>
              <a:ext uri="{FF2B5EF4-FFF2-40B4-BE49-F238E27FC236}">
                <a16:creationId xmlns:a16="http://schemas.microsoft.com/office/drawing/2014/main" id="{69017C59-C5B4-1866-93F8-6B3A62CA5A37}"/>
              </a:ext>
            </a:extLst>
          </p:cNvPr>
          <p:cNvSpPr/>
          <p:nvPr/>
        </p:nvSpPr>
        <p:spPr>
          <a:xfrm>
            <a:off x="158457" y="1683972"/>
            <a:ext cx="40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dirty="0" err="1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2000" b="1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/data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000" b="1" i="0" u="none" strike="noStrike" cap="none" dirty="0">
                <a:solidFill>
                  <a:srgbClr val="23005F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20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osdf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:///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ospool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apXX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/data/</a:t>
            </a:r>
            <a:r>
              <a:rPr lang="en-US" sz="18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/…</a:t>
            </a:r>
            <a:endParaRPr sz="28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3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the Submit File</a:t>
            </a:r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CCFCD0-FAD4-CE88-A154-E9721B447A00}"/>
              </a:ext>
            </a:extLst>
          </p:cNvPr>
          <p:cNvCxnSpPr/>
          <p:nvPr/>
        </p:nvCxnSpPr>
        <p:spPr>
          <a:xfrm flipV="1">
            <a:off x="4669971" y="1967593"/>
            <a:ext cx="0" cy="547007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1C7FBE-F549-FE23-991B-8641B74E9FC9}"/>
              </a:ext>
            </a:extLst>
          </p:cNvPr>
          <p:cNvSpPr txBox="1"/>
          <p:nvPr/>
        </p:nvSpPr>
        <p:spPr>
          <a:xfrm>
            <a:off x="3682090" y="257991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FF9900"/>
                </a:solidFill>
              </a:rPr>
              <a:t>3 slashes, not 2!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5fb2516c30_0_105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about output?</a:t>
            </a:r>
            <a:endParaRPr/>
          </a:p>
        </p:txBody>
      </p:sp>
      <p:sp>
        <p:nvSpPr>
          <p:cNvPr id="543" name="Google Shape;543;g25fb2516c30_0_10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25fb2516c30_0_10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</p:spPr>
        <p:txBody>
          <a:bodyPr spcFirstLastPara="1" wrap="square" lIns="91400" tIns="45700" rIns="91400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and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550" name="Google Shape;550;p4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51" name="Google Shape;551;p4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aphicFrame>
        <p:nvGraphicFramePr>
          <p:cNvPr id="552" name="Google Shape;552;p41"/>
          <p:cNvGraphicFramePr/>
          <p:nvPr/>
        </p:nvGraphicFramePr>
        <p:xfrm>
          <a:off x="488950" y="2341307"/>
          <a:ext cx="8166100" cy="212349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method of delivery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within executable or arguments?</a:t>
                      </a:r>
                      <a:endParaRPr sz="1800" u="none" strike="sng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tiny – </a:t>
                      </a:r>
                      <a:r>
                        <a:rPr lang="en-US" sz="1800" b="1" u="sng" strike="noStrike" cap="none"/>
                        <a:t>1GB,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HTCondor file transfer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20GB+,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shared file system (local copy, local execute servers)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" name="Google Shape;553;p41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1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2"/>
          <p:cNvSpPr txBox="1">
            <a:spLocks noGrp="1"/>
          </p:cNvSpPr>
          <p:nvPr>
            <p:ph type="title"/>
          </p:nvPr>
        </p:nvSpPr>
        <p:spPr>
          <a:xfrm>
            <a:off x="1228726" y="85725"/>
            <a:ext cx="694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61" name="Google Shape;561;p4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graphicFrame>
        <p:nvGraphicFramePr>
          <p:cNvPr id="562" name="Google Shape;562;p42"/>
          <p:cNvGraphicFramePr/>
          <p:nvPr/>
        </p:nvGraphicFramePr>
        <p:xfrm>
          <a:off x="488950" y="2341307"/>
          <a:ext cx="8166100" cy="212349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method of delivery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sngStrike" cap="none"/>
                        <a:t>within executable or arguments?</a:t>
                      </a:r>
                      <a:endParaRPr sz="1800" u="none" strike="sng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tiny – </a:t>
                      </a:r>
                      <a:r>
                        <a:rPr lang="en-US" sz="1800" b="1" u="sng" strike="noStrike" cap="none"/>
                        <a:t>1GB,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HTCondor file transfer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20GB,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unique or shared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20GB+, 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shared file system (local copy, local execute servers)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" name="Google Shape;563;p42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2"/>
          <p:cNvSpPr/>
          <p:nvPr/>
        </p:nvSpPr>
        <p:spPr>
          <a:xfrm rot="10800000">
            <a:off x="2552800" y="1105000"/>
            <a:ext cx="2679600" cy="8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2"/>
          <p:cNvSpPr/>
          <p:nvPr/>
        </p:nvSpPr>
        <p:spPr>
          <a:xfrm>
            <a:off x="419100" y="3424518"/>
            <a:ext cx="8305800" cy="7188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100" dirty="0"/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endParaRPr sz="21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en-US" sz="21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transfer_output_remaps</a:t>
            </a:r>
            <a:r>
              <a:rPr lang="en-US" sz="2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"Output.txt = osdf:///ospool/apXX/data/</a:t>
            </a:r>
            <a:r>
              <a:rPr lang="en-US" sz="21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2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/Output.txt"</a:t>
            </a:r>
            <a:endParaRPr sz="21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4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Writing to OSDF</a:t>
            </a:r>
            <a:endParaRPr dirty="0"/>
          </a:p>
        </p:txBody>
      </p:sp>
      <p:sp>
        <p:nvSpPr>
          <p:cNvPr id="572" name="Google Shape;572;p4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C8910-A7A7-9CD5-C197-C7B9F0E097B3}"/>
              </a:ext>
            </a:extLst>
          </p:cNvPr>
          <p:cNvSpPr txBox="1"/>
          <p:nvPr/>
        </p:nvSpPr>
        <p:spPr>
          <a:xfrm>
            <a:off x="1795439" y="3722915"/>
            <a:ext cx="5553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*Use semicolons (;) to separate multiple entries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1B57-662E-2F86-2008-04FAC7F9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More info about Pelican: HTC24 talks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C3270-603B-68E3-72AB-9CEF52F1A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2000" dirty="0"/>
              <a:t>"Deployment Scale and Use of OSDF" session:</a:t>
            </a:r>
            <a:br>
              <a:rPr lang="en" sz="2000" dirty="0"/>
            </a:br>
            <a:r>
              <a:rPr lang="en" sz="2000" u="sng" dirty="0">
                <a:solidFill>
                  <a:schemeClr val="hlink"/>
                </a:solidFill>
                <a:hlinkClick r:id="rId3"/>
              </a:rPr>
              <a:t>https://agenda.hep.wisc.edu/event/2175/contributions/30968/</a:t>
            </a:r>
            <a:endParaRPr lang="en" sz="2000" u="sng" dirty="0">
              <a:solidFill>
                <a:schemeClr val="hlink"/>
              </a:solidFill>
            </a:endParaRPr>
          </a:p>
          <a:p>
            <a:r>
              <a:rPr lang="en-US" sz="2000" dirty="0"/>
              <a:t>"Introducing Pelican: Powering the OSDF"</a:t>
            </a:r>
            <a:br>
              <a:rPr lang="en-US" sz="2000" dirty="0"/>
            </a:br>
            <a:r>
              <a:rPr lang="en-US" sz="2000" u="sng" dirty="0">
                <a:solidFill>
                  <a:schemeClr val="hlink"/>
                </a:solidFill>
                <a:hlinkClick r:id="rId4"/>
              </a:rPr>
              <a:t>https://agenda.hep.wisc.edu/event/2175/contributions/30967/</a:t>
            </a:r>
            <a:endParaRPr lang="en-US" sz="2000" dirty="0"/>
          </a:p>
          <a:p>
            <a:r>
              <a:rPr lang="en-US" sz="2000" dirty="0"/>
              <a:t>"Pelican under the hood: how the data federation works"</a:t>
            </a:r>
            <a:br>
              <a:rPr lang="en-US" sz="2000" dirty="0"/>
            </a:br>
            <a:r>
              <a:rPr lang="en-US" sz="2000" u="sng" dirty="0">
                <a:solidFill>
                  <a:schemeClr val="hlink"/>
                </a:solidFill>
                <a:hlinkClick r:id="rId5"/>
              </a:rPr>
              <a:t>https://agenda.hep.wisc.edu/event/2175/contributions/31334/</a:t>
            </a:r>
            <a:r>
              <a:rPr lang="en-US" sz="2000" dirty="0"/>
              <a:t> </a:t>
            </a:r>
          </a:p>
          <a:p>
            <a:r>
              <a:rPr lang="en-US" sz="2000" dirty="0"/>
              <a:t>"Connecting Pelican to your data"</a:t>
            </a:r>
            <a:br>
              <a:rPr lang="en-US" sz="2000" dirty="0"/>
            </a:br>
            <a:r>
              <a:rPr lang="en-US" sz="2000" u="sng" dirty="0">
                <a:solidFill>
                  <a:schemeClr val="hlink"/>
                </a:solidFill>
                <a:hlinkClick r:id="rId6"/>
              </a:rPr>
              <a:t>https://agenda.hep.wisc.edu/event/2175/contributions/31335/</a:t>
            </a:r>
            <a:r>
              <a:rPr lang="en-US" sz="2000" dirty="0"/>
              <a:t> </a:t>
            </a:r>
          </a:p>
          <a:p>
            <a:r>
              <a:rPr lang="en-US" sz="2000" dirty="0"/>
              <a:t>"Data in Flight: Delivering Data with Pelican – Tutorial"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https://agenda.hep.wisc.edu/event/2175/contributions/31337/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68EA7-D19E-792E-6D76-DDD970CE5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6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 txBox="1">
            <a:spLocks noGrp="1"/>
          </p:cNvSpPr>
          <p:nvPr>
            <p:ph type="body" idx="1"/>
          </p:nvPr>
        </p:nvSpPr>
        <p:spPr>
          <a:xfrm>
            <a:off x="444500" y="1000125"/>
            <a:ext cx="84327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600" b="1" dirty="0"/>
              <a:t>Make sure to delete data when you no longer need it in the origin!!!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</a:rPr>
              <a:t>Servers do NOT have unlimited space!</a:t>
            </a:r>
            <a:endParaRPr dirty="0">
              <a:solidFill>
                <a:srgbClr val="00206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2060"/>
                </a:solidFill>
              </a:rPr>
              <a:t>Some may regularly clean old data for you. Check with local support.</a:t>
            </a:r>
            <a:endParaRPr sz="2000" dirty="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dirty="0">
              <a:solidFill>
                <a:srgbClr val="0100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54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Cleaning Up Old Data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Quick Reference</a:t>
            </a:r>
            <a:endParaRPr/>
          </a:p>
        </p:txBody>
      </p:sp>
      <p:sp>
        <p:nvSpPr>
          <p:cNvPr id="594" name="Google Shape;594;p5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graphicFrame>
        <p:nvGraphicFramePr>
          <p:cNvPr id="595" name="Google Shape;595;p50"/>
          <p:cNvGraphicFramePr/>
          <p:nvPr>
            <p:extLst>
              <p:ext uri="{D42A27DB-BD31-4B8C-83A1-F6EECF244321}">
                <p14:modId xmlns:p14="http://schemas.microsoft.com/office/powerpoint/2010/main" val="1337689392"/>
              </p:ext>
            </p:extLst>
          </p:nvPr>
        </p:nvGraphicFramePr>
        <p:xfrm>
          <a:off x="336176" y="1360070"/>
          <a:ext cx="8471650" cy="3123930"/>
        </p:xfrm>
        <a:graphic>
          <a:graphicData uri="http://schemas.openxmlformats.org/drawingml/2006/table">
            <a:tbl>
              <a:tblPr firstRow="1" bandRow="1">
                <a:noFill/>
                <a:tableStyleId>{BAFB9CA0-705D-4B56-AFB4-C84E83DB73A4}</a:tableStyleId>
              </a:tblPr>
              <a:tblGrid>
                <a:gridCol w="127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Option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Input or Output?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File size limits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Placing files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In-job file movement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Accessibility?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HTCondor file transfer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 MB/file (in), 1 GB/file (out); 1 GB/tot (either)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via </a:t>
                      </a:r>
                      <a:r>
                        <a:rPr lang="en-US" sz="1400" u="none" strike="noStrike" cap="none" dirty="0" err="1"/>
                        <a:t>HTCondor</a:t>
                      </a:r>
                      <a:r>
                        <a:rPr lang="en-US" sz="1400" u="none" strike="noStrike" cap="none" dirty="0"/>
                        <a:t> access point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via HTCondor submit file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anywhere HTCondor jobs can run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OSDF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 GB/file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via </a:t>
                      </a:r>
                      <a:r>
                        <a:rPr lang="en-US" dirty="0" err="1"/>
                        <a:t>HTCondor</a:t>
                      </a:r>
                      <a:r>
                        <a:rPr lang="en-US" dirty="0"/>
                        <a:t> access point or Pelican origin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/>
                        <a:t>transfer_*_file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OSG-wide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(most sites),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by anyone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Shared filesystem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Input, likely output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TBs (may vary)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via mount location (may vary)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use directly, or copy into/out of execute dir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local cluster, only by YOU (usually)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4456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lang="en-US" sz="2800" b="1"/>
              <a:t>Input</a:t>
            </a:r>
            <a:r>
              <a:rPr lang="en-US" sz="2800"/>
              <a:t>” includes </a:t>
            </a:r>
            <a:r>
              <a:rPr lang="en-US" sz="2800" i="1"/>
              <a:t>any</a:t>
            </a:r>
            <a:r>
              <a:rPr lang="en-US" sz="2800"/>
              <a:t> files needed for the job to run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/>
              <a:t>data </a:t>
            </a:r>
            <a:r>
              <a:rPr lang="en-US" sz="2400" b="1" i="1"/>
              <a:t>and</a:t>
            </a:r>
            <a:r>
              <a:rPr lang="en-US" sz="2400"/>
              <a:t> </a:t>
            </a:r>
            <a:r>
              <a:rPr lang="en-US" sz="2400" u="sng"/>
              <a:t>software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2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“</a:t>
            </a:r>
            <a:r>
              <a:rPr lang="en-US" sz="2800" b="1"/>
              <a:t>Output</a:t>
            </a:r>
            <a:r>
              <a:rPr lang="en-US" sz="2800"/>
              <a:t>” includes any files produced for the job that </a:t>
            </a:r>
            <a:r>
              <a:rPr lang="en-US" sz="2800" i="1"/>
              <a:t>need to come back</a:t>
            </a:r>
            <a:endParaRPr sz="2800" i="1"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608" name="Google Shape;608;p54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78105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</a:pPr>
            <a:r>
              <a:rPr lang="en-US"/>
              <a:t>Shared Filesystem Details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2587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4" name="Google Shape;614;p55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  <a:endParaRPr/>
          </a:p>
        </p:txBody>
      </p:sp>
      <p:sp>
        <p:nvSpPr>
          <p:cNvPr id="615" name="Google Shape;615;p5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621" name="Google Shape;621;p5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NFS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AFS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HDFS (Hadoop)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CEPH</a:t>
            </a:r>
            <a:endParaRPr dirty="0"/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628" name="Google Shape;628;p5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/>
          </a:p>
          <a:p>
            <a:pPr marL="857250" lvl="1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7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637" name="Google Shape;637;p58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638" name="Google Shape;638;p58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8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8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1" name="Google Shape;641;p58"/>
          <p:cNvCxnSpPr>
            <a:stCxn id="640" idx="0"/>
            <a:endCxn id="638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42" name="Google Shape;642;p58"/>
          <p:cNvCxnSpPr>
            <a:stCxn id="640" idx="0"/>
            <a:endCxn id="639" idx="2"/>
          </p:cNvCxnSpPr>
          <p:nvPr/>
        </p:nvCxnSpPr>
        <p:spPr>
          <a:xfrm rot="10800000" flipH="1">
            <a:off x="457830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43" name="Google Shape;643;p58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8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8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8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8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8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9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655" name="Google Shape;655;p5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656" name="Google Shape;656;p59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9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1333500" y="2679700"/>
            <a:ext cx="6489600" cy="2159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9" name="Google Shape;659;p59"/>
          <p:cNvCxnSpPr>
            <a:stCxn id="658" idx="0"/>
            <a:endCxn id="656" idx="2"/>
          </p:cNvCxnSpPr>
          <p:nvPr/>
        </p:nvCxnSpPr>
        <p:spPr>
          <a:xfrm rot="10800000">
            <a:off x="2406600" y="2247700"/>
            <a:ext cx="2171700" cy="43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60" name="Google Shape;660;p59"/>
          <p:cNvCxnSpPr>
            <a:stCxn id="658" idx="0"/>
            <a:endCxn id="657" idx="2"/>
          </p:cNvCxnSpPr>
          <p:nvPr/>
        </p:nvCxnSpPr>
        <p:spPr>
          <a:xfrm rot="10800000" flipH="1">
            <a:off x="457830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61" name="Google Shape;661;p59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9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9"/>
          <p:cNvSpPr/>
          <p:nvPr/>
        </p:nvSpPr>
        <p:spPr>
          <a:xfrm>
            <a:off x="3743145" y="1028700"/>
            <a:ext cx="1717800" cy="17019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5397500" y="2413000"/>
            <a:ext cx="3746400" cy="138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sng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9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9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0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674" name="Google Shape;674;p6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675" name="Google Shape;675;p60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0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0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8" name="Google Shape;678;p60"/>
          <p:cNvCxnSpPr>
            <a:stCxn id="677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79" name="Google Shape;679;p60"/>
          <p:cNvCxnSpPr>
            <a:stCxn id="677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80" name="Google Shape;680;p60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0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0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0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60"/>
          <p:cNvSpPr txBox="1"/>
          <p:nvPr/>
        </p:nvSpPr>
        <p:spPr>
          <a:xfrm>
            <a:off x="1536700" y="22987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60"/>
          <p:cNvSpPr txBox="1"/>
          <p:nvPr/>
        </p:nvSpPr>
        <p:spPr>
          <a:xfrm>
            <a:off x="5905500" y="2273300"/>
            <a:ext cx="1580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1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693" name="Google Shape;693;p6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694" name="Google Shape;694;p61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1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7" name="Google Shape;697;p61"/>
          <p:cNvCxnSpPr>
            <a:stCxn id="69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98" name="Google Shape;698;p61"/>
          <p:cNvCxnSpPr>
            <a:stCxn id="696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99" name="Google Shape;699;p61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1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1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1"/>
          <p:cNvSpPr txBox="1"/>
          <p:nvPr/>
        </p:nvSpPr>
        <p:spPr>
          <a:xfrm>
            <a:off x="292100" y="2603500"/>
            <a:ext cx="1968600" cy="1200600"/>
          </a:xfrm>
          <a:prstGeom prst="rect">
            <a:avLst/>
          </a:prstGeom>
          <a:noFill/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1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61"/>
          <p:cNvSpPr/>
          <p:nvPr/>
        </p:nvSpPr>
        <p:spPr>
          <a:xfrm rot="2737842">
            <a:off x="1079466" y="2743114"/>
            <a:ext cx="2196972" cy="55900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1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2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712" name="Google Shape;712;p62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713" name="Google Shape;713;p62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2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6" name="Google Shape;716;p62"/>
          <p:cNvCxnSpPr>
            <a:stCxn id="71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17" name="Google Shape;717;p62"/>
          <p:cNvCxnSpPr>
            <a:stCxn id="715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18" name="Google Shape;718;p62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2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2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62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2"/>
          <p:cNvSpPr/>
          <p:nvPr/>
        </p:nvSpPr>
        <p:spPr>
          <a:xfrm rot="-2906416">
            <a:off x="5699967" y="3049886"/>
            <a:ext cx="1682694" cy="5589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2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2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2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2"/>
          <p:cNvSpPr txBox="1"/>
          <p:nvPr/>
        </p:nvSpPr>
        <p:spPr>
          <a:xfrm>
            <a:off x="6908800" y="3213100"/>
            <a:ext cx="2235300" cy="156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decompressesthe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3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/>
              <a:t>In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/>
          </a:p>
        </p:txBody>
      </p:sp>
      <p:sp>
        <p:nvSpPr>
          <p:cNvPr id="733" name="Google Shape;733;p6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734" name="Google Shape;734;p63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3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3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7" name="Google Shape;737;p63"/>
          <p:cNvCxnSpPr>
            <a:stCxn id="73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38" name="Google Shape;738;p63"/>
          <p:cNvCxnSpPr>
            <a:stCxn id="736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9" name="Google Shape;739;p63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63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3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3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3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3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3"/>
          <p:cNvSpPr txBox="1"/>
          <p:nvPr/>
        </p:nvSpPr>
        <p:spPr>
          <a:xfrm>
            <a:off x="6299200" y="2959100"/>
            <a:ext cx="2595300" cy="156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dir after 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3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Determine your per-job needs</a:t>
            </a:r>
            <a:endParaRPr dirty="0"/>
          </a:p>
          <a:p>
            <a: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lphaLcPeriod"/>
            </a:pPr>
            <a:r>
              <a:rPr lang="en-US" dirty="0"/>
              <a:t>minimize per-job data needs</a:t>
            </a:r>
            <a:br>
              <a:rPr lang="en-US" dirty="0"/>
            </a:b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Determine your batch needs</a:t>
            </a:r>
            <a:br>
              <a:rPr lang="en-US" dirty="0"/>
            </a:br>
            <a:endParaRPr dirty="0"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Leverage </a:t>
            </a:r>
            <a:r>
              <a:rPr lang="en-US" dirty="0" err="1"/>
              <a:t>HTCondor</a:t>
            </a:r>
            <a:r>
              <a:rPr lang="en-US" dirty="0"/>
              <a:t> and </a:t>
            </a:r>
            <a:r>
              <a:rPr lang="en-US" dirty="0" err="1"/>
              <a:t>OSPool</a:t>
            </a:r>
            <a:r>
              <a:rPr lang="en-US" dirty="0"/>
              <a:t> data handling features!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4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53" name="Google Shape;753;p64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754" name="Google Shape;754;p64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4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4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7" name="Google Shape;757;p64"/>
          <p:cNvCxnSpPr>
            <a:stCxn id="756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58" name="Google Shape;758;p64"/>
          <p:cNvCxnSpPr>
            <a:stCxn id="756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59" name="Google Shape;759;p64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4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4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4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64"/>
          <p:cNvSpPr/>
          <p:nvPr/>
        </p:nvSpPr>
        <p:spPr>
          <a:xfrm>
            <a:off x="3124200" y="13716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64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64"/>
          <p:cNvSpPr txBox="1"/>
          <p:nvPr/>
        </p:nvSpPr>
        <p:spPr>
          <a:xfrm>
            <a:off x="5740400" y="2880752"/>
            <a:ext cx="2984400" cy="156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5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6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72" name="Google Shape;772;p65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773" name="Google Shape;773;p65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65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65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6" name="Google Shape;776;p65"/>
          <p:cNvCxnSpPr>
            <a:stCxn id="77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77" name="Google Shape;777;p65"/>
          <p:cNvCxnSpPr>
            <a:stCxn id="775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8" name="Google Shape;778;p65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65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5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65"/>
          <p:cNvSpPr/>
          <p:nvPr/>
        </p:nvSpPr>
        <p:spPr>
          <a:xfrm>
            <a:off x="4775200" y="412915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5"/>
          <p:cNvSpPr/>
          <p:nvPr/>
        </p:nvSpPr>
        <p:spPr>
          <a:xfrm rot="7785352">
            <a:off x="5699967" y="3049894"/>
            <a:ext cx="1682674" cy="5587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65"/>
          <p:cNvSpPr/>
          <p:nvPr/>
        </p:nvSpPr>
        <p:spPr>
          <a:xfrm>
            <a:off x="7391400" y="2260600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5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5"/>
          <p:cNvSpPr txBox="1"/>
          <p:nvPr/>
        </p:nvSpPr>
        <p:spPr>
          <a:xfrm>
            <a:off x="6705600" y="3251200"/>
            <a:ext cx="2438400" cy="8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6"/>
          <p:cNvSpPr txBox="1"/>
          <p:nvPr/>
        </p:nvSpPr>
        <p:spPr>
          <a:xfrm>
            <a:off x="3746500" y="1676400"/>
            <a:ext cx="168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792" name="Google Shape;792;p66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793" name="Google Shape;793;p66"/>
          <p:cNvSpPr/>
          <p:nvPr/>
        </p:nvSpPr>
        <p:spPr>
          <a:xfrm>
            <a:off x="1587500" y="1397000"/>
            <a:ext cx="1638300" cy="8508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6"/>
          <p:cNvSpPr/>
          <p:nvPr/>
        </p:nvSpPr>
        <p:spPr>
          <a:xfrm>
            <a:off x="5918200" y="1384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6"/>
          <p:cNvSpPr/>
          <p:nvPr/>
        </p:nvSpPr>
        <p:spPr>
          <a:xfrm>
            <a:off x="1333500" y="3822700"/>
            <a:ext cx="6489600" cy="10161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/path/to/lgfile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96" name="Google Shape;796;p66"/>
          <p:cNvCxnSpPr>
            <a:stCxn id="795" idx="0"/>
          </p:cNvCxnSpPr>
          <p:nvPr/>
        </p:nvCxnSpPr>
        <p:spPr>
          <a:xfrm rot="10800000">
            <a:off x="321300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97" name="Google Shape;797;p66"/>
          <p:cNvCxnSpPr>
            <a:stCxn id="795" idx="0"/>
          </p:cNvCxnSpPr>
          <p:nvPr/>
        </p:nvCxnSpPr>
        <p:spPr>
          <a:xfrm rot="10800000" flipH="1">
            <a:off x="457830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98" name="Google Shape;798;p66"/>
          <p:cNvSpPr/>
          <p:nvPr/>
        </p:nvSpPr>
        <p:spPr>
          <a:xfrm>
            <a:off x="6070600" y="12446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6"/>
          <p:cNvSpPr/>
          <p:nvPr/>
        </p:nvSpPr>
        <p:spPr>
          <a:xfrm>
            <a:off x="6261100" y="10414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6"/>
          <p:cNvSpPr/>
          <p:nvPr/>
        </p:nvSpPr>
        <p:spPr>
          <a:xfrm>
            <a:off x="6451600" y="8763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6"/>
          <p:cNvSpPr/>
          <p:nvPr/>
        </p:nvSpPr>
        <p:spPr>
          <a:xfrm>
            <a:off x="4775200" y="4141025"/>
            <a:ext cx="1193700" cy="5208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6"/>
          <p:cNvSpPr/>
          <p:nvPr/>
        </p:nvSpPr>
        <p:spPr>
          <a:xfrm rot="10800000">
            <a:off x="3111500" y="1892201"/>
            <a:ext cx="2933700" cy="520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5905500" y="2273300"/>
            <a:ext cx="15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6"/>
          <p:cNvSpPr txBox="1"/>
          <p:nvPr/>
        </p:nvSpPr>
        <p:spPr>
          <a:xfrm>
            <a:off x="6299200" y="2959100"/>
            <a:ext cx="24384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sz="2400" b="0" i="0" u="none" strike="noStrike" cap="non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6"/>
          <p:cNvSpPr/>
          <p:nvPr/>
        </p:nvSpPr>
        <p:spPr>
          <a:xfrm>
            <a:off x="7289800" y="2286000"/>
            <a:ext cx="939900" cy="4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split large input for better throughput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eliminate unnecessary data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file compression and consolidation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input: prior to job submission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job output: prior to end of job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moving data between your laptop and the submit server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title"/>
          </p:nvPr>
        </p:nvSpPr>
        <p:spPr>
          <a:xfrm>
            <a:off x="1228725" y="122565"/>
            <a:ext cx="7915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latin typeface="Helvetica Neue"/>
                <a:ea typeface="Helvetica Neue"/>
                <a:cs typeface="Helvetica Neue"/>
                <a:sym typeface="Helvetica Neue"/>
              </a:rPr>
              <a:t>‘Large’ data: The collaborator analogy </a:t>
            </a:r>
            <a:endParaRPr sz="3200"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200" cy="3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method would you use to send data to a collaborator?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558800" y="1694492"/>
          <a:ext cx="8166100" cy="2125990"/>
        </p:xfrm>
        <a:graphic>
          <a:graphicData uri="http://schemas.openxmlformats.org/drawingml/2006/table">
            <a:tbl>
              <a:tblPr>
                <a:noFill/>
                <a:tableStyleId>{9C4EBE63-7DBA-4150-9402-F9F611E9F4A8}</a:tableStyleId>
              </a:tblPr>
              <a:tblGrid>
                <a:gridCol w="21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Google Shape;175;p11"/>
          <p:cNvSpPr txBox="1"/>
          <p:nvPr/>
        </p:nvSpPr>
        <p:spPr>
          <a:xfrm>
            <a:off x="334736" y="3923315"/>
            <a:ext cx="85998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Never underestimate the bandwidth of a station wagon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full of tapes hurtling down the highway.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1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Andrew S. Tanenbaum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(1981) – Professor Emeritus, Vrije Universiteit Amsterdam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17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lang="en-US" i="1" dirty="0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in HTC and </a:t>
            </a: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OSPool</a:t>
            </a:r>
            <a:endParaRPr dirty="0"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8724901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82" name="Google Shape;182;p13"/>
          <p:cNvGraphicFramePr/>
          <p:nvPr/>
        </p:nvGraphicFramePr>
        <p:xfrm>
          <a:off x="495300" y="2266950"/>
          <a:ext cx="8166100" cy="1857375"/>
        </p:xfrm>
        <a:graphic>
          <a:graphicData uri="http://schemas.openxmlformats.org/drawingml/2006/table">
            <a:tbl>
              <a:tblPr>
                <a:noFill/>
                <a:tableStyleId>{9C4EBE63-7DBA-4150-9402-F9F611E9F4A8}</a:tableStyleId>
              </a:tblPr>
              <a:tblGrid>
                <a:gridCol w="262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size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</a:t>
                      </a:r>
                      <a:r>
                        <a:rPr lang="en-US" sz="1800" dirty="0"/>
                        <a:t>1GB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per file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file transfer (up to </a:t>
                      </a:r>
                      <a:r>
                        <a:rPr lang="en-US" sz="1800" dirty="0"/>
                        <a:t>1GB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total per job)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– </a:t>
                      </a:r>
                      <a:r>
                        <a:rPr lang="en-US" sz="1800"/>
                        <a:t>2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0GB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OSDF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GB – TBs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Google Shape;183;p13"/>
          <p:cNvSpPr/>
          <p:nvPr/>
        </p:nvSpPr>
        <p:spPr>
          <a:xfrm>
            <a:off x="5359400" y="1143000"/>
            <a:ext cx="1638300" cy="850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2552700" y="1104900"/>
            <a:ext cx="2679600" cy="85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29998</TotalTime>
  <Words>3086</Words>
  <Application>Microsoft Macintosh PowerPoint</Application>
  <PresentationFormat>On-screen Show (16:9)</PresentationFormat>
  <Paragraphs>667</Paragraphs>
  <Slides>62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Consolas</vt:lpstr>
      <vt:lpstr>Helvetica Neue</vt:lpstr>
      <vt:lpstr>Times New Roman</vt:lpstr>
      <vt:lpstr>Poppins</vt:lpstr>
      <vt:lpstr>Calibri</vt:lpstr>
      <vt:lpstr>Times</vt:lpstr>
      <vt:lpstr>OSG-Summer-School-Template</vt:lpstr>
      <vt:lpstr>Moving Data on the OSPool</vt:lpstr>
      <vt:lpstr>Outline</vt:lpstr>
      <vt:lpstr>What is big large data?</vt:lpstr>
      <vt:lpstr>What is big large data?</vt:lpstr>
      <vt:lpstr>Determining In-Job Needs</vt:lpstr>
      <vt:lpstr>Data Management Tips</vt:lpstr>
      <vt:lpstr>First! Try to minimize your data</vt:lpstr>
      <vt:lpstr>‘Large’ data: The collaborator analogy </vt:lpstr>
      <vt:lpstr>Large input in HTC and OSPool</vt:lpstr>
      <vt:lpstr>OSPool Characteristics</vt:lpstr>
      <vt:lpstr>PowerPoint Presentation</vt:lpstr>
      <vt:lpstr>PowerPoint Presentation</vt:lpstr>
      <vt:lpstr>Review: HTCondor Data Handling</vt:lpstr>
      <vt:lpstr>Network bottleneck: the submit server</vt:lpstr>
      <vt:lpstr>Network bottleneck: the submit server</vt:lpstr>
      <vt:lpstr>Network bottleneck: the submit server</vt:lpstr>
      <vt:lpstr>Hardware transfer limits</vt:lpstr>
      <vt:lpstr>Like all things</vt:lpstr>
      <vt:lpstr>Outline</vt:lpstr>
      <vt:lpstr>Transfers</vt:lpstr>
      <vt:lpstr>Rule of thumb - many dimensions</vt:lpstr>
      <vt:lpstr>Rule of thumb - many dimensions</vt:lpstr>
      <vt:lpstr>Rule of thumb - many dimensions</vt:lpstr>
      <vt:lpstr>Summary so far…</vt:lpstr>
      <vt:lpstr>Outline</vt:lpstr>
      <vt:lpstr>OSPool and the Open Science Data Federation (OSDF)</vt:lpstr>
      <vt:lpstr>OSPool and the Open Science Data Federation (OSDF)</vt:lpstr>
      <vt:lpstr>OSPool and the Open Science Data Federation (OSDF)</vt:lpstr>
      <vt:lpstr>OSPool and the Open Science Data Federation (OSDF)</vt:lpstr>
      <vt:lpstr>Use OSDF to Transfer Large Input Files </vt:lpstr>
      <vt:lpstr>Use OSDF to Transfer Large Output Files </vt:lpstr>
      <vt:lpstr>Good Practices for OSDF</vt:lpstr>
      <vt:lpstr>When to use HTCondor file transfer vs OSDF</vt:lpstr>
      <vt:lpstr>Pelican and the OSDF</vt:lpstr>
      <vt:lpstr>What is Pelican?</vt:lpstr>
      <vt:lpstr>Researcher uses a Jupyter Notebook to create a visualization that requires two objects: </vt:lpstr>
      <vt:lpstr>Researcher uses a Jupyter Notebook to create a visualization that requires two objects: </vt:lpstr>
      <vt:lpstr>Questions?</vt:lpstr>
      <vt:lpstr>Placing Files in OSDF</vt:lpstr>
      <vt:lpstr>Obtaining Files in OSDF</vt:lpstr>
      <vt:lpstr>Obtaining Files in OSDF</vt:lpstr>
      <vt:lpstr>In the Submit File</vt:lpstr>
      <vt:lpstr>How about output?</vt:lpstr>
      <vt:lpstr>Output for HTC and OSPool</vt:lpstr>
      <vt:lpstr>Output for HTC and OSPool</vt:lpstr>
      <vt:lpstr>Writing to OSDF</vt:lpstr>
      <vt:lpstr>More info about Pelican: HTC24 talks</vt:lpstr>
      <vt:lpstr>Cleaning Up Old Data</vt:lpstr>
      <vt:lpstr>Quick Reference</vt:lpstr>
      <vt:lpstr>Additional Slides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Showmic Islam</cp:lastModifiedBy>
  <cp:revision>9</cp:revision>
  <dcterms:modified xsi:type="dcterms:W3CDTF">2025-06-25T00:09:57Z</dcterms:modified>
</cp:coreProperties>
</file>