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4851796" y="3286125"/>
            <a:ext cx="14716126" cy="2678907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algn="ctr"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xfrm>
            <a:off x="4833937" y="6250781"/>
            <a:ext cx="14716126" cy="5661423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0" indent="0" algn="ctr">
              <a:buSzTx/>
              <a:buNone/>
              <a:defRPr sz="6600">
                <a:solidFill>
                  <a:srgbClr val="809CB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  <a:lvl2pPr marL="0" indent="0" algn="ctr">
              <a:buSzTx/>
              <a:buNone/>
              <a:defRPr i="1" sz="5000">
                <a:solidFill>
                  <a:srgbClr val="809CB0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lvl2pPr>
            <a:lvl3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3pPr>
            <a:lvl4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4pPr>
            <a:lvl5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elf-Checkpointing  ·  Cartwright  ·  July 29"/>
          <p:cNvSpPr/>
          <p:nvPr/>
        </p:nvSpPr>
        <p:spPr>
          <a:xfrm>
            <a:off x="9654705" y="13237527"/>
            <a:ext cx="5074590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 ·  Cartwright  ·  July 29</a:t>
            </a:r>
          </a:p>
        </p:txBody>
      </p:sp>
      <p:sp>
        <p:nvSpPr>
          <p:cNvPr id="19" name="OSG User School 2022"/>
          <p:cNvSpPr/>
          <p:nvPr/>
        </p:nvSpPr>
        <p:spPr>
          <a:xfrm>
            <a:off x="199229" y="13237527"/>
            <a:ext cx="2675383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User School 2022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37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38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40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405187" y="1339453"/>
            <a:ext cx="17573626" cy="12501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2438400" y="5994400"/>
            <a:ext cx="19507200" cy="1727200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58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59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61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</p:spPr>
        <p:txBody>
          <a:bodyPr/>
          <a:lstStyle>
            <a:lvl1pPr marL="701523" indent="-701523">
              <a:lnSpc>
                <a:spcPct val="90000"/>
              </a:lnSpc>
              <a:buSzPct val="150000"/>
              <a:defRPr sz="5800">
                <a:solidFill>
                  <a:srgbClr val="000000"/>
                </a:solidFill>
              </a:defRPr>
            </a:lvl1pPr>
            <a:lvl2pPr marL="1203157" indent="-695157">
              <a:lnSpc>
                <a:spcPct val="90000"/>
              </a:lnSpc>
              <a:defRPr sz="5200">
                <a:solidFill>
                  <a:srgbClr val="000000"/>
                </a:solidFill>
              </a:defRPr>
            </a:lvl2pPr>
            <a:lvl3pPr marL="1703294">
              <a:lnSpc>
                <a:spcPct val="90000"/>
              </a:lnSpc>
              <a:defRPr>
                <a:solidFill>
                  <a:srgbClr val="000000"/>
                </a:solidFill>
              </a:defRPr>
            </a:lvl3pPr>
            <a:lvl4pPr>
              <a:lnSpc>
                <a:spcPct val="90000"/>
              </a:lnSpc>
              <a:defRPr>
                <a:solidFill>
                  <a:srgbClr val="000000"/>
                </a:solidFill>
              </a:defRPr>
            </a:lvl4pPr>
            <a:lvl5pPr>
              <a:lnSpc>
                <a:spcPct val="90000"/>
              </a:lnSpc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71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72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74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83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84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86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  <a:solidFill>
            <a:srgbClr val="F5E3E2"/>
          </a:solidFill>
        </p:spPr>
        <p:txBody>
          <a:bodyPr lIns="267890" tIns="267890" rIns="267890" bIns="267890"/>
          <a:lstStyle>
            <a:lvl1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1pPr>
            <a:lvl2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2pPr>
            <a:lvl3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3pPr>
            <a:lvl4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4pPr>
            <a:lvl5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96" name="2011 Summer"/>
          <p:cNvSpPr/>
          <p:nvPr/>
        </p:nvSpPr>
        <p:spPr>
          <a:xfrm>
            <a:off x="3405187" y="13072427"/>
            <a:ext cx="173435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2011 Summer</a:t>
            </a:r>
          </a:p>
        </p:txBody>
      </p:sp>
      <p:sp>
        <p:nvSpPr>
          <p:cNvPr id="97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" name="Computer Sciences 368-1"/>
          <p:cNvSpPr/>
          <p:nvPr/>
        </p:nvSpPr>
        <p:spPr>
          <a:xfrm>
            <a:off x="3405187" y="283368"/>
            <a:ext cx="7217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368-1</a:t>
            </a:r>
          </a:p>
        </p:txBody>
      </p:sp>
      <p:sp>
        <p:nvSpPr>
          <p:cNvPr id="99" name="Introduction to Perl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Introduction to Perl</a:t>
            </a: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405187" y="6215062"/>
            <a:ext cx="17573626" cy="1285876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438400" y="2718593"/>
            <a:ext cx="19507200" cy="964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1524000" indent="-762000">
              <a:defRPr sz="6500"/>
            </a:lvl2pPr>
            <a:lvl3pPr marL="2211294" indent="-687294">
              <a:defRPr sz="4600"/>
            </a:lvl3pPr>
            <a:lvl4pPr marL="2235200" indent="-711200">
              <a:buSzPct val="100000"/>
              <a:buChar char="–"/>
              <a:defRPr sz="4200"/>
            </a:lvl4pPr>
            <a:lvl5pPr marL="2743200" indent="-711200"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7600" y="416321"/>
            <a:ext cx="20374124" cy="125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36299" y="13233400"/>
            <a:ext cx="312218" cy="287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elf-Checkpointing  ·  Cartwright  ·  July 29"/>
          <p:cNvSpPr/>
          <p:nvPr/>
        </p:nvSpPr>
        <p:spPr>
          <a:xfrm>
            <a:off x="9654705" y="13237527"/>
            <a:ext cx="5074590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 ·  Cartwright  ·  July 29</a:t>
            </a:r>
          </a:p>
        </p:txBody>
      </p:sp>
      <p:sp>
        <p:nvSpPr>
          <p:cNvPr id="8" name="OSG User School 2022"/>
          <p:cNvSpPr/>
          <p:nvPr/>
        </p:nvSpPr>
        <p:spPr>
          <a:xfrm>
            <a:off x="199229" y="13237527"/>
            <a:ext cx="2675383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User School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titleStyle>
    <p:bodyStyle>
      <a:lvl1pPr marL="762000" marR="0" indent="-762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1606061" marR="0" indent="-8440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2091764" marR="0" indent="-1075764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2743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3251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3759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4267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4775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5283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1pPr>
      <a:lvl2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2pPr>
      <a:lvl3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3pPr>
      <a:lvl4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4pPr>
      <a:lvl5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5pPr>
      <a:lvl6pPr marL="0" marR="0" indent="2286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6pPr>
      <a:lvl7pPr marL="0" marR="0" indent="2743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7pPr>
      <a:lvl8pPr marL="0" marR="0" indent="3200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8pPr>
      <a:lvl9pPr marL="0" marR="0" indent="3657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tcondor.readthedocs.io/en/latest/users-manual/self-checkpointing-applications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lf-Checkpoin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Self-Checkpointing</a:t>
            </a:r>
          </a:p>
        </p:txBody>
      </p:sp>
      <p:sp>
        <p:nvSpPr>
          <p:cNvPr id="111" name="Tim Cartwright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 Cartwright</a:t>
            </a:r>
          </a:p>
          <a:p>
            <a:pPr lvl="1"/>
            <a:r>
              <a:t>OSG Deputy Executive Director and User School Director</a:t>
            </a:r>
          </a:p>
          <a:p>
            <a:pPr lvl="1"/>
            <a:r>
              <a:t>University of Wisconsin–Madison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ecutable (Code)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Executable (Code) Changes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736300" y="13233400"/>
            <a:ext cx="330200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  <p:sp>
        <p:nvSpPr>
          <p:cNvPr id="147" name="Executable may run many times before finishing; external process (HTCondor) reruns it until d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39140" indent="-739140" defTabSz="796885">
              <a:lnSpc>
                <a:spcPts val="8200"/>
              </a:lnSpc>
              <a:spcBef>
                <a:spcPts val="2900"/>
              </a:spcBef>
              <a:defRPr sz="6984"/>
            </a:pPr>
            <a:r>
              <a:t>Executable may run many times before finishing; external process (HTCondor) reruns it until </a:t>
            </a:r>
            <a:r>
              <a:rPr i="1"/>
              <a:t>done</a:t>
            </a:r>
          </a:p>
          <a:p>
            <a:pPr marL="739140" indent="-739140" defTabSz="796885">
              <a:lnSpc>
                <a:spcPts val="8200"/>
              </a:lnSpc>
              <a:spcBef>
                <a:spcPts val="2900"/>
              </a:spcBef>
              <a:defRPr sz="6984"/>
            </a:pPr>
            <a:r>
              <a:t>Periodically write state to file(s), then immediately exit with </a:t>
            </a:r>
            <a:r>
              <a:rPr b="1" sz="6208">
                <a:latin typeface="Menlo Regular"/>
                <a:ea typeface="Menlo Regular"/>
                <a:cs typeface="Menlo Regular"/>
                <a:sym typeface="Menlo Regular"/>
              </a:rPr>
              <a:t>transfer_checkpoint_files</a:t>
            </a:r>
            <a:r>
              <a:t> (85)</a:t>
            </a:r>
          </a:p>
          <a:p>
            <a:pPr marL="739140" indent="-739140" defTabSz="796885">
              <a:lnSpc>
                <a:spcPts val="8200"/>
              </a:lnSpc>
              <a:spcBef>
                <a:spcPts val="2900"/>
              </a:spcBef>
              <a:defRPr sz="6984"/>
            </a:pPr>
            <a:r>
              <a:t>Any other exit code indicates </a:t>
            </a:r>
            <a:r>
              <a:rPr i="1"/>
              <a:t>done</a:t>
            </a:r>
            <a:r>
              <a:t> (good or error)</a:t>
            </a:r>
          </a:p>
          <a:p>
            <a:pPr marL="739140" indent="-739140" defTabSz="796885">
              <a:lnSpc>
                <a:spcPts val="8200"/>
              </a:lnSpc>
              <a:spcBef>
                <a:spcPts val="2900"/>
              </a:spcBef>
              <a:defRPr sz="6984"/>
            </a:pPr>
            <a:r>
              <a:t>At start-up, executable must check for presence of checkpoint file(s); </a:t>
            </a: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if absent</a:t>
            </a:r>
            <a:r>
              <a:t>, start at beginning, but </a:t>
            </a: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if present</a:t>
            </a:r>
            <a:r>
              <a:t>, read file(s) and resume from that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alance overhead versus (risk of) lost compu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46760" indent="-746760" defTabSz="805100">
              <a:defRPr sz="7056"/>
            </a:pPr>
            <a:r>
              <a:t>Balance overhead versus (risk of) lost computing</a:t>
            </a:r>
          </a:p>
          <a:p>
            <a:pPr lvl="1" marL="1493520" indent="-746760" defTabSz="805100">
              <a:defRPr sz="6370"/>
            </a:pPr>
            <a:r>
              <a:t>Writing to disk can be slow and restarts take time</a:t>
            </a:r>
          </a:p>
          <a:p>
            <a:pPr lvl="1" marL="1493520" indent="-746760" defTabSz="805100">
              <a:defRPr sz="6370"/>
            </a:pPr>
            <a:r>
              <a:t>Test early! Collect metrics (checkpoint &amp; restart times)</a:t>
            </a:r>
          </a:p>
          <a:p>
            <a:pPr marL="746760" indent="-746760" defTabSz="805100">
              <a:spcBef>
                <a:spcPts val="3900"/>
              </a:spcBef>
              <a:defRPr sz="7056"/>
            </a:pPr>
            <a:r>
              <a:t>Look for natural checkpoint times</a:t>
            </a:r>
          </a:p>
          <a:p>
            <a:pPr lvl="1" marL="1493520" indent="-746760" defTabSz="805100">
              <a:defRPr sz="6370"/>
            </a:pPr>
            <a:r>
              <a:t>Generally, when there is the least data to write</a:t>
            </a:r>
          </a:p>
          <a:p>
            <a:pPr lvl="1" marL="1493520" indent="-746760" defTabSz="805100">
              <a:defRPr sz="6370"/>
            </a:pPr>
            <a:r>
              <a:t>Often between outermost iterations</a:t>
            </a:r>
          </a:p>
          <a:p>
            <a:pPr lvl="1" marL="1493520" indent="-746760" defTabSz="805100">
              <a:defRPr sz="6370"/>
            </a:pPr>
            <a:r>
              <a:t>Could use iteration count, time, …</a:t>
            </a:r>
          </a:p>
          <a:p>
            <a:pPr marL="746760" indent="-746760" defTabSz="805100">
              <a:spcBef>
                <a:spcPts val="3900"/>
              </a:spcBef>
              <a:defRPr sz="7056"/>
            </a:pPr>
            <a:r>
              <a:t>As a starting point, checkpoint every 1–2 hours</a:t>
            </a:r>
          </a:p>
        </p:txBody>
      </p:sp>
      <p:sp>
        <p:nvSpPr>
          <p:cNvPr id="150" name="Self-Checkpoint Frequ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Self-Checkpoint Frequency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r testing, you can force HTCondor to stop your job and run again (new sandbox, maybe new EP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testing, you can force HTCondor to stop your job and run again (new sandbox, maybe new EP):</a:t>
            </a:r>
          </a:p>
          <a:p>
            <a:pPr marL="0" indent="762000">
              <a:spcBef>
                <a:spcPts val="1600"/>
              </a:spcBef>
              <a:buSzTx/>
              <a:buNone/>
            </a:pPr>
            <a:r>
              <a:rPr b="1" sz="6400">
                <a:latin typeface="Menlo Regular"/>
                <a:ea typeface="Menlo Regular"/>
                <a:cs typeface="Menlo Regular"/>
                <a:sym typeface="Menlo Regular"/>
              </a:rPr>
              <a:t>condor_vacate_job </a:t>
            </a:r>
            <a:r>
              <a:rPr b="1" i="1" sz="6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JobID</a:t>
            </a:r>
          </a:p>
          <a:p>
            <a:pPr>
              <a:spcBef>
                <a:spcPts val="6400"/>
              </a:spcBef>
            </a:pPr>
            <a:r>
              <a:t>If HTCondor has transferred checkpoint files back to the Access Point, you can get a copy with:</a:t>
            </a:r>
          </a:p>
          <a:p>
            <a:pPr lvl="1" marL="0" indent="762000">
              <a:spcBef>
                <a:spcPts val="1600"/>
              </a:spcBef>
              <a:buSzTx/>
              <a:buNone/>
              <a:defRPr sz="7200"/>
            </a:pPr>
            <a:r>
              <a:rPr b="1" sz="6400">
                <a:latin typeface="Menlo Regular"/>
                <a:ea typeface="Menlo Regular"/>
                <a:cs typeface="Menlo Regular"/>
                <a:sym typeface="Menlo Regular"/>
              </a:rPr>
              <a:t>condor_evicted_files get </a:t>
            </a:r>
            <a:r>
              <a:rPr b="1" i="1" sz="64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JobID</a:t>
            </a:r>
          </a:p>
        </p:txBody>
      </p:sp>
      <p:sp>
        <p:nvSpPr>
          <p:cNvPr id="154" name="Debugging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Debugging Tips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ep-by-Step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Step-by-Step Example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ample Step 1: Before Sub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1: Before Submit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my_software…"/>
          <p:cNvSpPr txBox="1"/>
          <p:nvPr/>
        </p:nvSpPr>
        <p:spPr>
          <a:xfrm>
            <a:off x="3546056" y="4117585"/>
            <a:ext cx="4631941" cy="23114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chemeClr val="accent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chemeClr val="accent6">
                    <a:satOff val="-15808"/>
                    <a:lumOff val="-17557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</p:txBody>
      </p:sp>
      <p:sp>
        <p:nvSpPr>
          <p:cNvPr id="163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64" name="executable = my_software…"/>
          <p:cNvSpPr txBox="1"/>
          <p:nvPr>
            <p:ph type="body" idx="1"/>
          </p:nvPr>
        </p:nvSpPr>
        <p:spPr>
          <a:xfrm>
            <a:off x="9832078" y="2718593"/>
            <a:ext cx="14093144" cy="9603742"/>
          </a:xfrm>
          <a:prstGeom prst="rect">
            <a:avLst/>
          </a:prstGeom>
        </p:spPr>
        <p:txBody>
          <a:bodyPr/>
          <a:lstStyle/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executable = </a:t>
            </a:r>
            <a:r>
              <a:rPr>
                <a:solidFill>
                  <a:schemeClr val="accent1"/>
                </a:solidFill>
              </a:rPr>
              <a:t>my_software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transfer_input_files =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my_input.txt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transfer_checkpoint_files = my_output.txt, temp_dir,</a:t>
            </a:r>
            <a:br/>
            <a:r>
              <a:t>                            temp_file.txt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transfer_output_files = my_output.txt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request_cpus   = 1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request_memory = 1GB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request_disk   = 1GB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log    = zzz.log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 = zzz.out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error  = zzz.err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checkpoint_exit_code =</a:t>
            </a:r>
            <a:r>
              <a:t> 85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ample Step 2: Just Before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2: Just Before Execute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9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70" name="my_input.txt…"/>
          <p:cNvSpPr txBox="1"/>
          <p:nvPr/>
        </p:nvSpPr>
        <p:spPr>
          <a:xfrm>
            <a:off x="15788484" y="4060565"/>
            <a:ext cx="4310807" cy="16891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</p:txBody>
      </p:sp>
      <p:sp>
        <p:nvSpPr>
          <p:cNvPr id="171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72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73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9496520" y="5013433"/>
            <a:ext cx="4976315" cy="565461"/>
          </a:xfrm>
          <a:prstGeom prst="line">
            <a:avLst/>
          </a:prstGeom>
          <a:ln w="1016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 Step 3: After 1 Min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3: After 1 Minute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9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80" name="my_input.txt…"/>
          <p:cNvSpPr txBox="1"/>
          <p:nvPr/>
        </p:nvSpPr>
        <p:spPr>
          <a:xfrm>
            <a:off x="15788484" y="4060565"/>
            <a:ext cx="4953075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temp_dir/1.txt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temp_dir/2.txt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81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82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83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xample Step 4: After 1 Hour – exit(85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4: After 1 Hour – exit(85)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8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89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90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91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92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xample Step 5: Checkpoint 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5: Checkpoint Complete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7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98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99" name="my_output.txt…"/>
          <p:cNvSpPr txBox="1"/>
          <p:nvPr/>
        </p:nvSpPr>
        <p:spPr>
          <a:xfrm>
            <a:off x="3224922" y="8537347"/>
            <a:ext cx="5274210" cy="41783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</p:txBody>
      </p:sp>
      <p:sp>
        <p:nvSpPr>
          <p:cNvPr id="200" name="Job execute directory is not changed before restart."/>
          <p:cNvSpPr txBox="1"/>
          <p:nvPr/>
        </p:nvSpPr>
        <p:spPr>
          <a:xfrm>
            <a:off x="13631389" y="10390481"/>
            <a:ext cx="8673425" cy="181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007F00"/>
                </a:solidFill>
              </a:defRPr>
            </a:lvl1pPr>
          </a:lstStyle>
          <a:p>
            <a:pPr/>
            <a:r>
              <a:t>Job execute directory is not changed before restart.</a:t>
            </a:r>
          </a:p>
        </p:txBody>
      </p:sp>
      <p:sp>
        <p:nvSpPr>
          <p:cNvPr id="201" name="transfer_checkpoint_files = my_output.txt, temp_dir, temp_file.txt"/>
          <p:cNvSpPr txBox="1"/>
          <p:nvPr/>
        </p:nvSpPr>
        <p:spPr>
          <a:xfrm>
            <a:off x="4039989" y="1990340"/>
            <a:ext cx="16304022" cy="625476"/>
          </a:xfrm>
          <a:prstGeom prst="rect">
            <a:avLst/>
          </a:prstGeom>
          <a:solidFill>
            <a:srgbClr val="FFF2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transfer_checkpoint_files = my_output.txt, temp_dir, temp_file.txt</a:t>
            </a:r>
          </a:p>
        </p:txBody>
      </p:sp>
      <p:sp>
        <p:nvSpPr>
          <p:cNvPr id="202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03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04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9590347" y="6934258"/>
            <a:ext cx="5191002" cy="2732245"/>
          </a:xfrm>
          <a:prstGeom prst="line">
            <a:avLst/>
          </a:prstGeom>
          <a:ln w="101600">
            <a:solidFill>
              <a:srgbClr val="FF6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xample Step 6: 10 Min. Later – Evic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6: 10 Min. Later – Eviction!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0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211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temp_dir/51.txt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temp_dir/52.txt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212" name="my_output.txt…"/>
          <p:cNvSpPr txBox="1"/>
          <p:nvPr/>
        </p:nvSpPr>
        <p:spPr>
          <a:xfrm>
            <a:off x="3224922" y="8537347"/>
            <a:ext cx="5274210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</p:txBody>
      </p:sp>
      <p:sp>
        <p:nvSpPr>
          <p:cNvPr id="213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14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15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216" name="Lose changes since last checkpoint"/>
          <p:cNvSpPr txBox="1"/>
          <p:nvPr/>
        </p:nvSpPr>
        <p:spPr>
          <a:xfrm>
            <a:off x="13094782" y="10343088"/>
            <a:ext cx="1066161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Lose changes since last checkpoint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ppose your job will run for a long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Suppose your job will run for a long time</a:t>
            </a:r>
          </a:p>
          <a:p>
            <a:pPr lvl="1"/>
            <a:r>
              <a:t>Reminder: Look at the “Ideal Jobs” table</a:t>
            </a:r>
          </a:p>
          <a:p>
            <a:pPr lvl="1"/>
            <a:r>
              <a:t>But let’s say more than about 8 hours</a:t>
            </a:r>
          </a:p>
          <a:p>
            <a:pPr>
              <a:spcBef>
                <a:spcPts val="4000"/>
              </a:spcBef>
            </a:pPr>
            <a:r>
              <a:t>Likely removed from the Execution Point before done: HTCondor will restart job somewhere else</a:t>
            </a:r>
          </a:p>
          <a:p>
            <a:pPr>
              <a:spcBef>
                <a:spcPts val="4000"/>
              </a:spcBef>
            </a:pPr>
            <a:r>
              <a:rPr b="1" i="1"/>
              <a:t>But!</a:t>
            </a:r>
            <a:r>
              <a:t> It starts over and loses all progress (</a:t>
            </a:r>
            <a:r>
              <a:rPr i="1"/>
              <a:t>badput</a:t>
            </a:r>
            <a:r>
              <a:t>)</a:t>
            </a:r>
          </a:p>
        </p:txBody>
      </p:sp>
      <p:sp>
        <p:nvSpPr>
          <p:cNvPr id="115" name="The 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Challenge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xample Step 7: Restart on New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7: Restart on New Execute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1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222" name="my_input.txt…"/>
          <p:cNvSpPr txBox="1"/>
          <p:nvPr/>
        </p:nvSpPr>
        <p:spPr>
          <a:xfrm>
            <a:off x="15788484" y="4060565"/>
            <a:ext cx="5274209" cy="54229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</p:txBody>
      </p:sp>
      <p:sp>
        <p:nvSpPr>
          <p:cNvPr id="223" name="my_output.txt…"/>
          <p:cNvSpPr txBox="1"/>
          <p:nvPr/>
        </p:nvSpPr>
        <p:spPr>
          <a:xfrm>
            <a:off x="3224922" y="8537347"/>
            <a:ext cx="5274210" cy="41783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</p:txBody>
      </p:sp>
      <p:sp>
        <p:nvSpPr>
          <p:cNvPr id="224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25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26" name="(New) Execute Directory"/>
          <p:cNvSpPr txBox="1"/>
          <p:nvPr/>
        </p:nvSpPr>
        <p:spPr>
          <a:xfrm>
            <a:off x="14276052" y="3180647"/>
            <a:ext cx="829907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(New) Execute Directory</a:t>
            </a:r>
          </a:p>
        </p:txBody>
      </p:sp>
      <p:sp>
        <p:nvSpPr>
          <p:cNvPr id="227" name="Line"/>
          <p:cNvSpPr/>
          <p:nvPr/>
        </p:nvSpPr>
        <p:spPr>
          <a:xfrm>
            <a:off x="8755883" y="5069178"/>
            <a:ext cx="6455520" cy="161774"/>
          </a:xfrm>
          <a:prstGeom prst="line">
            <a:avLst/>
          </a:prstGeom>
          <a:ln w="101600">
            <a:solidFill>
              <a:srgbClr val="0000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9170694" y="7238562"/>
            <a:ext cx="6043790" cy="2822093"/>
          </a:xfrm>
          <a:prstGeom prst="line">
            <a:avLst/>
          </a:prstGeom>
          <a:ln w="101600">
            <a:solidFill>
              <a:srgbClr val="FF6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ample Step 8: Job Completes Norm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8: Job Completes Normally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33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temp_dir/98.txt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temp_dir/99.txt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temp_file.txt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234" name="my_software…"/>
          <p:cNvSpPr txBox="1"/>
          <p:nvPr/>
        </p:nvSpPr>
        <p:spPr>
          <a:xfrm>
            <a:off x="3546056" y="4117585"/>
            <a:ext cx="4631941" cy="48006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zzz.out</a:t>
            </a:r>
          </a:p>
        </p:txBody>
      </p:sp>
      <p:sp>
        <p:nvSpPr>
          <p:cNvPr id="235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36" name="(New) Execute Directory"/>
          <p:cNvSpPr txBox="1"/>
          <p:nvPr/>
        </p:nvSpPr>
        <p:spPr>
          <a:xfrm>
            <a:off x="14276052" y="3180647"/>
            <a:ext cx="829907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(New) Execute Directory</a:t>
            </a:r>
          </a:p>
        </p:txBody>
      </p:sp>
      <p:sp>
        <p:nvSpPr>
          <p:cNvPr id="237" name="transfer_output_files = my_output.txt"/>
          <p:cNvSpPr txBox="1"/>
          <p:nvPr/>
        </p:nvSpPr>
        <p:spPr>
          <a:xfrm>
            <a:off x="7473153" y="2090839"/>
            <a:ext cx="9208493" cy="625476"/>
          </a:xfrm>
          <a:prstGeom prst="rect">
            <a:avLst/>
          </a:prstGeom>
          <a:solidFill>
            <a:srgbClr val="FFF2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transfer_output_files = my_output.txt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8746604" y="5903172"/>
            <a:ext cx="6442633" cy="398606"/>
          </a:xfrm>
          <a:prstGeom prst="line">
            <a:avLst/>
          </a:prstGeom>
          <a:ln w="101600">
            <a:solidFill>
              <a:srgbClr val="000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fficial document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08659" indent="-708659" defTabSz="764024">
              <a:defRPr sz="6696"/>
            </a:pPr>
            <a:r>
              <a:t>Official documentation:</a:t>
            </a:r>
          </a:p>
          <a:p>
            <a:pPr lvl="1" marL="1417319" indent="-708659" defTabSz="764024">
              <a:defRPr sz="6045" u="sng"/>
            </a:pPr>
            <a:r>
              <a:rPr>
                <a:hlinkClick r:id="rId2" invalidUrl="" action="" tgtFrame="" tooltip="" history="1" highlightClick="0" endSnd="0"/>
              </a:rPr>
              <a:t>https://htcondor.readthedocs.io/en/latest/users-manual/self-checkpointing-applications.html</a:t>
            </a:r>
          </a:p>
          <a:p>
            <a:pPr lvl="1" marL="1417319" indent="-708659" defTabSz="764024">
              <a:defRPr sz="6045"/>
            </a:pPr>
            <a:r>
              <a:t>Includes full working example (Python + submit)</a:t>
            </a:r>
          </a:p>
          <a:p>
            <a:pPr lvl="1" marL="1417319" indent="-708659" defTabSz="764024">
              <a:defRPr sz="6045"/>
            </a:pPr>
            <a:r>
              <a:t>The exercise is derived from that example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t>Many thanks to Todd Miller, Christina Koch, and Jason Patton for their help!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t>This work was supported by NSF grants MPS-1148698, OAC-1836650, and OAC-2030508</a:t>
            </a:r>
          </a:p>
        </p:txBody>
      </p:sp>
      <p:sp>
        <p:nvSpPr>
          <p:cNvPr id="241" name="Notes &amp; Acknowledg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 &amp; Acknowledgements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deal solution: Break up job into shorter pie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Ideal solution:</a:t>
            </a:r>
            <a:r>
              <a:t> Break up job into shorter pieces</a:t>
            </a:r>
          </a:p>
          <a:p>
            <a:pPr lvl="1"/>
            <a:r>
              <a:t>Try to get back into that “Ideal Jobs” column</a:t>
            </a:r>
          </a:p>
          <a:p>
            <a:pPr>
              <a:spcBef>
                <a:spcPts val="4000"/>
              </a:spcBef>
            </a:pPr>
            <a:r>
              <a:t>But this does not always work; for example,</a:t>
            </a:r>
            <a:br/>
            <a:r>
              <a:t>when one iteration depends on the previous one</a:t>
            </a:r>
          </a:p>
          <a:p>
            <a:pPr>
              <a:spcBef>
                <a:spcPts val="40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>
                <a:latin typeface="+mn-lt"/>
                <a:ea typeface="+mn-ea"/>
                <a:cs typeface="+mn-cs"/>
                <a:sym typeface="Myriad Pro"/>
              </a:rPr>
              <a:t>Another solution:</a:t>
            </a:r>
            <a:r>
              <a:t> Self-checkpointing</a:t>
            </a:r>
          </a:p>
          <a:p>
            <a:pPr lvl="1" marL="0" indent="762000">
              <a:spcBef>
                <a:spcPts val="1500"/>
              </a:spcBef>
              <a:buSzTx/>
              <a:buNone/>
            </a:pPr>
            <a:r>
              <a:t>The executable periodically saves its progress to disk – a </a:t>
            </a:r>
            <a:r>
              <a:rPr i="1"/>
              <a:t>self</a:t>
            </a:r>
            <a:r>
              <a:t>-made </a:t>
            </a:r>
            <a:r>
              <a:rPr i="1"/>
              <a:t>checkpoint</a:t>
            </a:r>
            <a:r>
              <a:t> – so that it can resume from that point if interrupted later, losing minimal progress</a:t>
            </a:r>
          </a:p>
        </p:txBody>
      </p:sp>
      <p:sp>
        <p:nvSpPr>
          <p:cNvPr id="119" name="Some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Solutions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Your executable can self-checkpoint and resume progress from checkpoint file(s) upon rest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39140" indent="-739140" defTabSz="796885">
              <a:defRPr sz="6984"/>
            </a:pPr>
            <a:r>
              <a:t>Your executable can self-checkpoint and resume progress from checkpoint file(s) upon restart</a:t>
            </a:r>
          </a:p>
          <a:p>
            <a:pPr lvl="1" marL="1478280" indent="-739140" defTabSz="796885">
              <a:defRPr sz="6305"/>
            </a:pPr>
            <a:r>
              <a:t>If you have the source code, you can probably do this</a:t>
            </a:r>
          </a:p>
          <a:p>
            <a:pPr lvl="1" marL="1478280" indent="-739140" defTabSz="796885">
              <a:defRPr sz="6305"/>
            </a:pPr>
            <a:r>
              <a:t>If not, the code must have the feature already</a:t>
            </a:r>
          </a:p>
          <a:p>
            <a:pPr lvl="1" marL="1478280" indent="-739140" defTabSz="796885">
              <a:defRPr sz="6305"/>
            </a:pPr>
            <a:r>
              <a:t>A wrapper script </a:t>
            </a:r>
            <a:r>
              <a:rPr i="1"/>
              <a:t>may</a:t>
            </a:r>
            <a:r>
              <a:t> be able to help, but seems tricky</a:t>
            </a:r>
          </a:p>
          <a:p>
            <a:pPr marL="739140" indent="-739140" defTabSz="796885">
              <a:spcBef>
                <a:spcPts val="4000"/>
              </a:spcBef>
              <a:defRPr sz="6984"/>
            </a:pPr>
            <a:r>
              <a:t>Using HTCondor ≥ 9.0.6 is good; ≥ 9.10.0 is best</a:t>
            </a:r>
          </a:p>
          <a:p>
            <a:pPr lvl="1" marL="1478280" indent="-739140" defTabSz="796885">
              <a:defRPr sz="6305"/>
            </a:pPr>
            <a:r>
              <a:t>CHTC and OSPool are both ≥ 9.10.0</a:t>
            </a:r>
          </a:p>
          <a:p>
            <a:pPr marL="739140" indent="-739140" defTabSz="796885">
              <a:spcBef>
                <a:spcPts val="4000"/>
              </a:spcBef>
              <a:defRPr sz="6984"/>
            </a:pPr>
            <a:r>
              <a:t>Job universe: vanilla (default) or Docker (container)</a:t>
            </a:r>
          </a:p>
        </p:txBody>
      </p:sp>
      <p:sp>
        <p:nvSpPr>
          <p:cNvPr id="123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it-driven self-checkpoin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Exit-driven self-checkpointing</a:t>
            </a:r>
          </a:p>
          <a:p>
            <a:pPr lvl="1"/>
            <a:r>
              <a:t>Since HTCondor ≥ 8.9.7</a:t>
            </a:r>
          </a:p>
          <a:p>
            <a:pPr lvl="1"/>
            <a:r>
              <a:rPr i="1"/>
              <a:t>Waaaay</a:t>
            </a:r>
            <a:r>
              <a:t> better for most use cases, esp. in OSG</a:t>
            </a:r>
          </a:p>
          <a:p>
            <a:pPr lvl="1"/>
            <a:r>
              <a:t>What is shown here</a:t>
            </a:r>
          </a:p>
          <a:p>
            <a:pPr lvl="1"/>
          </a:p>
          <a:p>
            <a:pPr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Eviction-driven self-checkpointing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Not even worth talking about for OSG!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Documented in the HTCondor Manual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But don’t use it   😁</a:t>
            </a:r>
          </a:p>
        </p:txBody>
      </p:sp>
      <p:sp>
        <p:nvSpPr>
          <p:cNvPr id="127" name="HTCondor Has 2 Ways to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HTCondor Has 2 Ways to Checkpoint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chnical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Details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ll HTCondor what special exit code your software will use when checkpointing (85 is suggested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16280" indent="-716280" defTabSz="772239">
              <a:defRPr sz="6768"/>
            </a:pPr>
            <a:r>
              <a:t>Tell HTCondor what special exit code your software will use when checkpointing (85 is suggested):</a:t>
            </a:r>
          </a:p>
          <a:p>
            <a:pPr lvl="1" marL="0" indent="716280" defTabSz="772239">
              <a:spcBef>
                <a:spcPts val="900"/>
              </a:spcBef>
              <a:buSzTx/>
              <a:buNone/>
              <a:defRPr sz="601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008"/>
              <a:t> </a:t>
            </a:r>
            <a:r>
              <a:rPr b="1"/>
              <a:t>checkpoint_exit_code = 85                </a:t>
            </a:r>
          </a:p>
          <a:p>
            <a:pPr marL="716280" indent="-716280" defTabSz="772239">
              <a:spcBef>
                <a:spcPts val="7500"/>
              </a:spcBef>
              <a:defRPr sz="6768"/>
            </a:pPr>
            <a:r>
              <a:t>Tell HTCondor what files (on the Execution Point) to save (on the Access Point) and restore </a:t>
            </a:r>
            <a:r>
              <a:rPr i="1"/>
              <a:t>when moved to a new Execution Point</a:t>
            </a:r>
            <a:r>
              <a:t> — list files and directories, include output file(s) if cumulative:</a:t>
            </a:r>
          </a:p>
          <a:p>
            <a:pPr lvl="1" marL="0" indent="716280" defTabSz="772239">
              <a:spcBef>
                <a:spcPts val="900"/>
              </a:spcBef>
              <a:buSzTx/>
              <a:buNone/>
              <a:defRPr sz="601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008"/>
              <a:t> </a:t>
            </a:r>
            <a:r>
              <a:rPr b="1"/>
              <a:t>transfer_checkpoint_files = </a:t>
            </a:r>
            <a:r>
              <a:rPr b="1" i="1">
                <a:solidFill>
                  <a:srgbClr val="929292"/>
                </a:solidFill>
              </a:rPr>
              <a:t>foo.txt</a:t>
            </a:r>
            <a:r>
              <a:rPr b="1"/>
              <a:t>, ...  </a:t>
            </a:r>
          </a:p>
        </p:txBody>
      </p:sp>
      <p:sp>
        <p:nvSpPr>
          <p:cNvPr id="134" name="HTCondor Submit File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HTCondor Submit File Changes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23888700" y="13233400"/>
            <a:ext cx="165100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ecutable = my_softw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executable = my_software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transfer_input_files      = my_input.txt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b="1"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transfer_checkpoint_files =</a:t>
            </a:r>
            <a:r>
              <a:rPr b="0"/>
              <a:t> my_output.txt, temp_dir, temp_file.txt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transfer_output_files     = my_output.txt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request_cpus   = 1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request_memory = 1GB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request_disk   = 1GB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log    = example.log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 = example.out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error  = example.err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b="1"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checkpoint_exit_code =</a:t>
            </a:r>
            <a:r>
              <a:rPr b="0"/>
              <a:t> 85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queue</a:t>
            </a:r>
          </a:p>
        </p:txBody>
      </p:sp>
      <p:sp>
        <p:nvSpPr>
          <p:cNvPr id="138" name="Example Submit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Submit File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f you omit transfer_checkpoint_files, HTCondor uses transfer_output_files (or its defaul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 defTabSz="739378">
              <a:defRPr sz="6479"/>
            </a:pPr>
            <a:r>
              <a:t>If you omit </a:t>
            </a:r>
            <a:r>
              <a:rPr b="1" sz="5760">
                <a:latin typeface="Menlo Regular"/>
                <a:ea typeface="Menlo Regular"/>
                <a:cs typeface="Menlo Regular"/>
                <a:sym typeface="Menlo Regular"/>
              </a:rPr>
              <a:t>transfer_checkpoint_files</a:t>
            </a:r>
            <a:r>
              <a:t>, HTCondor uses </a:t>
            </a:r>
            <a:r>
              <a:rPr b="1" sz="5760">
                <a:latin typeface="Menlo Regular"/>
                <a:ea typeface="Menlo Regular"/>
                <a:cs typeface="Menlo Regular"/>
                <a:sym typeface="Menlo Regular"/>
              </a:rPr>
              <a:t>transfer_output_files</a:t>
            </a:r>
            <a:r>
              <a:t> (or its defaults)</a:t>
            </a:r>
          </a:p>
          <a:p>
            <a:pPr marL="685800" indent="-685800" defTabSz="739378">
              <a:spcBef>
                <a:spcPts val="5700"/>
              </a:spcBef>
              <a:defRPr sz="6479"/>
            </a:pPr>
            <a:r>
              <a:t>Consider Access Point storage needs; can estimate as:</a:t>
            </a:r>
          </a:p>
          <a:p>
            <a:pPr lvl="1" marL="0" indent="685800" defTabSz="739378">
              <a:spcBef>
                <a:spcPts val="1800"/>
              </a:spcBef>
              <a:buSzTx/>
              <a:buNone/>
              <a:defRPr sz="6479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pPr>
            <a:r>
              <a:rPr i="1"/>
              <a:t>number of running jobs</a:t>
            </a:r>
            <a:r>
              <a:t>  ×  </a:t>
            </a:r>
            <a:r>
              <a:rPr i="1"/>
              <a:t>total size of checkpoint files</a:t>
            </a:r>
            <a:endParaRPr i="1"/>
          </a:p>
          <a:p>
            <a:pPr lvl="1" marL="0" indent="685800" defTabSz="739378">
              <a:spcBef>
                <a:spcPts val="1800"/>
              </a:spcBef>
              <a:buSzTx/>
              <a:buNone/>
              <a:defRPr sz="6479"/>
            </a:pPr>
            <a:r>
              <a:t>(OSPool uses your </a:t>
            </a:r>
            <a:r>
              <a:rPr b="1" sz="5760">
                <a:latin typeface="Menlo Regular"/>
                <a:ea typeface="Menlo Regular"/>
                <a:cs typeface="Menlo Regular"/>
                <a:sym typeface="Menlo Regular"/>
              </a:rPr>
              <a:t>/home</a:t>
            </a:r>
            <a:r>
              <a:t> quota; elsewhere: ask admin)</a:t>
            </a:r>
          </a:p>
          <a:p>
            <a:pPr marL="685800" indent="-685800" defTabSz="739378">
              <a:spcBef>
                <a:spcPts val="5700"/>
              </a:spcBef>
              <a:defRPr sz="6479"/>
            </a:pPr>
            <a:r>
              <a:t>So, save only what you need! Because it identifies exact files, it can help to use </a:t>
            </a:r>
            <a:r>
              <a:rPr b="1" sz="5760">
                <a:latin typeface="Menlo Regular"/>
                <a:ea typeface="Menlo Regular"/>
                <a:cs typeface="Menlo Regular"/>
                <a:sym typeface="Menlo Regular"/>
              </a:rPr>
              <a:t>transfer_checkpoint_files</a:t>
            </a:r>
          </a:p>
        </p:txBody>
      </p:sp>
      <p:sp>
        <p:nvSpPr>
          <p:cNvPr id="142" name="Notes About Checkpointed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 About Checkpointed Files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