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10058400" cy="7772400"/>
  <p:embeddedFontLst>
    <p:embeddedFont>
      <p:font typeface="Poppins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6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italic.fntdata"/><Relationship Id="rId47" Type="http://schemas.openxmlformats.org/officeDocument/2006/relationships/font" Target="fonts/Poppins-bold.fntdata"/><Relationship Id="rId49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2438400" y="582613"/>
            <a:ext cx="5181600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ed0c6034f_0_54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3ed0c6034f_0_54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d0c6034f_0_62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3ed0c6034f_0_62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ed0c6034f_0_70:notes"/>
          <p:cNvSpPr/>
          <p:nvPr>
            <p:ph idx="2" type="sldImg"/>
          </p:nvPr>
        </p:nvSpPr>
        <p:spPr>
          <a:xfrm>
            <a:off x="3810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3ed0c6034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cda3d2ee_1_5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3ecda3d2ee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ecda3d2ee_1_469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ecda3d2ee_1_469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ed0c6034f_0_84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ed0c6034f_0_84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cda3d2ee_1_484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ecda3d2ee_1_484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ecda3d2ee_1_475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13ecda3d2ee_1_47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ecda3d2ee_1_475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ecda3d2ee_1_529:notes"/>
          <p:cNvSpPr/>
          <p:nvPr>
            <p:ph idx="2" type="sldImg"/>
          </p:nvPr>
        </p:nvSpPr>
        <p:spPr>
          <a:xfrm>
            <a:off x="558800" y="573374"/>
            <a:ext cx="8940900" cy="286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3ecda3d2ee_1_529:notes"/>
          <p:cNvSpPr txBox="1"/>
          <p:nvPr>
            <p:ph idx="1" type="body"/>
          </p:nvPr>
        </p:nvSpPr>
        <p:spPr>
          <a:xfrm>
            <a:off x="1005840" y="3631367"/>
            <a:ext cx="80466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ecda3d2ee_1_5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3ecda3d2ee_1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d0c6034f_0_6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d0c6034f_0_6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ed0c6034f_0_89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ed0c6034f_0_89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ed0c6034f_0_101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ed0c6034f_0_101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ed0c6034f_0_107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ed0c6034f_0_107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ed0c6034f_0_112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ed0c6034f_0_112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ed0c6034f_0_116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ed0c6034f_0_116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ed0c6034f_0_123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ed0c6034f_0_123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ed0c6034f_0_128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ed0c6034f_0_128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ed0c6034f_0_140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ed0c6034f_0_140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ecda3d2ee_1_490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ecda3d2ee_1_490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ed0c6034f_0_152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ed0c6034f_0_152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cda3d2ee_1_141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13ecda3d2ee_1_14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ecda3d2ee_1_141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ed0c6034f_0_158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ed0c6034f_0_158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ed0c6034f_0_162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ed0c6034f_0_162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ecda3d2ee_1_496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ecda3d2ee_1_496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ed0c6034f_0_178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ed0c6034f_0_178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ecda3d2ee_1_509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ecda3d2ee_1_509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fa8d41ca2_0_0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g13fa8d41ca2_0_0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3fa8d41ca2_0_0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fa8d41ca2_0_37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g13fa8d41ca2_0_37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3fa8d41ca2_0_37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fa8d41ca2_0_44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g13fa8d41ca2_0_44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3fa8d41ca2_0_44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fa8d41ca2_0_51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g13fa8d41ca2_0_51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3fa8d41ca2_0_51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ecda3d2ee_1_535:notes"/>
          <p:cNvSpPr/>
          <p:nvPr>
            <p:ph idx="2" type="sldImg"/>
          </p:nvPr>
        </p:nvSpPr>
        <p:spPr>
          <a:xfrm>
            <a:off x="486371" y="582665"/>
            <a:ext cx="90855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g13ecda3d2ee_1_535:notes"/>
          <p:cNvSpPr txBox="1"/>
          <p:nvPr>
            <p:ph idx="1" type="body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ecda3d2ee_1_535:notes"/>
          <p:cNvSpPr txBox="1"/>
          <p:nvPr>
            <p:ph idx="12" type="sldNum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d0c6034f_0_13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d0c6034f_0_13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fa8d41ca2_0_116:notes"/>
          <p:cNvSpPr/>
          <p:nvPr>
            <p:ph idx="2" type="sldImg"/>
          </p:nvPr>
        </p:nvSpPr>
        <p:spPr>
          <a:xfrm>
            <a:off x="2438400" y="582613"/>
            <a:ext cx="51816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fa8d41ca2_0_116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13fa8d41ca2_0_116:notes"/>
          <p:cNvSpPr txBox="1"/>
          <p:nvPr>
            <p:ph idx="12" type="sldNum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d0c6034f_0_17:notes"/>
          <p:cNvSpPr/>
          <p:nvPr>
            <p:ph idx="2" type="sldImg"/>
          </p:nvPr>
        </p:nvSpPr>
        <p:spPr>
          <a:xfrm>
            <a:off x="559240" y="582930"/>
            <a:ext cx="89409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d0c6034f_0_17:notes"/>
          <p:cNvSpPr txBox="1"/>
          <p:nvPr>
            <p:ph idx="1" type="body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d0c6034f_0_22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3ed0c6034f_0_22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ed0c6034f_0_22:notes"/>
          <p:cNvSpPr txBox="1"/>
          <p:nvPr>
            <p:ph idx="12" type="sldNum"/>
          </p:nvPr>
        </p:nvSpPr>
        <p:spPr>
          <a:xfrm>
            <a:off x="5697538" y="7381875"/>
            <a:ext cx="4359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d0c6034f_0_32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ed0c6034f_0_32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d0c6034f_0_38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3ed0c6034f_0_38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ed0c6034f_0_48:notes"/>
          <p:cNvSpPr txBox="1"/>
          <p:nvPr>
            <p:ph idx="1" type="body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ed0c6034f_0_48:notes"/>
          <p:cNvSpPr/>
          <p:nvPr>
            <p:ph idx="2" type="sldImg"/>
          </p:nvPr>
        </p:nvSpPr>
        <p:spPr>
          <a:xfrm>
            <a:off x="2438400" y="582613"/>
            <a:ext cx="5181300" cy="29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2022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lickr.com/photos/dmer/" TargetMode="External"/><Relationship Id="rId4" Type="http://schemas.openxmlformats.org/officeDocument/2006/relationships/hyperlink" Target="https://www.flickr.com/photos/dmer/1556329177/" TargetMode="External"/><Relationship Id="rId5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lickr.com/photos/punktoad/" TargetMode="External"/><Relationship Id="rId4" Type="http://schemas.openxmlformats.org/officeDocument/2006/relationships/hyperlink" Target="https://www.flickr.com/photos/83699771@N00/9123847716" TargetMode="External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upport.opensciencegrid.org/support/solutions/articles/12000073449-view-existing-ospool-supported-containers" TargetMode="External"/><Relationship Id="rId4" Type="http://schemas.openxmlformats.org/officeDocument/2006/relationships/hyperlink" Target="https://github.com/opensciencegrid/cvmfs-singularity-sync/blob/master/docker_images.txt" TargetMode="External"/><Relationship Id="rId5" Type="http://schemas.openxmlformats.org/officeDocument/2006/relationships/hyperlink" Target="https://hub.docker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ocker.com/" TargetMode="External"/><Relationship Id="rId4" Type="http://schemas.openxmlformats.org/officeDocument/2006/relationships/hyperlink" Target="https://sylabs.io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loud.sylabs.io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ylabs.io/guides/3.8/user-guide/build_a_container.html#building-containers-from-singularityce-definition-fil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lickr.com/photos/jshontz/" TargetMode="External"/><Relationship Id="rId4" Type="http://schemas.openxmlformats.org/officeDocument/2006/relationships/hyperlink" Target="https://www.flickr.com/photos/jshontz/18991915294" TargetMode="External"/><Relationship Id="rId5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www.flickr.com/people/krossbow/" TargetMode="External"/><Relationship Id="rId5" Type="http://schemas.openxmlformats.org/officeDocument/2006/relationships/hyperlink" Target="https://commons.wikimedia.org/wiki/File:Julia_Child%27s_Kitchen_-_Smithsonian.jp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Containers and GPUs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/>
              <a:t>Thursday, July 28 2022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Mats Rynge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686106" y="4933950"/>
            <a:ext cx="58576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Solution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01529" y="1000125"/>
            <a:ext cx="3781800" cy="4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Think like a backpacker.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Take your software with you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−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Install anywhere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−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Run anywhere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is called making software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portable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009254" y="4892206"/>
            <a:ext cx="2512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Derrick Mercer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CC-BY-SA</a:t>
            </a:r>
            <a:endParaRPr/>
          </a:p>
        </p:txBody>
      </p:sp>
      <p:pic>
        <p:nvPicPr>
          <p:cNvPr id="160" name="Google Shape;160;p23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0590" y="1471613"/>
            <a:ext cx="3429000" cy="25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Returning to Our Analogy…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container is kind of like bringing along a whole kitchen…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299792" y="4881216"/>
            <a:ext cx="4114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9"/>
              <a:buFont typeface="Arial"/>
              <a:buNone/>
            </a:pPr>
            <a:r>
              <a:rPr lang="en-US" sz="9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n-US" sz="989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PunkToad</a:t>
            </a:r>
            <a:r>
              <a:rPr lang="en-US" sz="9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989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</a:t>
            </a:r>
            <a:r>
              <a:rPr lang="en-US" sz="9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CC-BY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4315" y="2035534"/>
            <a:ext cx="3305754" cy="247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341775" y="88700"/>
            <a:ext cx="7490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lang="en-US"/>
              <a:t>Container Motivations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3"/>
              <a:buNone/>
            </a:pPr>
            <a:r>
              <a:rPr b="1" lang="en-US" sz="131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Consistent environment (default images)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- If a user does not specify a specific image</a:t>
            </a:r>
            <a:r>
              <a:rPr lang="en-US" sz="1311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, a default one is used by the job.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The image contains a decent base line of software, and because the same image is used across all the sites, the user sees a more consistent environment than if the job landed in the environments provided by the individual sites.</a:t>
            </a: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endParaRPr sz="1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3"/>
              <a:buNone/>
            </a:pPr>
            <a:r>
              <a:rPr b="1" lang="en-US" sz="131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Custom software environment (user defined images)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- Users can create and use their custom images, which is useful when having very specific software requirements or software stacks which can be tricky to bring with a job. For example: Python or R modules with dependencies, TensorFlow</a:t>
            </a: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endParaRPr sz="1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3"/>
              <a:buNone/>
            </a:pPr>
            <a:r>
              <a:rPr b="1" lang="en-US" sz="131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Enables special environment such as GPUs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- Special software environments to go hand in hand with the special hardware.</a:t>
            </a: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endParaRPr sz="1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3"/>
              <a:buNone/>
            </a:pPr>
            <a:r>
              <a:rPr b="1" lang="en-US" sz="131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Process isolation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- Sandboxes the job environment so that a job can not peek at other jobs.</a:t>
            </a:r>
            <a:br>
              <a:rPr lang="en-US" sz="1311">
                <a:latin typeface="Arial"/>
                <a:ea typeface="Arial"/>
                <a:cs typeface="Arial"/>
                <a:sym typeface="Arial"/>
              </a:rPr>
            </a:br>
            <a:endParaRPr sz="1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73"/>
              <a:buNone/>
            </a:pPr>
            <a:r>
              <a:rPr b="1" lang="en-US" sz="131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File isolation</a:t>
            </a:r>
            <a:r>
              <a:rPr lang="en-US" sz="1311">
                <a:latin typeface="Arial"/>
                <a:ea typeface="Arial"/>
                <a:cs typeface="Arial"/>
                <a:sym typeface="Arial"/>
              </a:rPr>
              <a:t> - Sandboxes the job file system, so that a job can not peek at other jobs’ data.</a:t>
            </a:r>
            <a:endParaRPr sz="1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750"/>
              </a:spcBef>
              <a:spcAft>
                <a:spcPts val="0"/>
              </a:spcAft>
              <a:buSzPts val="2573"/>
              <a:buNone/>
            </a:pPr>
            <a:r>
              <a:t/>
            </a:r>
            <a:endParaRPr sz="1311"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7" name="Google Shape;177;p25"/>
          <p:cNvCxnSpPr/>
          <p:nvPr/>
        </p:nvCxnSpPr>
        <p:spPr>
          <a:xfrm>
            <a:off x="78695" y="3638400"/>
            <a:ext cx="4038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>
            <a:off x="260326" y="3283225"/>
            <a:ext cx="8520600" cy="13800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1118150" y="88700"/>
            <a:ext cx="7714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lang="en-US" sz="3000"/>
              <a:t>Container Lifecycle (Hint: ephemeral)</a:t>
            </a:r>
            <a:endParaRPr sz="300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Each and every job is encapsulated in a separate container instance</a:t>
            </a:r>
            <a:br>
              <a:rPr lang="en-US" sz="2400"/>
            </a:b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Container instance dies when the job finishes</a:t>
            </a:r>
            <a:br>
              <a:rPr lang="en-US" sz="2400"/>
            </a:br>
            <a:endParaRPr sz="2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i="1" lang="en-US" sz="2400"/>
              <a:t>An incredible amount of container image reuse, as workloads generally use one or a small number of images for a large number of jobs</a:t>
            </a:r>
            <a:endParaRPr i="1" sz="2400"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What are containers?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Why containers on the OSPool?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Finding existing containers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Building containers (Remote builder, On your own machine)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Test container on access points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containers in your jobs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related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857250" y="88700"/>
            <a:ext cx="79752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use existing containers!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OSG provided: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https://support.opensciencegrid.org/support/solutions/articles/12000073449-view-existing-ospool-supported-containers</a:t>
            </a:r>
            <a:r>
              <a:rPr lang="en-US" sz="2100"/>
              <a:t> </a:t>
            </a:r>
            <a:br>
              <a:rPr lang="en-US" sz="2100"/>
            </a:br>
            <a:endParaRPr sz="21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OSG collaboration/user provided (just a list, no descriptions): </a:t>
            </a:r>
            <a:r>
              <a:rPr lang="en-US" sz="2100" u="sng">
                <a:solidFill>
                  <a:schemeClr val="hlink"/>
                </a:solidFill>
                <a:hlinkClick r:id="rId4"/>
              </a:rPr>
              <a:t>https://github.com/opensciencegrid/cvmfs-singularity-sync/blob/master/docker_images.txt</a:t>
            </a:r>
            <a:r>
              <a:rPr lang="en-US" sz="2100"/>
              <a:t> </a:t>
            </a:r>
            <a:br>
              <a:rPr lang="en-US" sz="2100"/>
            </a:br>
            <a:endParaRPr sz="21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Docker Hub: </a:t>
            </a:r>
            <a:r>
              <a:rPr lang="en-US" sz="2100" u="sng">
                <a:solidFill>
                  <a:schemeClr val="hlink"/>
                </a:solidFill>
                <a:hlinkClick r:id="rId5"/>
              </a:rPr>
              <a:t>https://hub.docker.com/</a:t>
            </a:r>
            <a:r>
              <a:rPr lang="en-US" sz="2100"/>
              <a:t> (and there are other hubs!)</a:t>
            </a:r>
            <a:endParaRPr sz="2100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What are containers?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Why containers on the OSPool?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Finding existing containers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Building containers (Remote builder, On your own machine)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Test container on access points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containers in your jobs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related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Container Types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682015" y="1000124"/>
            <a:ext cx="81255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Two common container systems: </a:t>
            </a:r>
            <a:br>
              <a:rPr lang="en-US"/>
            </a:br>
            <a:endParaRPr/>
          </a:p>
          <a:p>
            <a:pPr indent="0" lvl="0" marL="57150" rtl="0" algn="l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/>
              <a:t>Docker				        Singularity / Apptainer</a:t>
            </a:r>
            <a:endParaRPr/>
          </a:p>
          <a:p>
            <a:pPr indent="0" lvl="0" marL="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https://www.docker.com/</a:t>
            </a:r>
            <a:r>
              <a:rPr lang="en-US" sz="2400"/>
              <a:t> 		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https://sylabs.io/</a:t>
            </a:r>
            <a:r>
              <a:rPr lang="en-US" sz="2400"/>
              <a:t>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Font typeface="Times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cker_(container_engine)_logo.png" id="215" name="Google Shape;2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840" y="3601142"/>
            <a:ext cx="2895902" cy="5976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ularity.png" id="216" name="Google Shape;21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5368" y="3478313"/>
            <a:ext cx="1089025" cy="76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707050" y="88700"/>
            <a:ext cx="712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lang="en-US"/>
              <a:t>Docker, Singularity (Apptainer)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76200" rtl="0" algn="l">
              <a:spcBef>
                <a:spcPts val="75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Containers are </a:t>
            </a:r>
            <a:r>
              <a:rPr lang="en-US" sz="2400">
                <a:solidFill>
                  <a:srgbClr val="FF9300"/>
                </a:solidFill>
              </a:rPr>
              <a:t>defined using Docker or Singularity</a:t>
            </a:r>
            <a:endParaRPr sz="2400">
              <a:solidFill>
                <a:srgbClr val="FF9300"/>
              </a:solidFill>
            </a:endParaRPr>
          </a:p>
          <a:p>
            <a:pPr indent="0" lvl="1" marL="5715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Public Docker Hub</a:t>
            </a:r>
            <a:endParaRPr sz="2400"/>
          </a:p>
          <a:p>
            <a:pPr indent="0" lvl="1" marL="5715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.sif files</a:t>
            </a:r>
            <a:br>
              <a:rPr lang="en-US" sz="2400"/>
            </a:br>
            <a:endParaRPr sz="2400"/>
          </a:p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… and </a:t>
            </a:r>
            <a:r>
              <a:rPr lang="en-US" sz="2400">
                <a:solidFill>
                  <a:srgbClr val="FF9300"/>
                </a:solidFill>
              </a:rPr>
              <a:t>executed with Singularity</a:t>
            </a:r>
            <a:endParaRPr sz="2400">
              <a:solidFill>
                <a:srgbClr val="FF9300"/>
              </a:solidFill>
            </a:endParaRPr>
          </a:p>
          <a:p>
            <a:pPr indent="0" lvl="1" marL="5715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No direct access to the Singularity command line - that is controlled by the infrastructure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228600" y="2398279"/>
            <a:ext cx="8102400" cy="1643700"/>
          </a:xfrm>
          <a:prstGeom prst="rect">
            <a:avLst/>
          </a:prstGeom>
          <a:solidFill>
            <a:srgbClr val="F8ED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011213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sz="2025"/>
              <a:t>OSG stores Docker container images on CVMFS in extracted form. That is, we take the Docker image layers or the Singularity img/simg files and export them onto CVMFS. For example, ls on one of the containers looks similar to ls / on any Linux machine:</a:t>
            </a:r>
            <a:br>
              <a:rPr lang="en-US" sz="2025"/>
            </a:br>
            <a:endParaRPr sz="2025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425">
                <a:latin typeface="Consolas"/>
                <a:ea typeface="Consolas"/>
                <a:cs typeface="Consolas"/>
                <a:sym typeface="Consolas"/>
              </a:rPr>
              <a:t>$ ls /cvmfs/singularity.opensciencegrid.org/opensciencegrid/osgvo-el7:latest/</a:t>
            </a:r>
            <a:br>
              <a:rPr lang="en-US" sz="1425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>
                <a:latin typeface="Consolas"/>
                <a:ea typeface="Consolas"/>
                <a:cs typeface="Consolas"/>
                <a:sym typeface="Consolas"/>
              </a:rPr>
              <a:t>cvmfs  host-libs  proc  sys  anaconda-post.log     lib64</a:t>
            </a:r>
            <a:br>
              <a:rPr lang="en-US" sz="1425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>
                <a:latin typeface="Consolas"/>
                <a:ea typeface="Consolas"/>
                <a:cs typeface="Consolas"/>
                <a:sym typeface="Consolas"/>
              </a:rPr>
              <a:t>dev    media      root  tmp  bin                   sbin</a:t>
            </a:r>
            <a:br>
              <a:rPr lang="en-US" sz="1425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>
                <a:latin typeface="Consolas"/>
                <a:ea typeface="Consolas"/>
                <a:cs typeface="Consolas"/>
                <a:sym typeface="Consolas"/>
              </a:rPr>
              <a:t>etc    mnt        run   usr  image-build-info.txt  singularity</a:t>
            </a:r>
            <a:br>
              <a:rPr lang="en-US" sz="1425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25">
                <a:latin typeface="Consolas"/>
                <a:ea typeface="Consolas"/>
                <a:cs typeface="Consolas"/>
                <a:sym typeface="Consolas"/>
              </a:rPr>
              <a:t>home   opt        srv   var  lib</a:t>
            </a:r>
            <a:endParaRPr sz="142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SzPts val="2800"/>
              <a:buNone/>
            </a:pPr>
            <a:br>
              <a:rPr lang="en-US" sz="2025"/>
            </a:br>
            <a:r>
              <a:rPr lang="en-US" sz="2025"/>
              <a:t>Result: Most container instances only use </a:t>
            </a:r>
            <a:r>
              <a:rPr b="1" lang="en-US" sz="2025">
                <a:solidFill>
                  <a:srgbClr val="FF0000"/>
                </a:solidFill>
              </a:rPr>
              <a:t>a small part</a:t>
            </a:r>
            <a:r>
              <a:rPr lang="en-US" sz="2025"/>
              <a:t> of the container image </a:t>
            </a:r>
            <a:r>
              <a:rPr b="1" lang="en-US" sz="2025">
                <a:solidFill>
                  <a:srgbClr val="FF0000"/>
                </a:solidFill>
              </a:rPr>
              <a:t>(50-150 MB)</a:t>
            </a:r>
            <a:r>
              <a:rPr lang="en-US" sz="2025"/>
              <a:t> and that part is </a:t>
            </a:r>
            <a:r>
              <a:rPr b="1" lang="en-US" sz="2025">
                <a:solidFill>
                  <a:srgbClr val="FF0000"/>
                </a:solidFill>
              </a:rPr>
              <a:t>cached</a:t>
            </a:r>
            <a:r>
              <a:rPr lang="en-US" sz="2025"/>
              <a:t> in CVMFS!</a:t>
            </a:r>
            <a:endParaRPr sz="2025"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1244875" y="88700"/>
            <a:ext cx="7587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4400"/>
              <a:buFont typeface="Arial"/>
              <a:buNone/>
            </a:pPr>
            <a:r>
              <a:rPr lang="en-US"/>
              <a:t>Docker - </a:t>
            </a:r>
            <a:r>
              <a:rPr lang="en-US"/>
              <a:t>Extracted Images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What are containers?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Why containers on the OSPool?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Finding existing containers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Building containers (Remote builder, On your own machine)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Test container on access points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containers in your jobs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</a:t>
            </a:r>
            <a:r>
              <a:rPr lang="en-US" sz="2200">
                <a:solidFill>
                  <a:srgbClr val="000000"/>
                </a:solidFill>
              </a:rPr>
              <a:t>related</a:t>
            </a:r>
            <a:r>
              <a:rPr lang="en-US" sz="2200">
                <a:solidFill>
                  <a:srgbClr val="000000"/>
                </a:solidFill>
              </a:rPr>
              <a:t>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Singularity has a great security model, but building…</a:t>
            </a:r>
            <a:endParaRPr sz="2200"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All containers in the OSPool are invoked with Singularity</a:t>
            </a:r>
            <a:endParaRPr sz="2100"/>
          </a:p>
          <a:p>
            <a:pPr indent="-336550" lvl="1" marL="914400" rtl="0" algn="l">
              <a:spcBef>
                <a:spcPts val="560"/>
              </a:spcBef>
              <a:spcAft>
                <a:spcPts val="0"/>
              </a:spcAft>
              <a:buSzPts val="1700"/>
              <a:buChar char="−"/>
            </a:pPr>
            <a:r>
              <a:rPr lang="en-US" sz="1700"/>
              <a:t>Source images can be Singularity SIF files, or Docker images</a:t>
            </a:r>
            <a:br>
              <a:rPr lang="en-US" sz="1700"/>
            </a:br>
            <a:endParaRPr sz="17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Singularity containers are run as the user invoking them</a:t>
            </a:r>
            <a:endParaRPr sz="2100"/>
          </a:p>
          <a:p>
            <a:pPr indent="-336550" lvl="1" marL="914400" rtl="0" algn="l">
              <a:spcBef>
                <a:spcPts val="560"/>
              </a:spcBef>
              <a:spcAft>
                <a:spcPts val="0"/>
              </a:spcAft>
              <a:buSzPts val="1700"/>
              <a:buChar char="−"/>
            </a:pPr>
            <a:r>
              <a:rPr lang="en-US" sz="1700"/>
              <a:t>Non-privileged user, not root</a:t>
            </a:r>
            <a:br>
              <a:rPr lang="en-US" sz="1700"/>
            </a:br>
            <a:endParaRPr sz="1700"/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However, building requires root</a:t>
            </a:r>
            <a:endParaRPr sz="2100"/>
          </a:p>
          <a:p>
            <a:pPr indent="-336550" lvl="1" marL="914400" rtl="0" algn="l">
              <a:spcBef>
                <a:spcPts val="560"/>
              </a:spcBef>
              <a:spcAft>
                <a:spcPts val="0"/>
              </a:spcAft>
              <a:buSzPts val="1700"/>
              <a:buChar char="−"/>
            </a:pPr>
            <a:r>
              <a:rPr lang="en-US" sz="1700"/>
              <a:t>Use a remote builder hosted by Sylabs (no “private” files / bindmounts)</a:t>
            </a:r>
            <a:endParaRPr sz="1700"/>
          </a:p>
          <a:p>
            <a:pPr indent="-336550" lvl="1" marL="914400" rtl="0" algn="l">
              <a:spcBef>
                <a:spcPts val="560"/>
              </a:spcBef>
              <a:spcAft>
                <a:spcPts val="0"/>
              </a:spcAft>
              <a:buSzPts val="1700"/>
              <a:buChar char="−"/>
            </a:pPr>
            <a:r>
              <a:rPr lang="en-US" sz="1700"/>
              <a:t>Install it on your own Linux system so you can use sudo</a:t>
            </a:r>
            <a:endParaRPr sz="1700"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Sylabs Cloud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an account on (Google auth is easy):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https://cloud.sylabs.io/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Click on Remote Builder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900" y="2400300"/>
            <a:ext cx="3733798" cy="23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474350" y="1302150"/>
            <a:ext cx="8315100" cy="281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Bootstrap: docker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From: opensciencegrid/osgvo-ubuntu-20.04:latest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%post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    apt-get update -y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    apt-get install -y \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            python3-pip \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            python3-numpy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ono"/>
                <a:ea typeface="Roboto Mono"/>
                <a:cs typeface="Roboto Mono"/>
                <a:sym typeface="Roboto Mono"/>
              </a:rPr>
              <a:t>    python3 -m pip install cowsay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207600" y="186000"/>
            <a:ext cx="753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https://sylabs.io/guides/3.8/user-guide/build_a_container.html#building-containers-from-singularityce-definition-files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75" y="152400"/>
            <a:ext cx="77710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Image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To download the image, you have to either setup the access tokens, or make the project public: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900" y="2458575"/>
            <a:ext cx="4222451" cy="262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999475" y="2743825"/>
            <a:ext cx="2037000" cy="1339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00" y="1000550"/>
            <a:ext cx="5620101" cy="34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1516075" y="4498125"/>
            <a:ext cx="7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You can use the “pull command” on the OSGConnect access nodes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311700" y="1474550"/>
            <a:ext cx="8520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800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login05:</a:t>
            </a:r>
            <a:r>
              <a:rPr lang="en-US" sz="18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singularity pull --arch amd64 \</a:t>
            </a:r>
            <a:endParaRPr b="1"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library://rynge_isi/test/test:latest</a:t>
            </a:r>
            <a:endParaRPr b="1"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[login05:</a:t>
            </a:r>
            <a:r>
              <a:rPr lang="en-US" sz="18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ls -lh test_latest.sif</a:t>
            </a:r>
            <a:r>
              <a:rPr lang="en-US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-rwxr-xr-x 1 rynge osg 702M May 16 18:41 </a:t>
            </a:r>
            <a:r>
              <a:rPr b="1" lang="en-US" sz="1800">
                <a:solidFill>
                  <a:srgbClr val="54FF5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test_latest.sif</a:t>
            </a:r>
            <a:endParaRPr b="1" sz="1800">
              <a:solidFill>
                <a:srgbClr val="54FF5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/>
        </p:nvSpPr>
        <p:spPr>
          <a:xfrm>
            <a:off x="624500" y="954150"/>
            <a:ext cx="8136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5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 my-container.def</a:t>
            </a:r>
            <a:r>
              <a:rPr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Bootstrap: docker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From: opensciencegrid/osgvo-ubuntu-20.04:latest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%post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   apt-get update -y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   apt-get install -y \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           python3-pip \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           python3-numpy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ono"/>
                <a:ea typeface="Roboto Mono"/>
                <a:cs typeface="Roboto Mono"/>
                <a:sym typeface="Roboto Mono"/>
              </a:rPr>
              <a:t>   python3 -m pip install cowsay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5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sudo singularity build /tmp/my-container.sif my-container.def</a:t>
            </a:r>
            <a:endParaRPr b="1"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312200" y="4142975"/>
            <a:ext cx="8448300" cy="68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Only do this on your own machine - it will not work on OSGConnect servers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What are containers?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Why containers on the OSPool?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Finding existing containers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Building containers (Remote builder, On your own machine)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Test container on access points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containers in your jobs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related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Executing containers on access points</a:t>
            </a:r>
            <a:endParaRPr sz="2900"/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Containers can be tried out with the “singularity shell…” command</a:t>
            </a: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300"/>
            </a:br>
            <a:r>
              <a:rPr lang="en-US" sz="2300"/>
              <a:t>Your $HOME directory is automatically mounted, which give you an easy way to use your codes/data or compile inside the container, but access the results outside.</a:t>
            </a:r>
            <a:br>
              <a:rPr lang="en-US" sz="2300"/>
            </a:br>
            <a:endParaRPr sz="2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/>
              <a:t>As always, do not run long or compute heavy jobs on the access points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Containers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74701" y="1000125"/>
            <a:ext cx="77646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Containers are a tool for capturing an entire job “environment” (software, libraries, operating system) into an “image” that can be used again. </a:t>
            </a:r>
            <a:endParaRPr sz="14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87626" y="4767815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ingle-cube_318-36160.jpg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135" y="2895150"/>
            <a:ext cx="2531081" cy="1965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logo.png"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716" y="3726206"/>
            <a:ext cx="884576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812889" y="4885295"/>
            <a:ext cx="43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polaroid photos by Nick Bluth from the Noun Project</a:t>
            </a:r>
            <a:endParaRPr/>
          </a:p>
        </p:txBody>
      </p:sp>
      <p:pic>
        <p:nvPicPr>
          <p:cNvPr descr="noun_782805_cc.png" id="93" name="Google Shape;93;p16"/>
          <p:cNvPicPr preferRelativeResize="0"/>
          <p:nvPr/>
        </p:nvPicPr>
        <p:blipFill rotWithShape="1">
          <a:blip r:embed="rId5">
            <a:alphaModFix/>
          </a:blip>
          <a:srcRect b="17280" l="0" r="0" t="0"/>
          <a:stretch/>
        </p:blipFill>
        <p:spPr>
          <a:xfrm>
            <a:off x="3854304" y="3351159"/>
            <a:ext cx="1438274" cy="892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tudio-hex-ggplot2-dot-psd.png" id="94" name="Google Shape;9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4612" y="2966587"/>
            <a:ext cx="749666" cy="65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yr-hexbin-sticker-from-rstudio.png" id="95" name="Google Shape;9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4179" y="3908372"/>
            <a:ext cx="798724" cy="6977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r-hexbin-sticker-from-rstudio.png" id="96" name="Google Shape;9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1142" y="3447599"/>
            <a:ext cx="850847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-cube_318-36160.jpg"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850" y="2863003"/>
            <a:ext cx="2451479" cy="1965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logo.png"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1124" y="3748487"/>
            <a:ext cx="85675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studio-hex-ggplot2-dot-psd.png" id="99" name="Google Shape;9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76302" y="2934441"/>
            <a:ext cx="726089" cy="658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dyr-hexbin-sticker-from-rstudio.png" id="100" name="Google Shape;10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7412" y="3875035"/>
            <a:ext cx="773604" cy="6977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r-hexbin-sticker-from-rstudio.png" id="101" name="Google Shape;10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5912" y="3415453"/>
            <a:ext cx="822604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6"/>
          <p:cNvCxnSpPr>
            <a:stCxn id="90" idx="3"/>
            <a:endCxn id="93" idx="1"/>
          </p:cNvCxnSpPr>
          <p:nvPr/>
        </p:nvCxnSpPr>
        <p:spPr>
          <a:xfrm flipH="1" rot="10800000">
            <a:off x="3281216" y="3797611"/>
            <a:ext cx="573000" cy="8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103" name="Google Shape;103;p16"/>
          <p:cNvCxnSpPr>
            <a:stCxn id="93" idx="3"/>
            <a:endCxn id="97" idx="1"/>
          </p:cNvCxnSpPr>
          <p:nvPr/>
        </p:nvCxnSpPr>
        <p:spPr>
          <a:xfrm>
            <a:off x="5292578" y="3797644"/>
            <a:ext cx="755400" cy="48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/>
        </p:nvSpPr>
        <p:spPr>
          <a:xfrm>
            <a:off x="407675" y="849800"/>
            <a:ext cx="84222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300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login05:</a:t>
            </a:r>
            <a:r>
              <a:rPr lang="en-US" sz="13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singularity pull --arch amd64 library://rynge_isi/test/test:latest</a:t>
            </a:r>
            <a:endParaRPr b="1" sz="13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18B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INFO:   </a:t>
            </a: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Using cached image</a:t>
            </a:r>
            <a:endParaRPr sz="13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1300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login05:</a:t>
            </a:r>
            <a:r>
              <a:rPr lang="en-US" sz="1300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singularity shell test_latest.sif</a:t>
            </a:r>
            <a:r>
              <a:rPr lang="en-US" sz="13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Singularity&gt; python3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Python 3.8.10 (default, Sep 28 2021, 16:10:42) 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[GCC 9.3.0] on linux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Type "help", "copyright", "credits" or "license" for more information.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b="1" lang="en-US" sz="1300">
                <a:latin typeface="Roboto Mono"/>
                <a:ea typeface="Roboto Mono"/>
                <a:cs typeface="Roboto Mono"/>
                <a:sym typeface="Roboto Mono"/>
              </a:rPr>
              <a:t>import cowsay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&gt;&gt;&gt; </a:t>
            </a:r>
            <a:r>
              <a:rPr b="1" lang="en-US" sz="1300">
                <a:latin typeface="Roboto Mono"/>
                <a:ea typeface="Roboto Mono"/>
                <a:cs typeface="Roboto Mono"/>
                <a:sym typeface="Roboto Mono"/>
              </a:rPr>
              <a:t>cowsay.cow('Hello World')</a:t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___________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| Hello World |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===========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\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\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  ^__^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  (oo)\_______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  (__)\       )\/\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      ||----w |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                 ||     ||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$HOME is automatically mounted</a:t>
            </a:r>
            <a:endParaRPr sz="3100"/>
          </a:p>
        </p:txBody>
      </p:sp>
      <p:sp>
        <p:nvSpPr>
          <p:cNvPr id="309" name="Google Shape;309;p44"/>
          <p:cNvSpPr txBox="1"/>
          <p:nvPr/>
        </p:nvSpPr>
        <p:spPr>
          <a:xfrm>
            <a:off x="407675" y="1572875"/>
            <a:ext cx="5846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login05:</a:t>
            </a:r>
            <a:r>
              <a:rPr lang="en-US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singularity shell test_latest.sif</a:t>
            </a:r>
            <a:r>
              <a:rPr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Singularity&gt;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pwd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/home/rynge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Singularity&gt;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echo "Hello World" &gt;mydata.txt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Singularity&gt; </a:t>
            </a: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>
                <a:solidFill>
                  <a:srgbClr val="18B2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login05:</a:t>
            </a:r>
            <a:r>
              <a:rPr lang="en-US">
                <a:solidFill>
                  <a:srgbClr val="B2681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~</a:t>
            </a:r>
            <a:r>
              <a:rPr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 $ </a:t>
            </a:r>
            <a:r>
              <a:rPr b="1" lang="en-US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 mydata.txt</a:t>
            </a:r>
            <a:endParaRPr b="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5707300" y="1708725"/>
            <a:ext cx="450900" cy="116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/>
          <p:nvPr/>
        </p:nvSpPr>
        <p:spPr>
          <a:xfrm>
            <a:off x="5707300" y="3042300"/>
            <a:ext cx="450900" cy="116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6340450" y="1824225"/>
            <a:ext cx="217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Data (or for example executables) generated inside the container instance 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6340450" y="3207750"/>
            <a:ext cx="21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… is available “outside” because $HOME was automatically mounted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What are containers?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Why containers on the OSPool?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Finding existing containers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Building containers (Remote builder, On your own machine)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Test container on access points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Use containers in your jobs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related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you stash?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/>
              <a:t>Option 1: put your .sif image anywhere under $HOME and just refer to it in the +SingularityImage attribute:</a:t>
            </a:r>
            <a:endParaRPr sz="1530"/>
          </a:p>
          <a:p>
            <a:pPr indent="45720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>
                <a:solidFill>
                  <a:srgbClr val="18B218"/>
                </a:solidFill>
                <a:latin typeface="Roboto Mono"/>
                <a:ea typeface="Roboto Mono"/>
                <a:cs typeface="Roboto Mono"/>
                <a:sym typeface="Roboto Mono"/>
              </a:rPr>
              <a:t>+SingularityImage = “./test_latest.sif”</a:t>
            </a:r>
            <a:endParaRPr sz="1530">
              <a:solidFill>
                <a:srgbClr val="18B21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/>
              <a:t>Downside is that every job has to transfer the full image. Only do this for small sets of jobs.</a:t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/>
              <a:t>Option 2: put your .sif image under /public/$USERNAME/ and prepend stash:///osgconnect/. Example:</a:t>
            </a:r>
            <a:endParaRPr sz="1530"/>
          </a:p>
          <a:p>
            <a:pPr indent="45720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>
                <a:solidFill>
                  <a:srgbClr val="18B218"/>
                </a:solidFill>
                <a:latin typeface="Roboto Mono"/>
                <a:ea typeface="Roboto Mono"/>
                <a:cs typeface="Roboto Mono"/>
                <a:sym typeface="Roboto Mono"/>
              </a:rPr>
              <a:t>+SingularityImage = “stash:///osgconnect/public/u/test_latest.sif”</a:t>
            </a:r>
            <a:endParaRPr sz="1530">
              <a:solidFill>
                <a:srgbClr val="18B21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-US" sz="1530"/>
              <a:t>Image is automatically cached.</a:t>
            </a:r>
            <a:endParaRPr sz="1530"/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1267250" y="1266325"/>
            <a:ext cx="75651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What are containers?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Why containers on the OSPool?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Finding existing containers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Building containers (Remote builder, On your own machine)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Test container on access points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strike="sngStrike">
                <a:solidFill>
                  <a:srgbClr val="000000"/>
                </a:solidFill>
              </a:rPr>
              <a:t>Use containers in your jobs</a:t>
            </a:r>
            <a:endParaRPr sz="2200" strike="sng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Hey, how are GPUs related to all this?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11700" y="88700"/>
            <a:ext cx="85206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GPU?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774700" y="1000125"/>
            <a:ext cx="3797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GPU = Graphical Processing Unit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Has hundreds to thousands of “cores” that can be used to parallelize work. </a:t>
            </a:r>
            <a:endParaRPr/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058" y="2359763"/>
            <a:ext cx="2179408" cy="217940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/>
          <p:nvPr/>
        </p:nvSpPr>
        <p:spPr>
          <a:xfrm>
            <a:off x="5284381" y="1866014"/>
            <a:ext cx="2562300" cy="516900"/>
          </a:xfrm>
          <a:prstGeom prst="rect">
            <a:avLst/>
          </a:prstGeom>
          <a:solidFill>
            <a:srgbClr val="DCD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/>
          <p:nvPr/>
        </p:nvSpPr>
        <p:spPr>
          <a:xfrm>
            <a:off x="533731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/>
          <p:nvPr/>
        </p:nvSpPr>
        <p:spPr>
          <a:xfrm>
            <a:off x="533731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/>
          <p:nvPr/>
        </p:nvSpPr>
        <p:spPr>
          <a:xfrm>
            <a:off x="550928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/>
          <p:nvPr/>
        </p:nvSpPr>
        <p:spPr>
          <a:xfrm>
            <a:off x="550928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/>
          <p:nvPr/>
        </p:nvSpPr>
        <p:spPr>
          <a:xfrm>
            <a:off x="569442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/>
          <p:nvPr/>
        </p:nvSpPr>
        <p:spPr>
          <a:xfrm>
            <a:off x="569442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605662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8"/>
          <p:cNvSpPr/>
          <p:nvPr/>
        </p:nvSpPr>
        <p:spPr>
          <a:xfrm>
            <a:off x="605662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8"/>
          <p:cNvSpPr/>
          <p:nvPr/>
        </p:nvSpPr>
        <p:spPr>
          <a:xfrm>
            <a:off x="5867092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8"/>
          <p:cNvSpPr/>
          <p:nvPr/>
        </p:nvSpPr>
        <p:spPr>
          <a:xfrm>
            <a:off x="5867092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/>
          <p:nvPr/>
        </p:nvSpPr>
        <p:spPr>
          <a:xfrm>
            <a:off x="6246164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8"/>
          <p:cNvSpPr/>
          <p:nvPr/>
        </p:nvSpPr>
        <p:spPr>
          <a:xfrm>
            <a:off x="6246164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8"/>
          <p:cNvSpPr/>
          <p:nvPr/>
        </p:nvSpPr>
        <p:spPr>
          <a:xfrm>
            <a:off x="6470837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8"/>
          <p:cNvSpPr/>
          <p:nvPr/>
        </p:nvSpPr>
        <p:spPr>
          <a:xfrm>
            <a:off x="6470837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8"/>
          <p:cNvSpPr/>
          <p:nvPr/>
        </p:nvSpPr>
        <p:spPr>
          <a:xfrm>
            <a:off x="6668750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8"/>
          <p:cNvSpPr/>
          <p:nvPr/>
        </p:nvSpPr>
        <p:spPr>
          <a:xfrm>
            <a:off x="6668750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8"/>
          <p:cNvSpPr/>
          <p:nvPr/>
        </p:nvSpPr>
        <p:spPr>
          <a:xfrm>
            <a:off x="6862736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8"/>
          <p:cNvSpPr/>
          <p:nvPr/>
        </p:nvSpPr>
        <p:spPr>
          <a:xfrm>
            <a:off x="6862736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8"/>
          <p:cNvSpPr/>
          <p:nvPr/>
        </p:nvSpPr>
        <p:spPr>
          <a:xfrm>
            <a:off x="7056722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/>
          <p:nvPr/>
        </p:nvSpPr>
        <p:spPr>
          <a:xfrm>
            <a:off x="7056722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7260158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8"/>
          <p:cNvSpPr/>
          <p:nvPr/>
        </p:nvSpPr>
        <p:spPr>
          <a:xfrm>
            <a:off x="7260158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7457003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8"/>
          <p:cNvSpPr/>
          <p:nvPr/>
        </p:nvSpPr>
        <p:spPr>
          <a:xfrm>
            <a:off x="7457003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7635911" y="1914277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7635911" y="2137019"/>
            <a:ext cx="151800" cy="16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48"/>
          <p:cNvCxnSpPr/>
          <p:nvPr/>
        </p:nvCxnSpPr>
        <p:spPr>
          <a:xfrm>
            <a:off x="5284381" y="2359763"/>
            <a:ext cx="410100" cy="35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48"/>
          <p:cNvCxnSpPr/>
          <p:nvPr/>
        </p:nvCxnSpPr>
        <p:spPr>
          <a:xfrm flipH="1">
            <a:off x="7208428" y="2359762"/>
            <a:ext cx="638400" cy="35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GPU Use Cases</a:t>
            </a:r>
            <a:endParaRPr/>
          </a:p>
        </p:txBody>
      </p:sp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Programs that map well to GPUs include: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Deep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Molecular dynamics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Anything with lots of number crunching (like matrix operations) and low(er) data load. </a:t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GPUs on the OSG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Scale: 100s (vs 10,000s of CPUs)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Variety of available GPU cards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Same restrictions as always: not sure what you’ll get, jobs can be interrupted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May take longer to start</a:t>
            </a:r>
            <a:endParaRPr/>
          </a:p>
        </p:txBody>
      </p:sp>
      <p:sp>
        <p:nvSpPr>
          <p:cNvPr id="388" name="Google Shape;388;p50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robust GPU jobs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Use a software strategy that can run on different GPU types: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Container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Install inside the job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OR use job requirements to request certain kind of GPU (more limiting)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96" name="Google Shape;396;p51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1228726" y="77152"/>
            <a:ext cx="694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File options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774700" y="900113"/>
            <a:ext cx="7772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Request GPUs with “request_gpus”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Can use custom requirements</a:t>
            </a:r>
            <a:endParaRPr/>
          </a:p>
        </p:txBody>
      </p:sp>
      <p:sp>
        <p:nvSpPr>
          <p:cNvPr id="404" name="Google Shape;404;p52"/>
          <p:cNvSpPr txBox="1"/>
          <p:nvPr>
            <p:ph idx="12" type="sldNum"/>
          </p:nvPr>
        </p:nvSpPr>
        <p:spPr>
          <a:xfrm>
            <a:off x="8724901" y="4320540"/>
            <a:ext cx="419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52"/>
          <p:cNvSpPr txBox="1"/>
          <p:nvPr/>
        </p:nvSpPr>
        <p:spPr>
          <a:xfrm>
            <a:off x="1228725" y="2571750"/>
            <a:ext cx="7044300" cy="1118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request_gpus = 1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requirements = (CUDACapability &gt;= 6.0)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925"/>
            <a:ext cx="9144000" cy="516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412" name="Google Shape;412;p5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41325" y="88700"/>
            <a:ext cx="8091000" cy="707400"/>
          </a:xfrm>
          <a:prstGeom prst="rect">
            <a:avLst/>
          </a:prstGeom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What problems do containers solve for HTC jobs?</a:t>
            </a:r>
            <a:endParaRPr sz="2400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100"/>
              <a:t>Consistent Environment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your job has the same environment where ever it runs.</a:t>
            </a:r>
            <a:br>
              <a:rPr lang="en-US" sz="2100"/>
            </a:b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100"/>
              <a:t>Complete Environment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everything you need is included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br>
              <a:rPr lang="en-US" sz="2100"/>
            </a:br>
            <a:r>
              <a:rPr b="1" lang="en-US" sz="2100"/>
              <a:t>Reproducible Environment</a:t>
            </a:r>
            <a:endParaRPr sz="21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the environment is “software defined” - easy to reproduce if you want to make small changes</a:t>
            </a:r>
            <a:endParaRPr sz="2100"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24633" y="4749892"/>
            <a:ext cx="548700" cy="3936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Food Analogy!</a:t>
            </a:r>
            <a:endParaRPr/>
          </a:p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689158" y="1438813"/>
            <a:ext cx="34761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 sz="3240">
                <a:latin typeface="Arial"/>
                <a:ea typeface="Arial"/>
                <a:cs typeface="Arial"/>
                <a:sym typeface="Arial"/>
              </a:rPr>
              <a:t>Running software on your own computer is like cooking in your own kitchen.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1077278" y="1721644"/>
            <a:ext cx="184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576237" y="4921901"/>
            <a:ext cx="1947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jschantz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CC-BY</a:t>
            </a:r>
            <a:endParaRPr/>
          </a:p>
        </p:txBody>
      </p:sp>
      <p:pic>
        <p:nvPicPr>
          <p:cNvPr id="126" name="Google Shape;126;p1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7278" y="1596596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Your Computer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74700" y="1289600"/>
            <a:ext cx="77724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821" lvl="0" marL="342821" rtl="0" algn="l">
              <a:spcBef>
                <a:spcPts val="0"/>
              </a:spcBef>
              <a:spcAft>
                <a:spcPts val="0"/>
              </a:spcAft>
              <a:buSzPts val="2520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You know what you already have.</a:t>
            </a:r>
            <a:endParaRPr/>
          </a:p>
          <a:p>
            <a:pPr indent="-285683" lvl="1" marL="742777" rtl="0" algn="l">
              <a:spcBef>
                <a:spcPts val="432"/>
              </a:spcBef>
              <a:spcAft>
                <a:spcPts val="0"/>
              </a:spcAft>
              <a:buSzPts val="2160"/>
              <a:buChar char="−"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All the software you need is already installed.</a:t>
            </a:r>
            <a:br>
              <a:rPr lang="en-US" sz="2160">
                <a:latin typeface="Arial"/>
                <a:ea typeface="Arial"/>
                <a:cs typeface="Arial"/>
                <a:sym typeface="Arial"/>
              </a:rPr>
            </a:br>
            <a:endParaRPr sz="2160">
              <a:latin typeface="Arial"/>
              <a:ea typeface="Arial"/>
              <a:cs typeface="Arial"/>
              <a:sym typeface="Arial"/>
            </a:endParaRPr>
          </a:p>
          <a:p>
            <a:pPr indent="-342821" lvl="0" marL="342821" rtl="0" algn="l">
              <a:spcBef>
                <a:spcPts val="504"/>
              </a:spcBef>
              <a:spcAft>
                <a:spcPts val="0"/>
              </a:spcAft>
              <a:buSzPts val="2520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You know where everything is (mostly). </a:t>
            </a:r>
            <a:br>
              <a:rPr lang="en-US" sz="2520">
                <a:latin typeface="Arial"/>
                <a:ea typeface="Arial"/>
                <a:cs typeface="Arial"/>
                <a:sym typeface="Arial"/>
              </a:rPr>
            </a:b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42821" lvl="0" marL="342821" rtl="0" algn="l">
              <a:spcBef>
                <a:spcPts val="504"/>
              </a:spcBef>
              <a:spcAft>
                <a:spcPts val="0"/>
              </a:spcAft>
              <a:buSzPts val="2520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You have full control.</a:t>
            </a:r>
            <a:endParaRPr/>
          </a:p>
          <a:p>
            <a:pPr indent="-285683" lvl="1" marL="742777" rtl="0" algn="l">
              <a:spcBef>
                <a:spcPts val="432"/>
              </a:spcBef>
              <a:spcAft>
                <a:spcPts val="0"/>
              </a:spcAft>
              <a:buSzPts val="2160"/>
              <a:buChar char="−"/>
            </a:pPr>
            <a:r>
              <a:rPr lang="en-US" sz="2160">
                <a:latin typeface="Arial"/>
                <a:ea typeface="Arial"/>
                <a:cs typeface="Arial"/>
                <a:sym typeface="Arial"/>
              </a:rPr>
              <a:t>You can add new programs when and where you want.</a:t>
            </a:r>
            <a:endParaRPr/>
          </a:p>
          <a:p>
            <a:pPr indent="-182801" lvl="0" marL="342821" rtl="0" algn="l">
              <a:spcBef>
                <a:spcPts val="504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Problem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1077278" y="1721644"/>
            <a:ext cx="184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sz="21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970872" y="2800350"/>
            <a:ext cx="937200" cy="78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8566" y="40714"/>
                </a:moveTo>
                <a:cubicBezTo>
                  <a:pt x="38566" y="26513"/>
                  <a:pt x="48162" y="15000"/>
                  <a:pt x="60000" y="15000"/>
                </a:cubicBezTo>
                <a:cubicBezTo>
                  <a:pt x="71838" y="15000"/>
                  <a:pt x="81434" y="26513"/>
                  <a:pt x="81434" y="40714"/>
                </a:cubicBezTo>
                <a:lnTo>
                  <a:pt x="81434" y="40714"/>
                </a:lnTo>
                <a:cubicBezTo>
                  <a:pt x="81434" y="51365"/>
                  <a:pt x="76636" y="60000"/>
                  <a:pt x="70717" y="60000"/>
                </a:cubicBezTo>
                <a:cubicBezTo>
                  <a:pt x="67758" y="60000"/>
                  <a:pt x="65359" y="64317"/>
                  <a:pt x="65359" y="69643"/>
                </a:cubicBezTo>
                <a:lnTo>
                  <a:pt x="65359" y="82500"/>
                </a:lnTo>
                <a:lnTo>
                  <a:pt x="54641" y="82500"/>
                </a:lnTo>
                <a:lnTo>
                  <a:pt x="54641" y="69643"/>
                </a:lnTo>
                <a:lnTo>
                  <a:pt x="54641" y="69643"/>
                </a:lnTo>
                <a:cubicBezTo>
                  <a:pt x="54641" y="58992"/>
                  <a:pt x="59440" y="50357"/>
                  <a:pt x="65359" y="50357"/>
                </a:cubicBezTo>
                <a:cubicBezTo>
                  <a:pt x="68318" y="50357"/>
                  <a:pt x="70717" y="46040"/>
                  <a:pt x="70717" y="40714"/>
                </a:cubicBezTo>
                <a:cubicBezTo>
                  <a:pt x="70717" y="33613"/>
                  <a:pt x="65919" y="27857"/>
                  <a:pt x="60000" y="27857"/>
                </a:cubicBezTo>
                <a:cubicBezTo>
                  <a:pt x="54081" y="27857"/>
                  <a:pt x="49283" y="33613"/>
                  <a:pt x="49283" y="40714"/>
                </a:cubicBezTo>
                <a:close/>
                <a:moveTo>
                  <a:pt x="60000" y="85714"/>
                </a:moveTo>
                <a:cubicBezTo>
                  <a:pt x="64439" y="85714"/>
                  <a:pt x="68038" y="90032"/>
                  <a:pt x="68038" y="95357"/>
                </a:cubicBezTo>
                <a:cubicBezTo>
                  <a:pt x="68038" y="100683"/>
                  <a:pt x="64439" y="105000"/>
                  <a:pt x="60000" y="105000"/>
                </a:cubicBezTo>
                <a:cubicBezTo>
                  <a:pt x="55561" y="105000"/>
                  <a:pt x="51962" y="100683"/>
                  <a:pt x="51962" y="95357"/>
                </a:cubicBezTo>
                <a:cubicBezTo>
                  <a:pt x="51962" y="90032"/>
                  <a:pt x="55561" y="85714"/>
                  <a:pt x="60000" y="85714"/>
                </a:cubicBezTo>
                <a:close/>
              </a:path>
              <a:path extrusionOk="0" fill="darken" h="120000" w="120000">
                <a:moveTo>
                  <a:pt x="38566" y="40714"/>
                </a:moveTo>
                <a:cubicBezTo>
                  <a:pt x="38566" y="26513"/>
                  <a:pt x="48162" y="15000"/>
                  <a:pt x="60000" y="15000"/>
                </a:cubicBezTo>
                <a:cubicBezTo>
                  <a:pt x="71838" y="15000"/>
                  <a:pt x="81434" y="26513"/>
                  <a:pt x="81434" y="40714"/>
                </a:cubicBezTo>
                <a:lnTo>
                  <a:pt x="81434" y="40714"/>
                </a:lnTo>
                <a:cubicBezTo>
                  <a:pt x="81434" y="51365"/>
                  <a:pt x="76636" y="60000"/>
                  <a:pt x="70717" y="60000"/>
                </a:cubicBezTo>
                <a:cubicBezTo>
                  <a:pt x="67758" y="60000"/>
                  <a:pt x="65359" y="64317"/>
                  <a:pt x="65359" y="69643"/>
                </a:cubicBezTo>
                <a:lnTo>
                  <a:pt x="65359" y="82500"/>
                </a:lnTo>
                <a:lnTo>
                  <a:pt x="54641" y="82500"/>
                </a:lnTo>
                <a:lnTo>
                  <a:pt x="54641" y="69643"/>
                </a:lnTo>
                <a:lnTo>
                  <a:pt x="54641" y="69643"/>
                </a:lnTo>
                <a:cubicBezTo>
                  <a:pt x="54641" y="58992"/>
                  <a:pt x="59440" y="50357"/>
                  <a:pt x="65359" y="50357"/>
                </a:cubicBezTo>
                <a:cubicBezTo>
                  <a:pt x="68318" y="50357"/>
                  <a:pt x="70717" y="46040"/>
                  <a:pt x="70717" y="40714"/>
                </a:cubicBezTo>
                <a:cubicBezTo>
                  <a:pt x="70717" y="33613"/>
                  <a:pt x="65919" y="27857"/>
                  <a:pt x="60000" y="27857"/>
                </a:cubicBezTo>
                <a:cubicBezTo>
                  <a:pt x="54081" y="27857"/>
                  <a:pt x="49283" y="33613"/>
                  <a:pt x="49283" y="40714"/>
                </a:cubicBezTo>
                <a:close/>
                <a:moveTo>
                  <a:pt x="60000" y="85714"/>
                </a:moveTo>
                <a:cubicBezTo>
                  <a:pt x="64439" y="85714"/>
                  <a:pt x="68038" y="90032"/>
                  <a:pt x="68038" y="95357"/>
                </a:cubicBezTo>
                <a:cubicBezTo>
                  <a:pt x="68038" y="100683"/>
                  <a:pt x="64439" y="105000"/>
                  <a:pt x="60000" y="105000"/>
                </a:cubicBezTo>
                <a:cubicBezTo>
                  <a:pt x="55561" y="105000"/>
                  <a:pt x="51962" y="100683"/>
                  <a:pt x="51962" y="95357"/>
                </a:cubicBezTo>
                <a:cubicBezTo>
                  <a:pt x="51962" y="90032"/>
                  <a:pt x="55561" y="85714"/>
                  <a:pt x="60000" y="85714"/>
                </a:cubicBezTo>
                <a:close/>
              </a:path>
              <a:path extrusionOk="0" fill="none" h="120000" w="120000">
                <a:moveTo>
                  <a:pt x="38566" y="40714"/>
                </a:moveTo>
                <a:cubicBezTo>
                  <a:pt x="38566" y="26513"/>
                  <a:pt x="48162" y="15000"/>
                  <a:pt x="60000" y="15000"/>
                </a:cubicBezTo>
                <a:cubicBezTo>
                  <a:pt x="71838" y="15000"/>
                  <a:pt x="81434" y="26513"/>
                  <a:pt x="81434" y="40714"/>
                </a:cubicBezTo>
                <a:lnTo>
                  <a:pt x="81434" y="40714"/>
                </a:lnTo>
                <a:cubicBezTo>
                  <a:pt x="81434" y="51365"/>
                  <a:pt x="76636" y="60000"/>
                  <a:pt x="70717" y="60000"/>
                </a:cubicBezTo>
                <a:cubicBezTo>
                  <a:pt x="67758" y="60000"/>
                  <a:pt x="65359" y="64317"/>
                  <a:pt x="65359" y="69643"/>
                </a:cubicBezTo>
                <a:lnTo>
                  <a:pt x="65359" y="82500"/>
                </a:lnTo>
                <a:lnTo>
                  <a:pt x="54641" y="82500"/>
                </a:lnTo>
                <a:lnTo>
                  <a:pt x="54641" y="69643"/>
                </a:lnTo>
                <a:lnTo>
                  <a:pt x="54641" y="69643"/>
                </a:lnTo>
                <a:cubicBezTo>
                  <a:pt x="54641" y="58992"/>
                  <a:pt x="59440" y="50357"/>
                  <a:pt x="65359" y="50357"/>
                </a:cubicBezTo>
                <a:cubicBezTo>
                  <a:pt x="68318" y="50357"/>
                  <a:pt x="70717" y="46040"/>
                  <a:pt x="70717" y="40714"/>
                </a:cubicBezTo>
                <a:cubicBezTo>
                  <a:pt x="70717" y="33613"/>
                  <a:pt x="65919" y="27857"/>
                  <a:pt x="60000" y="27857"/>
                </a:cubicBezTo>
                <a:cubicBezTo>
                  <a:pt x="54081" y="27857"/>
                  <a:pt x="49283" y="33613"/>
                  <a:pt x="49283" y="40714"/>
                </a:cubicBezTo>
                <a:close/>
                <a:moveTo>
                  <a:pt x="60000" y="85714"/>
                </a:moveTo>
                <a:cubicBezTo>
                  <a:pt x="64439" y="85714"/>
                  <a:pt x="68038" y="90032"/>
                  <a:pt x="68038" y="95357"/>
                </a:cubicBezTo>
                <a:cubicBezTo>
                  <a:pt x="68038" y="100683"/>
                  <a:pt x="64439" y="105000"/>
                  <a:pt x="60000" y="105000"/>
                </a:cubicBezTo>
                <a:cubicBezTo>
                  <a:pt x="55561" y="105000"/>
                  <a:pt x="51962" y="100683"/>
                  <a:pt x="51962" y="95357"/>
                </a:cubicBezTo>
                <a:cubicBezTo>
                  <a:pt x="51962" y="90032"/>
                  <a:pt x="55561" y="85714"/>
                  <a:pt x="60000" y="85714"/>
                </a:cubicBez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908685" y="3825479"/>
            <a:ext cx="75609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880"/>
              <a:buFont typeface="Times"/>
              <a:buNone/>
            </a:pPr>
            <a:r>
              <a:rPr lang="en-US" sz="28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on a shared computer is like cooking in someone else’s kitchen.</a:t>
            </a:r>
            <a:endParaRPr/>
          </a:p>
        </p:txBody>
      </p:sp>
      <p:pic>
        <p:nvPicPr>
          <p:cNvPr id="143" name="Google Shape;14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060" y="1058308"/>
            <a:ext cx="3613800" cy="27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055699" y="4921901"/>
            <a:ext cx="2441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 Deventhal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en-US" sz="9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Wikimedia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CC-BY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 Someone Else’s Computer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54425" y="1244875"/>
            <a:ext cx="70836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821" lvl="0" marL="342821" rtl="0" algn="l">
              <a:spcBef>
                <a:spcPts val="0"/>
              </a:spcBef>
              <a:spcAft>
                <a:spcPts val="0"/>
              </a:spcAft>
              <a:buSzPts val="2520"/>
              <a:buChar char="•"/>
            </a:pPr>
            <a:r>
              <a:rPr lang="en-US" sz="2520"/>
              <a:t>What’s already there? </a:t>
            </a:r>
            <a:endParaRPr/>
          </a:p>
          <a:p>
            <a:pPr indent="-285683" lvl="1" marL="742777" rtl="0" algn="l">
              <a:spcBef>
                <a:spcPts val="432"/>
              </a:spcBef>
              <a:spcAft>
                <a:spcPts val="0"/>
              </a:spcAft>
              <a:buSzPts val="2160"/>
              <a:buChar char="−"/>
            </a:pPr>
            <a:r>
              <a:rPr lang="en-US" sz="2160"/>
              <a:t>Is R installed? Or Python? What about the packages you need? </a:t>
            </a:r>
            <a:br>
              <a:rPr lang="en-US" sz="2160"/>
            </a:br>
            <a:endParaRPr sz="2160"/>
          </a:p>
          <a:p>
            <a:pPr indent="-342821" lvl="0" marL="342821" rtl="0" algn="l">
              <a:spcBef>
                <a:spcPts val="504"/>
              </a:spcBef>
              <a:spcAft>
                <a:spcPts val="0"/>
              </a:spcAft>
              <a:buSzPts val="2520"/>
              <a:buChar char="•"/>
            </a:pPr>
            <a:r>
              <a:rPr lang="en-US" sz="2520"/>
              <a:t>Do you know where anything is? </a:t>
            </a:r>
            <a:br>
              <a:rPr lang="en-US" sz="2520"/>
            </a:br>
            <a:endParaRPr sz="2520"/>
          </a:p>
          <a:p>
            <a:pPr indent="-342821" lvl="0" marL="342821" rtl="0" algn="l">
              <a:spcBef>
                <a:spcPts val="504"/>
              </a:spcBef>
              <a:spcAft>
                <a:spcPts val="0"/>
              </a:spcAft>
              <a:buSzPts val="2520"/>
              <a:buChar char="•"/>
            </a:pPr>
            <a:r>
              <a:rPr lang="en-US" sz="2520"/>
              <a:t>Are you allowed to change whatever you want? 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