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</p:sldIdLst>
  <p:sldSz cy="5143500" cx="9144000"/>
  <p:notesSz cx="10058400" cy="7772400"/>
  <p:embeddedFontLst>
    <p:embeddedFont>
      <p:font typeface="Poppins"/>
      <p:regular r:id="rId74"/>
      <p:bold r:id="rId75"/>
      <p:italic r:id="rId76"/>
      <p:boldItalic r:id="rId77"/>
    </p:embeddedFont>
    <p:embeddedFont>
      <p:font typeface="Helvetica Neue"/>
      <p:regular r:id="rId78"/>
      <p:bold r:id="rId79"/>
      <p:italic r:id="rId80"/>
      <p:boldItalic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906">
          <p15:clr>
            <a:srgbClr val="A4A3A4"/>
          </p15:clr>
        </p15:guide>
        <p15:guide id="2" pos="19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2C4C45-E908-40F6-8791-DEF7B2062E06}">
  <a:tblStyle styleId="{2E2C4C45-E908-40F6-8791-DEF7B2062E0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B7E91B3E-CF2D-4FDE-BC65-86171608B599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fill>
          <a:solidFill>
            <a:srgbClr val="E6E6E6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6E6E6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Arial"/>
          <a:ea typeface="Arial"/>
          <a:cs typeface="Arial"/>
        </a:font>
        <a:schemeClr val="dk1"/>
      </a:tcTxStyle>
    </a:seCell>
    <a:swCell>
      <a:tcTxStyle b="on" i="off">
        <a:font>
          <a:latin typeface="Arial"/>
          <a:ea typeface="Arial"/>
          <a:cs typeface="Arial"/>
        </a:font>
        <a:schemeClr val="dk1"/>
      </a:tcTx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06" orient="horz"/>
        <p:guide pos="19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HelveticaNeue-italic.fntdata"/><Relationship Id="rId81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Poppins-bold.fntdata"/><Relationship Id="rId30" Type="http://schemas.openxmlformats.org/officeDocument/2006/relationships/slide" Target="slides/slide24.xml"/><Relationship Id="rId74" Type="http://schemas.openxmlformats.org/officeDocument/2006/relationships/font" Target="fonts/Poppins-regular.fntdata"/><Relationship Id="rId33" Type="http://schemas.openxmlformats.org/officeDocument/2006/relationships/slide" Target="slides/slide27.xml"/><Relationship Id="rId77" Type="http://schemas.openxmlformats.org/officeDocument/2006/relationships/font" Target="fonts/Poppins-boldItalic.fntdata"/><Relationship Id="rId32" Type="http://schemas.openxmlformats.org/officeDocument/2006/relationships/slide" Target="slides/slide26.xml"/><Relationship Id="rId76" Type="http://schemas.openxmlformats.org/officeDocument/2006/relationships/font" Target="fonts/Poppins-italic.fntdata"/><Relationship Id="rId35" Type="http://schemas.openxmlformats.org/officeDocument/2006/relationships/slide" Target="slides/slide29.xml"/><Relationship Id="rId79" Type="http://schemas.openxmlformats.org/officeDocument/2006/relationships/font" Target="fonts/HelveticaNeue-bold.fntdata"/><Relationship Id="rId34" Type="http://schemas.openxmlformats.org/officeDocument/2006/relationships/slide" Target="slides/slide28.xml"/><Relationship Id="rId78" Type="http://schemas.openxmlformats.org/officeDocument/2006/relationships/font" Target="fonts/HelveticaNeue-regular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97538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438400" y="582613"/>
            <a:ext cx="5181600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7381875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2438400" y="582613"/>
            <a:ext cx="5181600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e108fcdd8_0_58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13e108fcdd8_0_58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e108fcdd8_0_64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13e108fcdd8_0_64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e108fcdd8_0_72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13e108fcdd8_0_72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e108fcdd8_0_88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13e108fcdd8_0_88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e108fcdd8_0_96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13e108fcdd8_0_96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e108fcdd8_0_102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13e108fcdd8_0_102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e108fcdd8_0_114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13e108fcdd8_0_114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e108fcdd8_0_135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13e108fcdd8_0_135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e108fcdd8_0_157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g13e108fcdd8_0_157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e108fcdd8_0_180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g13e108fcdd8_0_180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e108fcdd8_0_1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g13e108fcdd8_0_1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e108fcdd8_0_203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g13e108fcdd8_0_203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e108fcdd8_0_209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g13e108fcdd8_0_209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3e108fcdd8_0_218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g13e108fcdd8_0_218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3e108fcdd8_0_229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g13e108fcdd8_0_229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e108fcdd8_0_241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g13e108fcdd8_0_241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3e108fcdd8_0_254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g13e108fcdd8_0_254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3e108fcdd8_0_269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g13e108fcdd8_0_269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3e108fcdd8_0_286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g13e108fcdd8_0_286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3e108fcdd8_0_306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g13e108fcdd8_0_306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3e108fcdd8_0_312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1" name="Google Shape;411;g13e108fcdd8_0_312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e108fcdd8_0_13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13e108fcdd8_0_13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3e108fcdd8_0_318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g13e108fcdd8_0_318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3e108fcdd8_0_337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8" name="Google Shape;438;g13e108fcdd8_0_337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e108fcdd8_0_343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5" name="Google Shape;445;g13e108fcdd8_0_343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e108fcdd8_0_352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5" name="Google Shape;455;g13e108fcdd8_0_352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3e108fcdd8_0_360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4" name="Google Shape;464;g13e108fcdd8_0_360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3e108fcdd8_0_375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0" name="Google Shape;480;g13e108fcdd8_0_375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3e108fcdd8_0_381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7" name="Google Shape;487;g13e108fcdd8_0_381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3e108fcdd8_0_400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7" name="Google Shape;507;g13e108fcdd8_0_400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3e108fcdd8_0_422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0" name="Google Shape;530;g13e108fcdd8_0_422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3e108fcdd8_0_447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6" name="Google Shape;556;g13e108fcdd8_0_447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e108fcdd8_0_19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13e108fcdd8_0_19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3e108fcdd8_0_459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3" name="Google Shape;563;g13e108fcdd8_0_459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3e108fcdd8_0_465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0" name="Google Shape;570;g13e108fcdd8_0_465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3e108fcdd8_0_474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0" name="Google Shape;580;g13e108fcdd8_0_474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3e108fcdd8_0_821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1" name="Google Shape;591;g13e108fcdd8_0_821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3e108fcdd8_0_490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8" name="Google Shape;598;g13e108fcdd8_0_490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3e108fcdd8_0_498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7" name="Google Shape;607;g13e108fcdd8_0_498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3e108fcdd8_0_506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6" name="Google Shape;616;g13e108fcdd8_0_506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3e108fcdd8_0_512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3" name="Google Shape;623;g13e108fcdd8_0_512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3e108fcdd8_0_518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0" name="Google Shape;630;g13e108fcdd8_0_518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3e108fcdd8_0_524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7" name="Google Shape;637;g13e108fcdd8_0_524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e108fcdd8_0_26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13e108fcdd8_0_26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3e108fcdd8_0_531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5" name="Google Shape;645;g13e108fcdd8_0_531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3e108fcdd8_0_537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2" name="Google Shape;652;g13e108fcdd8_0_537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3e108fcdd8_0_543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9" name="Google Shape;659;g13e108fcdd8_0_543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3e108fcdd8_0_549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g13e108fcdd8_0_549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3e108fcdd8_0_555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g13e108fcdd8_0_555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3e108fcdd8_0_560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9" name="Google Shape;679;g13e108fcdd8_0_560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3e108fcdd8_0_566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6" name="Google Shape;686;g13e108fcdd8_0_566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3e108fcdd8_0_572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3" name="Google Shape;693;g13e108fcdd8_0_572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3e108fcdd8_0_578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0" name="Google Shape;700;g13e108fcdd8_0_578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Don’t use HTCondor.  Use the shared filesystem</a:t>
            </a:r>
            <a:endParaRPr/>
          </a:p>
        </p:txBody>
      </p:sp>
      <p:sp>
        <p:nvSpPr>
          <p:cNvPr id="701" name="Google Shape;701;g13e108fcdd8_0_578:notes"/>
          <p:cNvSpPr txBox="1"/>
          <p:nvPr>
            <p:ph idx="12" type="sldNum"/>
          </p:nvPr>
        </p:nvSpPr>
        <p:spPr>
          <a:xfrm>
            <a:off x="5699760" y="7383515"/>
            <a:ext cx="43587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3e108fcdd8_0_596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9" name="Google Shape;719;g13e108fcdd8_0_596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e108fcdd8_0_32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13e108fcdd8_0_32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3e108fcdd8_0_614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8" name="Google Shape;738;g13e108fcdd8_0_614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3e108fcdd8_0_632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7" name="Google Shape;757;g13e108fcdd8_0_632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3e108fcdd8_0_650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6" name="Google Shape;776;g13e108fcdd8_0_650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3e108fcdd8_0_670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7" name="Google Shape;797;g13e108fcdd8_0_670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13e108fcdd8_0_689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7" name="Google Shape;817;g13e108fcdd8_0_689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13e108fcdd8_0_707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6" name="Google Shape;836;g13e108fcdd8_0_707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3e108fcdd8_0_726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6" name="Google Shape;856;g13e108fcdd8_0_726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13e108fcdd8_0_745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6" name="Google Shape;876;g13e108fcdd8_0_745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e108fcdd8_0_39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13e108fcdd8_0_39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e108fcdd8_0_46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13e108fcdd8_0_46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e108fcdd8_0_52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13e108fcdd8_0_52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17145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47700" y="2914650"/>
            <a:ext cx="78105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Font typeface="Times"/>
              <a:buNone/>
              <a:defRPr sz="2400">
                <a:solidFill>
                  <a:schemeClr val="hlink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726" y="114302"/>
            <a:ext cx="882648" cy="588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 rot="5400000">
            <a:off x="2903538" y="-1128711"/>
            <a:ext cx="3514725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 rot="5400000">
            <a:off x="5360988" y="1328738"/>
            <a:ext cx="4429125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 rot="5400000">
            <a:off x="1398588" y="-538162"/>
            <a:ext cx="4429125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74700" y="1000126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74701" y="1000126"/>
            <a:ext cx="381000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4737100" y="1000126"/>
            <a:ext cx="381000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1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457201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4645029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7"/>
          <p:cNvSpPr txBox="1"/>
          <p:nvPr>
            <p:ph idx="4" type="body"/>
          </p:nvPr>
        </p:nvSpPr>
        <p:spPr>
          <a:xfrm>
            <a:off x="4645029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457204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" type="body"/>
          </p:nvPr>
        </p:nvSpPr>
        <p:spPr>
          <a:xfrm>
            <a:off x="3575051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−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57204" y="1076328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774700" y="1000126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-1266824" y="4506913"/>
            <a:ext cx="184624" cy="4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" y="4856165"/>
            <a:ext cx="2265363" cy="2873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User School 2022</a:t>
            </a:r>
            <a:endParaRPr/>
          </a:p>
        </p:txBody>
      </p:sp>
      <p:cxnSp>
        <p:nvCxnSpPr>
          <p:cNvPr id="14" name="Google Shape;14;p1"/>
          <p:cNvCxnSpPr/>
          <p:nvPr/>
        </p:nvCxnSpPr>
        <p:spPr>
          <a:xfrm>
            <a:off x="525465" y="866775"/>
            <a:ext cx="8618537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726" y="114302"/>
            <a:ext cx="882648" cy="58843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Andrew_S._Tanenbau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hyperlink" Target="mailto:chtc@cs.wisc.edu" TargetMode="External"/><Relationship Id="rId4" Type="http://schemas.openxmlformats.org/officeDocument/2006/relationships/hyperlink" Target="mailto:support@osgconnect.ne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85800" y="17145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Handling Data on OSG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47700" y="2914650"/>
            <a:ext cx="78105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Font typeface="Times"/>
              <a:buNone/>
            </a:pPr>
            <a:r>
              <a:rPr lang="en-US" sz="3200"/>
              <a:t>Wednesday</a:t>
            </a:r>
            <a:r>
              <a:rPr lang="en-US" sz="3200"/>
              <a:t>, July 27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SzPts val="2400"/>
              <a:buFont typeface="Times"/>
              <a:buNone/>
            </a:pPr>
            <a:r>
              <a:rPr lang="en-US"/>
              <a:t>Mats Rynge</a:t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1686106" y="4933950"/>
            <a:ext cx="585769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This work was supported by NSF grants MPS-1148698, OAC-1836650, and OAC-2030508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1228725" y="85725"/>
            <a:ext cx="7267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First! Try to minimize your data</a:t>
            </a:r>
            <a:endParaRPr sz="3600"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split large input for better throughput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eliminate unnecessary 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file compression and consolidation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/>
              <a:t>job input: prior to job submission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/>
              <a:t>job output: prior to end of job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/>
              <a:t>moving data between your laptop and the submit server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1228725" y="122565"/>
            <a:ext cx="7915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Helvetica Neue"/>
                <a:ea typeface="Helvetica Neue"/>
                <a:cs typeface="Helvetica Neue"/>
                <a:sym typeface="Helvetica Neue"/>
              </a:rPr>
              <a:t>‘Large’ data: The collaborator analogy </a:t>
            </a:r>
            <a:endParaRPr sz="3200"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What method would you use to send data to a collaborator?</a:t>
            </a:r>
            <a:endParaRPr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50" name="Google Shape;150;p23"/>
          <p:cNvGraphicFramePr/>
          <p:nvPr/>
        </p:nvGraphicFramePr>
        <p:xfrm>
          <a:off x="558800" y="16944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{2E2C4C45-E908-40F6-8791-DEF7B2062E06}</a:tableStyleId>
              </a:tblPr>
              <a:tblGrid>
                <a:gridCol w="2181400"/>
                <a:gridCol w="59847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amount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method of delivery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words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email body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tiny – 100MB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email attachment (managed transfer)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100MB – GBs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download from Google Drive, Drop/Box, other web-accessible repository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TBs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ship an external drive (local copy needed)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1" name="Google Shape;151;p23"/>
          <p:cNvSpPr txBox="1"/>
          <p:nvPr/>
        </p:nvSpPr>
        <p:spPr>
          <a:xfrm>
            <a:off x="334736" y="3923315"/>
            <a:ext cx="85998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Never underestimate the bandwidth of a station wagon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full of tapes hurtling down the highway.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5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Andrew S. Tanenbaum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(1981) – Professor Emeritus, Vrije Universiteit Amsterdam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Transfers</a:t>
            </a:r>
            <a:endParaRPr/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4068" y="2099563"/>
            <a:ext cx="6476216" cy="7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755830" y="3035186"/>
            <a:ext cx="1895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3014737" y="3035185"/>
            <a:ext cx="12123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Proxies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4590059" y="3035185"/>
            <a:ext cx="18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Stash</a:t>
            </a:r>
            <a:endParaRPr b="0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24"/>
          <p:cNvCxnSpPr/>
          <p:nvPr/>
        </p:nvCxnSpPr>
        <p:spPr>
          <a:xfrm>
            <a:off x="1484416" y="1736565"/>
            <a:ext cx="6456000" cy="0"/>
          </a:xfrm>
          <a:prstGeom prst="straightConnector1">
            <a:avLst/>
          </a:prstGeom>
          <a:noFill/>
          <a:ln cap="flat" cmpd="sng" w="76200">
            <a:solidFill>
              <a:srgbClr val="C6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3" name="Google Shape;163;p24"/>
          <p:cNvSpPr txBox="1"/>
          <p:nvPr/>
        </p:nvSpPr>
        <p:spPr>
          <a:xfrm>
            <a:off x="3415648" y="1225567"/>
            <a:ext cx="162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7091331" y="3035184"/>
            <a:ext cx="1263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24"/>
          <p:cNvCxnSpPr>
            <a:stCxn id="159" idx="0"/>
          </p:cNvCxnSpPr>
          <p:nvPr/>
        </p:nvCxnSpPr>
        <p:spPr>
          <a:xfrm rot="10800000">
            <a:off x="1703680" y="2530286"/>
            <a:ext cx="0" cy="504900"/>
          </a:xfrm>
          <a:prstGeom prst="straightConnector1">
            <a:avLst/>
          </a:prstGeom>
          <a:noFill/>
          <a:ln cap="flat" cmpd="sng" w="38100">
            <a:solidFill>
              <a:srgbClr val="C6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6" name="Google Shape;166;p24"/>
          <p:cNvCxnSpPr/>
          <p:nvPr/>
        </p:nvCxnSpPr>
        <p:spPr>
          <a:xfrm rot="10800000">
            <a:off x="3620832" y="2678564"/>
            <a:ext cx="0" cy="338100"/>
          </a:xfrm>
          <a:prstGeom prst="straightConnector1">
            <a:avLst/>
          </a:prstGeom>
          <a:noFill/>
          <a:ln cap="flat" cmpd="sng" w="38100">
            <a:solidFill>
              <a:srgbClr val="C6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7" name="Google Shape;167;p24"/>
          <p:cNvCxnSpPr/>
          <p:nvPr/>
        </p:nvCxnSpPr>
        <p:spPr>
          <a:xfrm rot="10800000">
            <a:off x="5521564" y="2782600"/>
            <a:ext cx="0" cy="298800"/>
          </a:xfrm>
          <a:prstGeom prst="straightConnector1">
            <a:avLst/>
          </a:prstGeom>
          <a:noFill/>
          <a:ln cap="flat" cmpd="sng" w="38100">
            <a:solidFill>
              <a:srgbClr val="C6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8" name="Google Shape;168;p24"/>
          <p:cNvCxnSpPr/>
          <p:nvPr/>
        </p:nvCxnSpPr>
        <p:spPr>
          <a:xfrm rot="10800000">
            <a:off x="7723116" y="2882800"/>
            <a:ext cx="3000" cy="198600"/>
          </a:xfrm>
          <a:prstGeom prst="straightConnector1">
            <a:avLst/>
          </a:prstGeom>
          <a:noFill/>
          <a:ln cap="flat" cmpd="sng" w="38100">
            <a:solidFill>
              <a:srgbClr val="C6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1228725" y="85725"/>
            <a:ext cx="717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Large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input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in HTC and OSG</a:t>
            </a:r>
            <a:endParaRPr/>
          </a:p>
        </p:txBody>
      </p:sp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75" name="Google Shape;175;p25"/>
          <p:cNvGraphicFramePr/>
          <p:nvPr/>
        </p:nvGraphicFramePr>
        <p:xfrm>
          <a:off x="495300" y="22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{2E2C4C45-E908-40F6-8791-DEF7B2062E06}</a:tableStyleId>
              </a:tblPr>
              <a:tblGrid>
                <a:gridCol w="2627900"/>
                <a:gridCol w="55382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file size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method of delivery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words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within executable or arguments?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tiny – 100MB per file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HTCondor file transfer (up to 500MB total per job)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100MB – 1GB, shared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download from web server (local caching)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1GB – 10GB,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unique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or shared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Stash (regional replication)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 GB – TBs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shared file system (local copy, local execute servers)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76" name="Google Shape;176;p25"/>
          <p:cNvSpPr/>
          <p:nvPr/>
        </p:nvSpPr>
        <p:spPr>
          <a:xfrm>
            <a:off x="5359400" y="11430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2552700" y="1104900"/>
            <a:ext cx="2679600" cy="85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8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Handling Data on OSG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trike="sngStrike"/>
              <a:t>Overview / Things to Consider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/>
              <a:t>HTCondor File Transfer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Web Proxy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Stash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Shared File Systems and Other Options</a:t>
            </a:r>
            <a:endParaRPr/>
          </a:p>
        </p:txBody>
      </p:sp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1228724" y="85725"/>
            <a:ext cx="766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Review: HTCondor Data Handling</a:t>
            </a:r>
            <a:endParaRPr/>
          </a:p>
        </p:txBody>
      </p:sp>
      <p:sp>
        <p:nvSpPr>
          <p:cNvPr id="190" name="Google Shape;190;p27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27"/>
          <p:cNvSpPr/>
          <p:nvPr/>
        </p:nvSpPr>
        <p:spPr>
          <a:xfrm>
            <a:off x="1358900" y="24257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7"/>
          <p:cNvSpPr/>
          <p:nvPr/>
        </p:nvSpPr>
        <p:spPr>
          <a:xfrm>
            <a:off x="5689600" y="24130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/>
          <p:nvPr/>
        </p:nvSpPr>
        <p:spPr>
          <a:xfrm>
            <a:off x="2882900" y="19050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/>
          <p:cNvSpPr/>
          <p:nvPr/>
        </p:nvSpPr>
        <p:spPr>
          <a:xfrm rot="10800000">
            <a:off x="2870200" y="32765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3581400" y="24892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1371600" y="3276600"/>
            <a:ext cx="1581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5740400" y="3251200"/>
            <a:ext cx="1581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1228724" y="85725"/>
            <a:ext cx="7807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Helvetica Neue"/>
                <a:ea typeface="Helvetica Neue"/>
                <a:cs typeface="Helvetica Neue"/>
                <a:sym typeface="Helvetica Neue"/>
              </a:rPr>
              <a:t>Network bottleneck: the submit server</a:t>
            </a:r>
            <a:endParaRPr sz="3200"/>
          </a:p>
        </p:txBody>
      </p:sp>
      <p:sp>
        <p:nvSpPr>
          <p:cNvPr id="203" name="Google Shape;203;p28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8"/>
          <p:cNvSpPr/>
          <p:nvPr/>
        </p:nvSpPr>
        <p:spPr>
          <a:xfrm>
            <a:off x="1358900" y="24257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8"/>
          <p:cNvSpPr/>
          <p:nvPr/>
        </p:nvSpPr>
        <p:spPr>
          <a:xfrm>
            <a:off x="5689600" y="24130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8"/>
          <p:cNvSpPr/>
          <p:nvPr/>
        </p:nvSpPr>
        <p:spPr>
          <a:xfrm>
            <a:off x="2882900" y="19050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8"/>
          <p:cNvSpPr/>
          <p:nvPr/>
        </p:nvSpPr>
        <p:spPr>
          <a:xfrm rot="10800000">
            <a:off x="2870200" y="32765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3581400" y="24892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1371600" y="3276600"/>
            <a:ext cx="1581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5740400" y="3251200"/>
            <a:ext cx="1581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8"/>
          <p:cNvSpPr/>
          <p:nvPr/>
        </p:nvSpPr>
        <p:spPr>
          <a:xfrm>
            <a:off x="5880100" y="22225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8"/>
          <p:cNvSpPr/>
          <p:nvPr/>
        </p:nvSpPr>
        <p:spPr>
          <a:xfrm>
            <a:off x="6070600" y="2019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6261100" y="18542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3048000" y="17018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8"/>
          <p:cNvSpPr/>
          <p:nvPr/>
        </p:nvSpPr>
        <p:spPr>
          <a:xfrm rot="10800000">
            <a:off x="3035300" y="30987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8"/>
          <p:cNvSpPr/>
          <p:nvPr/>
        </p:nvSpPr>
        <p:spPr>
          <a:xfrm>
            <a:off x="3251200" y="15240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8"/>
          <p:cNvSpPr/>
          <p:nvPr/>
        </p:nvSpPr>
        <p:spPr>
          <a:xfrm rot="10800000">
            <a:off x="3213100" y="29336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3429000" y="13589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8"/>
          <p:cNvSpPr/>
          <p:nvPr/>
        </p:nvSpPr>
        <p:spPr>
          <a:xfrm rot="10800000">
            <a:off x="3390900" y="27685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1228724" y="85725"/>
            <a:ext cx="7915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Helvetica Neue"/>
                <a:ea typeface="Helvetica Neue"/>
                <a:cs typeface="Helvetica Neue"/>
                <a:sym typeface="Helvetica Neue"/>
              </a:rPr>
              <a:t>Network bottleneck: the submit server</a:t>
            </a:r>
            <a:endParaRPr sz="3200"/>
          </a:p>
        </p:txBody>
      </p:sp>
      <p:sp>
        <p:nvSpPr>
          <p:cNvPr id="225" name="Google Shape;225;p29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1358900" y="24257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5689600" y="24130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2882900" y="19050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9"/>
          <p:cNvSpPr/>
          <p:nvPr/>
        </p:nvSpPr>
        <p:spPr>
          <a:xfrm rot="10800000">
            <a:off x="2870200" y="32765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3581400" y="24892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1371600" y="3276600"/>
            <a:ext cx="1581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740400" y="3251200"/>
            <a:ext cx="1581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5880100" y="22225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9"/>
          <p:cNvSpPr/>
          <p:nvPr/>
        </p:nvSpPr>
        <p:spPr>
          <a:xfrm>
            <a:off x="6070600" y="2019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9"/>
          <p:cNvSpPr/>
          <p:nvPr/>
        </p:nvSpPr>
        <p:spPr>
          <a:xfrm>
            <a:off x="6261100" y="18542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9"/>
          <p:cNvSpPr/>
          <p:nvPr/>
        </p:nvSpPr>
        <p:spPr>
          <a:xfrm>
            <a:off x="3048000" y="17018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9"/>
          <p:cNvSpPr/>
          <p:nvPr/>
        </p:nvSpPr>
        <p:spPr>
          <a:xfrm rot="10800000">
            <a:off x="3035300" y="30987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9"/>
          <p:cNvSpPr/>
          <p:nvPr/>
        </p:nvSpPr>
        <p:spPr>
          <a:xfrm>
            <a:off x="3251200" y="15240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9"/>
          <p:cNvSpPr/>
          <p:nvPr/>
        </p:nvSpPr>
        <p:spPr>
          <a:xfrm rot="10800000">
            <a:off x="3213100" y="29336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9"/>
          <p:cNvSpPr/>
          <p:nvPr/>
        </p:nvSpPr>
        <p:spPr>
          <a:xfrm>
            <a:off x="3429000" y="13589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9"/>
          <p:cNvSpPr/>
          <p:nvPr/>
        </p:nvSpPr>
        <p:spPr>
          <a:xfrm rot="10800000">
            <a:off x="3390900" y="27685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901700" y="1244600"/>
            <a:ext cx="261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Input transfers for many jobs will coincide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1228724" y="85725"/>
            <a:ext cx="7915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Helvetica Neue"/>
                <a:ea typeface="Helvetica Neue"/>
                <a:cs typeface="Helvetica Neue"/>
                <a:sym typeface="Helvetica Neue"/>
              </a:rPr>
              <a:t>Network bottleneck: the submit server</a:t>
            </a:r>
            <a:endParaRPr sz="3200"/>
          </a:p>
        </p:txBody>
      </p:sp>
      <p:sp>
        <p:nvSpPr>
          <p:cNvPr id="248" name="Google Shape;248;p30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30"/>
          <p:cNvSpPr/>
          <p:nvPr/>
        </p:nvSpPr>
        <p:spPr>
          <a:xfrm>
            <a:off x="1358900" y="24257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0"/>
          <p:cNvSpPr/>
          <p:nvPr/>
        </p:nvSpPr>
        <p:spPr>
          <a:xfrm>
            <a:off x="5689600" y="24130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0"/>
          <p:cNvSpPr/>
          <p:nvPr/>
        </p:nvSpPr>
        <p:spPr>
          <a:xfrm>
            <a:off x="2882900" y="19050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0"/>
          <p:cNvSpPr/>
          <p:nvPr/>
        </p:nvSpPr>
        <p:spPr>
          <a:xfrm rot="10800000">
            <a:off x="2870200" y="32765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3581400" y="24892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0"/>
          <p:cNvSpPr txBox="1"/>
          <p:nvPr/>
        </p:nvSpPr>
        <p:spPr>
          <a:xfrm>
            <a:off x="1371600" y="3276600"/>
            <a:ext cx="1581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0"/>
          <p:cNvSpPr txBox="1"/>
          <p:nvPr/>
        </p:nvSpPr>
        <p:spPr>
          <a:xfrm>
            <a:off x="5740400" y="3251200"/>
            <a:ext cx="1581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0"/>
          <p:cNvSpPr/>
          <p:nvPr/>
        </p:nvSpPr>
        <p:spPr>
          <a:xfrm>
            <a:off x="5880100" y="22225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0"/>
          <p:cNvSpPr/>
          <p:nvPr/>
        </p:nvSpPr>
        <p:spPr>
          <a:xfrm>
            <a:off x="6070600" y="2019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0"/>
          <p:cNvSpPr/>
          <p:nvPr/>
        </p:nvSpPr>
        <p:spPr>
          <a:xfrm>
            <a:off x="6261100" y="18542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0"/>
          <p:cNvSpPr/>
          <p:nvPr/>
        </p:nvSpPr>
        <p:spPr>
          <a:xfrm>
            <a:off x="3048000" y="17018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0"/>
          <p:cNvSpPr/>
          <p:nvPr/>
        </p:nvSpPr>
        <p:spPr>
          <a:xfrm rot="10800000">
            <a:off x="3035300" y="30987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0"/>
          <p:cNvSpPr/>
          <p:nvPr/>
        </p:nvSpPr>
        <p:spPr>
          <a:xfrm>
            <a:off x="3251200" y="15240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0"/>
          <p:cNvSpPr/>
          <p:nvPr/>
        </p:nvSpPr>
        <p:spPr>
          <a:xfrm rot="10800000">
            <a:off x="3213100" y="29336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0"/>
          <p:cNvSpPr/>
          <p:nvPr/>
        </p:nvSpPr>
        <p:spPr>
          <a:xfrm>
            <a:off x="3429000" y="13589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0"/>
          <p:cNvSpPr/>
          <p:nvPr/>
        </p:nvSpPr>
        <p:spPr>
          <a:xfrm rot="10800000">
            <a:off x="3390900" y="27685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0"/>
          <p:cNvSpPr txBox="1"/>
          <p:nvPr/>
        </p:nvSpPr>
        <p:spPr>
          <a:xfrm>
            <a:off x="901700" y="1244600"/>
            <a:ext cx="261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Input transfers for many jobs will coincide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0"/>
          <p:cNvSpPr txBox="1"/>
          <p:nvPr/>
        </p:nvSpPr>
        <p:spPr>
          <a:xfrm>
            <a:off x="3213100" y="3771900"/>
            <a:ext cx="2616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Output transfers are staggered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Hardware transfer limits</a:t>
            </a:r>
            <a:endParaRPr/>
          </a:p>
        </p:txBody>
      </p:sp>
      <p:sp>
        <p:nvSpPr>
          <p:cNvPr id="272" name="Google Shape;272;p31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31"/>
          <p:cNvSpPr/>
          <p:nvPr/>
        </p:nvSpPr>
        <p:spPr>
          <a:xfrm>
            <a:off x="1358900" y="24257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1"/>
          <p:cNvSpPr/>
          <p:nvPr/>
        </p:nvSpPr>
        <p:spPr>
          <a:xfrm>
            <a:off x="5689600" y="24130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1"/>
          <p:cNvSpPr/>
          <p:nvPr/>
        </p:nvSpPr>
        <p:spPr>
          <a:xfrm>
            <a:off x="2882900" y="19050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1"/>
          <p:cNvSpPr/>
          <p:nvPr/>
        </p:nvSpPr>
        <p:spPr>
          <a:xfrm rot="10800000">
            <a:off x="2870200" y="32765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3581400" y="24892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1"/>
          <p:cNvSpPr txBox="1"/>
          <p:nvPr/>
        </p:nvSpPr>
        <p:spPr>
          <a:xfrm>
            <a:off x="1371600" y="3276600"/>
            <a:ext cx="1580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1"/>
          <p:cNvSpPr txBox="1"/>
          <p:nvPr/>
        </p:nvSpPr>
        <p:spPr>
          <a:xfrm>
            <a:off x="5740400" y="3251200"/>
            <a:ext cx="1580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1"/>
          <p:cNvSpPr/>
          <p:nvPr/>
        </p:nvSpPr>
        <p:spPr>
          <a:xfrm>
            <a:off x="5880100" y="22225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1"/>
          <p:cNvSpPr/>
          <p:nvPr/>
        </p:nvSpPr>
        <p:spPr>
          <a:xfrm>
            <a:off x="6070600" y="2019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1"/>
          <p:cNvSpPr/>
          <p:nvPr/>
        </p:nvSpPr>
        <p:spPr>
          <a:xfrm>
            <a:off x="6261100" y="18542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1"/>
          <p:cNvSpPr/>
          <p:nvPr/>
        </p:nvSpPr>
        <p:spPr>
          <a:xfrm>
            <a:off x="3048000" y="17018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1"/>
          <p:cNvSpPr/>
          <p:nvPr/>
        </p:nvSpPr>
        <p:spPr>
          <a:xfrm rot="10800000">
            <a:off x="3035300" y="30987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1"/>
          <p:cNvSpPr/>
          <p:nvPr/>
        </p:nvSpPr>
        <p:spPr>
          <a:xfrm>
            <a:off x="3251200" y="15240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1"/>
          <p:cNvSpPr/>
          <p:nvPr/>
        </p:nvSpPr>
        <p:spPr>
          <a:xfrm rot="10800000">
            <a:off x="3213100" y="29336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1"/>
          <p:cNvSpPr/>
          <p:nvPr/>
        </p:nvSpPr>
        <p:spPr>
          <a:xfrm>
            <a:off x="3429000" y="13589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1"/>
          <p:cNvSpPr/>
          <p:nvPr/>
        </p:nvSpPr>
        <p:spPr>
          <a:xfrm rot="10800000">
            <a:off x="3390900" y="27685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1"/>
          <p:cNvSpPr/>
          <p:nvPr/>
        </p:nvSpPr>
        <p:spPr>
          <a:xfrm>
            <a:off x="3390900" y="1206500"/>
            <a:ext cx="2578200" cy="1240800"/>
          </a:xfrm>
          <a:prstGeom prst="ellipse">
            <a:avLst/>
          </a:prstGeom>
          <a:solidFill>
            <a:schemeClr val="lt1">
              <a:alpha val="8471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1C1ACA"/>
                </a:solidFill>
                <a:latin typeface="Arial"/>
                <a:ea typeface="Arial"/>
                <a:cs typeface="Arial"/>
                <a:sym typeface="Arial"/>
              </a:rPr>
              <a:t>&lt;100MB/file, 1GB total</a:t>
            </a:r>
            <a:endParaRPr b="1" i="0" sz="2400" u="none" cap="none" strike="noStrike">
              <a:solidFill>
                <a:srgbClr val="1C1AC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1"/>
          <p:cNvSpPr/>
          <p:nvPr/>
        </p:nvSpPr>
        <p:spPr>
          <a:xfrm>
            <a:off x="3213100" y="2981996"/>
            <a:ext cx="2298600" cy="1031100"/>
          </a:xfrm>
          <a:prstGeom prst="ellipse">
            <a:avLst/>
          </a:prstGeom>
          <a:solidFill>
            <a:schemeClr val="lt1">
              <a:alpha val="8471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1C1ACA"/>
                </a:solidFill>
                <a:latin typeface="Arial"/>
                <a:ea typeface="Arial"/>
                <a:cs typeface="Arial"/>
                <a:sym typeface="Arial"/>
              </a:rPr>
              <a:t>&lt;1GB/file and total</a:t>
            </a:r>
            <a:endParaRPr b="1" i="0" sz="2400" u="none" cap="none" strike="noStrike">
              <a:solidFill>
                <a:srgbClr val="1C1AC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Like all things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774700" y="1000126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/>
              <a:t>I always think of HTC/OSG usage as a spectrum:</a:t>
            </a:r>
            <a:endParaRPr sz="2400"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4068" y="2675477"/>
            <a:ext cx="6476216" cy="783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4"/>
          <p:cNvCxnSpPr/>
          <p:nvPr/>
        </p:nvCxnSpPr>
        <p:spPr>
          <a:xfrm>
            <a:off x="1419043" y="2532223"/>
            <a:ext cx="6604500" cy="0"/>
          </a:xfrm>
          <a:prstGeom prst="straightConnector1">
            <a:avLst/>
          </a:prstGeom>
          <a:noFill/>
          <a:ln cap="flat" cmpd="sng" w="76200">
            <a:solidFill>
              <a:srgbClr val="C6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0" name="Google Shape;80;p14"/>
          <p:cNvSpPr txBox="1"/>
          <p:nvPr/>
        </p:nvSpPr>
        <p:spPr>
          <a:xfrm>
            <a:off x="2241176" y="2068725"/>
            <a:ext cx="473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Resources, More Planning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1268587" y="3343955"/>
            <a:ext cx="112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Laptop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4204647" y="3343955"/>
            <a:ext cx="116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7874644" y="3343956"/>
            <a:ext cx="86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Handling Data on OSG</a:t>
            </a:r>
            <a:endParaRPr/>
          </a:p>
        </p:txBody>
      </p:sp>
      <p:sp>
        <p:nvSpPr>
          <p:cNvPr id="296" name="Google Shape;296;p32"/>
          <p:cNvSpPr txBox="1"/>
          <p:nvPr>
            <p:ph idx="1" type="body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trike="sngStrike"/>
              <a:t>Overview / Things to Consider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trike="sngStrike"/>
              <a:t>HTCondor File Transfer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/>
              <a:t>Web Proxy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Stash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Shared File Systems and Other Options</a:t>
            </a:r>
            <a:endParaRPr/>
          </a:p>
        </p:txBody>
      </p:sp>
      <p:sp>
        <p:nvSpPr>
          <p:cNvPr id="297" name="Google Shape;297;p32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/>
          <p:nvPr>
            <p:ph type="title"/>
          </p:nvPr>
        </p:nvSpPr>
        <p:spPr>
          <a:xfrm>
            <a:off x="1228724" y="85725"/>
            <a:ext cx="717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Large input in HTC and </a:t>
            </a:r>
            <a:r>
              <a:rPr lang="en-US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OSG</a:t>
            </a:r>
            <a:endParaRPr/>
          </a:p>
        </p:txBody>
      </p:sp>
      <p:sp>
        <p:nvSpPr>
          <p:cNvPr id="303" name="Google Shape;303;p33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4" name="Google Shape;304;p33"/>
          <p:cNvSpPr/>
          <p:nvPr/>
        </p:nvSpPr>
        <p:spPr>
          <a:xfrm>
            <a:off x="5359400" y="11430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3"/>
          <p:cNvSpPr/>
          <p:nvPr/>
        </p:nvSpPr>
        <p:spPr>
          <a:xfrm>
            <a:off x="2552700" y="1104900"/>
            <a:ext cx="2679600" cy="85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8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6" name="Google Shape;306;p33"/>
          <p:cNvGraphicFramePr/>
          <p:nvPr/>
        </p:nvGraphicFramePr>
        <p:xfrm>
          <a:off x="495300" y="2266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{B7E91B3E-CF2D-4FDE-BC65-86171608B599}</a:tableStyleId>
              </a:tblPr>
              <a:tblGrid>
                <a:gridCol w="2567175"/>
                <a:gridCol w="5598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file size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method of delivery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words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within executable or arguments?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tiny – 100MB per file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HTCondor file transfer (up to 1GB total per-job)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100MB – 1GB, shared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download from web server (local caching)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1GB – 20GB,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unique or shared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Stash (regional replication)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 GB - TBs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shared file system (local copy, local execute servers)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07" name="Google Shape;307;p33"/>
          <p:cNvSpPr/>
          <p:nvPr/>
        </p:nvSpPr>
        <p:spPr>
          <a:xfrm>
            <a:off x="419100" y="3319930"/>
            <a:ext cx="8305800" cy="1117500"/>
          </a:xfrm>
          <a:prstGeom prst="rect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"/>
          <p:cNvSpPr/>
          <p:nvPr/>
        </p:nvSpPr>
        <p:spPr>
          <a:xfrm rot="1923170">
            <a:off x="4568550" y="2074446"/>
            <a:ext cx="3760559" cy="2875183"/>
          </a:xfrm>
          <a:prstGeom prst="cloud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4"/>
          <p:cNvSpPr txBox="1"/>
          <p:nvPr>
            <p:ph type="title"/>
          </p:nvPr>
        </p:nvSpPr>
        <p:spPr>
          <a:xfrm>
            <a:off x="1228724" y="85725"/>
            <a:ext cx="7267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Using a Web Proxy</a:t>
            </a:r>
            <a:endParaRPr/>
          </a:p>
        </p:txBody>
      </p:sp>
      <p:sp>
        <p:nvSpPr>
          <p:cNvPr id="314" name="Google Shape;314;p34"/>
          <p:cNvSpPr txBox="1"/>
          <p:nvPr>
            <p:ph idx="1" type="body"/>
          </p:nvPr>
        </p:nvSpPr>
        <p:spPr>
          <a:xfrm>
            <a:off x="571500" y="1000125"/>
            <a:ext cx="82422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Place the file onto a local, proxy-configured web server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Have HTCondor download via HTTP address</a:t>
            </a:r>
            <a:endParaRPr/>
          </a:p>
        </p:txBody>
      </p:sp>
      <p:sp>
        <p:nvSpPr>
          <p:cNvPr id="315" name="Google Shape;315;p34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6" name="Google Shape;316;p34"/>
          <p:cNvSpPr/>
          <p:nvPr/>
        </p:nvSpPr>
        <p:spPr>
          <a:xfrm>
            <a:off x="1651000" y="38481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4"/>
          <p:cNvSpPr/>
          <p:nvPr/>
        </p:nvSpPr>
        <p:spPr>
          <a:xfrm>
            <a:off x="5981700" y="38354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4"/>
          <p:cNvSpPr/>
          <p:nvPr/>
        </p:nvSpPr>
        <p:spPr>
          <a:xfrm>
            <a:off x="2298700" y="2260600"/>
            <a:ext cx="1638300" cy="850800"/>
          </a:xfrm>
          <a:prstGeom prst="rect">
            <a:avLst/>
          </a:prstGeom>
          <a:solidFill>
            <a:srgbClr val="FF444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proxy web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4"/>
          <p:cNvSpPr/>
          <p:nvPr/>
        </p:nvSpPr>
        <p:spPr>
          <a:xfrm>
            <a:off x="6692900" y="3225800"/>
            <a:ext cx="139800" cy="495300"/>
          </a:xfrm>
          <a:prstGeom prst="rightArrow">
            <a:avLst>
              <a:gd fmla="val 50000" name="adj1"/>
              <a:gd fmla="val 5000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/>
          <p:nvPr/>
        </p:nvSpPr>
        <p:spPr>
          <a:xfrm rot="1923170">
            <a:off x="4568550" y="2074446"/>
            <a:ext cx="3760559" cy="2875183"/>
          </a:xfrm>
          <a:prstGeom prst="cloud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5"/>
          <p:cNvSpPr txBox="1"/>
          <p:nvPr>
            <p:ph type="title"/>
          </p:nvPr>
        </p:nvSpPr>
        <p:spPr>
          <a:xfrm>
            <a:off x="1228724" y="85725"/>
            <a:ext cx="7267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Using a Web Proxy</a:t>
            </a:r>
            <a:endParaRPr/>
          </a:p>
        </p:txBody>
      </p:sp>
      <p:sp>
        <p:nvSpPr>
          <p:cNvPr id="326" name="Google Shape;326;p35"/>
          <p:cNvSpPr txBox="1"/>
          <p:nvPr>
            <p:ph idx="1" type="body"/>
          </p:nvPr>
        </p:nvSpPr>
        <p:spPr>
          <a:xfrm>
            <a:off x="571500" y="1000125"/>
            <a:ext cx="82422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Place the file onto a proxy-configured web server</a:t>
            </a:r>
            <a:endParaRPr sz="2400"/>
          </a:p>
          <a:p>
            <a:pPr indent="-3175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Have HTCondor download via HTTP address</a:t>
            </a:r>
            <a:endParaRPr sz="2400"/>
          </a:p>
        </p:txBody>
      </p:sp>
      <p:sp>
        <p:nvSpPr>
          <p:cNvPr id="327" name="Google Shape;327;p35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8" name="Google Shape;328;p35"/>
          <p:cNvSpPr/>
          <p:nvPr/>
        </p:nvSpPr>
        <p:spPr>
          <a:xfrm>
            <a:off x="1651000" y="38481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5"/>
          <p:cNvSpPr/>
          <p:nvPr/>
        </p:nvSpPr>
        <p:spPr>
          <a:xfrm>
            <a:off x="5981700" y="38354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5"/>
          <p:cNvSpPr/>
          <p:nvPr/>
        </p:nvSpPr>
        <p:spPr>
          <a:xfrm>
            <a:off x="2298700" y="2260600"/>
            <a:ext cx="1638300" cy="850800"/>
          </a:xfrm>
          <a:prstGeom prst="rect">
            <a:avLst/>
          </a:prstGeom>
          <a:solidFill>
            <a:srgbClr val="FF444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proxy web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5"/>
          <p:cNvSpPr/>
          <p:nvPr/>
        </p:nvSpPr>
        <p:spPr>
          <a:xfrm>
            <a:off x="6692900" y="3225800"/>
            <a:ext cx="139800" cy="495300"/>
          </a:xfrm>
          <a:prstGeom prst="rightArrow">
            <a:avLst>
              <a:gd fmla="val 50000" name="adj1"/>
              <a:gd fmla="val 5000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5"/>
          <p:cNvSpPr/>
          <p:nvPr/>
        </p:nvSpPr>
        <p:spPr>
          <a:xfrm>
            <a:off x="3619500" y="2768600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6"/>
          <p:cNvSpPr/>
          <p:nvPr/>
        </p:nvSpPr>
        <p:spPr>
          <a:xfrm rot="1923170">
            <a:off x="4568550" y="2074446"/>
            <a:ext cx="3760559" cy="2875183"/>
          </a:xfrm>
          <a:prstGeom prst="cloud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6"/>
          <p:cNvSpPr txBox="1"/>
          <p:nvPr>
            <p:ph type="title"/>
          </p:nvPr>
        </p:nvSpPr>
        <p:spPr>
          <a:xfrm>
            <a:off x="1228724" y="85725"/>
            <a:ext cx="7267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Using a Web Proxy</a:t>
            </a:r>
            <a:endParaRPr/>
          </a:p>
        </p:txBody>
      </p:sp>
      <p:sp>
        <p:nvSpPr>
          <p:cNvPr id="339" name="Google Shape;339;p36"/>
          <p:cNvSpPr txBox="1"/>
          <p:nvPr>
            <p:ph idx="1" type="body"/>
          </p:nvPr>
        </p:nvSpPr>
        <p:spPr>
          <a:xfrm>
            <a:off x="571500" y="1000125"/>
            <a:ext cx="82422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Place the file onto a proxy-configured web server</a:t>
            </a:r>
            <a:endParaRPr sz="2400"/>
          </a:p>
          <a:p>
            <a:pPr indent="-3175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Have HTCondor download via HTTP address</a:t>
            </a:r>
            <a:endParaRPr sz="2400"/>
          </a:p>
        </p:txBody>
      </p:sp>
      <p:sp>
        <p:nvSpPr>
          <p:cNvPr id="340" name="Google Shape;340;p36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1" name="Google Shape;341;p36"/>
          <p:cNvSpPr/>
          <p:nvPr/>
        </p:nvSpPr>
        <p:spPr>
          <a:xfrm>
            <a:off x="1651000" y="38481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6"/>
          <p:cNvSpPr/>
          <p:nvPr/>
        </p:nvSpPr>
        <p:spPr>
          <a:xfrm>
            <a:off x="5981700" y="38354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6"/>
          <p:cNvSpPr/>
          <p:nvPr/>
        </p:nvSpPr>
        <p:spPr>
          <a:xfrm>
            <a:off x="2298700" y="2260600"/>
            <a:ext cx="1638300" cy="850800"/>
          </a:xfrm>
          <a:prstGeom prst="rect">
            <a:avLst/>
          </a:prstGeom>
          <a:solidFill>
            <a:srgbClr val="FF444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proxy web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6"/>
          <p:cNvSpPr/>
          <p:nvPr/>
        </p:nvSpPr>
        <p:spPr>
          <a:xfrm>
            <a:off x="6692900" y="3225800"/>
            <a:ext cx="139800" cy="495300"/>
          </a:xfrm>
          <a:prstGeom prst="rightArrow">
            <a:avLst>
              <a:gd fmla="val 50000" name="adj1"/>
              <a:gd fmla="val 5000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6"/>
          <p:cNvSpPr/>
          <p:nvPr/>
        </p:nvSpPr>
        <p:spPr>
          <a:xfrm>
            <a:off x="3619500" y="2768600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6"/>
          <p:cNvSpPr/>
          <p:nvPr/>
        </p:nvSpPr>
        <p:spPr>
          <a:xfrm>
            <a:off x="5359400" y="2247900"/>
            <a:ext cx="1638300" cy="850800"/>
          </a:xfrm>
          <a:prstGeom prst="rect">
            <a:avLst/>
          </a:prstGeom>
          <a:solidFill>
            <a:srgbClr val="FF828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proxy web cache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7"/>
          <p:cNvSpPr/>
          <p:nvPr/>
        </p:nvSpPr>
        <p:spPr>
          <a:xfrm rot="1923170">
            <a:off x="4568550" y="2074446"/>
            <a:ext cx="3760559" cy="2875183"/>
          </a:xfrm>
          <a:prstGeom prst="cloud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7"/>
          <p:cNvSpPr/>
          <p:nvPr/>
        </p:nvSpPr>
        <p:spPr>
          <a:xfrm>
            <a:off x="5359400" y="2247900"/>
            <a:ext cx="1638300" cy="850800"/>
          </a:xfrm>
          <a:prstGeom prst="rect">
            <a:avLst/>
          </a:prstGeom>
          <a:solidFill>
            <a:srgbClr val="FF828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proxy web cache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7"/>
          <p:cNvSpPr txBox="1"/>
          <p:nvPr>
            <p:ph type="title"/>
          </p:nvPr>
        </p:nvSpPr>
        <p:spPr>
          <a:xfrm>
            <a:off x="1228724" y="85725"/>
            <a:ext cx="7267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Using a Web Proxy</a:t>
            </a:r>
            <a:endParaRPr/>
          </a:p>
        </p:txBody>
      </p:sp>
      <p:sp>
        <p:nvSpPr>
          <p:cNvPr id="354" name="Google Shape;354;p37"/>
          <p:cNvSpPr txBox="1"/>
          <p:nvPr>
            <p:ph idx="1" type="body"/>
          </p:nvPr>
        </p:nvSpPr>
        <p:spPr>
          <a:xfrm>
            <a:off x="571500" y="1000125"/>
            <a:ext cx="82422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Place the file onto a proxy-configured web server</a:t>
            </a:r>
            <a:endParaRPr sz="2400"/>
          </a:p>
          <a:p>
            <a:pPr indent="-3175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Have HTCondor download via HTTP address</a:t>
            </a:r>
            <a:endParaRPr sz="2400"/>
          </a:p>
        </p:txBody>
      </p:sp>
      <p:sp>
        <p:nvSpPr>
          <p:cNvPr id="355" name="Google Shape;355;p37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1651000" y="38481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5981700" y="38354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175000" y="33274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2298700" y="2260600"/>
            <a:ext cx="1638300" cy="850800"/>
          </a:xfrm>
          <a:prstGeom prst="rect">
            <a:avLst/>
          </a:prstGeom>
          <a:solidFill>
            <a:srgbClr val="FF444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proxy web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7"/>
          <p:cNvSpPr txBox="1"/>
          <p:nvPr/>
        </p:nvSpPr>
        <p:spPr>
          <a:xfrm>
            <a:off x="3797300" y="34417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7"/>
          <p:cNvSpPr/>
          <p:nvPr/>
        </p:nvSpPr>
        <p:spPr>
          <a:xfrm>
            <a:off x="6692900" y="3225800"/>
            <a:ext cx="139800" cy="495300"/>
          </a:xfrm>
          <a:prstGeom prst="rightArrow">
            <a:avLst>
              <a:gd fmla="val 50000" name="adj1"/>
              <a:gd fmla="val 5000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3619500" y="2768600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8"/>
          <p:cNvSpPr/>
          <p:nvPr/>
        </p:nvSpPr>
        <p:spPr>
          <a:xfrm rot="1923170">
            <a:off x="4568550" y="2074446"/>
            <a:ext cx="3760559" cy="2875183"/>
          </a:xfrm>
          <a:prstGeom prst="cloud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8"/>
          <p:cNvSpPr/>
          <p:nvPr/>
        </p:nvSpPr>
        <p:spPr>
          <a:xfrm>
            <a:off x="5359400" y="2247900"/>
            <a:ext cx="1638300" cy="850800"/>
          </a:xfrm>
          <a:prstGeom prst="rect">
            <a:avLst/>
          </a:prstGeom>
          <a:solidFill>
            <a:srgbClr val="FF828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proxy web cache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8"/>
          <p:cNvSpPr txBox="1"/>
          <p:nvPr>
            <p:ph type="title"/>
          </p:nvPr>
        </p:nvSpPr>
        <p:spPr>
          <a:xfrm>
            <a:off x="1228724" y="85725"/>
            <a:ext cx="7267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Using a Web Proxy</a:t>
            </a:r>
            <a:endParaRPr/>
          </a:p>
        </p:txBody>
      </p:sp>
      <p:sp>
        <p:nvSpPr>
          <p:cNvPr id="370" name="Google Shape;370;p38"/>
          <p:cNvSpPr txBox="1"/>
          <p:nvPr>
            <p:ph idx="1" type="body"/>
          </p:nvPr>
        </p:nvSpPr>
        <p:spPr>
          <a:xfrm>
            <a:off x="571500" y="1000125"/>
            <a:ext cx="82422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Place the file onto a proxy-configured web server</a:t>
            </a:r>
            <a:endParaRPr sz="2400"/>
          </a:p>
          <a:p>
            <a:pPr indent="-3175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Have HTCondor download via HTTP address</a:t>
            </a:r>
            <a:endParaRPr sz="2400"/>
          </a:p>
        </p:txBody>
      </p:sp>
      <p:sp>
        <p:nvSpPr>
          <p:cNvPr id="371" name="Google Shape;371;p38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2" name="Google Shape;372;p38"/>
          <p:cNvSpPr/>
          <p:nvPr/>
        </p:nvSpPr>
        <p:spPr>
          <a:xfrm>
            <a:off x="1651000" y="38481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8"/>
          <p:cNvSpPr/>
          <p:nvPr/>
        </p:nvSpPr>
        <p:spPr>
          <a:xfrm>
            <a:off x="5981700" y="38354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8"/>
          <p:cNvSpPr/>
          <p:nvPr/>
        </p:nvSpPr>
        <p:spPr>
          <a:xfrm>
            <a:off x="3175000" y="33274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8"/>
          <p:cNvSpPr/>
          <p:nvPr/>
        </p:nvSpPr>
        <p:spPr>
          <a:xfrm>
            <a:off x="2298700" y="2260600"/>
            <a:ext cx="1638300" cy="850800"/>
          </a:xfrm>
          <a:prstGeom prst="rect">
            <a:avLst/>
          </a:prstGeom>
          <a:solidFill>
            <a:srgbClr val="FF444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proxy web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8"/>
          <p:cNvSpPr txBox="1"/>
          <p:nvPr/>
        </p:nvSpPr>
        <p:spPr>
          <a:xfrm>
            <a:off x="3797300" y="34417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8"/>
          <p:cNvSpPr/>
          <p:nvPr/>
        </p:nvSpPr>
        <p:spPr>
          <a:xfrm>
            <a:off x="6692900" y="3225800"/>
            <a:ext cx="139800" cy="495300"/>
          </a:xfrm>
          <a:prstGeom prst="rightArrow">
            <a:avLst>
              <a:gd fmla="val 50000" name="adj1"/>
              <a:gd fmla="val 5000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8"/>
          <p:cNvSpPr/>
          <p:nvPr/>
        </p:nvSpPr>
        <p:spPr>
          <a:xfrm>
            <a:off x="3619500" y="2768600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8"/>
          <p:cNvSpPr/>
          <p:nvPr/>
        </p:nvSpPr>
        <p:spPr>
          <a:xfrm rot="1529814">
            <a:off x="3929451" y="2775188"/>
            <a:ext cx="2576532" cy="558084"/>
          </a:xfrm>
          <a:prstGeom prst="curvedDownArrow">
            <a:avLst>
              <a:gd fmla="val 25000" name="adj1"/>
              <a:gd fmla="val 40166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8"/>
          <p:cNvSpPr/>
          <p:nvPr/>
        </p:nvSpPr>
        <p:spPr>
          <a:xfrm>
            <a:off x="4787900" y="2730500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9"/>
          <p:cNvSpPr/>
          <p:nvPr/>
        </p:nvSpPr>
        <p:spPr>
          <a:xfrm rot="1923170">
            <a:off x="4568550" y="2074446"/>
            <a:ext cx="3760559" cy="2875183"/>
          </a:xfrm>
          <a:prstGeom prst="cloud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9"/>
          <p:cNvSpPr/>
          <p:nvPr/>
        </p:nvSpPr>
        <p:spPr>
          <a:xfrm>
            <a:off x="5359400" y="2247900"/>
            <a:ext cx="1638300" cy="850800"/>
          </a:xfrm>
          <a:prstGeom prst="rect">
            <a:avLst/>
          </a:prstGeom>
          <a:solidFill>
            <a:srgbClr val="FF828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proxy web cache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9"/>
          <p:cNvSpPr txBox="1"/>
          <p:nvPr>
            <p:ph type="title"/>
          </p:nvPr>
        </p:nvSpPr>
        <p:spPr>
          <a:xfrm>
            <a:off x="1228724" y="85725"/>
            <a:ext cx="7267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Using a Web Proxy</a:t>
            </a:r>
            <a:endParaRPr/>
          </a:p>
        </p:txBody>
      </p:sp>
      <p:sp>
        <p:nvSpPr>
          <p:cNvPr id="388" name="Google Shape;388;p39"/>
          <p:cNvSpPr txBox="1"/>
          <p:nvPr>
            <p:ph idx="1" type="body"/>
          </p:nvPr>
        </p:nvSpPr>
        <p:spPr>
          <a:xfrm>
            <a:off x="571500" y="1000125"/>
            <a:ext cx="82422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Place the file onto a proxy-configured web server</a:t>
            </a:r>
            <a:endParaRPr sz="2400"/>
          </a:p>
          <a:p>
            <a:pPr indent="-3175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Have HTCondor download via HTTP address</a:t>
            </a:r>
            <a:endParaRPr sz="2400"/>
          </a:p>
        </p:txBody>
      </p:sp>
      <p:sp>
        <p:nvSpPr>
          <p:cNvPr id="389" name="Google Shape;389;p39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0" name="Google Shape;390;p39"/>
          <p:cNvSpPr/>
          <p:nvPr/>
        </p:nvSpPr>
        <p:spPr>
          <a:xfrm>
            <a:off x="1651000" y="38481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9"/>
          <p:cNvSpPr/>
          <p:nvPr/>
        </p:nvSpPr>
        <p:spPr>
          <a:xfrm>
            <a:off x="5981700" y="38354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9"/>
          <p:cNvSpPr/>
          <p:nvPr/>
        </p:nvSpPr>
        <p:spPr>
          <a:xfrm>
            <a:off x="3175000" y="33274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9"/>
          <p:cNvSpPr/>
          <p:nvPr/>
        </p:nvSpPr>
        <p:spPr>
          <a:xfrm>
            <a:off x="2298700" y="2260600"/>
            <a:ext cx="1638300" cy="850800"/>
          </a:xfrm>
          <a:prstGeom prst="rect">
            <a:avLst/>
          </a:prstGeom>
          <a:solidFill>
            <a:srgbClr val="FF444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proxy web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9"/>
          <p:cNvSpPr txBox="1"/>
          <p:nvPr/>
        </p:nvSpPr>
        <p:spPr>
          <a:xfrm>
            <a:off x="3797300" y="34417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9"/>
          <p:cNvSpPr/>
          <p:nvPr/>
        </p:nvSpPr>
        <p:spPr>
          <a:xfrm>
            <a:off x="6692900" y="3225800"/>
            <a:ext cx="139800" cy="495300"/>
          </a:xfrm>
          <a:prstGeom prst="rightArrow">
            <a:avLst>
              <a:gd fmla="val 50000" name="adj1"/>
              <a:gd fmla="val 5000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9"/>
          <p:cNvSpPr/>
          <p:nvPr/>
        </p:nvSpPr>
        <p:spPr>
          <a:xfrm>
            <a:off x="3619500" y="2768600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9"/>
          <p:cNvSpPr/>
          <p:nvPr/>
        </p:nvSpPr>
        <p:spPr>
          <a:xfrm>
            <a:off x="4787900" y="2730500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9"/>
          <p:cNvSpPr/>
          <p:nvPr/>
        </p:nvSpPr>
        <p:spPr>
          <a:xfrm>
            <a:off x="6134100" y="39878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9"/>
          <p:cNvSpPr/>
          <p:nvPr/>
        </p:nvSpPr>
        <p:spPr>
          <a:xfrm>
            <a:off x="6286500" y="41402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9"/>
          <p:cNvSpPr/>
          <p:nvPr/>
        </p:nvSpPr>
        <p:spPr>
          <a:xfrm rot="2019642">
            <a:off x="5282403" y="2925413"/>
            <a:ext cx="2273245" cy="531597"/>
          </a:xfrm>
          <a:prstGeom prst="curvedDownArrow">
            <a:avLst>
              <a:gd fmla="val 25000" name="adj1"/>
              <a:gd fmla="val 40166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9"/>
          <p:cNvSpPr/>
          <p:nvPr/>
        </p:nvSpPr>
        <p:spPr>
          <a:xfrm rot="2019642">
            <a:off x="5434803" y="3077813"/>
            <a:ext cx="2273245" cy="531597"/>
          </a:xfrm>
          <a:prstGeom prst="curvedDownArrow">
            <a:avLst>
              <a:gd fmla="val 25000" name="adj1"/>
              <a:gd fmla="val 40166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0"/>
          <p:cNvSpPr txBox="1"/>
          <p:nvPr>
            <p:ph type="title"/>
          </p:nvPr>
        </p:nvSpPr>
        <p:spPr>
          <a:xfrm>
            <a:off x="1228724" y="85725"/>
            <a:ext cx="7267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Downloading </a:t>
            </a:r>
            <a:r>
              <a:rPr lang="en-US"/>
              <a:t>HTTP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Files</a:t>
            </a:r>
            <a:endParaRPr/>
          </a:p>
        </p:txBody>
      </p:sp>
      <p:sp>
        <p:nvSpPr>
          <p:cNvPr id="407" name="Google Shape;407;p40"/>
          <p:cNvSpPr txBox="1"/>
          <p:nvPr>
            <p:ph idx="1" type="body"/>
          </p:nvPr>
        </p:nvSpPr>
        <p:spPr>
          <a:xfrm>
            <a:off x="571500" y="1000125"/>
            <a:ext cx="8242200" cy="3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H</a:t>
            </a:r>
            <a:r>
              <a:rPr lang="en-US" sz="2800">
                <a:solidFill>
                  <a:srgbClr val="23005F"/>
                </a:solidFill>
              </a:rPr>
              <a:t>TCondor submit file: 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transfer_input_files=http://host.univ.edu/path/to/shared.tar.gz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Virtually any host or existing web server but ensure multiple downloads are permissible.</a:t>
            </a:r>
            <a:endParaRPr/>
          </a:p>
        </p:txBody>
      </p:sp>
      <p:sp>
        <p:nvSpPr>
          <p:cNvPr id="408" name="Google Shape;408;p40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1"/>
          <p:cNvSpPr txBox="1"/>
          <p:nvPr>
            <p:ph type="title"/>
          </p:nvPr>
        </p:nvSpPr>
        <p:spPr>
          <a:xfrm>
            <a:off x="1228724" y="85725"/>
            <a:ext cx="7267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Web Proxy Considerations</a:t>
            </a:r>
            <a:endParaRPr/>
          </a:p>
        </p:txBody>
      </p:sp>
      <p:sp>
        <p:nvSpPr>
          <p:cNvPr id="414" name="Google Shape;414;p41"/>
          <p:cNvSpPr txBox="1"/>
          <p:nvPr>
            <p:ph idx="1" type="body"/>
          </p:nvPr>
        </p:nvSpPr>
        <p:spPr>
          <a:xfrm>
            <a:off x="571500" y="1000125"/>
            <a:ext cx="7997700" cy="3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Memory limited,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max file size: 1 GB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7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Local caching at OSG sites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good for </a:t>
            </a:r>
            <a:r>
              <a:rPr i="1" lang="en-US" sz="2000" u="sng">
                <a:latin typeface="Arial"/>
                <a:ea typeface="Arial"/>
                <a:cs typeface="Arial"/>
                <a:sym typeface="Arial"/>
              </a:rPr>
              <a:t>shared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input files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perfect for software and common input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renaming changed files recommended</a:t>
            </a:r>
            <a:endParaRPr/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7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Files are downloadable by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ANYONE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who has the specific HTTP address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Will work on 100% of OSG sites, though not all sites will have a local cache</a:t>
            </a:r>
            <a:endParaRPr/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41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Planning?</a:t>
            </a:r>
            <a:endParaRPr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774700" y="1000126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/>
              <a:t>Can’t control a cluster like your laptop, where you can install any software and place files (until they flat-out don’t fit)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800"/>
              <a:t>OSG: heterogeneity, borrowed resources (including network and disk), lack of on-the-fly troubleshooting</a:t>
            </a:r>
            <a:endParaRPr sz="2800"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800"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800"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800"/>
          </a:p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"/>
          <p:cNvSpPr txBox="1"/>
          <p:nvPr>
            <p:ph idx="1" type="body"/>
          </p:nvPr>
        </p:nvSpPr>
        <p:spPr>
          <a:xfrm>
            <a:off x="444500" y="1000125"/>
            <a:ext cx="84327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place files in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/public/</a:t>
            </a:r>
            <a:r>
              <a:rPr lang="en-US" sz="24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en-US" sz="24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 sz="2400">
              <a:solidFill>
                <a:srgbClr val="00206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address</a:t>
            </a:r>
            <a:r>
              <a:rPr lang="en-US" sz="1800"/>
              <a:t>: 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http://stash.osgconnect.net</a:t>
            </a:r>
            <a:r>
              <a:rPr b="1" lang="en-US" sz="1800" u="sng">
                <a:latin typeface="Consolas"/>
                <a:ea typeface="Consolas"/>
                <a:cs typeface="Consolas"/>
                <a:sym typeface="Consolas"/>
              </a:rPr>
              <a:t>/public/</a:t>
            </a:r>
            <a:r>
              <a:rPr b="1" lang="en-US" sz="1800" u="sng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1" lang="en-US" sz="1800" u="sng">
                <a:latin typeface="Consolas"/>
                <a:ea typeface="Consolas"/>
                <a:cs typeface="Consolas"/>
                <a:sym typeface="Consolas"/>
              </a:rPr>
              <a:t>/shared.tar.gz</a:t>
            </a:r>
            <a:endParaRPr b="1" sz="1800" u="sng"/>
          </a:p>
        </p:txBody>
      </p:sp>
      <p:sp>
        <p:nvSpPr>
          <p:cNvPr id="421" name="Google Shape;421;p42"/>
          <p:cNvSpPr/>
          <p:nvPr/>
        </p:nvSpPr>
        <p:spPr>
          <a:xfrm rot="1923170">
            <a:off x="4568550" y="2163346"/>
            <a:ext cx="3760559" cy="2875183"/>
          </a:xfrm>
          <a:prstGeom prst="cloud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2"/>
          <p:cNvSpPr/>
          <p:nvPr/>
        </p:nvSpPr>
        <p:spPr>
          <a:xfrm>
            <a:off x="5359400" y="2336800"/>
            <a:ext cx="1638300" cy="850800"/>
          </a:xfrm>
          <a:prstGeom prst="rect">
            <a:avLst/>
          </a:prstGeom>
          <a:solidFill>
            <a:srgbClr val="FF828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proxy web cache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2"/>
          <p:cNvSpPr txBox="1"/>
          <p:nvPr>
            <p:ph type="title"/>
          </p:nvPr>
        </p:nvSpPr>
        <p:spPr>
          <a:xfrm>
            <a:off x="1228724" y="85725"/>
            <a:ext cx="7267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the OSG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(Ex. </a:t>
            </a:r>
            <a:r>
              <a:rPr lang="en-US"/>
              <a:t>2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.1)</a:t>
            </a:r>
            <a:endParaRPr/>
          </a:p>
        </p:txBody>
      </p:sp>
      <p:sp>
        <p:nvSpPr>
          <p:cNvPr id="424" name="Google Shape;424;p42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5" name="Google Shape;425;p42"/>
          <p:cNvSpPr/>
          <p:nvPr/>
        </p:nvSpPr>
        <p:spPr>
          <a:xfrm>
            <a:off x="1651000" y="39370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HTC submit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2"/>
          <p:cNvSpPr/>
          <p:nvPr/>
        </p:nvSpPr>
        <p:spPr>
          <a:xfrm>
            <a:off x="5981700" y="3924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42"/>
          <p:cNvSpPr/>
          <p:nvPr/>
        </p:nvSpPr>
        <p:spPr>
          <a:xfrm>
            <a:off x="3175000" y="34163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42"/>
          <p:cNvSpPr txBox="1"/>
          <p:nvPr/>
        </p:nvSpPr>
        <p:spPr>
          <a:xfrm>
            <a:off x="3797300" y="35306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2"/>
          <p:cNvSpPr/>
          <p:nvPr/>
        </p:nvSpPr>
        <p:spPr>
          <a:xfrm>
            <a:off x="6692900" y="3314700"/>
            <a:ext cx="139800" cy="495300"/>
          </a:xfrm>
          <a:prstGeom prst="rightArrow">
            <a:avLst>
              <a:gd fmla="val 50000" name="adj1"/>
              <a:gd fmla="val 5000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2"/>
          <p:cNvSpPr/>
          <p:nvPr/>
        </p:nvSpPr>
        <p:spPr>
          <a:xfrm>
            <a:off x="6134100" y="40767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42"/>
          <p:cNvSpPr/>
          <p:nvPr/>
        </p:nvSpPr>
        <p:spPr>
          <a:xfrm>
            <a:off x="6286500" y="42291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42"/>
          <p:cNvSpPr/>
          <p:nvPr/>
        </p:nvSpPr>
        <p:spPr>
          <a:xfrm>
            <a:off x="2248112" y="23876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Stash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2"/>
          <p:cNvSpPr/>
          <p:nvPr/>
        </p:nvSpPr>
        <p:spPr>
          <a:xfrm rot="1529814">
            <a:off x="4055302" y="2878175"/>
            <a:ext cx="2576532" cy="558084"/>
          </a:xfrm>
          <a:prstGeom prst="curvedDownArrow">
            <a:avLst>
              <a:gd fmla="val 25000" name="adj1"/>
              <a:gd fmla="val 40166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42"/>
          <p:cNvSpPr/>
          <p:nvPr/>
        </p:nvSpPr>
        <p:spPr>
          <a:xfrm>
            <a:off x="4913751" y="2833487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42"/>
          <p:cNvSpPr/>
          <p:nvPr/>
        </p:nvSpPr>
        <p:spPr>
          <a:xfrm>
            <a:off x="3619500" y="2857500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3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Handling Data on OSG</a:t>
            </a:r>
            <a:endParaRPr/>
          </a:p>
        </p:txBody>
      </p:sp>
      <p:sp>
        <p:nvSpPr>
          <p:cNvPr id="441" name="Google Shape;441;p43"/>
          <p:cNvSpPr txBox="1"/>
          <p:nvPr>
            <p:ph idx="1" type="body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trike="sngStrike"/>
              <a:t>Overview / Things to Consider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trike="sngStrike"/>
              <a:t>HTCondor File Transfer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trike="sngStrike"/>
              <a:t>Web Proxy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/>
              <a:t>Stash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Shared File Systems</a:t>
            </a:r>
            <a:endParaRPr/>
          </a:p>
        </p:txBody>
      </p:sp>
      <p:sp>
        <p:nvSpPr>
          <p:cNvPr id="442" name="Google Shape;442;p43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4"/>
          <p:cNvSpPr txBox="1"/>
          <p:nvPr>
            <p:ph type="title"/>
          </p:nvPr>
        </p:nvSpPr>
        <p:spPr>
          <a:xfrm>
            <a:off x="1228724" y="85725"/>
            <a:ext cx="717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Large input in HTC and </a:t>
            </a:r>
            <a:r>
              <a:rPr lang="en-US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OSG</a:t>
            </a:r>
            <a:endParaRPr/>
          </a:p>
        </p:txBody>
      </p:sp>
      <p:sp>
        <p:nvSpPr>
          <p:cNvPr id="448" name="Google Shape;448;p44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49" name="Google Shape;449;p44"/>
          <p:cNvGraphicFramePr/>
          <p:nvPr/>
        </p:nvGraphicFramePr>
        <p:xfrm>
          <a:off x="495300" y="2266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{B7E91B3E-CF2D-4FDE-BC65-86171608B599}</a:tableStyleId>
              </a:tblPr>
              <a:tblGrid>
                <a:gridCol w="2567175"/>
                <a:gridCol w="5598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file size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method of delivery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words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within executable or arguments?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tiny – 100MB per file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HTCondor file transfer (up to 1GB total per-job)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100MB – 1GB, shared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download from web server (local caching)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1GB – 20GB,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unique or shared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Stash (regional replication)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 GB - TBs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shared file system (local copy, local execute servers)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50" name="Google Shape;450;p44"/>
          <p:cNvSpPr/>
          <p:nvPr/>
        </p:nvSpPr>
        <p:spPr>
          <a:xfrm>
            <a:off x="5359400" y="11430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44"/>
          <p:cNvSpPr/>
          <p:nvPr/>
        </p:nvSpPr>
        <p:spPr>
          <a:xfrm>
            <a:off x="2552700" y="1104900"/>
            <a:ext cx="2679600" cy="85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8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4"/>
          <p:cNvSpPr/>
          <p:nvPr/>
        </p:nvSpPr>
        <p:spPr>
          <a:xfrm>
            <a:off x="419100" y="3319930"/>
            <a:ext cx="8305800" cy="1117500"/>
          </a:xfrm>
          <a:prstGeom prst="rect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5"/>
          <p:cNvSpPr txBox="1"/>
          <p:nvPr>
            <p:ph type="title"/>
          </p:nvPr>
        </p:nvSpPr>
        <p:spPr>
          <a:xfrm>
            <a:off x="1228724" y="85725"/>
            <a:ext cx="7267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Using Stash for Input</a:t>
            </a:r>
            <a:endParaRPr/>
          </a:p>
        </p:txBody>
      </p:sp>
      <p:sp>
        <p:nvSpPr>
          <p:cNvPr id="458" name="Google Shape;458;p45"/>
          <p:cNvSpPr txBox="1"/>
          <p:nvPr>
            <p:ph idx="1" type="body"/>
          </p:nvPr>
        </p:nvSpPr>
        <p:spPr>
          <a:xfrm>
            <a:off x="571500" y="1000125"/>
            <a:ext cx="82422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regionally-cached repository managed by OSG Connect</a:t>
            </a:r>
            <a:endParaRPr/>
          </a:p>
        </p:txBody>
      </p:sp>
      <p:sp>
        <p:nvSpPr>
          <p:cNvPr id="459" name="Google Shape;459;p45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0" name="Google Shape;460;p45"/>
          <p:cNvSpPr/>
          <p:nvPr/>
        </p:nvSpPr>
        <p:spPr>
          <a:xfrm>
            <a:off x="6692900" y="3225800"/>
            <a:ext cx="139800" cy="495300"/>
          </a:xfrm>
          <a:prstGeom prst="rightArrow">
            <a:avLst>
              <a:gd fmla="val 50000" name="adj1"/>
              <a:gd fmla="val 5000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1" name="Google Shape;46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88" y="1425174"/>
            <a:ext cx="8901953" cy="3463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6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Stash Usage on OSG</a:t>
            </a:r>
            <a:endParaRPr/>
          </a:p>
        </p:txBody>
      </p:sp>
      <p:sp>
        <p:nvSpPr>
          <p:cNvPr id="467" name="Google Shape;467;p46"/>
          <p:cNvSpPr txBox="1"/>
          <p:nvPr>
            <p:ph idx="1" type="body"/>
          </p:nvPr>
        </p:nvSpPr>
        <p:spPr>
          <a:xfrm>
            <a:off x="774700" y="1000126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Lots of experiments use Stash</a:t>
            </a:r>
            <a:endParaRPr/>
          </a:p>
        </p:txBody>
      </p:sp>
      <p:sp>
        <p:nvSpPr>
          <p:cNvPr id="468" name="Google Shape;468;p46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9" name="Google Shape;46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2484" y="1687853"/>
            <a:ext cx="5508851" cy="33987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0" name="Google Shape;470;p46"/>
          <p:cNvCxnSpPr/>
          <p:nvPr/>
        </p:nvCxnSpPr>
        <p:spPr>
          <a:xfrm>
            <a:off x="1228725" y="3935186"/>
            <a:ext cx="1567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1" name="Google Shape;471;p46"/>
          <p:cNvCxnSpPr/>
          <p:nvPr/>
        </p:nvCxnSpPr>
        <p:spPr>
          <a:xfrm flipH="1" rot="10800000">
            <a:off x="1228725" y="3690386"/>
            <a:ext cx="2249400" cy="13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2" name="Google Shape;472;p46"/>
          <p:cNvSpPr txBox="1"/>
          <p:nvPr/>
        </p:nvSpPr>
        <p:spPr>
          <a:xfrm>
            <a:off x="195973" y="3690257"/>
            <a:ext cx="1816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Minerva: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Neutrino Experiment</a:t>
            </a:r>
            <a:endParaRPr/>
          </a:p>
        </p:txBody>
      </p:sp>
      <p:cxnSp>
        <p:nvCxnSpPr>
          <p:cNvPr id="473" name="Google Shape;473;p46"/>
          <p:cNvCxnSpPr/>
          <p:nvPr/>
        </p:nvCxnSpPr>
        <p:spPr>
          <a:xfrm flipH="1">
            <a:off x="4161857" y="2279877"/>
            <a:ext cx="328500" cy="77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4" name="Google Shape;474;p46"/>
          <p:cNvSpPr txBox="1"/>
          <p:nvPr/>
        </p:nvSpPr>
        <p:spPr>
          <a:xfrm>
            <a:off x="3950607" y="1972100"/>
            <a:ext cx="176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OSGConnect Users</a:t>
            </a:r>
            <a:endParaRPr/>
          </a:p>
        </p:txBody>
      </p:sp>
      <p:cxnSp>
        <p:nvCxnSpPr>
          <p:cNvPr id="475" name="Google Shape;475;p46"/>
          <p:cNvCxnSpPr/>
          <p:nvPr/>
        </p:nvCxnSpPr>
        <p:spPr>
          <a:xfrm>
            <a:off x="4834823" y="2279877"/>
            <a:ext cx="339300" cy="78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6" name="Google Shape;476;p46"/>
          <p:cNvCxnSpPr/>
          <p:nvPr/>
        </p:nvCxnSpPr>
        <p:spPr>
          <a:xfrm>
            <a:off x="6297767" y="2041071"/>
            <a:ext cx="559200" cy="477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7" name="Google Shape;477;p46"/>
          <p:cNvSpPr txBox="1"/>
          <p:nvPr/>
        </p:nvSpPr>
        <p:spPr>
          <a:xfrm>
            <a:off x="5857875" y="1687853"/>
            <a:ext cx="158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Uboone: Neutrino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7"/>
          <p:cNvSpPr txBox="1"/>
          <p:nvPr>
            <p:ph idx="1" type="body"/>
          </p:nvPr>
        </p:nvSpPr>
        <p:spPr>
          <a:xfrm>
            <a:off x="444500" y="1000125"/>
            <a:ext cx="84327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Available at ~90% of OSG sites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Regional caches on </a:t>
            </a:r>
            <a:r>
              <a:rPr i="1" lang="en-US" sz="2400"/>
              <a:t>very fast </a:t>
            </a:r>
            <a:r>
              <a:rPr lang="en-US" sz="2400"/>
              <a:t>networks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b="1" lang="en-US" sz="2000"/>
              <a:t>Recommended max file size: 20 GB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i="1" lang="en-US" sz="2000" u="sng"/>
              <a:t>shared</a:t>
            </a:r>
            <a:r>
              <a:rPr lang="en-US" sz="2000"/>
              <a:t> OR </a:t>
            </a:r>
            <a:r>
              <a:rPr i="1" lang="en-US" sz="2000" u="sng"/>
              <a:t>unique</a:t>
            </a:r>
            <a:r>
              <a:rPr lang="en-US" sz="2000"/>
              <a:t> data</a:t>
            </a:r>
            <a:endParaRPr b="1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rgbClr val="23005F"/>
                </a:solidFill>
              </a:rPr>
              <a:t>Can copy multiple files totaling &gt;10GB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rgbClr val="23005F"/>
                </a:solidFill>
              </a:rPr>
              <a:t>Just like HTTP proxy, change name when update files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23005F"/>
              </a:solidFill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100F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3" name="Google Shape;483;p47"/>
          <p:cNvSpPr txBox="1"/>
          <p:nvPr>
            <p:ph type="title"/>
          </p:nvPr>
        </p:nvSpPr>
        <p:spPr>
          <a:xfrm>
            <a:off x="1228724" y="85725"/>
            <a:ext cx="754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Stash Considerations</a:t>
            </a:r>
            <a:endParaRPr/>
          </a:p>
        </p:txBody>
      </p:sp>
      <p:sp>
        <p:nvSpPr>
          <p:cNvPr id="484" name="Google Shape;484;p47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8"/>
          <p:cNvSpPr txBox="1"/>
          <p:nvPr>
            <p:ph idx="1" type="body"/>
          </p:nvPr>
        </p:nvSpPr>
        <p:spPr>
          <a:xfrm>
            <a:off x="444500" y="1011568"/>
            <a:ext cx="84327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Place files in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/public/</a:t>
            </a:r>
            <a:r>
              <a:rPr lang="en-US" sz="2400">
                <a:solidFill>
                  <a:srgbClr val="C70000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en-US" sz="24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/>
              <a:t>on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osgconnect.net</a:t>
            </a:r>
            <a:endParaRPr sz="24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Google Shape;490;p48"/>
          <p:cNvSpPr/>
          <p:nvPr/>
        </p:nvSpPr>
        <p:spPr>
          <a:xfrm rot="1923183">
            <a:off x="6202323" y="3501611"/>
            <a:ext cx="2215539" cy="1595333"/>
          </a:xfrm>
          <a:prstGeom prst="cloud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48"/>
          <p:cNvSpPr/>
          <p:nvPr/>
        </p:nvSpPr>
        <p:spPr>
          <a:xfrm>
            <a:off x="5727700" y="2095500"/>
            <a:ext cx="1638300" cy="850800"/>
          </a:xfrm>
          <a:prstGeom prst="rect">
            <a:avLst/>
          </a:prstGeom>
          <a:solidFill>
            <a:srgbClr val="FF828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regional cache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48"/>
          <p:cNvSpPr txBox="1"/>
          <p:nvPr>
            <p:ph type="title"/>
          </p:nvPr>
        </p:nvSpPr>
        <p:spPr>
          <a:xfrm>
            <a:off x="1228724" y="85725"/>
            <a:ext cx="7267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Placing Files in Stash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3" name="Google Shape;493;p48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4" name="Google Shape;494;p48"/>
          <p:cNvSpPr/>
          <p:nvPr/>
        </p:nvSpPr>
        <p:spPr>
          <a:xfrm>
            <a:off x="2019300" y="36957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OSG submit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48"/>
          <p:cNvSpPr/>
          <p:nvPr/>
        </p:nvSpPr>
        <p:spPr>
          <a:xfrm>
            <a:off x="6350000" y="36830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48"/>
          <p:cNvSpPr/>
          <p:nvPr/>
        </p:nvSpPr>
        <p:spPr>
          <a:xfrm>
            <a:off x="2667000" y="2108200"/>
            <a:ext cx="1638300" cy="850800"/>
          </a:xfrm>
          <a:prstGeom prst="rect">
            <a:avLst/>
          </a:prstGeom>
          <a:solidFill>
            <a:srgbClr val="FF444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“Stash” origin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48"/>
          <p:cNvSpPr/>
          <p:nvPr/>
        </p:nvSpPr>
        <p:spPr>
          <a:xfrm>
            <a:off x="7061200" y="3073400"/>
            <a:ext cx="139800" cy="495300"/>
          </a:xfrm>
          <a:prstGeom prst="rightArrow">
            <a:avLst>
              <a:gd fmla="val 50000" name="adj1"/>
              <a:gd fmla="val 5000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48"/>
          <p:cNvSpPr/>
          <p:nvPr/>
        </p:nvSpPr>
        <p:spPr>
          <a:xfrm>
            <a:off x="3987800" y="2616200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48"/>
          <p:cNvSpPr/>
          <p:nvPr/>
        </p:nvSpPr>
        <p:spPr>
          <a:xfrm>
            <a:off x="6502400" y="38354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48"/>
          <p:cNvSpPr/>
          <p:nvPr/>
        </p:nvSpPr>
        <p:spPr>
          <a:xfrm>
            <a:off x="6654800" y="39878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1" name="Google Shape;501;p48"/>
          <p:cNvCxnSpPr>
            <a:stCxn id="502" idx="3"/>
            <a:endCxn id="496" idx="1"/>
          </p:cNvCxnSpPr>
          <p:nvPr/>
        </p:nvCxnSpPr>
        <p:spPr>
          <a:xfrm flipH="1" rot="10800000">
            <a:off x="1782795" y="2533622"/>
            <a:ext cx="884100" cy="219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02" name="Google Shape;502;p48"/>
          <p:cNvSpPr/>
          <p:nvPr/>
        </p:nvSpPr>
        <p:spPr>
          <a:xfrm>
            <a:off x="144495" y="2327222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8"/>
          <p:cNvSpPr/>
          <p:nvPr/>
        </p:nvSpPr>
        <p:spPr>
          <a:xfrm>
            <a:off x="-41649" y="1979289"/>
            <a:ext cx="3248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login04.osgconnect.net</a:t>
            </a:r>
            <a:endParaRPr b="1" i="0" sz="16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4" name="Google Shape;504;p48"/>
          <p:cNvSpPr/>
          <p:nvPr/>
        </p:nvSpPr>
        <p:spPr>
          <a:xfrm>
            <a:off x="68650" y="3137215"/>
            <a:ext cx="40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/public/</a:t>
            </a:r>
            <a:r>
              <a:rPr b="1" i="0" lang="en-US" sz="20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b="1" i="0" lang="en-US" sz="2000" u="none" cap="none" strike="noStrike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 b="1" i="0" sz="20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9"/>
          <p:cNvSpPr txBox="1"/>
          <p:nvPr>
            <p:ph idx="1" type="body"/>
          </p:nvPr>
        </p:nvSpPr>
        <p:spPr>
          <a:xfrm>
            <a:off x="444500" y="1000125"/>
            <a:ext cx="84327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rgbClr val="23005F"/>
                </a:solidFill>
              </a:rPr>
              <a:t>Use HTCondor transfer for other files</a:t>
            </a:r>
            <a:endParaRPr/>
          </a:p>
        </p:txBody>
      </p:sp>
      <p:sp>
        <p:nvSpPr>
          <p:cNvPr id="510" name="Google Shape;510;p49"/>
          <p:cNvSpPr/>
          <p:nvPr/>
        </p:nvSpPr>
        <p:spPr>
          <a:xfrm rot="1923183">
            <a:off x="6202323" y="3501611"/>
            <a:ext cx="2215539" cy="1595333"/>
          </a:xfrm>
          <a:prstGeom prst="cloud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49"/>
          <p:cNvSpPr/>
          <p:nvPr/>
        </p:nvSpPr>
        <p:spPr>
          <a:xfrm>
            <a:off x="5727700" y="2095500"/>
            <a:ext cx="1638300" cy="850800"/>
          </a:xfrm>
          <a:prstGeom prst="rect">
            <a:avLst/>
          </a:prstGeom>
          <a:solidFill>
            <a:srgbClr val="FF828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regional cache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49"/>
          <p:cNvSpPr txBox="1"/>
          <p:nvPr>
            <p:ph type="title"/>
          </p:nvPr>
        </p:nvSpPr>
        <p:spPr>
          <a:xfrm>
            <a:off x="1228724" y="85725"/>
            <a:ext cx="754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Obtaining Files in Stash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3" name="Google Shape;513;p49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4" name="Google Shape;514;p49"/>
          <p:cNvSpPr/>
          <p:nvPr/>
        </p:nvSpPr>
        <p:spPr>
          <a:xfrm>
            <a:off x="6350000" y="36830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49"/>
          <p:cNvSpPr/>
          <p:nvPr/>
        </p:nvSpPr>
        <p:spPr>
          <a:xfrm>
            <a:off x="3543300" y="31750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49"/>
          <p:cNvSpPr/>
          <p:nvPr/>
        </p:nvSpPr>
        <p:spPr>
          <a:xfrm>
            <a:off x="2667000" y="2108200"/>
            <a:ext cx="1638300" cy="850800"/>
          </a:xfrm>
          <a:prstGeom prst="rect">
            <a:avLst/>
          </a:prstGeom>
          <a:solidFill>
            <a:srgbClr val="FF444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“Stash” origin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9"/>
          <p:cNvSpPr txBox="1"/>
          <p:nvPr/>
        </p:nvSpPr>
        <p:spPr>
          <a:xfrm>
            <a:off x="4165600" y="32893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49"/>
          <p:cNvSpPr/>
          <p:nvPr/>
        </p:nvSpPr>
        <p:spPr>
          <a:xfrm>
            <a:off x="7061200" y="3073400"/>
            <a:ext cx="139800" cy="495300"/>
          </a:xfrm>
          <a:prstGeom prst="rightArrow">
            <a:avLst>
              <a:gd fmla="val 50000" name="adj1"/>
              <a:gd fmla="val 5000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49"/>
          <p:cNvSpPr/>
          <p:nvPr/>
        </p:nvSpPr>
        <p:spPr>
          <a:xfrm>
            <a:off x="3987800" y="2616200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49"/>
          <p:cNvSpPr/>
          <p:nvPr/>
        </p:nvSpPr>
        <p:spPr>
          <a:xfrm>
            <a:off x="6502400" y="38354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49"/>
          <p:cNvSpPr/>
          <p:nvPr/>
        </p:nvSpPr>
        <p:spPr>
          <a:xfrm>
            <a:off x="6654800" y="39878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49"/>
          <p:cNvSpPr/>
          <p:nvPr/>
        </p:nvSpPr>
        <p:spPr>
          <a:xfrm>
            <a:off x="5192746" y="2619845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49"/>
          <p:cNvSpPr/>
          <p:nvPr/>
        </p:nvSpPr>
        <p:spPr>
          <a:xfrm>
            <a:off x="2019300" y="36957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OSG submit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4" name="Google Shape;524;p49"/>
          <p:cNvCxnSpPr>
            <a:stCxn id="525" idx="3"/>
          </p:cNvCxnSpPr>
          <p:nvPr/>
        </p:nvCxnSpPr>
        <p:spPr>
          <a:xfrm flipH="1" rot="10800000">
            <a:off x="1782795" y="2533622"/>
            <a:ext cx="884100" cy="219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25" name="Google Shape;525;p49"/>
          <p:cNvSpPr/>
          <p:nvPr/>
        </p:nvSpPr>
        <p:spPr>
          <a:xfrm>
            <a:off x="144495" y="2327222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49"/>
          <p:cNvSpPr/>
          <p:nvPr/>
        </p:nvSpPr>
        <p:spPr>
          <a:xfrm>
            <a:off x="-41649" y="1979289"/>
            <a:ext cx="3248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login04.osgconnect.net</a:t>
            </a:r>
            <a:endParaRPr b="1" i="0" sz="16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7" name="Google Shape;527;p49"/>
          <p:cNvSpPr/>
          <p:nvPr/>
        </p:nvSpPr>
        <p:spPr>
          <a:xfrm>
            <a:off x="68650" y="3137215"/>
            <a:ext cx="40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/public/</a:t>
            </a:r>
            <a:r>
              <a:rPr b="1" i="0" lang="en-US" sz="20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b="1" i="0" lang="en-US" sz="2000" u="none" cap="none" strike="noStrike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 b="1" i="0" sz="20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0"/>
          <p:cNvSpPr txBox="1"/>
          <p:nvPr>
            <p:ph idx="1" type="body"/>
          </p:nvPr>
        </p:nvSpPr>
        <p:spPr>
          <a:xfrm>
            <a:off x="444500" y="1000125"/>
            <a:ext cx="84327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Download using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stashcp</a:t>
            </a:r>
            <a:r>
              <a:rPr lang="en-US" sz="2400"/>
              <a:t> command (available as an OASIS software module) </a:t>
            </a:r>
            <a:endParaRPr sz="24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3" name="Google Shape;533;p50"/>
          <p:cNvSpPr/>
          <p:nvPr/>
        </p:nvSpPr>
        <p:spPr>
          <a:xfrm rot="1923183">
            <a:off x="6202323" y="3501611"/>
            <a:ext cx="2215539" cy="1595333"/>
          </a:xfrm>
          <a:prstGeom prst="cloud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50"/>
          <p:cNvSpPr/>
          <p:nvPr/>
        </p:nvSpPr>
        <p:spPr>
          <a:xfrm>
            <a:off x="5727700" y="2095500"/>
            <a:ext cx="1638300" cy="850800"/>
          </a:xfrm>
          <a:prstGeom prst="rect">
            <a:avLst/>
          </a:prstGeom>
          <a:solidFill>
            <a:srgbClr val="FF828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regional cache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50"/>
          <p:cNvSpPr txBox="1"/>
          <p:nvPr>
            <p:ph type="title"/>
          </p:nvPr>
        </p:nvSpPr>
        <p:spPr>
          <a:xfrm>
            <a:off x="1228724" y="85725"/>
            <a:ext cx="754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Obtaining Files in Stash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6" name="Google Shape;536;p50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7" name="Google Shape;537;p50"/>
          <p:cNvSpPr/>
          <p:nvPr/>
        </p:nvSpPr>
        <p:spPr>
          <a:xfrm>
            <a:off x="6350000" y="36830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50"/>
          <p:cNvSpPr/>
          <p:nvPr/>
        </p:nvSpPr>
        <p:spPr>
          <a:xfrm>
            <a:off x="3543300" y="31750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50"/>
          <p:cNvSpPr/>
          <p:nvPr/>
        </p:nvSpPr>
        <p:spPr>
          <a:xfrm>
            <a:off x="2667000" y="2108200"/>
            <a:ext cx="1638300" cy="850800"/>
          </a:xfrm>
          <a:prstGeom prst="rect">
            <a:avLst/>
          </a:prstGeom>
          <a:solidFill>
            <a:srgbClr val="FF444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“Stash” origin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50"/>
          <p:cNvSpPr txBox="1"/>
          <p:nvPr/>
        </p:nvSpPr>
        <p:spPr>
          <a:xfrm>
            <a:off x="4165600" y="32893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50"/>
          <p:cNvSpPr/>
          <p:nvPr/>
        </p:nvSpPr>
        <p:spPr>
          <a:xfrm>
            <a:off x="7061200" y="3073400"/>
            <a:ext cx="139800" cy="495300"/>
          </a:xfrm>
          <a:prstGeom prst="rightArrow">
            <a:avLst>
              <a:gd fmla="val 50000" name="adj1"/>
              <a:gd fmla="val 5000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50"/>
          <p:cNvSpPr/>
          <p:nvPr/>
        </p:nvSpPr>
        <p:spPr>
          <a:xfrm>
            <a:off x="3987800" y="2616200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50"/>
          <p:cNvSpPr/>
          <p:nvPr/>
        </p:nvSpPr>
        <p:spPr>
          <a:xfrm>
            <a:off x="6502400" y="38354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50"/>
          <p:cNvSpPr/>
          <p:nvPr/>
        </p:nvSpPr>
        <p:spPr>
          <a:xfrm>
            <a:off x="6654800" y="39878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50"/>
          <p:cNvSpPr/>
          <p:nvPr/>
        </p:nvSpPr>
        <p:spPr>
          <a:xfrm>
            <a:off x="5192746" y="2619845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50"/>
          <p:cNvSpPr/>
          <p:nvPr/>
        </p:nvSpPr>
        <p:spPr>
          <a:xfrm rot="2019642">
            <a:off x="5823787" y="2791745"/>
            <a:ext cx="2273245" cy="531597"/>
          </a:xfrm>
          <a:prstGeom prst="curvedDownArrow">
            <a:avLst>
              <a:gd fmla="val 25000" name="adj1"/>
              <a:gd fmla="val 40166" name="adj2"/>
              <a:gd fmla="val 25000" name="adj3"/>
            </a:avLst>
          </a:prstGeom>
          <a:solidFill>
            <a:srgbClr val="121187"/>
          </a:solidFill>
          <a:ln cap="flat" cmpd="sng" w="38100">
            <a:solidFill>
              <a:srgbClr val="121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50"/>
          <p:cNvSpPr/>
          <p:nvPr/>
        </p:nvSpPr>
        <p:spPr>
          <a:xfrm rot="2661651">
            <a:off x="7057170" y="2788588"/>
            <a:ext cx="1369185" cy="461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187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rgbClr val="121187"/>
                </a:solidFill>
                <a:latin typeface="Consolas"/>
                <a:ea typeface="Consolas"/>
                <a:cs typeface="Consolas"/>
                <a:sym typeface="Consolas"/>
              </a:rPr>
              <a:t>stashcp</a:t>
            </a:r>
            <a:endParaRPr b="1" i="0" sz="2400" u="none" cap="none" strike="noStrike">
              <a:solidFill>
                <a:srgbClr val="12118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8" name="Google Shape;548;p50"/>
          <p:cNvSpPr/>
          <p:nvPr/>
        </p:nvSpPr>
        <p:spPr>
          <a:xfrm>
            <a:off x="2019300" y="36957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OSG submit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9" name="Google Shape;549;p50"/>
          <p:cNvCxnSpPr>
            <a:stCxn id="550" idx="3"/>
          </p:cNvCxnSpPr>
          <p:nvPr/>
        </p:nvCxnSpPr>
        <p:spPr>
          <a:xfrm flipH="1" rot="10800000">
            <a:off x="1782795" y="2533622"/>
            <a:ext cx="884100" cy="219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50" name="Google Shape;550;p50"/>
          <p:cNvSpPr/>
          <p:nvPr/>
        </p:nvSpPr>
        <p:spPr>
          <a:xfrm>
            <a:off x="144495" y="2327222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50"/>
          <p:cNvSpPr/>
          <p:nvPr/>
        </p:nvSpPr>
        <p:spPr>
          <a:xfrm>
            <a:off x="-21405" y="1957889"/>
            <a:ext cx="3248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login04.osgconnect.net</a:t>
            </a:r>
            <a:endParaRPr b="1" i="0" sz="16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2" name="Google Shape;552;p50"/>
          <p:cNvSpPr/>
          <p:nvPr/>
        </p:nvSpPr>
        <p:spPr>
          <a:xfrm>
            <a:off x="4350011" y="2101850"/>
            <a:ext cx="15123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50"/>
          <p:cNvSpPr/>
          <p:nvPr/>
        </p:nvSpPr>
        <p:spPr>
          <a:xfrm>
            <a:off x="68650" y="3137215"/>
            <a:ext cx="40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/public/</a:t>
            </a:r>
            <a:r>
              <a:rPr b="1" i="0" lang="en-US" sz="20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b="1" i="0" lang="en-US" sz="2000" u="none" cap="none" strike="noStrike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 b="1" i="0" sz="20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1"/>
          <p:cNvSpPr txBox="1"/>
          <p:nvPr>
            <p:ph idx="1" type="body"/>
          </p:nvPr>
        </p:nvSpPr>
        <p:spPr>
          <a:xfrm>
            <a:off x="444500" y="1000125"/>
            <a:ext cx="84327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transfer_input_files=stash:///osgconnect/public/USERNAME/…</a:t>
            </a:r>
            <a:endParaRPr sz="2800">
              <a:solidFill>
                <a:srgbClr val="0100F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9" name="Google Shape;559;p51"/>
          <p:cNvSpPr txBox="1"/>
          <p:nvPr>
            <p:ph type="title"/>
          </p:nvPr>
        </p:nvSpPr>
        <p:spPr>
          <a:xfrm>
            <a:off x="1228724" y="85725"/>
            <a:ext cx="754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In the Submit File</a:t>
            </a:r>
            <a:endParaRPr/>
          </a:p>
        </p:txBody>
      </p:sp>
      <p:sp>
        <p:nvSpPr>
          <p:cNvPr id="560" name="Google Shape;560;p51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Benefits!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774700" y="1000125"/>
            <a:ext cx="46047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/>
              <a:t>On a cluster &amp; OSG you can access 1000+ cores!</a:t>
            </a:r>
            <a:endParaRPr sz="2400"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400"/>
              <a:t>Automate job tasks (with HTCondor)!</a:t>
            </a:r>
            <a:endParaRPr sz="2400"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400"/>
              <a:t>Doesn’t burn up your laptop!</a:t>
            </a:r>
            <a:endParaRPr sz="2400"/>
          </a:p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7560" y="1616907"/>
            <a:ext cx="3261090" cy="239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2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What’s Different for Output?</a:t>
            </a:r>
            <a:endParaRPr/>
          </a:p>
        </p:txBody>
      </p:sp>
      <p:sp>
        <p:nvSpPr>
          <p:cNvPr id="566" name="Google Shape;566;p52"/>
          <p:cNvSpPr txBox="1"/>
          <p:nvPr>
            <p:ph idx="1" type="body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always unique (right?), so caching won’t help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files not associated with your local username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security barriers outside of local context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security issues with world-writability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(versus okay world-readability for input)</a:t>
            </a:r>
            <a:endParaRPr/>
          </a:p>
        </p:txBody>
      </p:sp>
      <p:sp>
        <p:nvSpPr>
          <p:cNvPr id="567" name="Google Shape;567;p52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3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Output for HTC and OSG</a:t>
            </a:r>
            <a:endParaRPr/>
          </a:p>
        </p:txBody>
      </p:sp>
      <p:sp>
        <p:nvSpPr>
          <p:cNvPr id="573" name="Google Shape;573;p53"/>
          <p:cNvSpPr txBox="1"/>
          <p:nvPr>
            <p:ph idx="1" type="body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574" name="Google Shape;574;p53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75" name="Google Shape;575;p53"/>
          <p:cNvGraphicFramePr/>
          <p:nvPr/>
        </p:nvGraphicFramePr>
        <p:xfrm>
          <a:off x="488950" y="23413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{B7E91B3E-CF2D-4FDE-BC65-86171608B599}</a:tableStyleId>
              </a:tblPr>
              <a:tblGrid>
                <a:gridCol w="2400300"/>
                <a:gridCol w="5765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amount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method of delivery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sngStrike"/>
                        <a:t>words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sngStrike"/>
                        <a:t>within executable or arguments?</a:t>
                      </a:r>
                      <a:endParaRPr sz="1800" u="none" cap="none" strike="sng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tiny – </a:t>
                      </a:r>
                      <a:r>
                        <a:rPr b="1" lang="en-US" sz="1800" u="sng" cap="none" strike="noStrike"/>
                        <a:t>1GB, total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HTCondor file transfer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1GB - 20GB,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unique or shared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Stash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20GB+, total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shared file system (local copy, local execute servers)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76" name="Google Shape;576;p53"/>
          <p:cNvSpPr/>
          <p:nvPr/>
        </p:nvSpPr>
        <p:spPr>
          <a:xfrm>
            <a:off x="5359400" y="11430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53"/>
          <p:cNvSpPr/>
          <p:nvPr/>
        </p:nvSpPr>
        <p:spPr>
          <a:xfrm rot="10800000">
            <a:off x="2552800" y="1105000"/>
            <a:ext cx="2679600" cy="85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8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4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Output for HTC and OSG</a:t>
            </a:r>
            <a:endParaRPr/>
          </a:p>
        </p:txBody>
      </p:sp>
      <p:sp>
        <p:nvSpPr>
          <p:cNvPr id="583" name="Google Shape;583;p54"/>
          <p:cNvSpPr txBox="1"/>
          <p:nvPr>
            <p:ph idx="1" type="body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584" name="Google Shape;584;p54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85" name="Google Shape;585;p54"/>
          <p:cNvGraphicFramePr/>
          <p:nvPr/>
        </p:nvGraphicFramePr>
        <p:xfrm>
          <a:off x="488950" y="23413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{B7E91B3E-CF2D-4FDE-BC65-86171608B599}</a:tableStyleId>
              </a:tblPr>
              <a:tblGrid>
                <a:gridCol w="2400300"/>
                <a:gridCol w="5765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amount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method of delivery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sngStrike"/>
                        <a:t>words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sngStrike"/>
                        <a:t>within executable or arguments?</a:t>
                      </a:r>
                      <a:endParaRPr sz="1800" u="none" cap="none" strike="sng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tiny – </a:t>
                      </a:r>
                      <a:r>
                        <a:rPr b="1" lang="en-US" sz="1800" u="sng" cap="none" strike="noStrike"/>
                        <a:t>1GB, total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HTCondor file transfer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1GB – 20GB,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unique or shared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Stash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20GB+, total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shared file system (local copy, local execute servers)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86" name="Google Shape;586;p54"/>
          <p:cNvSpPr/>
          <p:nvPr/>
        </p:nvSpPr>
        <p:spPr>
          <a:xfrm>
            <a:off x="5359400" y="11430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54"/>
          <p:cNvSpPr/>
          <p:nvPr/>
        </p:nvSpPr>
        <p:spPr>
          <a:xfrm rot="10800000">
            <a:off x="2552800" y="1105000"/>
            <a:ext cx="2679600" cy="85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8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54"/>
          <p:cNvSpPr/>
          <p:nvPr/>
        </p:nvSpPr>
        <p:spPr>
          <a:xfrm>
            <a:off x="419100" y="3424518"/>
            <a:ext cx="8305800" cy="718800"/>
          </a:xfrm>
          <a:prstGeom prst="rect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5"/>
          <p:cNvSpPr txBox="1"/>
          <p:nvPr>
            <p:ph idx="1" type="body"/>
          </p:nvPr>
        </p:nvSpPr>
        <p:spPr>
          <a:xfrm>
            <a:off x="444500" y="1000125"/>
            <a:ext cx="84327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transfer_output_remaps = "Output.txt = stash:///osgconnect/public/&lt;username&gt;/Output.txt"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4" name="Google Shape;594;p55"/>
          <p:cNvSpPr txBox="1"/>
          <p:nvPr>
            <p:ph type="title"/>
          </p:nvPr>
        </p:nvSpPr>
        <p:spPr>
          <a:xfrm>
            <a:off x="1228724" y="85725"/>
            <a:ext cx="754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Writing to stash</a:t>
            </a:r>
            <a:endParaRPr/>
          </a:p>
        </p:txBody>
      </p:sp>
      <p:sp>
        <p:nvSpPr>
          <p:cNvPr id="595" name="Google Shape;595;p55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6"/>
          <p:cNvSpPr txBox="1"/>
          <p:nvPr>
            <p:ph idx="1" type="body"/>
          </p:nvPr>
        </p:nvSpPr>
        <p:spPr>
          <a:xfrm>
            <a:off x="444500" y="1000125"/>
            <a:ext cx="84327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Only use these options if you MUST!!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solidFill>
                  <a:srgbClr val="23005F"/>
                </a:solidFill>
              </a:rPr>
              <a:t>Each comes with limitations on site accessibility and/or job performance, and extra data management concerns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100F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1" name="Google Shape;601;p56"/>
          <p:cNvSpPr txBox="1"/>
          <p:nvPr>
            <p:ph type="title"/>
          </p:nvPr>
        </p:nvSpPr>
        <p:spPr>
          <a:xfrm>
            <a:off x="1228724" y="85725"/>
            <a:ext cx="754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Other Considerations</a:t>
            </a:r>
            <a:endParaRPr/>
          </a:p>
        </p:txBody>
      </p:sp>
      <p:sp>
        <p:nvSpPr>
          <p:cNvPr id="602" name="Google Shape;602;p56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603" name="Google Shape;603;p56"/>
          <p:cNvGraphicFramePr/>
          <p:nvPr/>
        </p:nvGraphicFramePr>
        <p:xfrm>
          <a:off x="495300" y="2266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{B7E91B3E-CF2D-4FDE-BC65-86171608B599}</a:tableStyleId>
              </a:tblPr>
              <a:tblGrid>
                <a:gridCol w="2400300"/>
                <a:gridCol w="5765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file size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method of delivery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words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within executable or arguments?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tiny – 10MB per file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HTCondor file transfer (up to 1GB total per-job)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10MB – 1GB, shared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download from web server (local caching)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1GB - 10GB, unique or shared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Stash (regional replication)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 GB - TBs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shared file system (local copy, local execute servers)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04" name="Google Shape;604;p56"/>
          <p:cNvSpPr/>
          <p:nvPr/>
        </p:nvSpPr>
        <p:spPr>
          <a:xfrm>
            <a:off x="419100" y="3329830"/>
            <a:ext cx="8305800" cy="1089900"/>
          </a:xfrm>
          <a:prstGeom prst="rect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7"/>
          <p:cNvSpPr txBox="1"/>
          <p:nvPr>
            <p:ph idx="1" type="body"/>
          </p:nvPr>
        </p:nvSpPr>
        <p:spPr>
          <a:xfrm>
            <a:off x="444500" y="1000125"/>
            <a:ext cx="84327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Only use these options if you MUST!!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solidFill>
                  <a:srgbClr val="23005F"/>
                </a:solidFill>
              </a:rPr>
              <a:t>Each comes with limitations on site accessibility and/or job performance, and extra data management concerns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100F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0" name="Google Shape;610;p57"/>
          <p:cNvSpPr txBox="1"/>
          <p:nvPr>
            <p:ph type="title"/>
          </p:nvPr>
        </p:nvSpPr>
        <p:spPr>
          <a:xfrm>
            <a:off x="1228724" y="85725"/>
            <a:ext cx="754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Other Considerations</a:t>
            </a:r>
            <a:endParaRPr/>
          </a:p>
        </p:txBody>
      </p:sp>
      <p:sp>
        <p:nvSpPr>
          <p:cNvPr id="611" name="Google Shape;611;p57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612" name="Google Shape;612;p57"/>
          <p:cNvGraphicFramePr/>
          <p:nvPr/>
        </p:nvGraphicFramePr>
        <p:xfrm>
          <a:off x="495300" y="2266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{B7E91B3E-CF2D-4FDE-BC65-86171608B599}</a:tableStyleId>
              </a:tblPr>
              <a:tblGrid>
                <a:gridCol w="2400300"/>
                <a:gridCol w="5765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file size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method of delivery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words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within executable or arguments?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tiny – 10MB per file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HTCondor file transfer (up to 1GB total per-job)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10MB – 1GB, shared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download from web server (local caching)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1GB - 10GB, unique or shared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Stash (regional replication)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 GB - TBs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shared file system (local copy, local execute servers)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13" name="Google Shape;613;p57"/>
          <p:cNvSpPr/>
          <p:nvPr/>
        </p:nvSpPr>
        <p:spPr>
          <a:xfrm>
            <a:off x="419100" y="3329830"/>
            <a:ext cx="8305800" cy="1089900"/>
          </a:xfrm>
          <a:prstGeom prst="rect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8"/>
          <p:cNvSpPr txBox="1"/>
          <p:nvPr>
            <p:ph idx="1" type="body"/>
          </p:nvPr>
        </p:nvSpPr>
        <p:spPr>
          <a:xfrm>
            <a:off x="444500" y="1000125"/>
            <a:ext cx="84327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For Stash </a:t>
            </a:r>
            <a:r>
              <a:rPr i="1" lang="en-US" sz="2800"/>
              <a:t>AND</a:t>
            </a:r>
            <a:r>
              <a:rPr lang="en-US" sz="2800"/>
              <a:t> web proxies: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3600"/>
              <a:buNone/>
            </a:pPr>
            <a:r>
              <a:rPr b="1" lang="en-US" sz="3600"/>
              <a:t>make sure to delete data when you no longer need it in the origin!!!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rgbClr val="002060"/>
                </a:solidFill>
              </a:rPr>
              <a:t>Stash and VO-managed web proxy servers do NOT have unlimited space!</a:t>
            </a:r>
            <a:endParaRPr>
              <a:solidFill>
                <a:srgbClr val="002060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solidFill>
                  <a:srgbClr val="002060"/>
                </a:solidFill>
              </a:rPr>
              <a:t>Some may regularly clean old data for you. Check with local support.</a:t>
            </a:r>
            <a:endParaRPr sz="2000">
              <a:solidFill>
                <a:srgbClr val="002060"/>
              </a:solidFill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solidFill>
                <a:srgbClr val="0100F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9" name="Google Shape;619;p58"/>
          <p:cNvSpPr txBox="1"/>
          <p:nvPr>
            <p:ph type="title"/>
          </p:nvPr>
        </p:nvSpPr>
        <p:spPr>
          <a:xfrm>
            <a:off x="1228724" y="85725"/>
            <a:ext cx="754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Cleaning Up Old Data</a:t>
            </a:r>
            <a:endParaRPr/>
          </a:p>
        </p:txBody>
      </p:sp>
      <p:sp>
        <p:nvSpPr>
          <p:cNvPr id="620" name="Google Shape;620;p58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9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Handling Data on OSG</a:t>
            </a:r>
            <a:endParaRPr/>
          </a:p>
        </p:txBody>
      </p:sp>
      <p:sp>
        <p:nvSpPr>
          <p:cNvPr id="626" name="Google Shape;626;p59"/>
          <p:cNvSpPr txBox="1"/>
          <p:nvPr>
            <p:ph idx="1" type="body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trike="sngStrike"/>
              <a:t>Overview / Things to Consider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trike="sngStrike"/>
              <a:t>HTCondor File Transfer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trike="sngStrike"/>
              <a:t>Web Proxy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trike="sngStrike"/>
              <a:t>Stash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/>
              <a:t>Shared File Systems</a:t>
            </a:r>
            <a:endParaRPr/>
          </a:p>
        </p:txBody>
      </p:sp>
      <p:sp>
        <p:nvSpPr>
          <p:cNvPr id="627" name="Google Shape;627;p59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0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(Local) Shared Filesystems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3" name="Google Shape;633;p60"/>
          <p:cNvSpPr txBox="1"/>
          <p:nvPr>
            <p:ph idx="1" type="body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ata stored on file servers, but network-mounted to local submit and execute servers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Available on </a:t>
            </a: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some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submit servers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CHTC </a:t>
            </a:r>
            <a:r>
              <a:rPr b="1" lang="en-US" sz="2400">
                <a:solidFill>
                  <a:srgbClr val="00B050"/>
                </a:solidFill>
              </a:rPr>
              <a:t>✓ Yes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OSG Connect </a:t>
            </a: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✗ No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solidFill>
                  <a:schemeClr val="dk1"/>
                </a:solidFill>
              </a:rPr>
              <a:t>More details at the end of this presentation…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4" name="Google Shape;634;p60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1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Filesystem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Quotas</a:t>
            </a:r>
            <a:endParaRPr/>
          </a:p>
        </p:txBody>
      </p:sp>
      <p:sp>
        <p:nvSpPr>
          <p:cNvPr id="640" name="Google Shape;640;p61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641" name="Google Shape;641;p61"/>
          <p:cNvGraphicFramePr/>
          <p:nvPr/>
        </p:nvGraphicFramePr>
        <p:xfrm>
          <a:off x="1228724" y="10293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{B7E91B3E-CF2D-4FDE-BC65-86171608B599}</a:tableStyleId>
              </a:tblPr>
              <a:tblGrid>
                <a:gridCol w="1289950"/>
                <a:gridCol w="1216475"/>
                <a:gridCol w="1208325"/>
                <a:gridCol w="34535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System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Location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Quota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Transfer Mechanism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286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CHTC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/home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 GB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HTCondor file transfer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286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/staging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 GB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 files total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Accessed directly from within job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OSG Connect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/home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50 GB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HTCondor file transfer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286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/public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500 GB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Web Proxy, </a:t>
                      </a:r>
                      <a:r>
                        <a:rPr b="1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stashcp</a:t>
                      </a:r>
                      <a:endParaRPr b="1"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642" name="Google Shape;642;p61"/>
          <p:cNvSpPr txBox="1"/>
          <p:nvPr/>
        </p:nvSpPr>
        <p:spPr>
          <a:xfrm>
            <a:off x="449036" y="2971800"/>
            <a:ext cx="82758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Tips: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Choose data location and transfer carefully based on the size and type of the data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unnecessary files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Configure workflow to discard unneeded intermediate files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request increases contact: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CHTC: </a:t>
            </a:r>
            <a:r>
              <a:rPr b="1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chtc@cs.wisc.edu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OSG Connect: </a:t>
            </a:r>
            <a:r>
              <a:rPr b="1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support@osgconnect.net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Handling Data on OSG</a:t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Overview / Things to Consider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HTCondor File Transfer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Web Proxy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Stash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Shared File Systems</a:t>
            </a:r>
            <a:endParaRPr/>
          </a:p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2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Quick Reference</a:t>
            </a:r>
            <a:endParaRPr/>
          </a:p>
        </p:txBody>
      </p:sp>
      <p:sp>
        <p:nvSpPr>
          <p:cNvPr id="648" name="Google Shape;648;p62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649" name="Google Shape;649;p62"/>
          <p:cNvGraphicFramePr/>
          <p:nvPr/>
        </p:nvGraphicFramePr>
        <p:xfrm>
          <a:off x="336176" y="9790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{B7E91B3E-CF2D-4FDE-BC65-86171608B599}</a:tableStyleId>
              </a:tblPr>
              <a:tblGrid>
                <a:gridCol w="1276550"/>
                <a:gridCol w="1212075"/>
                <a:gridCol w="1469975"/>
                <a:gridCol w="1611800"/>
                <a:gridCol w="1366800"/>
                <a:gridCol w="1534450"/>
              </a:tblGrid>
              <a:tr h="69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Option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Input or Output?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File size limits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Placing files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In-job file movement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Accessibility?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84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HTCondor file transfer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Both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100 MB/file (in), 1 GB/file (out); 1 GB/tot (either)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via HTCondor submit node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via HTCondor submit file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anywhere HTCondor jobs can run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9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Web proxy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Shared input only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 GB/file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Service specific -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OSGConnect in 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/public/</a:t>
                      </a:r>
                      <a:r>
                        <a:rPr lang="en-US" sz="1400" u="none" cap="none" strike="noStrik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user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HTTP download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anywhere,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by anyone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9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Stash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Both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 GB/file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via OSG Connect submit server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via stashcp command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(and module)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OSG-wide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(most sites),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by anyone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84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Shared filesystem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Input, likely output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TBs (may vary)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via mount location (may vary)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 directly, or copy into/out of execute dir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local cluster, only by YOU (usually)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3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Required Exercises</a:t>
            </a:r>
            <a:endParaRPr/>
          </a:p>
        </p:txBody>
      </p:sp>
      <p:sp>
        <p:nvSpPr>
          <p:cNvPr id="655" name="Google Shape;655;p63"/>
          <p:cNvSpPr txBox="1"/>
          <p:nvPr>
            <p:ph idx="1" type="body"/>
          </p:nvPr>
        </p:nvSpPr>
        <p:spPr>
          <a:xfrm>
            <a:off x="774700" y="1000126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000"/>
              <a:t>1.1  Understanding a job’s data needs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000"/>
              <a:t>1.2  Using data compression with HTCondor file transfer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000"/>
              <a:t>1.3  Splitting input (prep for large run in 2.1)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2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000"/>
              <a:t>2.1  Using a web proxy for shared input</a:t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1800"/>
              <a:t>place the blast database on the web proxy</a:t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000"/>
              <a:t>2.2  Stash for shared input</a:t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1800"/>
              <a:t>place the blast database in Stash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000"/>
              <a:t>2.3  Stash for unique input</a:t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1800"/>
              <a:t>convert movie files</a:t>
            </a:r>
            <a:endParaRPr sz="20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</p:txBody>
      </p:sp>
      <p:sp>
        <p:nvSpPr>
          <p:cNvPr id="656" name="Google Shape;656;p63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4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Bonus Exercises</a:t>
            </a:r>
            <a:endParaRPr/>
          </a:p>
        </p:txBody>
      </p:sp>
      <p:sp>
        <p:nvSpPr>
          <p:cNvPr id="662" name="Google Shape;662;p64"/>
          <p:cNvSpPr txBox="1"/>
          <p:nvPr>
            <p:ph idx="1" type="body"/>
          </p:nvPr>
        </p:nvSpPr>
        <p:spPr>
          <a:xfrm>
            <a:off x="774700" y="1000126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3600"/>
              <a:t>3.1  Shared Filesystem for Large Input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2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3600"/>
              <a:t>3.2  Shared Filesystem for Large Output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600"/>
          </a:p>
        </p:txBody>
      </p:sp>
      <p:sp>
        <p:nvSpPr>
          <p:cNvPr id="663" name="Google Shape;663;p64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65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Acknowledgments</a:t>
            </a:r>
            <a:endParaRPr/>
          </a:p>
        </p:txBody>
      </p:sp>
      <p:sp>
        <p:nvSpPr>
          <p:cNvPr id="669" name="Google Shape;669;p65"/>
          <p:cNvSpPr txBox="1"/>
          <p:nvPr>
            <p:ph idx="1" type="body"/>
          </p:nvPr>
        </p:nvSpPr>
        <p:spPr>
          <a:xfrm>
            <a:off x="774700" y="1000126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work was supported by NSF grants OAC-1836650, and OAC-2030508</a:t>
            </a:r>
            <a:endParaRPr/>
          </a:p>
        </p:txBody>
      </p:sp>
      <p:sp>
        <p:nvSpPr>
          <p:cNvPr id="670" name="Google Shape;670;p65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6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Additional Slides</a:t>
            </a:r>
            <a:endParaRPr/>
          </a:p>
        </p:txBody>
      </p:sp>
      <p:sp>
        <p:nvSpPr>
          <p:cNvPr id="676" name="Google Shape;676;p66"/>
          <p:cNvSpPr txBox="1"/>
          <p:nvPr>
            <p:ph idx="1" type="subTitle"/>
          </p:nvPr>
        </p:nvSpPr>
        <p:spPr>
          <a:xfrm>
            <a:off x="647700" y="2914650"/>
            <a:ext cx="78105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"/>
              <a:buNone/>
            </a:pPr>
            <a:r>
              <a:rPr lang="en-US"/>
              <a:t>Shared Filesystem Details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67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(Local) Shared Filesystems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2" name="Google Shape;682;p67"/>
          <p:cNvSpPr txBox="1"/>
          <p:nvPr>
            <p:ph idx="1" type="body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data stored on file servers, but network-mounted to local submit and execute servers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use local user accounts for file permissions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Jobs run as YOU!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readable (input) and writable (output, most of the time)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i="1" lang="en-US" sz="2800">
                <a:latin typeface="Arial"/>
                <a:ea typeface="Arial"/>
                <a:cs typeface="Arial"/>
                <a:sym typeface="Arial"/>
              </a:rPr>
              <a:t>MOST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perform better with fewer large files (versus many small files of typical HTC)</a:t>
            </a:r>
            <a:endParaRPr/>
          </a:p>
        </p:txBody>
      </p:sp>
      <p:sp>
        <p:nvSpPr>
          <p:cNvPr id="683" name="Google Shape;683;p67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8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Shared FS Technologies</a:t>
            </a:r>
            <a:endParaRPr/>
          </a:p>
        </p:txBody>
      </p:sp>
      <p:sp>
        <p:nvSpPr>
          <p:cNvPr id="689" name="Google Shape;689;p68"/>
          <p:cNvSpPr txBox="1"/>
          <p:nvPr>
            <p:ph idx="1" type="body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via network mount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NFS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AFS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Lustre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/staging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(may use NFS mount)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Isilon (may use NSF mount)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distributed file systems (data on many exec servers)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HDFS (Hadoop)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CEPH</a:t>
            </a:r>
            <a:endParaRPr/>
          </a:p>
        </p:txBody>
      </p:sp>
      <p:sp>
        <p:nvSpPr>
          <p:cNvPr id="690" name="Google Shape;690;p68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69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Shared FS Configurations</a:t>
            </a:r>
            <a:endParaRPr/>
          </a:p>
        </p:txBody>
      </p:sp>
      <p:sp>
        <p:nvSpPr>
          <p:cNvPr id="696" name="Google Shape;696;p69"/>
          <p:cNvSpPr txBox="1"/>
          <p:nvPr>
            <p:ph idx="1" type="body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Submit directories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WITHIN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the shared filesystem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457200" lvl="1" marL="8572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most campus clusters</a:t>
            </a:r>
            <a:endParaRPr/>
          </a:p>
          <a:p>
            <a:pPr indent="-457200" lvl="1" marL="8572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limits HTC capabilities!!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Poppins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Shared filesystem separate from local submission directories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supplement local HTC systems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treated more as a repository for VERY large data (&gt;GBs)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Poppins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Read-only (input-only) shared filesystem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Treated as a repository for VERY large input, only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69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0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70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Submit dir within shared FS</a:t>
            </a:r>
            <a:endParaRPr/>
          </a:p>
        </p:txBody>
      </p:sp>
      <p:sp>
        <p:nvSpPr>
          <p:cNvPr id="705" name="Google Shape;705;p70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6" name="Google Shape;706;p70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70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70"/>
          <p:cNvSpPr/>
          <p:nvPr/>
        </p:nvSpPr>
        <p:spPr>
          <a:xfrm>
            <a:off x="1333500" y="2679700"/>
            <a:ext cx="6489600" cy="2159100"/>
          </a:xfrm>
          <a:prstGeom prst="rect">
            <a:avLst/>
          </a:prstGeom>
          <a:solidFill>
            <a:srgbClr val="FFEE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Shared 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(submit dir)/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file.sub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input,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log, error, output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9" name="Google Shape;709;p70"/>
          <p:cNvCxnSpPr>
            <a:stCxn id="708" idx="0"/>
            <a:endCxn id="706" idx="2"/>
          </p:cNvCxnSpPr>
          <p:nvPr/>
        </p:nvCxnSpPr>
        <p:spPr>
          <a:xfrm rot="10800000">
            <a:off x="2406600" y="2247700"/>
            <a:ext cx="2171700" cy="432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10" name="Google Shape;710;p70"/>
          <p:cNvCxnSpPr>
            <a:stCxn id="708" idx="0"/>
            <a:endCxn id="707" idx="2"/>
          </p:cNvCxnSpPr>
          <p:nvPr/>
        </p:nvCxnSpPr>
        <p:spPr>
          <a:xfrm flipH="1" rot="10800000">
            <a:off x="4578300" y="2235100"/>
            <a:ext cx="2159100" cy="444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11" name="Google Shape;711;p70"/>
          <p:cNvSpPr/>
          <p:nvPr/>
        </p:nvSpPr>
        <p:spPr>
          <a:xfrm>
            <a:off x="3124200" y="13716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70"/>
          <p:cNvSpPr/>
          <p:nvPr/>
        </p:nvSpPr>
        <p:spPr>
          <a:xfrm rot="10800000">
            <a:off x="3111500" y="18922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70"/>
          <p:cNvSpPr/>
          <p:nvPr/>
        </p:nvSpPr>
        <p:spPr>
          <a:xfrm>
            <a:off x="3743145" y="1028700"/>
            <a:ext cx="1717800" cy="1701900"/>
          </a:xfrm>
          <a:prstGeom prst="mathMultiply">
            <a:avLst>
              <a:gd fmla="val 13818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70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70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70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71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71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Submit dir within shared FS</a:t>
            </a:r>
            <a:endParaRPr/>
          </a:p>
        </p:txBody>
      </p:sp>
      <p:sp>
        <p:nvSpPr>
          <p:cNvPr id="723" name="Google Shape;723;p71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4" name="Google Shape;724;p71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71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71"/>
          <p:cNvSpPr/>
          <p:nvPr/>
        </p:nvSpPr>
        <p:spPr>
          <a:xfrm>
            <a:off x="1333500" y="2679700"/>
            <a:ext cx="6489600" cy="2159100"/>
          </a:xfrm>
          <a:prstGeom prst="rect">
            <a:avLst/>
          </a:prstGeom>
          <a:solidFill>
            <a:srgbClr val="FFEE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Shared 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(submit dir)/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file.sub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input,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log, error, output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7" name="Google Shape;727;p71"/>
          <p:cNvCxnSpPr>
            <a:stCxn id="726" idx="0"/>
            <a:endCxn id="724" idx="2"/>
          </p:cNvCxnSpPr>
          <p:nvPr/>
        </p:nvCxnSpPr>
        <p:spPr>
          <a:xfrm rot="10800000">
            <a:off x="2406600" y="2247700"/>
            <a:ext cx="2171700" cy="432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28" name="Google Shape;728;p71"/>
          <p:cNvCxnSpPr>
            <a:stCxn id="726" idx="0"/>
            <a:endCxn id="725" idx="2"/>
          </p:cNvCxnSpPr>
          <p:nvPr/>
        </p:nvCxnSpPr>
        <p:spPr>
          <a:xfrm flipH="1" rot="10800000">
            <a:off x="4578300" y="2235100"/>
            <a:ext cx="2159100" cy="444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29" name="Google Shape;729;p71"/>
          <p:cNvSpPr/>
          <p:nvPr/>
        </p:nvSpPr>
        <p:spPr>
          <a:xfrm>
            <a:off x="3124200" y="13716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71"/>
          <p:cNvSpPr/>
          <p:nvPr/>
        </p:nvSpPr>
        <p:spPr>
          <a:xfrm rot="10800000">
            <a:off x="3111500" y="18922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71"/>
          <p:cNvSpPr/>
          <p:nvPr/>
        </p:nvSpPr>
        <p:spPr>
          <a:xfrm>
            <a:off x="3743145" y="1028700"/>
            <a:ext cx="1717800" cy="1701900"/>
          </a:xfrm>
          <a:prstGeom prst="mathMultiply">
            <a:avLst>
              <a:gd fmla="val 13818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71"/>
          <p:cNvSpPr/>
          <p:nvPr/>
        </p:nvSpPr>
        <p:spPr>
          <a:xfrm>
            <a:off x="5397500" y="2413000"/>
            <a:ext cx="3746400" cy="138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file.sub: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should_transfer_files = 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transfer_input_files 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71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71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71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What is big large data?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In reality, “big data” is relative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/>
              <a:t>What is ‘big’ for </a:t>
            </a:r>
            <a:r>
              <a:rPr i="1" lang="en-US"/>
              <a:t>you</a:t>
            </a:r>
            <a:r>
              <a:rPr lang="en-US"/>
              <a:t>? Why?</a:t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3" name="Google Shape;113;p18"/>
          <p:cNvCxnSpPr/>
          <p:nvPr/>
        </p:nvCxnSpPr>
        <p:spPr>
          <a:xfrm>
            <a:off x="3810000" y="571500"/>
            <a:ext cx="850800" cy="12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72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72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</a:t>
            </a:r>
            <a:endParaRPr/>
          </a:p>
        </p:txBody>
      </p:sp>
      <p:sp>
        <p:nvSpPr>
          <p:cNvPr id="742" name="Google Shape;742;p72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3" name="Google Shape;743;p72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72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72"/>
          <p:cNvSpPr/>
          <p:nvPr/>
        </p:nvSpPr>
        <p:spPr>
          <a:xfrm>
            <a:off x="1333500" y="3822700"/>
            <a:ext cx="6489600" cy="1016100"/>
          </a:xfrm>
          <a:prstGeom prst="rect">
            <a:avLst/>
          </a:prstGeom>
          <a:solidFill>
            <a:srgbClr val="FFEE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6" name="Google Shape;746;p72"/>
          <p:cNvCxnSpPr>
            <a:stCxn id="745" idx="0"/>
          </p:cNvCxnSpPr>
          <p:nvPr/>
        </p:nvCxnSpPr>
        <p:spPr>
          <a:xfrm rot="10800000">
            <a:off x="3213000" y="2235100"/>
            <a:ext cx="1365300" cy="1587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47" name="Google Shape;747;p72"/>
          <p:cNvCxnSpPr>
            <a:stCxn id="745" idx="0"/>
          </p:cNvCxnSpPr>
          <p:nvPr/>
        </p:nvCxnSpPr>
        <p:spPr>
          <a:xfrm flipH="1" rot="10800000">
            <a:off x="4578300" y="2260600"/>
            <a:ext cx="1339800" cy="156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48" name="Google Shape;748;p72"/>
          <p:cNvSpPr/>
          <p:nvPr/>
        </p:nvSpPr>
        <p:spPr>
          <a:xfrm>
            <a:off x="3124200" y="13716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72"/>
          <p:cNvSpPr/>
          <p:nvPr/>
        </p:nvSpPr>
        <p:spPr>
          <a:xfrm rot="10800000">
            <a:off x="3111500" y="18922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72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72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72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72"/>
          <p:cNvSpPr txBox="1"/>
          <p:nvPr/>
        </p:nvSpPr>
        <p:spPr>
          <a:xfrm>
            <a:off x="1536700" y="2298700"/>
            <a:ext cx="1580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72"/>
          <p:cNvSpPr txBox="1"/>
          <p:nvPr/>
        </p:nvSpPr>
        <p:spPr>
          <a:xfrm>
            <a:off x="5905500" y="2273300"/>
            <a:ext cx="1580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73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73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 - Input</a:t>
            </a:r>
            <a:endParaRPr/>
          </a:p>
        </p:txBody>
      </p:sp>
      <p:sp>
        <p:nvSpPr>
          <p:cNvPr id="761" name="Google Shape;761;p73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2" name="Google Shape;762;p73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73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73"/>
          <p:cNvSpPr/>
          <p:nvPr/>
        </p:nvSpPr>
        <p:spPr>
          <a:xfrm>
            <a:off x="1333500" y="3822700"/>
            <a:ext cx="6489600" cy="1016100"/>
          </a:xfrm>
          <a:prstGeom prst="rect">
            <a:avLst/>
          </a:prstGeom>
          <a:solidFill>
            <a:srgbClr val="FFEE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/path/to/lgfile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65" name="Google Shape;765;p73"/>
          <p:cNvCxnSpPr>
            <a:stCxn id="764" idx="0"/>
          </p:cNvCxnSpPr>
          <p:nvPr/>
        </p:nvCxnSpPr>
        <p:spPr>
          <a:xfrm rot="10800000">
            <a:off x="3213000" y="2235100"/>
            <a:ext cx="1365300" cy="1587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66" name="Google Shape;766;p73"/>
          <p:cNvCxnSpPr>
            <a:stCxn id="764" idx="0"/>
          </p:cNvCxnSpPr>
          <p:nvPr/>
        </p:nvCxnSpPr>
        <p:spPr>
          <a:xfrm flipH="1" rot="10800000">
            <a:off x="4578300" y="2260600"/>
            <a:ext cx="1339800" cy="156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67" name="Google Shape;767;p73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73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73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73"/>
          <p:cNvSpPr txBox="1"/>
          <p:nvPr/>
        </p:nvSpPr>
        <p:spPr>
          <a:xfrm>
            <a:off x="292100" y="2603500"/>
            <a:ext cx="1968600" cy="1200600"/>
          </a:xfrm>
          <a:prstGeom prst="rect">
            <a:avLst/>
          </a:prstGeom>
          <a:noFill/>
          <a:ln cap="flat" cmpd="sng" w="9525">
            <a:solidFill>
              <a:srgbClr val="010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1.Place compressed input into 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73"/>
          <p:cNvSpPr/>
          <p:nvPr/>
        </p:nvSpPr>
        <p:spPr>
          <a:xfrm>
            <a:off x="4775200" y="4141025"/>
            <a:ext cx="1193700" cy="5208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73"/>
          <p:cNvSpPr/>
          <p:nvPr/>
        </p:nvSpPr>
        <p:spPr>
          <a:xfrm rot="2737842">
            <a:off x="1079466" y="2743114"/>
            <a:ext cx="2196972" cy="55900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1AC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73"/>
          <p:cNvSpPr txBox="1"/>
          <p:nvPr/>
        </p:nvSpPr>
        <p:spPr>
          <a:xfrm>
            <a:off x="5905500" y="2273300"/>
            <a:ext cx="158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74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74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 - Input</a:t>
            </a:r>
            <a:endParaRPr/>
          </a:p>
        </p:txBody>
      </p:sp>
      <p:sp>
        <p:nvSpPr>
          <p:cNvPr id="780" name="Google Shape;780;p74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1" name="Google Shape;781;p74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74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74"/>
          <p:cNvSpPr/>
          <p:nvPr/>
        </p:nvSpPr>
        <p:spPr>
          <a:xfrm>
            <a:off x="1333500" y="3822700"/>
            <a:ext cx="6489600" cy="1016100"/>
          </a:xfrm>
          <a:prstGeom prst="rect">
            <a:avLst/>
          </a:prstGeom>
          <a:solidFill>
            <a:srgbClr val="FFEE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/path/to/lgfile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84" name="Google Shape;784;p74"/>
          <p:cNvCxnSpPr>
            <a:stCxn id="783" idx="0"/>
          </p:cNvCxnSpPr>
          <p:nvPr/>
        </p:nvCxnSpPr>
        <p:spPr>
          <a:xfrm rot="10800000">
            <a:off x="3213000" y="2235100"/>
            <a:ext cx="1365300" cy="1587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85" name="Google Shape;785;p74"/>
          <p:cNvCxnSpPr>
            <a:stCxn id="783" idx="0"/>
          </p:cNvCxnSpPr>
          <p:nvPr/>
        </p:nvCxnSpPr>
        <p:spPr>
          <a:xfrm flipH="1" rot="10800000">
            <a:off x="4578300" y="2260600"/>
            <a:ext cx="1339800" cy="156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86" name="Google Shape;786;p74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74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74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74"/>
          <p:cNvSpPr/>
          <p:nvPr/>
        </p:nvSpPr>
        <p:spPr>
          <a:xfrm>
            <a:off x="4775200" y="4141025"/>
            <a:ext cx="1193700" cy="5208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74"/>
          <p:cNvSpPr/>
          <p:nvPr/>
        </p:nvSpPr>
        <p:spPr>
          <a:xfrm rot="-2906416">
            <a:off x="5699967" y="3049886"/>
            <a:ext cx="1682694" cy="55891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1AC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74"/>
          <p:cNvSpPr/>
          <p:nvPr/>
        </p:nvSpPr>
        <p:spPr>
          <a:xfrm>
            <a:off x="7391400" y="2260600"/>
            <a:ext cx="1193700" cy="5208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74"/>
          <p:cNvSpPr/>
          <p:nvPr/>
        </p:nvSpPr>
        <p:spPr>
          <a:xfrm>
            <a:off x="3124200" y="13716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74"/>
          <p:cNvSpPr txBox="1"/>
          <p:nvPr/>
        </p:nvSpPr>
        <p:spPr>
          <a:xfrm>
            <a:off x="5905500" y="2273300"/>
            <a:ext cx="158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74"/>
          <p:cNvSpPr txBox="1"/>
          <p:nvPr/>
        </p:nvSpPr>
        <p:spPr>
          <a:xfrm>
            <a:off x="6908800" y="3213100"/>
            <a:ext cx="2235300" cy="156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10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2. Executable copies and decompressesthe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75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75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 - </a:t>
            </a:r>
            <a:r>
              <a:rPr lang="en-US"/>
              <a:t>In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put</a:t>
            </a:r>
            <a:endParaRPr/>
          </a:p>
        </p:txBody>
      </p:sp>
      <p:sp>
        <p:nvSpPr>
          <p:cNvPr id="801" name="Google Shape;801;p75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2" name="Google Shape;802;p75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75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75"/>
          <p:cNvSpPr/>
          <p:nvPr/>
        </p:nvSpPr>
        <p:spPr>
          <a:xfrm>
            <a:off x="1333500" y="3822700"/>
            <a:ext cx="6489600" cy="1016100"/>
          </a:xfrm>
          <a:prstGeom prst="rect">
            <a:avLst/>
          </a:prstGeom>
          <a:solidFill>
            <a:srgbClr val="FFEE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/path/to/lgfile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05" name="Google Shape;805;p75"/>
          <p:cNvCxnSpPr>
            <a:stCxn id="804" idx="0"/>
          </p:cNvCxnSpPr>
          <p:nvPr/>
        </p:nvCxnSpPr>
        <p:spPr>
          <a:xfrm rot="10800000">
            <a:off x="3213000" y="2235100"/>
            <a:ext cx="1365300" cy="1587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06" name="Google Shape;806;p75"/>
          <p:cNvCxnSpPr>
            <a:stCxn id="804" idx="0"/>
          </p:cNvCxnSpPr>
          <p:nvPr/>
        </p:nvCxnSpPr>
        <p:spPr>
          <a:xfrm flipH="1" rot="10800000">
            <a:off x="4578300" y="2260600"/>
            <a:ext cx="1339800" cy="156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07" name="Google Shape;807;p75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75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75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75"/>
          <p:cNvSpPr/>
          <p:nvPr/>
        </p:nvSpPr>
        <p:spPr>
          <a:xfrm>
            <a:off x="4775200" y="4141025"/>
            <a:ext cx="1193700" cy="5208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75"/>
          <p:cNvSpPr/>
          <p:nvPr/>
        </p:nvSpPr>
        <p:spPr>
          <a:xfrm rot="10800000">
            <a:off x="3111500" y="18922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75"/>
          <p:cNvSpPr txBox="1"/>
          <p:nvPr/>
        </p:nvSpPr>
        <p:spPr>
          <a:xfrm>
            <a:off x="5905500" y="2273300"/>
            <a:ext cx="158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75"/>
          <p:cNvSpPr txBox="1"/>
          <p:nvPr/>
        </p:nvSpPr>
        <p:spPr>
          <a:xfrm>
            <a:off x="6299200" y="2959100"/>
            <a:ext cx="2595300" cy="156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10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3. Executable must remove the file in the exec dir after use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75"/>
          <p:cNvSpPr/>
          <p:nvPr/>
        </p:nvSpPr>
        <p:spPr>
          <a:xfrm>
            <a:off x="7289800" y="2286000"/>
            <a:ext cx="939900" cy="444600"/>
          </a:xfrm>
          <a:prstGeom prst="mathMultiply">
            <a:avLst>
              <a:gd fmla="val 23520" name="adj1"/>
            </a:avLst>
          </a:prstGeom>
          <a:solidFill>
            <a:srgbClr val="FF66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76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76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 - Output</a:t>
            </a:r>
            <a:endParaRPr/>
          </a:p>
        </p:txBody>
      </p:sp>
      <p:sp>
        <p:nvSpPr>
          <p:cNvPr id="821" name="Google Shape;821;p76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2" name="Google Shape;822;p76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76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76"/>
          <p:cNvSpPr/>
          <p:nvPr/>
        </p:nvSpPr>
        <p:spPr>
          <a:xfrm>
            <a:off x="1333500" y="3822700"/>
            <a:ext cx="6489600" cy="1016100"/>
          </a:xfrm>
          <a:prstGeom prst="rect">
            <a:avLst/>
          </a:prstGeom>
          <a:solidFill>
            <a:srgbClr val="FFEE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5" name="Google Shape;825;p76"/>
          <p:cNvCxnSpPr>
            <a:stCxn id="824" idx="0"/>
          </p:cNvCxnSpPr>
          <p:nvPr/>
        </p:nvCxnSpPr>
        <p:spPr>
          <a:xfrm rot="10800000">
            <a:off x="3213000" y="2235100"/>
            <a:ext cx="1365300" cy="1587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26" name="Google Shape;826;p76"/>
          <p:cNvCxnSpPr>
            <a:stCxn id="824" idx="0"/>
          </p:cNvCxnSpPr>
          <p:nvPr/>
        </p:nvCxnSpPr>
        <p:spPr>
          <a:xfrm flipH="1" rot="10800000">
            <a:off x="4578300" y="2260600"/>
            <a:ext cx="1339800" cy="156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27" name="Google Shape;827;p76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76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76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76"/>
          <p:cNvSpPr/>
          <p:nvPr/>
        </p:nvSpPr>
        <p:spPr>
          <a:xfrm>
            <a:off x="7391400" y="2260600"/>
            <a:ext cx="1193700" cy="5208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76"/>
          <p:cNvSpPr/>
          <p:nvPr/>
        </p:nvSpPr>
        <p:spPr>
          <a:xfrm>
            <a:off x="3124200" y="13716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76"/>
          <p:cNvSpPr txBox="1"/>
          <p:nvPr/>
        </p:nvSpPr>
        <p:spPr>
          <a:xfrm>
            <a:off x="5905500" y="2273300"/>
            <a:ext cx="158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76"/>
          <p:cNvSpPr txBox="1"/>
          <p:nvPr/>
        </p:nvSpPr>
        <p:spPr>
          <a:xfrm>
            <a:off x="5740400" y="2880752"/>
            <a:ext cx="2984400" cy="156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10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1.Executable creates and compresses the output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77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77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 - Output</a:t>
            </a:r>
            <a:endParaRPr/>
          </a:p>
        </p:txBody>
      </p:sp>
      <p:sp>
        <p:nvSpPr>
          <p:cNvPr id="840" name="Google Shape;840;p77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1" name="Google Shape;841;p77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77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77"/>
          <p:cNvSpPr/>
          <p:nvPr/>
        </p:nvSpPr>
        <p:spPr>
          <a:xfrm>
            <a:off x="1333500" y="3822700"/>
            <a:ext cx="6489600" cy="1016100"/>
          </a:xfrm>
          <a:prstGeom prst="rect">
            <a:avLst/>
          </a:prstGeom>
          <a:solidFill>
            <a:srgbClr val="FFEE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/path/to/lgfile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44" name="Google Shape;844;p77"/>
          <p:cNvCxnSpPr>
            <a:stCxn id="843" idx="0"/>
          </p:cNvCxnSpPr>
          <p:nvPr/>
        </p:nvCxnSpPr>
        <p:spPr>
          <a:xfrm rot="10800000">
            <a:off x="3213000" y="2235100"/>
            <a:ext cx="1365300" cy="1587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45" name="Google Shape;845;p77"/>
          <p:cNvCxnSpPr>
            <a:stCxn id="843" idx="0"/>
          </p:cNvCxnSpPr>
          <p:nvPr/>
        </p:nvCxnSpPr>
        <p:spPr>
          <a:xfrm flipH="1" rot="10800000">
            <a:off x="4578300" y="2260600"/>
            <a:ext cx="1339800" cy="156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46" name="Google Shape;846;p77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77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77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77"/>
          <p:cNvSpPr/>
          <p:nvPr/>
        </p:nvSpPr>
        <p:spPr>
          <a:xfrm>
            <a:off x="4775200" y="4129150"/>
            <a:ext cx="1193700" cy="5208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77"/>
          <p:cNvSpPr/>
          <p:nvPr/>
        </p:nvSpPr>
        <p:spPr>
          <a:xfrm rot="7785352">
            <a:off x="5699967" y="3049894"/>
            <a:ext cx="1682674" cy="55876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1AC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77"/>
          <p:cNvSpPr/>
          <p:nvPr/>
        </p:nvSpPr>
        <p:spPr>
          <a:xfrm>
            <a:off x="7391400" y="2260600"/>
            <a:ext cx="1193700" cy="5208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77"/>
          <p:cNvSpPr txBox="1"/>
          <p:nvPr/>
        </p:nvSpPr>
        <p:spPr>
          <a:xfrm>
            <a:off x="5905500" y="2273300"/>
            <a:ext cx="158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77"/>
          <p:cNvSpPr txBox="1"/>
          <p:nvPr/>
        </p:nvSpPr>
        <p:spPr>
          <a:xfrm>
            <a:off x="6705600" y="3251200"/>
            <a:ext cx="2438400" cy="83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10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2. Executable copies the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78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78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 - Output</a:t>
            </a:r>
            <a:endParaRPr/>
          </a:p>
        </p:txBody>
      </p:sp>
      <p:sp>
        <p:nvSpPr>
          <p:cNvPr id="860" name="Google Shape;860;p78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1" name="Google Shape;861;p78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78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78"/>
          <p:cNvSpPr/>
          <p:nvPr/>
        </p:nvSpPr>
        <p:spPr>
          <a:xfrm>
            <a:off x="1333500" y="3822700"/>
            <a:ext cx="6489600" cy="1016100"/>
          </a:xfrm>
          <a:prstGeom prst="rect">
            <a:avLst/>
          </a:prstGeom>
          <a:solidFill>
            <a:srgbClr val="FFEE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/path/to/lgfile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64" name="Google Shape;864;p78"/>
          <p:cNvCxnSpPr>
            <a:stCxn id="863" idx="0"/>
          </p:cNvCxnSpPr>
          <p:nvPr/>
        </p:nvCxnSpPr>
        <p:spPr>
          <a:xfrm rot="10800000">
            <a:off x="3213000" y="2235100"/>
            <a:ext cx="1365300" cy="1587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65" name="Google Shape;865;p78"/>
          <p:cNvCxnSpPr>
            <a:stCxn id="863" idx="0"/>
          </p:cNvCxnSpPr>
          <p:nvPr/>
        </p:nvCxnSpPr>
        <p:spPr>
          <a:xfrm flipH="1" rot="10800000">
            <a:off x="4578300" y="2260600"/>
            <a:ext cx="1339800" cy="156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66" name="Google Shape;866;p78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78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78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78"/>
          <p:cNvSpPr/>
          <p:nvPr/>
        </p:nvSpPr>
        <p:spPr>
          <a:xfrm>
            <a:off x="4775200" y="4141025"/>
            <a:ext cx="1193700" cy="5208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78"/>
          <p:cNvSpPr/>
          <p:nvPr/>
        </p:nvSpPr>
        <p:spPr>
          <a:xfrm rot="10800000">
            <a:off x="3111500" y="18922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78"/>
          <p:cNvSpPr txBox="1"/>
          <p:nvPr/>
        </p:nvSpPr>
        <p:spPr>
          <a:xfrm>
            <a:off x="5905500" y="2273300"/>
            <a:ext cx="158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78"/>
          <p:cNvSpPr txBox="1"/>
          <p:nvPr/>
        </p:nvSpPr>
        <p:spPr>
          <a:xfrm>
            <a:off x="6299200" y="2959100"/>
            <a:ext cx="2438400" cy="12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3. Executable removes the file in the exec dir</a:t>
            </a:r>
            <a:endParaRPr b="0" i="0" sz="2400" u="none" cap="none" strike="noStrike">
              <a:solidFill>
                <a:srgbClr val="0100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78"/>
          <p:cNvSpPr/>
          <p:nvPr/>
        </p:nvSpPr>
        <p:spPr>
          <a:xfrm>
            <a:off x="7289800" y="2286000"/>
            <a:ext cx="939900" cy="444600"/>
          </a:xfrm>
          <a:prstGeom prst="mathMultiply">
            <a:avLst>
              <a:gd fmla="val 23520" name="adj1"/>
            </a:avLst>
          </a:prstGeom>
          <a:solidFill>
            <a:srgbClr val="FF66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79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79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At UW-Madison (Ex. 3.1-3.2)</a:t>
            </a:r>
            <a:endParaRPr/>
          </a:p>
        </p:txBody>
      </p:sp>
      <p:sp>
        <p:nvSpPr>
          <p:cNvPr id="880" name="Google Shape;880;p79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1" name="Google Shape;881;p79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79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79"/>
          <p:cNvSpPr/>
          <p:nvPr/>
        </p:nvSpPr>
        <p:spPr>
          <a:xfrm>
            <a:off x="1333500" y="3822700"/>
            <a:ext cx="6489600" cy="1016100"/>
          </a:xfrm>
          <a:prstGeom prst="rect">
            <a:avLst/>
          </a:prstGeom>
          <a:solidFill>
            <a:srgbClr val="FFEE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/mnt/gluster/</a:t>
            </a:r>
            <a:r>
              <a:rPr b="1" i="0" lang="en-US" sz="2000" u="sng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/lgfile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84" name="Google Shape;884;p79"/>
          <p:cNvCxnSpPr>
            <a:stCxn id="883" idx="0"/>
          </p:cNvCxnSpPr>
          <p:nvPr/>
        </p:nvCxnSpPr>
        <p:spPr>
          <a:xfrm rot="10800000">
            <a:off x="3213000" y="2235100"/>
            <a:ext cx="1365300" cy="1587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85" name="Google Shape;885;p79"/>
          <p:cNvCxnSpPr>
            <a:stCxn id="883" idx="0"/>
          </p:cNvCxnSpPr>
          <p:nvPr/>
        </p:nvCxnSpPr>
        <p:spPr>
          <a:xfrm flipH="1" rot="10800000">
            <a:off x="4578300" y="2260600"/>
            <a:ext cx="1339800" cy="156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86" name="Google Shape;886;p79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79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79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79"/>
          <p:cNvSpPr/>
          <p:nvPr/>
        </p:nvSpPr>
        <p:spPr>
          <a:xfrm>
            <a:off x="5384800" y="4165600"/>
            <a:ext cx="1193700" cy="5208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79"/>
          <p:cNvSpPr/>
          <p:nvPr/>
        </p:nvSpPr>
        <p:spPr>
          <a:xfrm rot="7785352">
            <a:off x="5699967" y="3049894"/>
            <a:ext cx="1682674" cy="55876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1AC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79"/>
          <p:cNvSpPr/>
          <p:nvPr/>
        </p:nvSpPr>
        <p:spPr>
          <a:xfrm>
            <a:off x="3124200" y="13716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79"/>
          <p:cNvSpPr/>
          <p:nvPr/>
        </p:nvSpPr>
        <p:spPr>
          <a:xfrm rot="10800000">
            <a:off x="3111500" y="18922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79"/>
          <p:cNvSpPr txBox="1"/>
          <p:nvPr/>
        </p:nvSpPr>
        <p:spPr>
          <a:xfrm>
            <a:off x="5905500" y="2273300"/>
            <a:ext cx="158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79"/>
          <p:cNvSpPr/>
          <p:nvPr/>
        </p:nvSpPr>
        <p:spPr>
          <a:xfrm rot="2737842">
            <a:off x="1308066" y="2933614"/>
            <a:ext cx="2196972" cy="55900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1AC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79"/>
          <p:cNvSpPr txBox="1"/>
          <p:nvPr/>
        </p:nvSpPr>
        <p:spPr>
          <a:xfrm>
            <a:off x="152400" y="1016000"/>
            <a:ext cx="259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learn.chtc.wisc.edu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What is big large data?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In reality, “big data” is relative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/>
              <a:t>What is ‘big’ for </a:t>
            </a:r>
            <a:r>
              <a:rPr i="1" lang="en-US"/>
              <a:t>you</a:t>
            </a:r>
            <a:r>
              <a:rPr lang="en-US"/>
              <a:t>? Why?</a:t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Volume, velocity, variety!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/>
              <a:t>think: a million 1-KB files, versus one 1-TB file</a:t>
            </a:r>
            <a:endParaRPr/>
          </a:p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1" name="Google Shape;121;p19"/>
          <p:cNvCxnSpPr/>
          <p:nvPr/>
        </p:nvCxnSpPr>
        <p:spPr>
          <a:xfrm>
            <a:off x="3917576" y="584200"/>
            <a:ext cx="743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1228725" y="85725"/>
            <a:ext cx="7267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Determining In-Job Needs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571500" y="1000125"/>
            <a:ext cx="84456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“</a:t>
            </a:r>
            <a:r>
              <a:rPr b="1" lang="en-US" sz="2800"/>
              <a:t>Input</a:t>
            </a:r>
            <a:r>
              <a:rPr lang="en-US" sz="2800"/>
              <a:t>” includes </a:t>
            </a:r>
            <a:r>
              <a:rPr i="1" lang="en-US" sz="2800"/>
              <a:t>any</a:t>
            </a:r>
            <a:r>
              <a:rPr lang="en-US" sz="2800"/>
              <a:t> files needed for the job to run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transfer_input_files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2400"/>
              <a:t>data </a:t>
            </a:r>
            <a:r>
              <a:rPr b="1" i="1" lang="en-US" sz="2400"/>
              <a:t>and</a:t>
            </a:r>
            <a:r>
              <a:rPr lang="en-US" sz="2400"/>
              <a:t> </a:t>
            </a:r>
            <a:r>
              <a:rPr lang="en-US" sz="2400" u="sng"/>
              <a:t>software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“</a:t>
            </a:r>
            <a:r>
              <a:rPr b="1" lang="en-US" sz="2800"/>
              <a:t>Output</a:t>
            </a:r>
            <a:r>
              <a:rPr lang="en-US" sz="2800"/>
              <a:t>” includes any files produced for the job that </a:t>
            </a:r>
            <a:r>
              <a:rPr i="1" lang="en-US" sz="2800"/>
              <a:t>need to come back</a:t>
            </a:r>
            <a:endParaRPr i="1" sz="2800"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output, error</a:t>
            </a:r>
            <a:endParaRPr/>
          </a:p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1228725" y="85725"/>
            <a:ext cx="7267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Data Management Tips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b="1" lang="en-US"/>
              <a:t>Determine your per-job needs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−"/>
            </a:pPr>
            <a:r>
              <a:rPr lang="en-US"/>
              <a:t>minimize per-job data needs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Determine your </a:t>
            </a:r>
            <a:r>
              <a:rPr i="1" lang="en-US"/>
              <a:t>batch</a:t>
            </a:r>
            <a:r>
              <a:rPr lang="en-US"/>
              <a:t> needs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Leverage HTCondor and OSG data handling features!</a:t>
            </a:r>
            <a:endParaRPr/>
          </a:p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