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media/image1.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Gill Sans"/>
        <a:ea typeface="Gill Sans"/>
        <a:cs typeface="Gill Sans"/>
        <a:sym typeface="Gill Sans"/>
      </a:defRPr>
    </a:lvl1pPr>
    <a:lvl2pPr marL="0" marR="0" indent="342900" algn="ctr" defTabSz="821531"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Gill Sans"/>
        <a:ea typeface="Gill Sans"/>
        <a:cs typeface="Gill Sans"/>
        <a:sym typeface="Gill Sans"/>
      </a:defRPr>
    </a:lvl2pPr>
    <a:lvl3pPr marL="0" marR="0" indent="685800" algn="ctr" defTabSz="821531"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Gill Sans"/>
        <a:ea typeface="Gill Sans"/>
        <a:cs typeface="Gill Sans"/>
        <a:sym typeface="Gill Sans"/>
      </a:defRPr>
    </a:lvl3pPr>
    <a:lvl4pPr marL="0" marR="0" indent="1028700" algn="ctr" defTabSz="821531"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Gill Sans"/>
        <a:ea typeface="Gill Sans"/>
        <a:cs typeface="Gill Sans"/>
        <a:sym typeface="Gill Sans"/>
      </a:defRPr>
    </a:lvl4pPr>
    <a:lvl5pPr marL="0" marR="0" indent="1371600" algn="ctr" defTabSz="821531"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Gill Sans"/>
        <a:ea typeface="Gill Sans"/>
        <a:cs typeface="Gill Sans"/>
        <a:sym typeface="Gill Sans"/>
      </a:defRPr>
    </a:lvl5pPr>
    <a:lvl6pPr marL="0" marR="0" indent="1714500" algn="ctr" defTabSz="821531"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Gill Sans"/>
        <a:ea typeface="Gill Sans"/>
        <a:cs typeface="Gill Sans"/>
        <a:sym typeface="Gill Sans"/>
      </a:defRPr>
    </a:lvl6pPr>
    <a:lvl7pPr marL="0" marR="0" indent="2057400" algn="ctr" defTabSz="821531"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Gill Sans"/>
        <a:ea typeface="Gill Sans"/>
        <a:cs typeface="Gill Sans"/>
        <a:sym typeface="Gill Sans"/>
      </a:defRPr>
    </a:lvl7pPr>
    <a:lvl8pPr marL="0" marR="0" indent="2400300" algn="ctr" defTabSz="821531"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Gill Sans"/>
        <a:ea typeface="Gill Sans"/>
        <a:cs typeface="Gill Sans"/>
        <a:sym typeface="Gill Sans"/>
      </a:defRPr>
    </a:lvl8pPr>
    <a:lvl9pPr marL="0" marR="0" indent="2743200" algn="ctr" defTabSz="821531"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Gill Sans"/>
        <a:ea typeface="Gill Sans"/>
        <a:cs typeface="Gill San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C7B018BB-80A7-4F77-B60F-C8B233D01FF8}" styleName="">
    <a:tblBg/>
    <a:wholeTbl>
      <a:tcTxStyle b="def" i="de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def" i="def">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def" i="de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def" i="def">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def" i="de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def" i="de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def" i="de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def" i="de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def" i="de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de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de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de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def" i="de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de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de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de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def" i="de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def" i="de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 name="Shape 51"/>
          <p:cNvSpPr/>
          <p:nvPr>
            <p:ph type="sldImg"/>
          </p:nvPr>
        </p:nvSpPr>
        <p:spPr>
          <a:xfrm>
            <a:off x="1143000" y="685800"/>
            <a:ext cx="4572000" cy="3429000"/>
          </a:xfrm>
          <a:prstGeom prst="rect">
            <a:avLst/>
          </a:prstGeom>
        </p:spPr>
        <p:txBody>
          <a:bodyPr/>
          <a:lstStyle/>
          <a:p>
            <a:pPr/>
          </a:p>
        </p:txBody>
      </p:sp>
      <p:sp>
        <p:nvSpPr>
          <p:cNvPr id="52" name="Shape 5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457200" defTabSz="584200" latinLnBrk="0">
      <a:defRPr sz="2200">
        <a:latin typeface="Lucida Grande"/>
        <a:ea typeface="Lucida Grande"/>
        <a:cs typeface="Lucida Grande"/>
        <a:sym typeface="Lucida Grande"/>
      </a:defRPr>
    </a:lvl2pPr>
    <a:lvl3pPr indent="914400" defTabSz="584200" latinLnBrk="0">
      <a:defRPr sz="2200">
        <a:latin typeface="Lucida Grande"/>
        <a:ea typeface="Lucida Grande"/>
        <a:cs typeface="Lucida Grande"/>
        <a:sym typeface="Lucida Grande"/>
      </a:defRPr>
    </a:lvl3pPr>
    <a:lvl4pPr indent="1371600" defTabSz="584200" latinLnBrk="0">
      <a:defRPr sz="2200">
        <a:latin typeface="Lucida Grande"/>
        <a:ea typeface="Lucida Grande"/>
        <a:cs typeface="Lucida Grande"/>
        <a:sym typeface="Lucida Grande"/>
      </a:defRPr>
    </a:lvl4pPr>
    <a:lvl5pPr indent="1828800" defTabSz="584200" latinLnBrk="0">
      <a:defRPr sz="2200">
        <a:latin typeface="Lucida Grande"/>
        <a:ea typeface="Lucida Grande"/>
        <a:cs typeface="Lucida Grande"/>
        <a:sym typeface="Lucida Grande"/>
      </a:defRPr>
    </a:lvl5pPr>
    <a:lvl6pPr indent="2286000" defTabSz="584200" latinLnBrk="0">
      <a:defRPr sz="2200">
        <a:latin typeface="Lucida Grande"/>
        <a:ea typeface="Lucida Grande"/>
        <a:cs typeface="Lucida Grande"/>
        <a:sym typeface="Lucida Grande"/>
      </a:defRPr>
    </a:lvl6pPr>
    <a:lvl7pPr indent="2743200" defTabSz="584200" latinLnBrk="0">
      <a:defRPr sz="2200">
        <a:latin typeface="Lucida Grande"/>
        <a:ea typeface="Lucida Grande"/>
        <a:cs typeface="Lucida Grande"/>
        <a:sym typeface="Lucida Grande"/>
      </a:defRPr>
    </a:lvl7pPr>
    <a:lvl8pPr indent="3200400" defTabSz="584200" latinLnBrk="0">
      <a:defRPr sz="2200">
        <a:latin typeface="Lucida Grande"/>
        <a:ea typeface="Lucida Grande"/>
        <a:cs typeface="Lucida Grande"/>
        <a:sym typeface="Lucida Grande"/>
      </a:defRPr>
    </a:lvl8pPr>
    <a:lvl9pPr indent="3657600" defTabSz="584200" latinLnBrk="0">
      <a:defRPr sz="2200">
        <a:latin typeface="Lucida Grande"/>
        <a:ea typeface="Lucida Grande"/>
        <a:cs typeface="Lucida Grande"/>
        <a:sym typeface="Lucida Grand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spTree>
      <p:nvGrpSpPr>
        <p:cNvPr id="1" name=""/>
        <p:cNvGrpSpPr/>
        <p:nvPr/>
      </p:nvGrpSpPr>
      <p:grpSpPr>
        <a:xfrm>
          <a:off x="0" y="0"/>
          <a:ext cx="0" cy="0"/>
          <a:chOff x="0" y="0"/>
          <a:chExt cx="0" cy="0"/>
        </a:xfrm>
      </p:grpSpPr>
      <p:sp>
        <p:nvSpPr>
          <p:cNvPr id="15" name="Title Text"/>
          <p:cNvSpPr txBox="1"/>
          <p:nvPr>
            <p:ph type="title"/>
          </p:nvPr>
        </p:nvSpPr>
        <p:spPr>
          <a:xfrm>
            <a:off x="4851796" y="3286125"/>
            <a:ext cx="14716126" cy="2678907"/>
          </a:xfrm>
          <a:prstGeom prst="rect">
            <a:avLst/>
          </a:prstGeom>
        </p:spPr>
        <p:txBody>
          <a:bodyPr lIns="71437" tIns="71437" rIns="71437" bIns="71437">
            <a:noAutofit/>
          </a:bodyPr>
          <a:lstStyle>
            <a:lvl1pPr algn="ctr">
              <a:defRPr sz="12800"/>
            </a:lvl1pPr>
          </a:lstStyle>
          <a:p>
            <a:pPr/>
            <a:r>
              <a:t>Title Text</a:t>
            </a:r>
          </a:p>
        </p:txBody>
      </p:sp>
      <p:sp>
        <p:nvSpPr>
          <p:cNvPr id="16" name="Body Level One…"/>
          <p:cNvSpPr txBox="1"/>
          <p:nvPr>
            <p:ph type="body" sz="half" idx="1"/>
          </p:nvPr>
        </p:nvSpPr>
        <p:spPr>
          <a:xfrm>
            <a:off x="4833937" y="6250781"/>
            <a:ext cx="14716126" cy="5661423"/>
          </a:xfrm>
          <a:prstGeom prst="rect">
            <a:avLst/>
          </a:prstGeom>
        </p:spPr>
        <p:txBody>
          <a:bodyPr lIns="71437" tIns="71437" rIns="71437" bIns="71437">
            <a:noAutofit/>
          </a:bodyPr>
          <a:lstStyle>
            <a:lvl1pPr marL="0" indent="0" algn="ctr">
              <a:buSzTx/>
              <a:buNone/>
              <a:defRPr sz="6600">
                <a:solidFill>
                  <a:srgbClr val="809CB0"/>
                </a:solidFill>
                <a:latin typeface="Myriad Pro Semibold"/>
                <a:ea typeface="Myriad Pro Semibold"/>
                <a:cs typeface="Myriad Pro Semibold"/>
                <a:sym typeface="Myriad Pro Semibold"/>
              </a:defRPr>
            </a:lvl1pPr>
            <a:lvl2pPr marL="0" indent="0" algn="ctr">
              <a:buSzTx/>
              <a:buNone/>
              <a:defRPr i="1" sz="5000">
                <a:solidFill>
                  <a:srgbClr val="809CB0"/>
                </a:solidFill>
                <a:latin typeface="Myriad Pro Light"/>
                <a:ea typeface="Myriad Pro Light"/>
                <a:cs typeface="Myriad Pro Light"/>
                <a:sym typeface="Myriad Pro Light"/>
              </a:defRPr>
            </a:lvl2pPr>
            <a:lvl3pPr marL="0" indent="0" algn="ctr">
              <a:buSzTx/>
              <a:buNone/>
              <a:defRPr sz="6600">
                <a:solidFill>
                  <a:srgbClr val="515151"/>
                </a:solidFill>
                <a:latin typeface="Myriad Pro Semibold"/>
                <a:ea typeface="Myriad Pro Semibold"/>
                <a:cs typeface="Myriad Pro Semibold"/>
                <a:sym typeface="Myriad Pro Semibold"/>
              </a:defRPr>
            </a:lvl3pPr>
            <a:lvl4pPr marL="0" indent="0" algn="ctr">
              <a:buSzTx/>
              <a:buNone/>
              <a:defRPr sz="6600">
                <a:solidFill>
                  <a:srgbClr val="515151"/>
                </a:solidFill>
                <a:latin typeface="Myriad Pro Semibold"/>
                <a:ea typeface="Myriad Pro Semibold"/>
                <a:cs typeface="Myriad Pro Semibold"/>
                <a:sym typeface="Myriad Pro Semibold"/>
              </a:defRPr>
            </a:lvl4pPr>
            <a:lvl5pPr marL="0" indent="0" algn="ctr">
              <a:buSzTx/>
              <a:buNone/>
              <a:defRPr sz="6600">
                <a:solidFill>
                  <a:srgbClr val="515151"/>
                </a:solidFill>
                <a:latin typeface="Myriad Pro Semibold"/>
                <a:ea typeface="Myriad Pro Semibold"/>
                <a:cs typeface="Myriad Pro Semibold"/>
                <a:sym typeface="Myriad Pro Semibold"/>
              </a:defRPr>
            </a:lvl5pPr>
          </a:lstStyle>
          <a:p>
            <a:pPr/>
            <a:r>
              <a:t>Body Level One</a:t>
            </a:r>
          </a:p>
          <a:p>
            <a:pPr lvl="1"/>
            <a:r>
              <a:t>Body Level Two</a:t>
            </a:r>
          </a:p>
          <a:p>
            <a:pPr lvl="2"/>
            <a:r>
              <a:t>Body Level Three</a:t>
            </a:r>
          </a:p>
          <a:p>
            <a:pPr lvl="3"/>
            <a:r>
              <a:t>Body Level Four</a:t>
            </a:r>
          </a:p>
          <a:p>
            <a:pPr lvl="4"/>
            <a:r>
              <a:t>Body Level Five</a:t>
            </a:r>
          </a:p>
        </p:txBody>
      </p:sp>
      <p:pic>
        <p:nvPicPr>
          <p:cNvPr id="17" name="Image" descr="Image"/>
          <p:cNvPicPr>
            <a:picLocks noChangeAspect="1"/>
          </p:cNvPicPr>
          <p:nvPr/>
        </p:nvPicPr>
        <p:blipFill>
          <a:blip r:embed="rId2">
            <a:extLst/>
          </a:blip>
          <a:stretch>
            <a:fillRect/>
          </a:stretch>
        </p:blipFill>
        <p:spPr>
          <a:xfrm>
            <a:off x="0" y="0"/>
            <a:ext cx="3251200" cy="1731618"/>
          </a:xfrm>
          <a:prstGeom prst="rect">
            <a:avLst/>
          </a:prstGeom>
          <a:ln w="12700">
            <a:miter lim="400000"/>
          </a:ln>
        </p:spPr>
      </p:pic>
      <p:sp>
        <p:nvSpPr>
          <p:cNvPr id="18" name="OSG  ·  Cartwright  ·  July 26"/>
          <p:cNvSpPr/>
          <p:nvPr/>
        </p:nvSpPr>
        <p:spPr>
          <a:xfrm>
            <a:off x="10552557" y="13237527"/>
            <a:ext cx="3278887" cy="28702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sz="2200">
                <a:solidFill>
                  <a:srgbClr val="929292"/>
                </a:solidFill>
                <a:latin typeface="Myriad Pro Semibold"/>
                <a:ea typeface="Myriad Pro Semibold"/>
                <a:cs typeface="Myriad Pro Semibold"/>
                <a:sym typeface="Myriad Pro Semibold"/>
              </a:defRPr>
            </a:lvl1pPr>
          </a:lstStyle>
          <a:p>
            <a:pPr/>
            <a:r>
              <a:t>OSG  ·  Cartwright  ·  July 26</a:t>
            </a:r>
          </a:p>
        </p:txBody>
      </p:sp>
      <p:sp>
        <p:nvSpPr>
          <p:cNvPr id="19" name="OSG User School 2022"/>
          <p:cNvSpPr/>
          <p:nvPr/>
        </p:nvSpPr>
        <p:spPr>
          <a:xfrm>
            <a:off x="199229" y="13237527"/>
            <a:ext cx="2675383" cy="28702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l">
              <a:defRPr sz="2200">
                <a:solidFill>
                  <a:srgbClr val="929292"/>
                </a:solidFill>
                <a:latin typeface="Myriad Pro Semibold"/>
                <a:ea typeface="Myriad Pro Semibold"/>
                <a:cs typeface="Myriad Pro Semibold"/>
                <a:sym typeface="Myriad Pro Semibold"/>
              </a:defRPr>
            </a:lvl1pPr>
          </a:lstStyle>
          <a:p>
            <a:pPr/>
            <a:r>
              <a:t>OSG User School 2022</a:t>
            </a: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8" name="Title Text"/>
          <p:cNvSpPr txBox="1"/>
          <p:nvPr>
            <p:ph type="title"/>
          </p:nvPr>
        </p:nvSpPr>
        <p:spPr>
          <a:prstGeom prst="rect">
            <a:avLst/>
          </a:prstGeom>
        </p:spPr>
        <p:txBody>
          <a:bodyPr/>
          <a:lstStyle/>
          <a:p>
            <a:pPr/>
            <a:r>
              <a:t>Title Text</a:t>
            </a: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36" name="Slide Number"/>
          <p:cNvSpPr txBox="1"/>
          <p:nvPr>
            <p:ph type="sldNum" sz="quarter" idx="2"/>
          </p:nvPr>
        </p:nvSpPr>
        <p:spPr>
          <a:prstGeom prst="rect">
            <a:avLst/>
          </a:prstGeom>
        </p:spPr>
        <p:txBody>
          <a:bodyPr/>
          <a:lstStyle/>
          <a:p>
            <a:pPr/>
            <a:fld id="{86CB4B4D-7CA3-9044-876B-883B54F8677D}" type="slidenum"/>
          </a:p>
        </p:txBody>
      </p:sp>
      <p:sp>
        <p:nvSpPr>
          <p:cNvPr id="37" name="Title Text"/>
          <p:cNvSpPr txBox="1"/>
          <p:nvPr>
            <p:ph type="title"/>
          </p:nvPr>
        </p:nvSpPr>
        <p:spPr>
          <a:xfrm>
            <a:off x="3657600" y="419100"/>
            <a:ext cx="20370800" cy="1250157"/>
          </a:xfrm>
          <a:prstGeom prst="rect">
            <a:avLst/>
          </a:prstGeom>
        </p:spPr>
        <p:txBody>
          <a:bodyPr/>
          <a:lstStyle/>
          <a:p>
            <a:pPr/>
            <a:r>
              <a:t>Title Text</a:t>
            </a: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entered">
    <p:spTree>
      <p:nvGrpSpPr>
        <p:cNvPr id="1" name=""/>
        <p:cNvGrpSpPr/>
        <p:nvPr/>
      </p:nvGrpSpPr>
      <p:grpSpPr>
        <a:xfrm>
          <a:off x="0" y="0"/>
          <a:ext cx="0" cy="0"/>
          <a:chOff x="0" y="0"/>
          <a:chExt cx="0" cy="0"/>
        </a:xfrm>
      </p:grpSpPr>
      <p:sp>
        <p:nvSpPr>
          <p:cNvPr id="44" name="Title Text"/>
          <p:cNvSpPr txBox="1"/>
          <p:nvPr>
            <p:ph type="title"/>
          </p:nvPr>
        </p:nvSpPr>
        <p:spPr>
          <a:xfrm>
            <a:off x="2438400" y="5994400"/>
            <a:ext cx="19507200" cy="1727200"/>
          </a:xfrm>
          <a:prstGeom prst="rect">
            <a:avLst/>
          </a:prstGeom>
        </p:spPr>
        <p:txBody>
          <a:bodyPr/>
          <a:lstStyle>
            <a:lvl1pPr>
              <a:defRPr sz="10800"/>
            </a:lvl1pPr>
          </a:lstStyle>
          <a:p>
            <a:pPr/>
            <a:r>
              <a:t>Title Text</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ti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ody Level One…"/>
          <p:cNvSpPr txBox="1"/>
          <p:nvPr>
            <p:ph type="body" idx="1"/>
          </p:nvPr>
        </p:nvSpPr>
        <p:spPr>
          <a:xfrm>
            <a:off x="2438400" y="2718593"/>
            <a:ext cx="19507200" cy="964406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2pPr marL="1524000" indent="-762000">
              <a:defRPr sz="6500"/>
            </a:lvl2pPr>
            <a:lvl3pPr marL="2211294" indent="-687294">
              <a:defRPr sz="4600"/>
            </a:lvl3pPr>
            <a:lvl4pPr marL="2235200" indent="-711200">
              <a:buSzPct val="100000"/>
              <a:buChar char="–"/>
              <a:defRPr sz="4200"/>
            </a:lvl4pPr>
            <a:lvl5pPr marL="2743200" indent="-711200">
              <a:defRPr sz="4200"/>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3657600" y="416321"/>
            <a:ext cx="20374124" cy="125015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Title Text</a:t>
            </a:r>
          </a:p>
        </p:txBody>
      </p:sp>
      <p:sp>
        <p:nvSpPr>
          <p:cNvPr id="4" name="Slide Number"/>
          <p:cNvSpPr txBox="1"/>
          <p:nvPr>
            <p:ph type="sldNum" sz="quarter" idx="2"/>
          </p:nvPr>
        </p:nvSpPr>
        <p:spPr>
          <a:xfrm>
            <a:off x="23736299" y="13233400"/>
            <a:ext cx="312218" cy="287021"/>
          </a:xfrm>
          <a:prstGeom prst="rect">
            <a:avLst/>
          </a:prstGeom>
          <a:ln w="12700">
            <a:miter lim="400000"/>
          </a:ln>
        </p:spPr>
        <p:txBody>
          <a:bodyPr wrap="none" lIns="0" tIns="0" rIns="0" bIns="0" anchor="ctr">
            <a:spAutoFit/>
          </a:bodyPr>
          <a:lstStyle>
            <a:lvl1pPr algn="r">
              <a:defRPr sz="2200">
                <a:solidFill>
                  <a:srgbClr val="929292"/>
                </a:solidFill>
                <a:latin typeface="Myriad Pro Semibold"/>
                <a:ea typeface="Myriad Pro Semibold"/>
                <a:cs typeface="Myriad Pro Semibold"/>
                <a:sym typeface="Myriad Pro Semibold"/>
              </a:defRPr>
            </a:lvl1pPr>
          </a:lstStyle>
          <a:p>
            <a:pPr/>
            <a:fld id="{86CB4B4D-7CA3-9044-876B-883B54F8677D}" type="slidenum"/>
          </a:p>
        </p:txBody>
      </p:sp>
      <p:sp>
        <p:nvSpPr>
          <p:cNvPr id="5" name="Line"/>
          <p:cNvSpPr/>
          <p:nvPr/>
        </p:nvSpPr>
        <p:spPr>
          <a:xfrm>
            <a:off x="63500" y="1777998"/>
            <a:ext cx="24257001" cy="4"/>
          </a:xfrm>
          <a:prstGeom prst="line">
            <a:avLst/>
          </a:prstGeom>
          <a:ln w="50800">
            <a:solidFill>
              <a:srgbClr val="FF6600"/>
            </a:solidFill>
          </a:ln>
        </p:spPr>
        <p:txBody>
          <a:bodyPr lIns="0" tIns="0" rIns="0" bIns="0"/>
          <a:lstStyle/>
          <a:p>
            <a:pPr defTabSz="642937">
              <a:spcBef>
                <a:spcPts val="1000"/>
              </a:spcBef>
              <a:defRPr sz="4000">
                <a:latin typeface="Myriad Pro Semibold"/>
                <a:ea typeface="Myriad Pro Semibold"/>
                <a:cs typeface="Myriad Pro Semibold"/>
                <a:sym typeface="Myriad Pro Semibold"/>
              </a:defRPr>
            </a:pPr>
          </a:p>
        </p:txBody>
      </p:sp>
      <p:pic>
        <p:nvPicPr>
          <p:cNvPr id="6" name="Image" descr="Image"/>
          <p:cNvPicPr>
            <a:picLocks noChangeAspect="1"/>
          </p:cNvPicPr>
          <p:nvPr/>
        </p:nvPicPr>
        <p:blipFill>
          <a:blip r:embed="rId2">
            <a:extLst/>
          </a:blip>
          <a:stretch>
            <a:fillRect/>
          </a:stretch>
        </p:blipFill>
        <p:spPr>
          <a:xfrm>
            <a:off x="0" y="0"/>
            <a:ext cx="3251200" cy="1731618"/>
          </a:xfrm>
          <a:prstGeom prst="rect">
            <a:avLst/>
          </a:prstGeom>
          <a:ln w="12700">
            <a:miter lim="400000"/>
          </a:ln>
        </p:spPr>
      </p:pic>
      <p:sp>
        <p:nvSpPr>
          <p:cNvPr id="7" name="OSG  ·  Cartwright  ·  July 26"/>
          <p:cNvSpPr/>
          <p:nvPr/>
        </p:nvSpPr>
        <p:spPr>
          <a:xfrm>
            <a:off x="10552557" y="13237527"/>
            <a:ext cx="3278887" cy="28702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sz="2200">
                <a:solidFill>
                  <a:srgbClr val="929292"/>
                </a:solidFill>
                <a:latin typeface="Myriad Pro Semibold"/>
                <a:ea typeface="Myriad Pro Semibold"/>
                <a:cs typeface="Myriad Pro Semibold"/>
                <a:sym typeface="Myriad Pro Semibold"/>
              </a:defRPr>
            </a:lvl1pPr>
          </a:lstStyle>
          <a:p>
            <a:pPr/>
            <a:r>
              <a:t>OSG  ·  Cartwright  ·  July 26</a:t>
            </a:r>
          </a:p>
        </p:txBody>
      </p:sp>
      <p:sp>
        <p:nvSpPr>
          <p:cNvPr id="8" name="OSG User School 2022"/>
          <p:cNvSpPr/>
          <p:nvPr/>
        </p:nvSpPr>
        <p:spPr>
          <a:xfrm>
            <a:off x="199229" y="13237527"/>
            <a:ext cx="2675383" cy="28702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l">
              <a:defRPr sz="2200">
                <a:solidFill>
                  <a:srgbClr val="929292"/>
                </a:solidFill>
                <a:latin typeface="Myriad Pro Semibold"/>
                <a:ea typeface="Myriad Pro Semibold"/>
                <a:cs typeface="Myriad Pro Semibold"/>
                <a:sym typeface="Myriad Pro Semibold"/>
              </a:defRPr>
            </a:lvl1pPr>
          </a:lstStyle>
          <a:p>
            <a:pPr/>
            <a:r>
              <a:t>OSG User School 2022</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Lst>
  <p:transition xmlns:p14="http://schemas.microsoft.com/office/powerpoint/2010/main" spd="med" advClick="1"/>
  <p:txStyles>
    <p:titleStyle>
      <a:lvl1pPr marL="0" marR="0" indent="0" algn="l" defTabSz="821531" rtl="0" latinLnBrk="0">
        <a:lnSpc>
          <a:spcPct val="100000"/>
        </a:lnSpc>
        <a:spcBef>
          <a:spcPts val="0"/>
        </a:spcBef>
        <a:spcAft>
          <a:spcPts val="0"/>
        </a:spcAft>
        <a:buClrTx/>
        <a:buSzTx/>
        <a:buFontTx/>
        <a:buNone/>
        <a:tabLst/>
        <a:defRPr b="1" baseline="0" cap="none" i="0" spc="0" strike="noStrike" sz="8400" u="none">
          <a:solidFill>
            <a:srgbClr val="003960"/>
          </a:solidFill>
          <a:uFillTx/>
          <a:latin typeface="+mn-lt"/>
          <a:ea typeface="+mn-ea"/>
          <a:cs typeface="+mn-cs"/>
          <a:sym typeface="Myriad Pro"/>
        </a:defRPr>
      </a:lvl1pPr>
      <a:lvl2pPr marL="0" marR="0" indent="457200" algn="l" defTabSz="821531" rtl="0" latinLnBrk="0">
        <a:lnSpc>
          <a:spcPct val="100000"/>
        </a:lnSpc>
        <a:spcBef>
          <a:spcPts val="0"/>
        </a:spcBef>
        <a:spcAft>
          <a:spcPts val="0"/>
        </a:spcAft>
        <a:buClrTx/>
        <a:buSzTx/>
        <a:buFontTx/>
        <a:buNone/>
        <a:tabLst/>
        <a:defRPr b="1" baseline="0" cap="none" i="0" spc="0" strike="noStrike" sz="8400" u="none">
          <a:solidFill>
            <a:srgbClr val="003960"/>
          </a:solidFill>
          <a:uFillTx/>
          <a:latin typeface="+mn-lt"/>
          <a:ea typeface="+mn-ea"/>
          <a:cs typeface="+mn-cs"/>
          <a:sym typeface="Myriad Pro"/>
        </a:defRPr>
      </a:lvl2pPr>
      <a:lvl3pPr marL="0" marR="0" indent="914400" algn="l" defTabSz="821531" rtl="0" latinLnBrk="0">
        <a:lnSpc>
          <a:spcPct val="100000"/>
        </a:lnSpc>
        <a:spcBef>
          <a:spcPts val="0"/>
        </a:spcBef>
        <a:spcAft>
          <a:spcPts val="0"/>
        </a:spcAft>
        <a:buClrTx/>
        <a:buSzTx/>
        <a:buFontTx/>
        <a:buNone/>
        <a:tabLst/>
        <a:defRPr b="1" baseline="0" cap="none" i="0" spc="0" strike="noStrike" sz="8400" u="none">
          <a:solidFill>
            <a:srgbClr val="003960"/>
          </a:solidFill>
          <a:uFillTx/>
          <a:latin typeface="+mn-lt"/>
          <a:ea typeface="+mn-ea"/>
          <a:cs typeface="+mn-cs"/>
          <a:sym typeface="Myriad Pro"/>
        </a:defRPr>
      </a:lvl3pPr>
      <a:lvl4pPr marL="0" marR="0" indent="1371600" algn="l" defTabSz="821531" rtl="0" latinLnBrk="0">
        <a:lnSpc>
          <a:spcPct val="100000"/>
        </a:lnSpc>
        <a:spcBef>
          <a:spcPts val="0"/>
        </a:spcBef>
        <a:spcAft>
          <a:spcPts val="0"/>
        </a:spcAft>
        <a:buClrTx/>
        <a:buSzTx/>
        <a:buFontTx/>
        <a:buNone/>
        <a:tabLst/>
        <a:defRPr b="1" baseline="0" cap="none" i="0" spc="0" strike="noStrike" sz="8400" u="none">
          <a:solidFill>
            <a:srgbClr val="003960"/>
          </a:solidFill>
          <a:uFillTx/>
          <a:latin typeface="+mn-lt"/>
          <a:ea typeface="+mn-ea"/>
          <a:cs typeface="+mn-cs"/>
          <a:sym typeface="Myriad Pro"/>
        </a:defRPr>
      </a:lvl4pPr>
      <a:lvl5pPr marL="0" marR="0" indent="1828800" algn="l" defTabSz="821531" rtl="0" latinLnBrk="0">
        <a:lnSpc>
          <a:spcPct val="100000"/>
        </a:lnSpc>
        <a:spcBef>
          <a:spcPts val="0"/>
        </a:spcBef>
        <a:spcAft>
          <a:spcPts val="0"/>
        </a:spcAft>
        <a:buClrTx/>
        <a:buSzTx/>
        <a:buFontTx/>
        <a:buNone/>
        <a:tabLst/>
        <a:defRPr b="1" baseline="0" cap="none" i="0" spc="0" strike="noStrike" sz="8400" u="none">
          <a:solidFill>
            <a:srgbClr val="003960"/>
          </a:solidFill>
          <a:uFillTx/>
          <a:latin typeface="+mn-lt"/>
          <a:ea typeface="+mn-ea"/>
          <a:cs typeface="+mn-cs"/>
          <a:sym typeface="Myriad Pro"/>
        </a:defRPr>
      </a:lvl5pPr>
      <a:lvl6pPr marL="0" marR="0" indent="2286000" algn="l" defTabSz="821531" rtl="0" latinLnBrk="0">
        <a:lnSpc>
          <a:spcPct val="100000"/>
        </a:lnSpc>
        <a:spcBef>
          <a:spcPts val="0"/>
        </a:spcBef>
        <a:spcAft>
          <a:spcPts val="0"/>
        </a:spcAft>
        <a:buClrTx/>
        <a:buSzTx/>
        <a:buFontTx/>
        <a:buNone/>
        <a:tabLst/>
        <a:defRPr b="1" baseline="0" cap="none" i="0" spc="0" strike="noStrike" sz="8400" u="none">
          <a:solidFill>
            <a:srgbClr val="003960"/>
          </a:solidFill>
          <a:uFillTx/>
          <a:latin typeface="+mn-lt"/>
          <a:ea typeface="+mn-ea"/>
          <a:cs typeface="+mn-cs"/>
          <a:sym typeface="Myriad Pro"/>
        </a:defRPr>
      </a:lvl6pPr>
      <a:lvl7pPr marL="0" marR="0" indent="2743200" algn="l" defTabSz="821531" rtl="0" latinLnBrk="0">
        <a:lnSpc>
          <a:spcPct val="100000"/>
        </a:lnSpc>
        <a:spcBef>
          <a:spcPts val="0"/>
        </a:spcBef>
        <a:spcAft>
          <a:spcPts val="0"/>
        </a:spcAft>
        <a:buClrTx/>
        <a:buSzTx/>
        <a:buFontTx/>
        <a:buNone/>
        <a:tabLst/>
        <a:defRPr b="1" baseline="0" cap="none" i="0" spc="0" strike="noStrike" sz="8400" u="none">
          <a:solidFill>
            <a:srgbClr val="003960"/>
          </a:solidFill>
          <a:uFillTx/>
          <a:latin typeface="+mn-lt"/>
          <a:ea typeface="+mn-ea"/>
          <a:cs typeface="+mn-cs"/>
          <a:sym typeface="Myriad Pro"/>
        </a:defRPr>
      </a:lvl7pPr>
      <a:lvl8pPr marL="0" marR="0" indent="3200400" algn="l" defTabSz="821531" rtl="0" latinLnBrk="0">
        <a:lnSpc>
          <a:spcPct val="100000"/>
        </a:lnSpc>
        <a:spcBef>
          <a:spcPts val="0"/>
        </a:spcBef>
        <a:spcAft>
          <a:spcPts val="0"/>
        </a:spcAft>
        <a:buClrTx/>
        <a:buSzTx/>
        <a:buFontTx/>
        <a:buNone/>
        <a:tabLst/>
        <a:defRPr b="1" baseline="0" cap="none" i="0" spc="0" strike="noStrike" sz="8400" u="none">
          <a:solidFill>
            <a:srgbClr val="003960"/>
          </a:solidFill>
          <a:uFillTx/>
          <a:latin typeface="+mn-lt"/>
          <a:ea typeface="+mn-ea"/>
          <a:cs typeface="+mn-cs"/>
          <a:sym typeface="Myriad Pro"/>
        </a:defRPr>
      </a:lvl8pPr>
      <a:lvl9pPr marL="0" marR="0" indent="3657600" algn="l" defTabSz="821531" rtl="0" latinLnBrk="0">
        <a:lnSpc>
          <a:spcPct val="100000"/>
        </a:lnSpc>
        <a:spcBef>
          <a:spcPts val="0"/>
        </a:spcBef>
        <a:spcAft>
          <a:spcPts val="0"/>
        </a:spcAft>
        <a:buClrTx/>
        <a:buSzTx/>
        <a:buFontTx/>
        <a:buNone/>
        <a:tabLst/>
        <a:defRPr b="1" baseline="0" cap="none" i="0" spc="0" strike="noStrike" sz="8400" u="none">
          <a:solidFill>
            <a:srgbClr val="003960"/>
          </a:solidFill>
          <a:uFillTx/>
          <a:latin typeface="+mn-lt"/>
          <a:ea typeface="+mn-ea"/>
          <a:cs typeface="+mn-cs"/>
          <a:sym typeface="Myriad Pro"/>
        </a:defRPr>
      </a:lvl9pPr>
    </p:titleStyle>
    <p:bodyStyle>
      <a:lvl1pPr marL="762000" marR="0" indent="-762000" algn="l" defTabSz="821531" latinLnBrk="0">
        <a:lnSpc>
          <a:spcPct val="100000"/>
        </a:lnSpc>
        <a:spcBef>
          <a:spcPts val="0"/>
        </a:spcBef>
        <a:spcAft>
          <a:spcPts val="0"/>
        </a:spcAft>
        <a:buClrTx/>
        <a:buSzPct val="100000"/>
        <a:buFontTx/>
        <a:buChar char="•"/>
        <a:tabLst/>
        <a:defRPr b="0" baseline="0" cap="none" i="0" spc="0" strike="noStrike" sz="7200" u="none">
          <a:solidFill>
            <a:srgbClr val="003960"/>
          </a:solidFill>
          <a:uFillTx/>
          <a:latin typeface="+mn-lt"/>
          <a:ea typeface="+mn-ea"/>
          <a:cs typeface="+mn-cs"/>
          <a:sym typeface="Myriad Pro"/>
        </a:defRPr>
      </a:lvl1pPr>
      <a:lvl2pPr marL="1606061" marR="0" indent="-844061" algn="l" defTabSz="821531" latinLnBrk="0">
        <a:lnSpc>
          <a:spcPct val="100000"/>
        </a:lnSpc>
        <a:spcBef>
          <a:spcPts val="0"/>
        </a:spcBef>
        <a:spcAft>
          <a:spcPts val="0"/>
        </a:spcAft>
        <a:buClrTx/>
        <a:buSzPct val="100000"/>
        <a:buFontTx/>
        <a:buChar char="–"/>
        <a:tabLst/>
        <a:defRPr b="0" baseline="0" cap="none" i="0" spc="0" strike="noStrike" sz="7200" u="none">
          <a:solidFill>
            <a:srgbClr val="003960"/>
          </a:solidFill>
          <a:uFillTx/>
          <a:latin typeface="+mn-lt"/>
          <a:ea typeface="+mn-ea"/>
          <a:cs typeface="+mn-cs"/>
          <a:sym typeface="Myriad Pro"/>
        </a:defRPr>
      </a:lvl2pPr>
      <a:lvl3pPr marL="2091764" marR="0" indent="-1075764" algn="l" defTabSz="821531" latinLnBrk="0">
        <a:lnSpc>
          <a:spcPct val="100000"/>
        </a:lnSpc>
        <a:spcBef>
          <a:spcPts val="0"/>
        </a:spcBef>
        <a:spcAft>
          <a:spcPts val="0"/>
        </a:spcAft>
        <a:buClrTx/>
        <a:buSzPct val="150000"/>
        <a:buFontTx/>
        <a:buChar char="•"/>
        <a:tabLst/>
        <a:defRPr b="0" baseline="0" cap="none" i="0" spc="0" strike="noStrike" sz="7200" u="none">
          <a:solidFill>
            <a:srgbClr val="003960"/>
          </a:solidFill>
          <a:uFillTx/>
          <a:latin typeface="+mn-lt"/>
          <a:ea typeface="+mn-ea"/>
          <a:cs typeface="+mn-cs"/>
          <a:sym typeface="Myriad Pro"/>
        </a:defRPr>
      </a:lvl3pPr>
      <a:lvl4pPr marL="2743200" marR="0" indent="-1219200" algn="l" defTabSz="821531" latinLnBrk="0">
        <a:lnSpc>
          <a:spcPct val="100000"/>
        </a:lnSpc>
        <a:spcBef>
          <a:spcPts val="0"/>
        </a:spcBef>
        <a:spcAft>
          <a:spcPts val="0"/>
        </a:spcAft>
        <a:buClrTx/>
        <a:buSzPct val="150000"/>
        <a:buFontTx/>
        <a:buChar char="•"/>
        <a:tabLst/>
        <a:defRPr b="0" baseline="0" cap="none" i="0" spc="0" strike="noStrike" sz="7200" u="none">
          <a:solidFill>
            <a:srgbClr val="003960"/>
          </a:solidFill>
          <a:uFillTx/>
          <a:latin typeface="+mn-lt"/>
          <a:ea typeface="+mn-ea"/>
          <a:cs typeface="+mn-cs"/>
          <a:sym typeface="Myriad Pro"/>
        </a:defRPr>
      </a:lvl4pPr>
      <a:lvl5pPr marL="3251200" marR="0" indent="-1219200" algn="l" defTabSz="821531" latinLnBrk="0">
        <a:lnSpc>
          <a:spcPct val="100000"/>
        </a:lnSpc>
        <a:spcBef>
          <a:spcPts val="0"/>
        </a:spcBef>
        <a:spcAft>
          <a:spcPts val="0"/>
        </a:spcAft>
        <a:buClrTx/>
        <a:buSzPct val="150000"/>
        <a:buFontTx/>
        <a:buChar char="•"/>
        <a:tabLst/>
        <a:defRPr b="0" baseline="0" cap="none" i="0" spc="0" strike="noStrike" sz="7200" u="none">
          <a:solidFill>
            <a:srgbClr val="003960"/>
          </a:solidFill>
          <a:uFillTx/>
          <a:latin typeface="+mn-lt"/>
          <a:ea typeface="+mn-ea"/>
          <a:cs typeface="+mn-cs"/>
          <a:sym typeface="Myriad Pro"/>
        </a:defRPr>
      </a:lvl5pPr>
      <a:lvl6pPr marL="3759200" marR="0" indent="-1219200" algn="l" defTabSz="821531" latinLnBrk="0">
        <a:lnSpc>
          <a:spcPct val="100000"/>
        </a:lnSpc>
        <a:spcBef>
          <a:spcPts val="0"/>
        </a:spcBef>
        <a:spcAft>
          <a:spcPts val="0"/>
        </a:spcAft>
        <a:buClrTx/>
        <a:buSzPct val="150000"/>
        <a:buFontTx/>
        <a:buChar char="•"/>
        <a:tabLst/>
        <a:defRPr b="0" baseline="0" cap="none" i="0" spc="0" strike="noStrike" sz="7200" u="none">
          <a:solidFill>
            <a:srgbClr val="003960"/>
          </a:solidFill>
          <a:uFillTx/>
          <a:latin typeface="+mn-lt"/>
          <a:ea typeface="+mn-ea"/>
          <a:cs typeface="+mn-cs"/>
          <a:sym typeface="Myriad Pro"/>
        </a:defRPr>
      </a:lvl6pPr>
      <a:lvl7pPr marL="4267200" marR="0" indent="-1219200" algn="l" defTabSz="821531" latinLnBrk="0">
        <a:lnSpc>
          <a:spcPct val="100000"/>
        </a:lnSpc>
        <a:spcBef>
          <a:spcPts val="0"/>
        </a:spcBef>
        <a:spcAft>
          <a:spcPts val="0"/>
        </a:spcAft>
        <a:buClrTx/>
        <a:buSzPct val="150000"/>
        <a:buFontTx/>
        <a:buChar char="•"/>
        <a:tabLst/>
        <a:defRPr b="0" baseline="0" cap="none" i="0" spc="0" strike="noStrike" sz="7200" u="none">
          <a:solidFill>
            <a:srgbClr val="003960"/>
          </a:solidFill>
          <a:uFillTx/>
          <a:latin typeface="+mn-lt"/>
          <a:ea typeface="+mn-ea"/>
          <a:cs typeface="+mn-cs"/>
          <a:sym typeface="Myriad Pro"/>
        </a:defRPr>
      </a:lvl7pPr>
      <a:lvl8pPr marL="4775200" marR="0" indent="-1219200" algn="l" defTabSz="821531" latinLnBrk="0">
        <a:lnSpc>
          <a:spcPct val="100000"/>
        </a:lnSpc>
        <a:spcBef>
          <a:spcPts val="0"/>
        </a:spcBef>
        <a:spcAft>
          <a:spcPts val="0"/>
        </a:spcAft>
        <a:buClrTx/>
        <a:buSzPct val="150000"/>
        <a:buFontTx/>
        <a:buChar char="•"/>
        <a:tabLst/>
        <a:defRPr b="0" baseline="0" cap="none" i="0" spc="0" strike="noStrike" sz="7200" u="none">
          <a:solidFill>
            <a:srgbClr val="003960"/>
          </a:solidFill>
          <a:uFillTx/>
          <a:latin typeface="+mn-lt"/>
          <a:ea typeface="+mn-ea"/>
          <a:cs typeface="+mn-cs"/>
          <a:sym typeface="Myriad Pro"/>
        </a:defRPr>
      </a:lvl8pPr>
      <a:lvl9pPr marL="5283200" marR="0" indent="-1219200" algn="l" defTabSz="821531" latinLnBrk="0">
        <a:lnSpc>
          <a:spcPct val="100000"/>
        </a:lnSpc>
        <a:spcBef>
          <a:spcPts val="0"/>
        </a:spcBef>
        <a:spcAft>
          <a:spcPts val="0"/>
        </a:spcAft>
        <a:buClrTx/>
        <a:buSzPct val="150000"/>
        <a:buFontTx/>
        <a:buChar char="•"/>
        <a:tabLst/>
        <a:defRPr b="0" baseline="0" cap="none" i="0" spc="0" strike="noStrike" sz="7200" u="none">
          <a:solidFill>
            <a:srgbClr val="003960"/>
          </a:solidFill>
          <a:uFillTx/>
          <a:latin typeface="+mn-lt"/>
          <a:ea typeface="+mn-ea"/>
          <a:cs typeface="+mn-cs"/>
          <a:sym typeface="Myriad Pro"/>
        </a:defRPr>
      </a:lvl9pPr>
    </p:bodyStyle>
    <p:otherStyle>
      <a:lvl1pPr marL="0" marR="0" indent="0" algn="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Myriad Pro Semibold"/>
        </a:defRPr>
      </a:lvl1pPr>
      <a:lvl2pPr marL="0" marR="0" indent="457200" algn="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Myriad Pro Semibold"/>
        </a:defRPr>
      </a:lvl2pPr>
      <a:lvl3pPr marL="0" marR="0" indent="914400" algn="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Myriad Pro Semibold"/>
        </a:defRPr>
      </a:lvl3pPr>
      <a:lvl4pPr marL="0" marR="0" indent="1371600" algn="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Myriad Pro Semibold"/>
        </a:defRPr>
      </a:lvl4pPr>
      <a:lvl5pPr marL="0" marR="0" indent="1828800" algn="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Myriad Pro Semibold"/>
        </a:defRPr>
      </a:lvl5pPr>
      <a:lvl6pPr marL="0" marR="0" indent="2286000" algn="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Myriad Pro Semibold"/>
        </a:defRPr>
      </a:lvl6pPr>
      <a:lvl7pPr marL="0" marR="0" indent="2743200" algn="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Myriad Pro Semibold"/>
        </a:defRPr>
      </a:lvl7pPr>
      <a:lvl8pPr marL="0" marR="0" indent="3200400" algn="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Myriad Pro Semibold"/>
        </a:defRPr>
      </a:lvl8pPr>
      <a:lvl9pPr marL="0" marR="0" indent="3657600" algn="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Myriad Pro Semibol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osg-htc.org/acknowledging" TargetMode="Externa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Relationship Id="rId3" Type="http://schemas.openxmlformats.org/officeDocument/2006/relationships/image" Target="../media/image3.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Relationship Id="rId3" Type="http://schemas.openxmlformats.org/officeDocument/2006/relationships/image" Target="../media/image3.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Introduction to OSG"/>
          <p:cNvSpPr txBox="1"/>
          <p:nvPr>
            <p:ph type="ctrTitle"/>
          </p:nvPr>
        </p:nvSpPr>
        <p:spPr>
          <a:prstGeom prst="rect">
            <a:avLst/>
          </a:prstGeom>
        </p:spPr>
        <p:txBody>
          <a:bodyPr/>
          <a:lstStyle/>
          <a:p>
            <a:pPr/>
            <a:r>
              <a:t>Introduction to OSG</a:t>
            </a:r>
          </a:p>
        </p:txBody>
      </p:sp>
      <p:sp>
        <p:nvSpPr>
          <p:cNvPr id="55" name="Tim Cartwright…"/>
          <p:cNvSpPr txBox="1"/>
          <p:nvPr>
            <p:ph type="subTitle" sz="half" idx="1"/>
          </p:nvPr>
        </p:nvSpPr>
        <p:spPr>
          <a:prstGeom prst="rect">
            <a:avLst/>
          </a:prstGeom>
        </p:spPr>
        <p:txBody>
          <a:bodyPr/>
          <a:lstStyle/>
          <a:p>
            <a:pPr/>
            <a:r>
              <a:t>Tim Cartwright</a:t>
            </a:r>
          </a:p>
          <a:p>
            <a:pPr lvl="1"/>
            <a:r>
              <a:t>OSG Deputy Executive Director and OSG User School Director</a:t>
            </a:r>
          </a:p>
          <a:p>
            <a:pPr lvl="1"/>
            <a:r>
              <a:t>University of Wisconsin–Madison</a:t>
            </a:r>
          </a:p>
        </p:txBody>
      </p:sp>
      <p:sp>
        <p:nvSpPr>
          <p:cNvPr id="56" name="Slide Number"/>
          <p:cNvSpPr txBox="1"/>
          <p:nvPr>
            <p:ph type="sldNum" sz="quarter" idx="2"/>
          </p:nvPr>
        </p:nvSpPr>
        <p:spPr>
          <a:xfrm>
            <a:off x="23886058" y="13233400"/>
            <a:ext cx="162459" cy="28702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OSG is a Consortium:…"/>
          <p:cNvSpPr txBox="1"/>
          <p:nvPr>
            <p:ph type="body" idx="1"/>
          </p:nvPr>
        </p:nvSpPr>
        <p:spPr>
          <a:prstGeom prst="rect">
            <a:avLst/>
          </a:prstGeom>
        </p:spPr>
        <p:txBody>
          <a:bodyPr/>
          <a:lstStyle/>
          <a:p>
            <a:pPr/>
            <a:r>
              <a:t>OSG is a Consortium:</a:t>
            </a:r>
          </a:p>
          <a:p>
            <a:pPr marL="0" indent="0">
              <a:spcBef>
                <a:spcPts val="3000"/>
              </a:spcBef>
              <a:buSzTx/>
              <a:buNone/>
              <a:defRPr sz="3100"/>
            </a:pPr>
            <a:r>
              <a:t>The OSG consortium of research collaborations, campuses, national laboratories, and software providers is dedicated to the advancement of all open science via the practice of distributed High Throughput Computing (dHTC), and to the advancement of its state of the art. Established in 2005, the OSG operates a fabric of dHTC services for the National S&amp;E community </a:t>
            </a:r>
            <a:r>
              <a:rPr i="1"/>
              <a:t>[OSG home page]</a:t>
            </a:r>
          </a:p>
          <a:p>
            <a:pPr/>
            <a:r>
              <a:t>In this view, OSG </a:t>
            </a:r>
            <a:r>
              <a:rPr i="1">
                <a:latin typeface="Myriad Pro Semibold"/>
                <a:ea typeface="Myriad Pro Semibold"/>
                <a:cs typeface="Myriad Pro Semibold"/>
                <a:sym typeface="Myriad Pro Semibold"/>
              </a:rPr>
              <a:t>is</a:t>
            </a:r>
            <a:r>
              <a:t> people, including:</a:t>
            </a:r>
          </a:p>
          <a:p>
            <a:pPr lvl="1"/>
            <a:r>
              <a:t>Users: Researchers like you!</a:t>
            </a:r>
          </a:p>
          <a:p>
            <a:pPr lvl="2"/>
            <a:r>
              <a:t>From individual PIs to international collaborations of thousands</a:t>
            </a:r>
          </a:p>
          <a:p>
            <a:pPr lvl="1"/>
            <a:r>
              <a:t>Resource Providers</a:t>
            </a:r>
          </a:p>
          <a:p>
            <a:pPr lvl="2"/>
            <a:r>
              <a:t>Fun fact: OSG does not own or operate most of the resources!</a:t>
            </a:r>
          </a:p>
          <a:p>
            <a:pPr lvl="1"/>
            <a:r>
              <a:t>Team</a:t>
            </a:r>
          </a:p>
          <a:p>
            <a:pPr lvl="2"/>
            <a:r>
              <a:t>We provide support, infrastructure, new features, etc.</a:t>
            </a:r>
          </a:p>
        </p:txBody>
      </p:sp>
      <p:sp>
        <p:nvSpPr>
          <p:cNvPr id="120" name="OSG Defined, Version 1"/>
          <p:cNvSpPr txBox="1"/>
          <p:nvPr>
            <p:ph type="title"/>
          </p:nvPr>
        </p:nvSpPr>
        <p:spPr>
          <a:prstGeom prst="rect">
            <a:avLst/>
          </a:prstGeom>
        </p:spPr>
        <p:txBody>
          <a:bodyPr/>
          <a:lstStyle/>
          <a:p>
            <a:pPr/>
            <a:r>
              <a:t>OSG Defined, Version 1</a:t>
            </a:r>
          </a:p>
        </p:txBody>
      </p:sp>
      <p:sp>
        <p:nvSpPr>
          <p:cNvPr id="12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Some people think of OSG as pools of resources (even though OSG does not own resources!)…"/>
          <p:cNvSpPr txBox="1"/>
          <p:nvPr>
            <p:ph type="body" idx="1"/>
          </p:nvPr>
        </p:nvSpPr>
        <p:spPr>
          <a:prstGeom prst="rect">
            <a:avLst/>
          </a:prstGeom>
        </p:spPr>
        <p:txBody>
          <a:bodyPr/>
          <a:lstStyle/>
          <a:p>
            <a:pPr/>
            <a:r>
              <a:t>Some people think of OSG as pools of resources</a:t>
            </a:r>
            <a:br/>
            <a:r>
              <a:t>(even though OSG does not own resources!)</a:t>
            </a:r>
          </a:p>
          <a:p>
            <a:pPr>
              <a:spcBef>
                <a:spcPts val="4200"/>
              </a:spcBef>
            </a:pPr>
            <a:r>
              <a:t>What is a pool of resources?</a:t>
            </a:r>
          </a:p>
          <a:p>
            <a:pPr lvl="1">
              <a:spcBef>
                <a:spcPts val="2100"/>
              </a:spcBef>
            </a:pPr>
            <a:r>
              <a:t>Resources – a set of compute, storage, and other systems that can come and go over time</a:t>
            </a:r>
          </a:p>
          <a:p>
            <a:pPr lvl="1">
              <a:spcBef>
                <a:spcPts val="2100"/>
              </a:spcBef>
            </a:pPr>
            <a:r>
              <a:t>Services – software infrastructure that manages resources and makes features available</a:t>
            </a:r>
          </a:p>
          <a:p>
            <a:pPr lvl="1">
              <a:spcBef>
                <a:spcPts val="2100"/>
              </a:spcBef>
            </a:pPr>
            <a:r>
              <a:t>Access Point(s) – where users go</a:t>
            </a:r>
          </a:p>
        </p:txBody>
      </p:sp>
      <p:sp>
        <p:nvSpPr>
          <p:cNvPr id="124" name="OSG Defined, Version 2"/>
          <p:cNvSpPr txBox="1"/>
          <p:nvPr>
            <p:ph type="title"/>
          </p:nvPr>
        </p:nvSpPr>
        <p:spPr>
          <a:prstGeom prst="rect">
            <a:avLst/>
          </a:prstGeom>
        </p:spPr>
        <p:txBody>
          <a:bodyPr/>
          <a:lstStyle/>
          <a:p>
            <a:pPr/>
            <a:r>
              <a:t>OSG Defined, Version 2</a:t>
            </a:r>
          </a:p>
        </p:txBody>
      </p:sp>
      <p:sp>
        <p:nvSpPr>
          <p:cNvPr id="12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For a user, the Access Point is OSG (or part of it)…"/>
          <p:cNvSpPr txBox="1"/>
          <p:nvPr>
            <p:ph type="body" idx="1"/>
          </p:nvPr>
        </p:nvSpPr>
        <p:spPr>
          <a:prstGeom prst="rect">
            <a:avLst/>
          </a:prstGeom>
        </p:spPr>
        <p:txBody>
          <a:bodyPr/>
          <a:lstStyle/>
          <a:p>
            <a:pPr/>
            <a:r>
              <a:t>For a user, the Access Point </a:t>
            </a:r>
            <a:r>
              <a:rPr b="1" i="1"/>
              <a:t>is</a:t>
            </a:r>
            <a:r>
              <a:t> OSG (or part of it)</a:t>
            </a:r>
          </a:p>
          <a:p>
            <a:pPr lvl="1">
              <a:spcBef>
                <a:spcPts val="4200"/>
              </a:spcBef>
            </a:pPr>
            <a:r>
              <a:t>Where you go to do computing</a:t>
            </a:r>
          </a:p>
          <a:p>
            <a:pPr lvl="1">
              <a:spcBef>
                <a:spcPts val="4200"/>
              </a:spcBef>
            </a:pPr>
            <a:r>
              <a:t>Has access to resources (constantly changing)</a:t>
            </a:r>
          </a:p>
          <a:p>
            <a:pPr lvl="1">
              <a:spcBef>
                <a:spcPts val="4200"/>
              </a:spcBef>
            </a:pPr>
            <a:r>
              <a:t>Provides means for accessing data (see Wednesday)</a:t>
            </a:r>
          </a:p>
        </p:txBody>
      </p:sp>
      <p:sp>
        <p:nvSpPr>
          <p:cNvPr id="128" name="OSG Defined, Version 3"/>
          <p:cNvSpPr txBox="1"/>
          <p:nvPr>
            <p:ph type="title"/>
          </p:nvPr>
        </p:nvSpPr>
        <p:spPr>
          <a:prstGeom prst="rect">
            <a:avLst/>
          </a:prstGeom>
        </p:spPr>
        <p:txBody>
          <a:bodyPr/>
          <a:lstStyle/>
          <a:p>
            <a:pPr/>
            <a:r>
              <a:t>OSG Defined, Version 3</a:t>
            </a:r>
          </a:p>
        </p:txBody>
      </p:sp>
      <p:sp>
        <p:nvSpPr>
          <p:cNvPr id="12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2" name="OSPool Contributors (most)"/>
          <p:cNvSpPr txBox="1"/>
          <p:nvPr>
            <p:ph type="title"/>
          </p:nvPr>
        </p:nvSpPr>
        <p:spPr>
          <a:prstGeom prst="rect">
            <a:avLst/>
          </a:prstGeom>
        </p:spPr>
        <p:txBody>
          <a:bodyPr/>
          <a:lstStyle/>
          <a:p>
            <a:pPr/>
            <a:r>
              <a:t>OSPool Contributors</a:t>
            </a:r>
            <a:r>
              <a:rPr b="0">
                <a:latin typeface="Myriad Pro Semibold"/>
                <a:ea typeface="Myriad Pro Semibold"/>
                <a:cs typeface="Myriad Pro Semibold"/>
                <a:sym typeface="Myriad Pro Semibold"/>
              </a:rPr>
              <a:t> (most)</a:t>
            </a:r>
          </a:p>
        </p:txBody>
      </p:sp>
      <p:pic>
        <p:nvPicPr>
          <p:cNvPr id="133" name="Image" descr="Image"/>
          <p:cNvPicPr>
            <a:picLocks noChangeAspect="1"/>
          </p:cNvPicPr>
          <p:nvPr/>
        </p:nvPicPr>
        <p:blipFill>
          <a:blip r:embed="rId2">
            <a:extLst/>
          </a:blip>
          <a:stretch>
            <a:fillRect/>
          </a:stretch>
        </p:blipFill>
        <p:spPr>
          <a:xfrm>
            <a:off x="1603509" y="2423599"/>
            <a:ext cx="21176982" cy="1005958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6" name="OSPool Usage"/>
          <p:cNvSpPr txBox="1"/>
          <p:nvPr>
            <p:ph type="title"/>
          </p:nvPr>
        </p:nvSpPr>
        <p:spPr>
          <a:prstGeom prst="rect">
            <a:avLst/>
          </a:prstGeom>
        </p:spPr>
        <p:txBody>
          <a:bodyPr/>
          <a:lstStyle/>
          <a:p>
            <a:pPr/>
            <a:r>
              <a:t>OSPool Usage</a:t>
            </a:r>
          </a:p>
        </p:txBody>
      </p:sp>
      <p:pic>
        <p:nvPicPr>
          <p:cNvPr id="137" name="Image" descr="Image"/>
          <p:cNvPicPr>
            <a:picLocks noChangeAspect="1"/>
          </p:cNvPicPr>
          <p:nvPr/>
        </p:nvPicPr>
        <p:blipFill>
          <a:blip r:embed="rId2">
            <a:extLst/>
          </a:blip>
          <a:stretch>
            <a:fillRect/>
          </a:stretch>
        </p:blipFill>
        <p:spPr>
          <a:xfrm>
            <a:off x="2206844" y="2717800"/>
            <a:ext cx="19970312" cy="965200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OSG: Getting Resources"/>
          <p:cNvSpPr txBox="1"/>
          <p:nvPr>
            <p:ph type="title"/>
          </p:nvPr>
        </p:nvSpPr>
        <p:spPr>
          <a:prstGeom prst="rect">
            <a:avLst/>
          </a:prstGeom>
        </p:spPr>
        <p:txBody>
          <a:bodyPr/>
          <a:lstStyle/>
          <a:p>
            <a:pPr/>
            <a:r>
              <a:t>OSG: Getting Resources</a:t>
            </a:r>
          </a:p>
        </p:txBody>
      </p:sp>
      <p:sp>
        <p:nvSpPr>
          <p:cNvPr id="14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Individual resources are contributed by owners…"/>
          <p:cNvSpPr txBox="1"/>
          <p:nvPr>
            <p:ph type="body" idx="1"/>
          </p:nvPr>
        </p:nvSpPr>
        <p:spPr>
          <a:prstGeom prst="rect">
            <a:avLst/>
          </a:prstGeom>
        </p:spPr>
        <p:txBody>
          <a:bodyPr/>
          <a:lstStyle/>
          <a:p>
            <a:pPr/>
            <a:r>
              <a:t>Individual resources are contributed by owners</a:t>
            </a:r>
          </a:p>
          <a:p>
            <a:pPr/>
            <a:r>
              <a:t>OSG services consolidate resources into a Pool</a:t>
            </a:r>
          </a:p>
          <a:p>
            <a:pPr/>
            <a:r>
              <a:t>Provide users with an Access Point into the Pool</a:t>
            </a:r>
          </a:p>
          <a:p>
            <a:pPr/>
            <a:r>
              <a:t>Automate management of resources and jobs</a:t>
            </a:r>
          </a:p>
          <a:p>
            <a:pPr/>
            <a:r>
              <a:t>Called distributed High Throughput Computing</a:t>
            </a:r>
            <a:br/>
            <a:r>
              <a:t>(dHTC)</a:t>
            </a:r>
          </a:p>
        </p:txBody>
      </p:sp>
      <p:sp>
        <p:nvSpPr>
          <p:cNvPr id="143" name="How OSG Gets Resources"/>
          <p:cNvSpPr txBox="1"/>
          <p:nvPr>
            <p:ph type="title"/>
          </p:nvPr>
        </p:nvSpPr>
        <p:spPr>
          <a:prstGeom prst="rect">
            <a:avLst/>
          </a:prstGeom>
        </p:spPr>
        <p:txBody>
          <a:bodyPr/>
          <a:lstStyle/>
          <a:p>
            <a:pPr/>
            <a:r>
              <a:t>How OSG Gets Resources</a:t>
            </a:r>
          </a:p>
        </p:txBody>
      </p:sp>
      <p:sp>
        <p:nvSpPr>
          <p:cNvPr id="14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7" name="OSG dHTC Diagram"/>
          <p:cNvSpPr txBox="1"/>
          <p:nvPr>
            <p:ph type="title"/>
          </p:nvPr>
        </p:nvSpPr>
        <p:spPr>
          <a:prstGeom prst="rect">
            <a:avLst/>
          </a:prstGeom>
        </p:spPr>
        <p:txBody>
          <a:bodyPr/>
          <a:lstStyle/>
          <a:p>
            <a:pPr/>
            <a:r>
              <a:t>OSG dHTC Diagram</a:t>
            </a:r>
          </a:p>
        </p:txBody>
      </p:sp>
      <p:graphicFrame>
        <p:nvGraphicFramePr>
          <p:cNvPr id="148" name="Wisconsin"/>
          <p:cNvGraphicFramePr/>
          <p:nvPr/>
        </p:nvGraphicFramePr>
        <p:xfrm>
          <a:off x="15628219" y="2771813"/>
          <a:ext cx="3540939" cy="2931287"/>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175000"/>
              </a:tblGrid>
              <a:tr h="634999">
                <a:tc>
                  <a:txBody>
                    <a:bodyPr/>
                    <a:lstStyle/>
                    <a:p>
                      <a:pPr algn="ctr" defTabSz="642937">
                        <a:spcBef>
                          <a:spcPts val="1000"/>
                        </a:spcBef>
                        <a:defRPr sz="1800"/>
                      </a:pPr>
                      <a:r>
                        <a:rPr sz="4000">
                          <a:latin typeface="Myriad Pro Semibold"/>
                          <a:ea typeface="Myriad Pro Semibold"/>
                          <a:cs typeface="Myriad Pro Semibold"/>
                        </a:rPr>
                        <a:t>Wisconsin</a:t>
                      </a:r>
                    </a:p>
                  </a:txBody>
                  <a:tcPr marL="0" marR="0" marT="0" marB="0" anchor="ctr" anchorCtr="0" horzOverflow="overflow">
                    <a:lnL/>
                    <a:lnR/>
                    <a:lnT/>
                    <a:solidFill>
                      <a:srgbClr val="000000">
                        <a:alpha val="0"/>
                      </a:srgbClr>
                    </a:solidFill>
                  </a:tcPr>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bl>
          </a:graphicData>
        </a:graphic>
      </p:graphicFrame>
      <p:sp>
        <p:nvSpPr>
          <p:cNvPr id="149" name="1. Before OSG…"/>
          <p:cNvSpPr txBox="1"/>
          <p:nvPr/>
        </p:nvSpPr>
        <p:spPr>
          <a:xfrm>
            <a:off x="812800" y="2717800"/>
            <a:ext cx="10254635" cy="226123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p>
            <a:pPr algn="l">
              <a:defRPr b="1" sz="7200">
                <a:solidFill>
                  <a:srgbClr val="FF6600"/>
                </a:solidFill>
                <a:latin typeface="+mn-lt"/>
                <a:ea typeface="+mn-ea"/>
                <a:cs typeface="+mn-cs"/>
                <a:sym typeface="Myriad Pro"/>
              </a:defRPr>
            </a:pPr>
            <a:r>
              <a:t>1. Before OSG</a:t>
            </a:r>
          </a:p>
          <a:p>
            <a:pPr algn="l">
              <a:lnSpc>
                <a:spcPts val="7600"/>
              </a:lnSpc>
              <a:defRPr sz="6400">
                <a:solidFill>
                  <a:srgbClr val="FF6600"/>
                </a:solidFill>
                <a:latin typeface="+mn-lt"/>
                <a:ea typeface="+mn-ea"/>
                <a:cs typeface="+mn-cs"/>
                <a:sym typeface="Myriad Pro"/>
              </a:defRPr>
            </a:pPr>
            <a:r>
              <a:t>Nothing available at Wisc.  😭</a:t>
            </a:r>
          </a:p>
        </p:txBody>
      </p:sp>
      <p:sp>
        <p:nvSpPr>
          <p:cNvPr id="150" name="Access Point…"/>
          <p:cNvSpPr txBox="1"/>
          <p:nvPr/>
        </p:nvSpPr>
        <p:spPr>
          <a:xfrm>
            <a:off x="812799" y="5466123"/>
            <a:ext cx="5161916" cy="4884573"/>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p>
            <a:pPr algn="l">
              <a:defRPr b="1" sz="7200">
                <a:solidFill>
                  <a:srgbClr val="003960"/>
                </a:solidFill>
                <a:latin typeface="+mn-lt"/>
                <a:ea typeface="+mn-ea"/>
                <a:cs typeface="+mn-cs"/>
                <a:sym typeface="Myriad Pro"/>
              </a:defRPr>
            </a:pPr>
            <a:r>
              <a:t>Access Point</a:t>
            </a:r>
          </a:p>
          <a:p>
            <a:pPr algn="l">
              <a:lnSpc>
                <a:spcPts val="4800"/>
              </a:lnSpc>
              <a:defRPr sz="3800">
                <a:solidFill>
                  <a:schemeClr val="accent1">
                    <a:lumOff val="-13575"/>
                  </a:schemeClr>
                </a:solidFill>
                <a:latin typeface="Menlo Regular"/>
                <a:ea typeface="Menlo Regular"/>
                <a:cs typeface="Menlo Regular"/>
                <a:sym typeface="Menlo Regular"/>
              </a:defRPr>
            </a:pPr>
            <a:r>
              <a:t>Job1.0</a:t>
            </a:r>
          </a:p>
          <a:p>
            <a:pPr algn="l">
              <a:lnSpc>
                <a:spcPts val="4800"/>
              </a:lnSpc>
              <a:defRPr sz="3800">
                <a:solidFill>
                  <a:schemeClr val="accent1">
                    <a:lumOff val="-13575"/>
                  </a:schemeClr>
                </a:solidFill>
                <a:latin typeface="Menlo Regular"/>
                <a:ea typeface="Menlo Regular"/>
                <a:cs typeface="Menlo Regular"/>
                <a:sym typeface="Menlo Regular"/>
              </a:defRPr>
            </a:pPr>
            <a:r>
              <a:t>Job1.1</a:t>
            </a:r>
          </a:p>
          <a:p>
            <a:pPr algn="l">
              <a:lnSpc>
                <a:spcPts val="4800"/>
              </a:lnSpc>
              <a:defRPr sz="3800">
                <a:solidFill>
                  <a:schemeClr val="accent1">
                    <a:lumOff val="-13575"/>
                  </a:schemeClr>
                </a:solidFill>
                <a:latin typeface="Menlo Regular"/>
                <a:ea typeface="Menlo Regular"/>
                <a:cs typeface="Menlo Regular"/>
                <a:sym typeface="Menlo Regular"/>
              </a:defRPr>
            </a:pPr>
            <a:r>
              <a:t>Job1.2</a:t>
            </a:r>
          </a:p>
          <a:p>
            <a:pPr algn="l">
              <a:lnSpc>
                <a:spcPts val="4800"/>
              </a:lnSpc>
              <a:defRPr sz="3800">
                <a:solidFill>
                  <a:schemeClr val="accent1">
                    <a:lumOff val="-13575"/>
                  </a:schemeClr>
                </a:solidFill>
                <a:latin typeface="Menlo Regular"/>
                <a:ea typeface="Menlo Regular"/>
                <a:cs typeface="Menlo Regular"/>
                <a:sym typeface="Menlo Regular"/>
              </a:defRPr>
            </a:pPr>
            <a:r>
              <a:t>Job1.3</a:t>
            </a:r>
          </a:p>
          <a:p>
            <a:pPr algn="l">
              <a:lnSpc>
                <a:spcPts val="4800"/>
              </a:lnSpc>
              <a:defRPr sz="3800">
                <a:solidFill>
                  <a:schemeClr val="accent1">
                    <a:lumOff val="-13575"/>
                  </a:schemeClr>
                </a:solidFill>
                <a:latin typeface="Menlo Regular"/>
                <a:ea typeface="Menlo Regular"/>
                <a:cs typeface="Menlo Regular"/>
                <a:sym typeface="Menlo Regular"/>
              </a:defRPr>
            </a:pPr>
            <a:r>
              <a:t>…</a:t>
            </a:r>
          </a:p>
          <a:p>
            <a:pPr algn="l">
              <a:lnSpc>
                <a:spcPts val="4800"/>
              </a:lnSpc>
              <a:defRPr sz="3800">
                <a:solidFill>
                  <a:schemeClr val="accent1">
                    <a:lumOff val="-13575"/>
                  </a:schemeClr>
                </a:solidFill>
                <a:latin typeface="Menlo Regular"/>
                <a:ea typeface="Menlo Regular"/>
                <a:cs typeface="Menlo Regular"/>
                <a:sym typeface="Menlo Regular"/>
              </a:defRPr>
            </a:pPr>
            <a:r>
              <a:t>Job1.1999</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3" name="OSG dHTC Diagram"/>
          <p:cNvSpPr txBox="1"/>
          <p:nvPr>
            <p:ph type="title"/>
          </p:nvPr>
        </p:nvSpPr>
        <p:spPr>
          <a:prstGeom prst="rect">
            <a:avLst/>
          </a:prstGeom>
        </p:spPr>
        <p:txBody>
          <a:bodyPr/>
          <a:lstStyle/>
          <a:p>
            <a:pPr/>
            <a:r>
              <a:t>OSG dHTC Diagram</a:t>
            </a:r>
          </a:p>
        </p:txBody>
      </p:sp>
      <p:graphicFrame>
        <p:nvGraphicFramePr>
          <p:cNvPr id="154" name="Wisconsin"/>
          <p:cNvGraphicFramePr/>
          <p:nvPr/>
        </p:nvGraphicFramePr>
        <p:xfrm>
          <a:off x="15628219" y="2771813"/>
          <a:ext cx="3540939" cy="2931287"/>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175000"/>
              </a:tblGrid>
              <a:tr h="634999">
                <a:tc>
                  <a:txBody>
                    <a:bodyPr/>
                    <a:lstStyle/>
                    <a:p>
                      <a:pPr algn="ctr" defTabSz="642937">
                        <a:spcBef>
                          <a:spcPts val="1000"/>
                        </a:spcBef>
                        <a:defRPr sz="1800"/>
                      </a:pPr>
                      <a:r>
                        <a:rPr sz="4000">
                          <a:latin typeface="Myriad Pro Semibold"/>
                          <a:ea typeface="Myriad Pro Semibold"/>
                          <a:cs typeface="Myriad Pro Semibold"/>
                        </a:rPr>
                        <a:t>Wisconsin</a:t>
                      </a:r>
                    </a:p>
                  </a:txBody>
                  <a:tcPr marL="0" marR="0" marT="0" marB="0" anchor="ctr" anchorCtr="0" horzOverflow="overflow">
                    <a:lnL/>
                    <a:lnR/>
                    <a:lnT/>
                    <a:solidFill>
                      <a:srgbClr val="000000">
                        <a:alpha val="0"/>
                      </a:srgbClr>
                    </a:solidFill>
                  </a:tcPr>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bl>
          </a:graphicData>
        </a:graphic>
      </p:graphicFrame>
      <p:graphicFrame>
        <p:nvGraphicFramePr>
          <p:cNvPr id="155" name="Chicago"/>
          <p:cNvGraphicFramePr/>
          <p:nvPr/>
        </p:nvGraphicFramePr>
        <p:xfrm>
          <a:off x="15628219" y="6743165"/>
          <a:ext cx="3540939" cy="2931287"/>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175000"/>
              </a:tblGrid>
              <a:tr h="634999">
                <a:tc>
                  <a:txBody>
                    <a:bodyPr/>
                    <a:lstStyle/>
                    <a:p>
                      <a:pPr algn="ctr" defTabSz="642937">
                        <a:spcBef>
                          <a:spcPts val="1000"/>
                        </a:spcBef>
                        <a:defRPr sz="1800"/>
                      </a:pPr>
                      <a:r>
                        <a:rPr sz="4000">
                          <a:latin typeface="Myriad Pro Semibold"/>
                          <a:ea typeface="Myriad Pro Semibold"/>
                          <a:cs typeface="Myriad Pro Semibold"/>
                        </a:rPr>
                        <a:t>Chicago</a:t>
                      </a:r>
                    </a:p>
                  </a:txBody>
                  <a:tcPr marL="0" marR="0" marT="0" marB="0" anchor="ctr" anchorCtr="0" horzOverflow="overflow">
                    <a:lnL/>
                    <a:lnR/>
                    <a:lnT/>
                    <a:solidFill>
                      <a:srgbClr val="000000">
                        <a:alpha val="0"/>
                      </a:srgbClr>
                    </a:solidFill>
                  </a:tcPr>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bl>
          </a:graphicData>
        </a:graphic>
      </p:graphicFrame>
      <p:graphicFrame>
        <p:nvGraphicFramePr>
          <p:cNvPr id="156" name="Nebraska"/>
          <p:cNvGraphicFramePr/>
          <p:nvPr/>
        </p:nvGraphicFramePr>
        <p:xfrm>
          <a:off x="11584584" y="4728938"/>
          <a:ext cx="3540939" cy="2931287"/>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175000"/>
              </a:tblGrid>
              <a:tr h="634999">
                <a:tc>
                  <a:txBody>
                    <a:bodyPr/>
                    <a:lstStyle/>
                    <a:p>
                      <a:pPr algn="ctr" defTabSz="642937">
                        <a:spcBef>
                          <a:spcPts val="1000"/>
                        </a:spcBef>
                        <a:defRPr sz="1800"/>
                      </a:pPr>
                      <a:r>
                        <a:rPr sz="4000">
                          <a:latin typeface="Myriad Pro Semibold"/>
                          <a:ea typeface="Myriad Pro Semibold"/>
                          <a:cs typeface="Myriad Pro Semibold"/>
                        </a:rPr>
                        <a:t>Nebraska</a:t>
                      </a:r>
                    </a:p>
                  </a:txBody>
                  <a:tcPr marL="0" marR="0" marT="0" marB="0" anchor="ctr" anchorCtr="0" horzOverflow="overflow">
                    <a:lnL/>
                    <a:lnR/>
                    <a:lnT/>
                    <a:solidFill>
                      <a:srgbClr val="000000">
                        <a:alpha val="0"/>
                      </a:srgbClr>
                    </a:solidFill>
                  </a:tcPr>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
</a:t>
                      </a: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bl>
          </a:graphicData>
        </a:graphic>
      </p:graphicFrame>
      <p:graphicFrame>
        <p:nvGraphicFramePr>
          <p:cNvPr id="157" name="San Diego"/>
          <p:cNvGraphicFramePr/>
          <p:nvPr/>
        </p:nvGraphicFramePr>
        <p:xfrm>
          <a:off x="11584584" y="9026573"/>
          <a:ext cx="3540939" cy="2931287"/>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175000"/>
              </a:tblGrid>
              <a:tr h="634999">
                <a:tc>
                  <a:txBody>
                    <a:bodyPr/>
                    <a:lstStyle/>
                    <a:p>
                      <a:pPr algn="ctr" defTabSz="642937">
                        <a:spcBef>
                          <a:spcPts val="1000"/>
                        </a:spcBef>
                        <a:defRPr sz="1800"/>
                      </a:pPr>
                      <a:r>
                        <a:rPr sz="4000">
                          <a:latin typeface="Myriad Pro Semibold"/>
                          <a:ea typeface="Myriad Pro Semibold"/>
                          <a:cs typeface="Myriad Pro Semibold"/>
                        </a:rPr>
                        <a:t>San Diego</a:t>
                      </a:r>
                    </a:p>
                  </a:txBody>
                  <a:tcPr marL="0" marR="0" marT="0" marB="0" anchor="ctr" anchorCtr="0" horzOverflow="overflow">
                    <a:lnL/>
                    <a:lnR/>
                    <a:lnT/>
                    <a:solidFill>
                      <a:srgbClr val="000000">
                        <a:alpha val="0"/>
                      </a:srgbClr>
                    </a:solidFill>
                  </a:tcPr>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bl>
          </a:graphicData>
        </a:graphic>
      </p:graphicFrame>
      <p:graphicFrame>
        <p:nvGraphicFramePr>
          <p:cNvPr id="158" name="Syracuse"/>
          <p:cNvGraphicFramePr/>
          <p:nvPr/>
        </p:nvGraphicFramePr>
        <p:xfrm>
          <a:off x="19659155" y="3563352"/>
          <a:ext cx="3540938" cy="2931287"/>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175000"/>
              </a:tblGrid>
              <a:tr h="634999">
                <a:tc>
                  <a:txBody>
                    <a:bodyPr/>
                    <a:lstStyle/>
                    <a:p>
                      <a:pPr algn="ctr" defTabSz="642937">
                        <a:spcBef>
                          <a:spcPts val="1000"/>
                        </a:spcBef>
                        <a:defRPr sz="1800"/>
                      </a:pPr>
                      <a:r>
                        <a:rPr sz="4000">
                          <a:latin typeface="Myriad Pro Semibold"/>
                          <a:ea typeface="Myriad Pro Semibold"/>
                          <a:cs typeface="Myriad Pro Semibold"/>
                        </a:rPr>
                        <a:t>Syracuse</a:t>
                      </a:r>
                    </a:p>
                  </a:txBody>
                  <a:tcPr marL="0" marR="0" marT="0" marB="0" anchor="ctr" anchorCtr="0" horzOverflow="overflow">
                    <a:lnL/>
                    <a:lnR/>
                    <a:lnT/>
                    <a:solidFill>
                      <a:srgbClr val="000000">
                        <a:alpha val="0"/>
                      </a:srgbClr>
                    </a:solidFill>
                  </a:tcPr>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bl>
          </a:graphicData>
        </a:graphic>
      </p:graphicFrame>
      <p:sp>
        <p:nvSpPr>
          <p:cNvPr id="159" name="2. Add resource contributors!"/>
          <p:cNvSpPr txBox="1"/>
          <p:nvPr/>
        </p:nvSpPr>
        <p:spPr>
          <a:xfrm>
            <a:off x="812800" y="2717800"/>
            <a:ext cx="12124002" cy="105219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algn="l">
              <a:defRPr b="1" sz="7200">
                <a:solidFill>
                  <a:srgbClr val="FF6600"/>
                </a:solidFill>
                <a:latin typeface="+mn-lt"/>
                <a:ea typeface="+mn-ea"/>
                <a:cs typeface="+mn-cs"/>
                <a:sym typeface="Myriad Pro"/>
              </a:defRPr>
            </a:lvl1pPr>
          </a:lstStyle>
          <a:p>
            <a:pPr/>
            <a:r>
              <a:t>2. Add resource contributors!</a:t>
            </a:r>
          </a:p>
        </p:txBody>
      </p:sp>
      <p:sp>
        <p:nvSpPr>
          <p:cNvPr id="160" name="Access Point…"/>
          <p:cNvSpPr txBox="1"/>
          <p:nvPr/>
        </p:nvSpPr>
        <p:spPr>
          <a:xfrm>
            <a:off x="812799" y="5466123"/>
            <a:ext cx="5161916" cy="4884573"/>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p>
            <a:pPr algn="l">
              <a:defRPr b="1" sz="7200">
                <a:solidFill>
                  <a:srgbClr val="003960"/>
                </a:solidFill>
                <a:latin typeface="+mn-lt"/>
                <a:ea typeface="+mn-ea"/>
                <a:cs typeface="+mn-cs"/>
                <a:sym typeface="Myriad Pro"/>
              </a:defRPr>
            </a:pPr>
            <a:r>
              <a:t>Access Point</a:t>
            </a:r>
          </a:p>
          <a:p>
            <a:pPr algn="l">
              <a:lnSpc>
                <a:spcPts val="4800"/>
              </a:lnSpc>
              <a:defRPr sz="3800">
                <a:solidFill>
                  <a:schemeClr val="accent1">
                    <a:lumOff val="-13575"/>
                  </a:schemeClr>
                </a:solidFill>
                <a:latin typeface="Menlo Regular"/>
                <a:ea typeface="Menlo Regular"/>
                <a:cs typeface="Menlo Regular"/>
                <a:sym typeface="Menlo Regular"/>
              </a:defRPr>
            </a:pPr>
            <a:r>
              <a:t>Job1.0</a:t>
            </a:r>
          </a:p>
          <a:p>
            <a:pPr algn="l">
              <a:lnSpc>
                <a:spcPts val="4800"/>
              </a:lnSpc>
              <a:defRPr sz="3800">
                <a:solidFill>
                  <a:schemeClr val="accent1">
                    <a:lumOff val="-13575"/>
                  </a:schemeClr>
                </a:solidFill>
                <a:latin typeface="Menlo Regular"/>
                <a:ea typeface="Menlo Regular"/>
                <a:cs typeface="Menlo Regular"/>
                <a:sym typeface="Menlo Regular"/>
              </a:defRPr>
            </a:pPr>
            <a:r>
              <a:t>Job1.1</a:t>
            </a:r>
          </a:p>
          <a:p>
            <a:pPr algn="l">
              <a:lnSpc>
                <a:spcPts val="4800"/>
              </a:lnSpc>
              <a:defRPr sz="3800">
                <a:solidFill>
                  <a:schemeClr val="accent1">
                    <a:lumOff val="-13575"/>
                  </a:schemeClr>
                </a:solidFill>
                <a:latin typeface="Menlo Regular"/>
                <a:ea typeface="Menlo Regular"/>
                <a:cs typeface="Menlo Regular"/>
                <a:sym typeface="Menlo Regular"/>
              </a:defRPr>
            </a:pPr>
            <a:r>
              <a:t>Job1.2</a:t>
            </a:r>
          </a:p>
          <a:p>
            <a:pPr algn="l">
              <a:lnSpc>
                <a:spcPts val="4800"/>
              </a:lnSpc>
              <a:defRPr sz="3800">
                <a:solidFill>
                  <a:schemeClr val="accent1">
                    <a:lumOff val="-13575"/>
                  </a:schemeClr>
                </a:solidFill>
                <a:latin typeface="Menlo Regular"/>
                <a:ea typeface="Menlo Regular"/>
                <a:cs typeface="Menlo Regular"/>
                <a:sym typeface="Menlo Regular"/>
              </a:defRPr>
            </a:pPr>
            <a:r>
              <a:t>Job1.3</a:t>
            </a:r>
          </a:p>
          <a:p>
            <a:pPr algn="l">
              <a:lnSpc>
                <a:spcPts val="4800"/>
              </a:lnSpc>
              <a:defRPr sz="3800">
                <a:solidFill>
                  <a:schemeClr val="accent1">
                    <a:lumOff val="-13575"/>
                  </a:schemeClr>
                </a:solidFill>
                <a:latin typeface="Menlo Regular"/>
                <a:ea typeface="Menlo Regular"/>
                <a:cs typeface="Menlo Regular"/>
                <a:sym typeface="Menlo Regular"/>
              </a:defRPr>
            </a:pPr>
            <a:r>
              <a:t>…</a:t>
            </a:r>
          </a:p>
          <a:p>
            <a:pPr algn="l">
              <a:lnSpc>
                <a:spcPts val="4800"/>
              </a:lnSpc>
              <a:defRPr sz="3800">
                <a:solidFill>
                  <a:schemeClr val="accent1">
                    <a:lumOff val="-13575"/>
                  </a:schemeClr>
                </a:solidFill>
                <a:latin typeface="Menlo Regular"/>
                <a:ea typeface="Menlo Regular"/>
                <a:cs typeface="Menlo Regular"/>
                <a:sym typeface="Menlo Regular"/>
              </a:defRPr>
            </a:pPr>
            <a:r>
              <a:t>Job1.1999</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3" name="OSG dHTC Diagram"/>
          <p:cNvSpPr txBox="1"/>
          <p:nvPr>
            <p:ph type="title"/>
          </p:nvPr>
        </p:nvSpPr>
        <p:spPr>
          <a:prstGeom prst="rect">
            <a:avLst/>
          </a:prstGeom>
        </p:spPr>
        <p:txBody>
          <a:bodyPr/>
          <a:lstStyle/>
          <a:p>
            <a:pPr/>
            <a:r>
              <a:t>OSG dHTC Diagram</a:t>
            </a:r>
          </a:p>
        </p:txBody>
      </p:sp>
      <p:graphicFrame>
        <p:nvGraphicFramePr>
          <p:cNvPr id="164" name="Wisconsin"/>
          <p:cNvGraphicFramePr/>
          <p:nvPr/>
        </p:nvGraphicFramePr>
        <p:xfrm>
          <a:off x="15628219" y="2771813"/>
          <a:ext cx="3540939" cy="2931287"/>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175000"/>
              </a:tblGrid>
              <a:tr h="634999">
                <a:tc>
                  <a:txBody>
                    <a:bodyPr/>
                    <a:lstStyle/>
                    <a:p>
                      <a:pPr algn="ctr" defTabSz="642937">
                        <a:spcBef>
                          <a:spcPts val="1000"/>
                        </a:spcBef>
                        <a:defRPr sz="1800"/>
                      </a:pPr>
                      <a:r>
                        <a:rPr sz="4000">
                          <a:latin typeface="Myriad Pro Semibold"/>
                          <a:ea typeface="Myriad Pro Semibold"/>
                          <a:cs typeface="Myriad Pro Semibold"/>
                        </a:rPr>
                        <a:t>Wisconsin</a:t>
                      </a:r>
                    </a:p>
                  </a:txBody>
                  <a:tcPr marL="0" marR="0" marT="0" marB="0" anchor="ctr" anchorCtr="0" horzOverflow="overflow">
                    <a:lnL/>
                    <a:lnR/>
                    <a:lnT/>
                    <a:solidFill>
                      <a:srgbClr val="000000">
                        <a:alpha val="0"/>
                      </a:srgbClr>
                    </a:solidFill>
                  </a:tcPr>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bl>
          </a:graphicData>
        </a:graphic>
      </p:graphicFrame>
      <p:graphicFrame>
        <p:nvGraphicFramePr>
          <p:cNvPr id="165" name="Chicago"/>
          <p:cNvGraphicFramePr/>
          <p:nvPr/>
        </p:nvGraphicFramePr>
        <p:xfrm>
          <a:off x="15628219" y="6743165"/>
          <a:ext cx="3540939" cy="2931287"/>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175000"/>
              </a:tblGrid>
              <a:tr h="634999">
                <a:tc>
                  <a:txBody>
                    <a:bodyPr/>
                    <a:lstStyle/>
                    <a:p>
                      <a:pPr algn="ctr" defTabSz="642937">
                        <a:spcBef>
                          <a:spcPts val="1000"/>
                        </a:spcBef>
                        <a:defRPr sz="1800"/>
                      </a:pPr>
                      <a:r>
                        <a:rPr sz="4000">
                          <a:latin typeface="Myriad Pro Semibold"/>
                          <a:ea typeface="Myriad Pro Semibold"/>
                          <a:cs typeface="Myriad Pro Semibold"/>
                        </a:rPr>
                        <a:t>Chicago</a:t>
                      </a:r>
                    </a:p>
                  </a:txBody>
                  <a:tcPr marL="0" marR="0" marT="0" marB="0" anchor="ctr" anchorCtr="0" horzOverflow="overflow">
                    <a:lnL/>
                    <a:lnR/>
                    <a:lnT/>
                    <a:solidFill>
                      <a:srgbClr val="000000">
                        <a:alpha val="0"/>
                      </a:srgbClr>
                    </a:solidFill>
                  </a:tcPr>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UC2
</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UC1
</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bl>
          </a:graphicData>
        </a:graphic>
      </p:graphicFrame>
      <p:graphicFrame>
        <p:nvGraphicFramePr>
          <p:cNvPr id="166" name="Nebraska"/>
          <p:cNvGraphicFramePr/>
          <p:nvPr/>
        </p:nvGraphicFramePr>
        <p:xfrm>
          <a:off x="11584584" y="4728938"/>
          <a:ext cx="3540939" cy="2931287"/>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175000"/>
              </a:tblGrid>
              <a:tr h="634999">
                <a:tc>
                  <a:txBody>
                    <a:bodyPr/>
                    <a:lstStyle/>
                    <a:p>
                      <a:pPr algn="ctr" defTabSz="642937">
                        <a:spcBef>
                          <a:spcPts val="1000"/>
                        </a:spcBef>
                        <a:defRPr sz="1800"/>
                      </a:pPr>
                      <a:r>
                        <a:rPr sz="4000">
                          <a:latin typeface="Myriad Pro Semibold"/>
                          <a:ea typeface="Myriad Pro Semibold"/>
                          <a:cs typeface="Myriad Pro Semibold"/>
                        </a:rPr>
                        <a:t>Nebraska</a:t>
                      </a:r>
                    </a:p>
                  </a:txBody>
                  <a:tcPr marL="0" marR="0" marT="0" marB="0" anchor="ctr" anchorCtr="0" horzOverflow="overflow">
                    <a:lnL/>
                    <a:lnR/>
                    <a:lnT/>
                    <a:solidFill>
                      <a:srgbClr val="000000">
                        <a:alpha val="0"/>
                      </a:srgbClr>
                    </a:solidFill>
                  </a:tcPr>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NU1
</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NU2
</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
</a:t>
                      </a: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bl>
          </a:graphicData>
        </a:graphic>
      </p:graphicFrame>
      <p:graphicFrame>
        <p:nvGraphicFramePr>
          <p:cNvPr id="167" name="San Diego"/>
          <p:cNvGraphicFramePr/>
          <p:nvPr/>
        </p:nvGraphicFramePr>
        <p:xfrm>
          <a:off x="11584584" y="9026573"/>
          <a:ext cx="3540939" cy="2931287"/>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175000"/>
              </a:tblGrid>
              <a:tr h="634999">
                <a:tc>
                  <a:txBody>
                    <a:bodyPr/>
                    <a:lstStyle/>
                    <a:p>
                      <a:pPr algn="ctr" defTabSz="642937">
                        <a:spcBef>
                          <a:spcPts val="1000"/>
                        </a:spcBef>
                        <a:defRPr sz="1800"/>
                      </a:pPr>
                      <a:r>
                        <a:rPr sz="4000">
                          <a:latin typeface="Myriad Pro Semibold"/>
                          <a:ea typeface="Myriad Pro Semibold"/>
                          <a:cs typeface="Myriad Pro Semibold"/>
                        </a:rPr>
                        <a:t>San Diego</a:t>
                      </a:r>
                    </a:p>
                  </a:txBody>
                  <a:tcPr marL="0" marR="0" marT="0" marB="0" anchor="ctr" anchorCtr="0" horzOverflow="overflow">
                    <a:lnL/>
                    <a:lnR/>
                    <a:lnT/>
                    <a:solidFill>
                      <a:srgbClr val="000000">
                        <a:alpha val="0"/>
                      </a:srgbClr>
                    </a:solidFill>
                  </a:tcPr>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SD2
</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SD1
</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SD3
</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bl>
          </a:graphicData>
        </a:graphic>
      </p:graphicFrame>
      <p:graphicFrame>
        <p:nvGraphicFramePr>
          <p:cNvPr id="168" name="Syracuse"/>
          <p:cNvGraphicFramePr/>
          <p:nvPr/>
        </p:nvGraphicFramePr>
        <p:xfrm>
          <a:off x="19659155" y="3563352"/>
          <a:ext cx="3540938" cy="2931287"/>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175000"/>
              </a:tblGrid>
              <a:tr h="634999">
                <a:tc>
                  <a:txBody>
                    <a:bodyPr/>
                    <a:lstStyle/>
                    <a:p>
                      <a:pPr algn="ctr" defTabSz="642937">
                        <a:spcBef>
                          <a:spcPts val="1000"/>
                        </a:spcBef>
                        <a:defRPr sz="1800"/>
                      </a:pPr>
                      <a:r>
                        <a:rPr sz="4000">
                          <a:latin typeface="Myriad Pro Semibold"/>
                          <a:ea typeface="Myriad Pro Semibold"/>
                          <a:cs typeface="Myriad Pro Semibold"/>
                        </a:rPr>
                        <a:t>Syracuse</a:t>
                      </a:r>
                    </a:p>
                  </a:txBody>
                  <a:tcPr marL="0" marR="0" marT="0" marB="0" anchor="ctr" anchorCtr="0" horzOverflow="overflow">
                    <a:lnL/>
                    <a:lnR/>
                    <a:lnT/>
                    <a:solidFill>
                      <a:srgbClr val="000000">
                        <a:alpha val="0"/>
                      </a:srgbClr>
                    </a:solidFill>
                  </a:tcPr>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SU1
</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SU4
</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SU2
</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SU3
</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bl>
          </a:graphicData>
        </a:graphic>
      </p:graphicFrame>
      <p:sp>
        <p:nvSpPr>
          <p:cNvPr id="169" name="3. Get resources (method #1)…"/>
          <p:cNvSpPr txBox="1"/>
          <p:nvPr/>
        </p:nvSpPr>
        <p:spPr>
          <a:xfrm>
            <a:off x="812800" y="2717800"/>
            <a:ext cx="11787658" cy="221043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p>
            <a:pPr algn="l">
              <a:defRPr b="1" sz="7200">
                <a:solidFill>
                  <a:srgbClr val="FF6600"/>
                </a:solidFill>
                <a:latin typeface="+mn-lt"/>
                <a:ea typeface="+mn-ea"/>
                <a:cs typeface="+mn-cs"/>
                <a:sym typeface="Myriad Pro"/>
              </a:defRPr>
            </a:pPr>
            <a:r>
              <a:t>3. Get resources (method #1)</a:t>
            </a:r>
          </a:p>
          <a:p>
            <a:pPr algn="l">
              <a:lnSpc>
                <a:spcPts val="7600"/>
              </a:lnSpc>
              <a:defRPr sz="6400">
                <a:solidFill>
                  <a:srgbClr val="FF6600"/>
                </a:solidFill>
                <a:latin typeface="+mn-lt"/>
                <a:ea typeface="+mn-ea"/>
                <a:cs typeface="+mn-cs"/>
                <a:sym typeface="Myriad Pro"/>
              </a:defRPr>
            </a:pPr>
            <a:r>
              <a:t>Try to run “pilots” at sites</a:t>
            </a:r>
          </a:p>
        </p:txBody>
      </p:sp>
      <p:sp>
        <p:nvSpPr>
          <p:cNvPr id="170" name="Access Point…"/>
          <p:cNvSpPr txBox="1"/>
          <p:nvPr/>
        </p:nvSpPr>
        <p:spPr>
          <a:xfrm>
            <a:off x="812799" y="5466123"/>
            <a:ext cx="5161916" cy="4884573"/>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p>
            <a:pPr algn="l">
              <a:defRPr b="1" sz="7200">
                <a:solidFill>
                  <a:srgbClr val="003960"/>
                </a:solidFill>
                <a:latin typeface="+mn-lt"/>
                <a:ea typeface="+mn-ea"/>
                <a:cs typeface="+mn-cs"/>
                <a:sym typeface="Myriad Pro"/>
              </a:defRPr>
            </a:pPr>
            <a:r>
              <a:t>Access Point</a:t>
            </a:r>
          </a:p>
          <a:p>
            <a:pPr algn="l">
              <a:lnSpc>
                <a:spcPts val="4800"/>
              </a:lnSpc>
              <a:defRPr sz="3800">
                <a:solidFill>
                  <a:schemeClr val="accent1">
                    <a:lumOff val="-13575"/>
                  </a:schemeClr>
                </a:solidFill>
                <a:latin typeface="Menlo Regular"/>
                <a:ea typeface="Menlo Regular"/>
                <a:cs typeface="Menlo Regular"/>
                <a:sym typeface="Menlo Regular"/>
              </a:defRPr>
            </a:pPr>
            <a:r>
              <a:t>Job1.0</a:t>
            </a:r>
          </a:p>
          <a:p>
            <a:pPr algn="l">
              <a:lnSpc>
                <a:spcPts val="4800"/>
              </a:lnSpc>
              <a:defRPr sz="3800">
                <a:solidFill>
                  <a:schemeClr val="accent1">
                    <a:lumOff val="-13575"/>
                  </a:schemeClr>
                </a:solidFill>
                <a:latin typeface="Menlo Regular"/>
                <a:ea typeface="Menlo Regular"/>
                <a:cs typeface="Menlo Regular"/>
                <a:sym typeface="Menlo Regular"/>
              </a:defRPr>
            </a:pPr>
            <a:r>
              <a:t>Job1.1</a:t>
            </a:r>
          </a:p>
          <a:p>
            <a:pPr algn="l">
              <a:lnSpc>
                <a:spcPts val="4800"/>
              </a:lnSpc>
              <a:defRPr sz="3800">
                <a:solidFill>
                  <a:schemeClr val="accent1">
                    <a:lumOff val="-13575"/>
                  </a:schemeClr>
                </a:solidFill>
                <a:latin typeface="Menlo Regular"/>
                <a:ea typeface="Menlo Regular"/>
                <a:cs typeface="Menlo Regular"/>
                <a:sym typeface="Menlo Regular"/>
              </a:defRPr>
            </a:pPr>
            <a:r>
              <a:t>Job1.2</a:t>
            </a:r>
          </a:p>
          <a:p>
            <a:pPr algn="l">
              <a:lnSpc>
                <a:spcPts val="4800"/>
              </a:lnSpc>
              <a:defRPr sz="3800">
                <a:solidFill>
                  <a:schemeClr val="accent1">
                    <a:lumOff val="-13575"/>
                  </a:schemeClr>
                </a:solidFill>
                <a:latin typeface="Menlo Regular"/>
                <a:ea typeface="Menlo Regular"/>
                <a:cs typeface="Menlo Regular"/>
                <a:sym typeface="Menlo Regular"/>
              </a:defRPr>
            </a:pPr>
            <a:r>
              <a:t>Job1.3</a:t>
            </a:r>
          </a:p>
          <a:p>
            <a:pPr algn="l">
              <a:lnSpc>
                <a:spcPts val="4800"/>
              </a:lnSpc>
              <a:defRPr sz="3800">
                <a:solidFill>
                  <a:schemeClr val="accent1">
                    <a:lumOff val="-13575"/>
                  </a:schemeClr>
                </a:solidFill>
                <a:latin typeface="Menlo Regular"/>
                <a:ea typeface="Menlo Regular"/>
                <a:cs typeface="Menlo Regular"/>
                <a:sym typeface="Menlo Regular"/>
              </a:defRPr>
            </a:pPr>
            <a:r>
              <a:t>…</a:t>
            </a:r>
          </a:p>
          <a:p>
            <a:pPr algn="l">
              <a:lnSpc>
                <a:spcPts val="4800"/>
              </a:lnSpc>
              <a:defRPr sz="3800">
                <a:solidFill>
                  <a:schemeClr val="accent1">
                    <a:lumOff val="-13575"/>
                  </a:schemeClr>
                </a:solidFill>
                <a:latin typeface="Menlo Regular"/>
                <a:ea typeface="Menlo Regular"/>
                <a:cs typeface="Menlo Regular"/>
                <a:sym typeface="Menlo Regular"/>
              </a:defRPr>
            </a:pPr>
            <a:r>
              <a:t>Job1.1999</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 name="So far, we have seen how to use HTC on one cluster…"/>
          <p:cNvSpPr txBox="1"/>
          <p:nvPr>
            <p:ph type="body" idx="1"/>
          </p:nvPr>
        </p:nvSpPr>
        <p:spPr>
          <a:prstGeom prst="rect">
            <a:avLst/>
          </a:prstGeom>
        </p:spPr>
        <p:txBody>
          <a:bodyPr/>
          <a:lstStyle/>
          <a:p>
            <a:pPr marL="0" indent="0">
              <a:buSzTx/>
              <a:buNone/>
            </a:pPr>
            <a:r>
              <a:t>So far, we have seen how to use HTC on one cluster</a:t>
            </a:r>
          </a:p>
          <a:p>
            <a:pPr marL="0" indent="0">
              <a:buSzTx/>
              <a:buNone/>
            </a:pPr>
          </a:p>
          <a:p>
            <a:pPr marL="0" indent="0">
              <a:buSzTx/>
              <a:buNone/>
              <a:defRPr i="1">
                <a:latin typeface="Myriad Pro Semibold"/>
                <a:ea typeface="Myriad Pro Semibold"/>
                <a:cs typeface="Myriad Pro Semibold"/>
                <a:sym typeface="Myriad Pro Semibold"/>
              </a:defRPr>
            </a:pPr>
            <a:r>
              <a:t>Sometimes, that is not enough!</a:t>
            </a:r>
          </a:p>
          <a:p>
            <a:pPr marL="0" indent="0" algn="r">
              <a:buSzTx/>
              <a:buNone/>
              <a:defRPr i="1" sz="6400">
                <a:latin typeface="Myriad Pro Light"/>
                <a:ea typeface="Myriad Pro Light"/>
                <a:cs typeface="Myriad Pro Light"/>
                <a:sym typeface="Myriad Pro Light"/>
              </a:defRPr>
            </a:pPr>
            <a:r>
              <a:t>(Don’t let computing hold back your science, remember?)</a:t>
            </a:r>
          </a:p>
          <a:p>
            <a:pPr marL="0" indent="0">
              <a:buSzTx/>
              <a:buNone/>
            </a:pPr>
          </a:p>
          <a:p>
            <a:pPr marL="0" indent="0">
              <a:buSzTx/>
              <a:buNone/>
            </a:pPr>
            <a:r>
              <a:t>Today, we see what it takes to get more resources *</a:t>
            </a:r>
          </a:p>
          <a:p>
            <a:pPr marL="0" indent="0">
              <a:buSzTx/>
              <a:buNone/>
            </a:pPr>
          </a:p>
          <a:p>
            <a:pPr marL="0" indent="0">
              <a:buSzTx/>
              <a:buNone/>
            </a:pPr>
          </a:p>
          <a:p>
            <a:pPr marL="0" indent="0">
              <a:buSzTx/>
              <a:buNone/>
              <a:defRPr i="1" sz="5300">
                <a:solidFill>
                  <a:srgbClr val="5B9DCB"/>
                </a:solidFill>
              </a:defRPr>
            </a:pPr>
            <a:r>
              <a:t>* </a:t>
            </a:r>
            <a:r>
              <a:rPr b="1"/>
              <a:t>Caveat:</a:t>
            </a:r>
            <a:r>
              <a:t> I will focus on compute resources; Wed. will focus on data.</a:t>
            </a:r>
          </a:p>
        </p:txBody>
      </p:sp>
      <p:sp>
        <p:nvSpPr>
          <p:cNvPr id="59" name="Overview"/>
          <p:cNvSpPr txBox="1"/>
          <p:nvPr>
            <p:ph type="title"/>
          </p:nvPr>
        </p:nvSpPr>
        <p:spPr>
          <a:prstGeom prst="rect">
            <a:avLst/>
          </a:prstGeom>
        </p:spPr>
        <p:txBody>
          <a:bodyPr/>
          <a:lstStyle/>
          <a:p>
            <a:pPr/>
            <a:r>
              <a:t>Overview</a:t>
            </a:r>
          </a:p>
        </p:txBody>
      </p:sp>
      <p:sp>
        <p:nvSpPr>
          <p:cNvPr id="60" name="Slide Number"/>
          <p:cNvSpPr txBox="1"/>
          <p:nvPr>
            <p:ph type="sldNum" sz="quarter" idx="2"/>
          </p:nvPr>
        </p:nvSpPr>
        <p:spPr>
          <a:xfrm>
            <a:off x="23886058" y="13233400"/>
            <a:ext cx="162459" cy="28702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3" name="OSG dHTC Diagram"/>
          <p:cNvSpPr txBox="1"/>
          <p:nvPr>
            <p:ph type="title"/>
          </p:nvPr>
        </p:nvSpPr>
        <p:spPr>
          <a:prstGeom prst="rect">
            <a:avLst/>
          </a:prstGeom>
        </p:spPr>
        <p:txBody>
          <a:bodyPr/>
          <a:lstStyle/>
          <a:p>
            <a:pPr/>
            <a:r>
              <a:t>OSG dHTC Diagram</a:t>
            </a:r>
          </a:p>
        </p:txBody>
      </p:sp>
      <p:graphicFrame>
        <p:nvGraphicFramePr>
          <p:cNvPr id="174" name="Wisconsin"/>
          <p:cNvGraphicFramePr/>
          <p:nvPr/>
        </p:nvGraphicFramePr>
        <p:xfrm>
          <a:off x="15628219" y="2771813"/>
          <a:ext cx="3540939" cy="2931287"/>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175000"/>
              </a:tblGrid>
              <a:tr h="634999">
                <a:tc>
                  <a:txBody>
                    <a:bodyPr/>
                    <a:lstStyle/>
                    <a:p>
                      <a:pPr algn="ctr" defTabSz="642937">
                        <a:spcBef>
                          <a:spcPts val="1000"/>
                        </a:spcBef>
                        <a:defRPr sz="1800"/>
                      </a:pPr>
                      <a:r>
                        <a:rPr sz="4000">
                          <a:latin typeface="Myriad Pro Semibold"/>
                          <a:ea typeface="Myriad Pro Semibold"/>
                          <a:cs typeface="Myriad Pro Semibold"/>
                        </a:rPr>
                        <a:t>Wisconsin</a:t>
                      </a:r>
                    </a:p>
                  </a:txBody>
                  <a:tcPr marL="0" marR="0" marT="0" marB="0" anchor="ctr" anchorCtr="0" horzOverflow="overflow">
                    <a:lnL/>
                    <a:lnR/>
                    <a:lnT/>
                    <a:solidFill>
                      <a:srgbClr val="000000">
                        <a:alpha val="0"/>
                      </a:srgbClr>
                    </a:solidFill>
                  </a:tcPr>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bl>
          </a:graphicData>
        </a:graphic>
      </p:graphicFrame>
      <p:graphicFrame>
        <p:nvGraphicFramePr>
          <p:cNvPr id="175" name="Chicago"/>
          <p:cNvGraphicFramePr/>
          <p:nvPr/>
        </p:nvGraphicFramePr>
        <p:xfrm>
          <a:off x="15628219" y="6743165"/>
          <a:ext cx="3540939" cy="2931287"/>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175000"/>
              </a:tblGrid>
              <a:tr h="634999">
                <a:tc>
                  <a:txBody>
                    <a:bodyPr/>
                    <a:lstStyle/>
                    <a:p>
                      <a:pPr algn="ctr" defTabSz="642937">
                        <a:spcBef>
                          <a:spcPts val="1000"/>
                        </a:spcBef>
                        <a:defRPr sz="1800"/>
                      </a:pPr>
                      <a:r>
                        <a:rPr sz="4000">
                          <a:latin typeface="Myriad Pro Semibold"/>
                          <a:ea typeface="Myriad Pro Semibold"/>
                          <a:cs typeface="Myriad Pro Semibold"/>
                        </a:rPr>
                        <a:t>Chicago</a:t>
                      </a:r>
                    </a:p>
                  </a:txBody>
                  <a:tcPr marL="0" marR="0" marT="0" marB="0" anchor="ctr" anchorCtr="0" horzOverflow="overflow">
                    <a:lnL/>
                    <a:lnR/>
                    <a:lnT/>
                    <a:solidFill>
                      <a:srgbClr val="000000">
                        <a:alpha val="0"/>
                      </a:srgbClr>
                    </a:solidFill>
                  </a:tcPr>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UC2
</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UC1
</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bl>
          </a:graphicData>
        </a:graphic>
      </p:graphicFrame>
      <p:graphicFrame>
        <p:nvGraphicFramePr>
          <p:cNvPr id="176" name="Nebraska"/>
          <p:cNvGraphicFramePr/>
          <p:nvPr/>
        </p:nvGraphicFramePr>
        <p:xfrm>
          <a:off x="11584584" y="4728938"/>
          <a:ext cx="3540939" cy="2931287"/>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175000"/>
              </a:tblGrid>
              <a:tr h="634999">
                <a:tc>
                  <a:txBody>
                    <a:bodyPr/>
                    <a:lstStyle/>
                    <a:p>
                      <a:pPr algn="ctr" defTabSz="642937">
                        <a:spcBef>
                          <a:spcPts val="1000"/>
                        </a:spcBef>
                        <a:defRPr sz="1800"/>
                      </a:pPr>
                      <a:r>
                        <a:rPr sz="4000">
                          <a:latin typeface="Myriad Pro Semibold"/>
                          <a:ea typeface="Myriad Pro Semibold"/>
                          <a:cs typeface="Myriad Pro Semibold"/>
                        </a:rPr>
                        <a:t>Nebraska</a:t>
                      </a:r>
                    </a:p>
                  </a:txBody>
                  <a:tcPr marL="0" marR="0" marT="0" marB="0" anchor="ctr" anchorCtr="0" horzOverflow="overflow">
                    <a:lnL/>
                    <a:lnR/>
                    <a:lnT/>
                    <a:solidFill>
                      <a:srgbClr val="000000">
                        <a:alpha val="0"/>
                      </a:srgbClr>
                    </a:solidFill>
                  </a:tcPr>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NU1
</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NU2
</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
</a:t>
                      </a: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bl>
          </a:graphicData>
        </a:graphic>
      </p:graphicFrame>
      <p:graphicFrame>
        <p:nvGraphicFramePr>
          <p:cNvPr id="177" name="San Diego"/>
          <p:cNvGraphicFramePr/>
          <p:nvPr/>
        </p:nvGraphicFramePr>
        <p:xfrm>
          <a:off x="11584584" y="9026573"/>
          <a:ext cx="3540939" cy="2931287"/>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175000"/>
              </a:tblGrid>
              <a:tr h="634999">
                <a:tc>
                  <a:txBody>
                    <a:bodyPr/>
                    <a:lstStyle/>
                    <a:p>
                      <a:pPr algn="ctr" defTabSz="642937">
                        <a:spcBef>
                          <a:spcPts val="1000"/>
                        </a:spcBef>
                        <a:defRPr sz="1800"/>
                      </a:pPr>
                      <a:r>
                        <a:rPr sz="4000">
                          <a:latin typeface="Myriad Pro Semibold"/>
                          <a:ea typeface="Myriad Pro Semibold"/>
                          <a:cs typeface="Myriad Pro Semibold"/>
                        </a:rPr>
                        <a:t>San Diego</a:t>
                      </a:r>
                    </a:p>
                  </a:txBody>
                  <a:tcPr marL="0" marR="0" marT="0" marB="0" anchor="ctr" anchorCtr="0" horzOverflow="overflow">
                    <a:lnL/>
                    <a:lnR/>
                    <a:lnT/>
                    <a:solidFill>
                      <a:srgbClr val="000000">
                        <a:alpha val="0"/>
                      </a:srgbClr>
                    </a:solidFill>
                  </a:tcPr>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SD2
</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SD1
</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SD3
</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bl>
          </a:graphicData>
        </a:graphic>
      </p:graphicFrame>
      <p:graphicFrame>
        <p:nvGraphicFramePr>
          <p:cNvPr id="178" name="Syracuse"/>
          <p:cNvGraphicFramePr/>
          <p:nvPr/>
        </p:nvGraphicFramePr>
        <p:xfrm>
          <a:off x="19659155" y="3563352"/>
          <a:ext cx="3540938" cy="2931287"/>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175000"/>
              </a:tblGrid>
              <a:tr h="634999">
                <a:tc>
                  <a:txBody>
                    <a:bodyPr/>
                    <a:lstStyle/>
                    <a:p>
                      <a:pPr algn="ctr" defTabSz="642937">
                        <a:spcBef>
                          <a:spcPts val="1000"/>
                        </a:spcBef>
                        <a:defRPr sz="1800"/>
                      </a:pPr>
                      <a:r>
                        <a:rPr sz="4000">
                          <a:latin typeface="Myriad Pro Semibold"/>
                          <a:ea typeface="Myriad Pro Semibold"/>
                          <a:cs typeface="Myriad Pro Semibold"/>
                        </a:rPr>
                        <a:t>Syracuse</a:t>
                      </a:r>
                    </a:p>
                  </a:txBody>
                  <a:tcPr marL="0" marR="0" marT="0" marB="0" anchor="ctr" anchorCtr="0" horzOverflow="overflow">
                    <a:lnL/>
                    <a:lnR/>
                    <a:lnT/>
                    <a:solidFill>
                      <a:srgbClr val="000000">
                        <a:alpha val="0"/>
                      </a:srgbClr>
                    </a:solidFill>
                  </a:tcPr>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SU1
</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SU4
</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SU2
</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SU3
</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bl>
          </a:graphicData>
        </a:graphic>
      </p:graphicFrame>
      <p:sp>
        <p:nvSpPr>
          <p:cNvPr id="179" name="4. Pilots add resources to Pool…"/>
          <p:cNvSpPr txBox="1"/>
          <p:nvPr/>
        </p:nvSpPr>
        <p:spPr>
          <a:xfrm>
            <a:off x="812800" y="2717800"/>
            <a:ext cx="12259488" cy="221043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p>
            <a:pPr algn="l">
              <a:defRPr b="1" sz="7200">
                <a:solidFill>
                  <a:srgbClr val="FF6600"/>
                </a:solidFill>
                <a:latin typeface="+mn-lt"/>
                <a:ea typeface="+mn-ea"/>
                <a:cs typeface="+mn-cs"/>
                <a:sym typeface="Myriad Pro"/>
              </a:defRPr>
            </a:pPr>
            <a:r>
              <a:t>4. Pilots add resources to Pool</a:t>
            </a:r>
          </a:p>
          <a:p>
            <a:pPr algn="l">
              <a:lnSpc>
                <a:spcPts val="7600"/>
              </a:lnSpc>
              <a:defRPr sz="6400">
                <a:solidFill>
                  <a:srgbClr val="FF6600"/>
                </a:solidFill>
                <a:latin typeface="+mn-lt"/>
                <a:ea typeface="+mn-ea"/>
                <a:cs typeface="+mn-cs"/>
                <a:sym typeface="Myriad Pro"/>
              </a:defRPr>
            </a:pPr>
            <a:r>
              <a:t>(I am not explaining how yet)</a:t>
            </a:r>
          </a:p>
        </p:txBody>
      </p:sp>
      <p:sp>
        <p:nvSpPr>
          <p:cNvPr id="180" name="AP…"/>
          <p:cNvSpPr txBox="1"/>
          <p:nvPr/>
        </p:nvSpPr>
        <p:spPr>
          <a:xfrm>
            <a:off x="812800" y="5466123"/>
            <a:ext cx="2770523" cy="4884573"/>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p>
            <a:pPr algn="l">
              <a:defRPr b="1" sz="7200">
                <a:solidFill>
                  <a:srgbClr val="003960"/>
                </a:solidFill>
                <a:latin typeface="+mn-lt"/>
                <a:ea typeface="+mn-ea"/>
                <a:cs typeface="+mn-cs"/>
                <a:sym typeface="Myriad Pro"/>
              </a:defRPr>
            </a:pPr>
            <a:r>
              <a:t>AP</a:t>
            </a:r>
          </a:p>
          <a:p>
            <a:pPr algn="l">
              <a:lnSpc>
                <a:spcPts val="4800"/>
              </a:lnSpc>
              <a:defRPr sz="3800">
                <a:solidFill>
                  <a:schemeClr val="accent1">
                    <a:lumOff val="-13575"/>
                  </a:schemeClr>
                </a:solidFill>
                <a:latin typeface="Menlo Regular"/>
                <a:ea typeface="Menlo Regular"/>
                <a:cs typeface="Menlo Regular"/>
                <a:sym typeface="Menlo Regular"/>
              </a:defRPr>
            </a:pPr>
            <a:r>
              <a:t>Job1.0</a:t>
            </a:r>
          </a:p>
          <a:p>
            <a:pPr algn="l">
              <a:lnSpc>
                <a:spcPts val="4800"/>
              </a:lnSpc>
              <a:defRPr sz="3800">
                <a:solidFill>
                  <a:schemeClr val="accent1">
                    <a:lumOff val="-13575"/>
                  </a:schemeClr>
                </a:solidFill>
                <a:latin typeface="Menlo Regular"/>
                <a:ea typeface="Menlo Regular"/>
                <a:cs typeface="Menlo Regular"/>
                <a:sym typeface="Menlo Regular"/>
              </a:defRPr>
            </a:pPr>
            <a:r>
              <a:t>Job1.1</a:t>
            </a:r>
          </a:p>
          <a:p>
            <a:pPr algn="l">
              <a:lnSpc>
                <a:spcPts val="4800"/>
              </a:lnSpc>
              <a:defRPr sz="3800">
                <a:solidFill>
                  <a:schemeClr val="accent1">
                    <a:lumOff val="-13575"/>
                  </a:schemeClr>
                </a:solidFill>
                <a:latin typeface="Menlo Regular"/>
                <a:ea typeface="Menlo Regular"/>
                <a:cs typeface="Menlo Regular"/>
                <a:sym typeface="Menlo Regular"/>
              </a:defRPr>
            </a:pPr>
            <a:r>
              <a:t>Job1.2</a:t>
            </a:r>
          </a:p>
          <a:p>
            <a:pPr algn="l">
              <a:lnSpc>
                <a:spcPts val="4800"/>
              </a:lnSpc>
              <a:defRPr sz="3800">
                <a:solidFill>
                  <a:schemeClr val="accent1">
                    <a:lumOff val="-13575"/>
                  </a:schemeClr>
                </a:solidFill>
                <a:latin typeface="Menlo Regular"/>
                <a:ea typeface="Menlo Regular"/>
                <a:cs typeface="Menlo Regular"/>
                <a:sym typeface="Menlo Regular"/>
              </a:defRPr>
            </a:pPr>
            <a:r>
              <a:t>Job1.3</a:t>
            </a:r>
          </a:p>
          <a:p>
            <a:pPr algn="l">
              <a:lnSpc>
                <a:spcPts val="4800"/>
              </a:lnSpc>
              <a:defRPr sz="3800">
                <a:solidFill>
                  <a:schemeClr val="accent1">
                    <a:lumOff val="-13575"/>
                  </a:schemeClr>
                </a:solidFill>
                <a:latin typeface="Menlo Regular"/>
                <a:ea typeface="Menlo Regular"/>
                <a:cs typeface="Menlo Regular"/>
                <a:sym typeface="Menlo Regular"/>
              </a:defRPr>
            </a:pPr>
            <a:r>
              <a:t>…</a:t>
            </a:r>
          </a:p>
          <a:p>
            <a:pPr algn="l">
              <a:lnSpc>
                <a:spcPts val="4800"/>
              </a:lnSpc>
              <a:defRPr sz="3800">
                <a:solidFill>
                  <a:schemeClr val="accent1">
                    <a:lumOff val="-13575"/>
                  </a:schemeClr>
                </a:solidFill>
                <a:latin typeface="Menlo Regular"/>
                <a:ea typeface="Menlo Regular"/>
                <a:cs typeface="Menlo Regular"/>
                <a:sym typeface="Menlo Regular"/>
              </a:defRPr>
            </a:pPr>
            <a:r>
              <a:t>Job1.1999</a:t>
            </a:r>
          </a:p>
        </p:txBody>
      </p:sp>
      <p:graphicFrame>
        <p:nvGraphicFramePr>
          <p:cNvPr id="181" name="Pool"/>
          <p:cNvGraphicFramePr/>
          <p:nvPr/>
        </p:nvGraphicFramePr>
        <p:xfrm>
          <a:off x="4924082" y="5486458"/>
          <a:ext cx="5409489" cy="7274280"/>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163277"/>
                <a:gridCol w="2220810"/>
              </a:tblGrid>
              <a:tr h="1036319">
                <a:tc gridSpan="2">
                  <a:txBody>
                    <a:bodyPr/>
                    <a:lstStyle/>
                    <a:p>
                      <a:pPr algn="l" defTabSz="642937">
                        <a:spcBef>
                          <a:spcPts val="1000"/>
                        </a:spcBef>
                        <a:defRPr sz="1800"/>
                      </a:pPr>
                      <a:r>
                        <a:rPr b="1" sz="7200">
                          <a:solidFill>
                            <a:srgbClr val="003960"/>
                          </a:solidFill>
                          <a:latin typeface="+mn-lt"/>
                          <a:ea typeface="+mn-ea"/>
                          <a:cs typeface="+mn-cs"/>
                          <a:sym typeface="Myriad Pro"/>
                        </a:rPr>
                        <a:t>Pool</a:t>
                      </a:r>
                    </a:p>
                  </a:txBody>
                  <a:tcPr marL="0" marR="0" marT="0" marB="0" anchor="ctr" anchorCtr="0" horzOverflow="overflow">
                    <a:lnL/>
                    <a:lnR/>
                    <a:lnT/>
                    <a:solidFill>
                      <a:srgbClr val="000000">
                        <a:alpha val="0"/>
                      </a:srgbClr>
                    </a:solidFill>
                  </a:tcPr>
                </a:tc>
                <a:tc hMerge="1">
                  <a:tcPr/>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NU1
</a:t>
                      </a:r>
                    </a:p>
                  </a:txBody>
                  <a:tcPr marL="50800" marR="50800" marT="50800" marB="50800" anchor="ctr" anchorCtr="0" horzOverflow="overflow"/>
                </a:tc>
                <a:tc>
                  <a:txBody>
                    <a:bodyPr/>
                    <a:lstStyle/>
                    <a:p>
                      <a:pPr algn="l" defTabSz="914400">
                        <a:tabLst>
                          <a:tab pos="1282700" algn="l"/>
                        </a:tabLst>
                        <a:defRPr sz="1800"/>
                      </a:pPr>
                      <a:r>
                        <a:rPr i="1" sz="2800">
                          <a:solidFill>
                            <a:srgbClr val="929292"/>
                          </a:solidFill>
                          <a:latin typeface="Lucida Sans Typewriter Regular"/>
                          <a:ea typeface="Lucida Sans Typewriter Regular"/>
                          <a:cs typeface="Lucida Sans Typewriter Regular"/>
                          <a:sym typeface="Lucida Sans Typewriter Regular"/>
                        </a:rPr>
                        <a:t>idle</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NU2
</a:t>
                      </a:r>
                    </a:p>
                  </a:txBody>
                  <a:tcPr marL="50800" marR="50800" marT="50800" marB="50800" anchor="ctr" anchorCtr="0" horzOverflow="overflow"/>
                </a:tc>
                <a:tc>
                  <a:txBody>
                    <a:bodyPr/>
                    <a:lstStyle/>
                    <a:p>
                      <a:pPr algn="l" defTabSz="914400">
                        <a:tabLst>
                          <a:tab pos="1282700" algn="l"/>
                        </a:tabLst>
                        <a:defRPr sz="1800"/>
                      </a:pPr>
                      <a:r>
                        <a:rPr i="1" sz="2800">
                          <a:solidFill>
                            <a:srgbClr val="929292"/>
                          </a:solidFill>
                          <a:latin typeface="Lucida Sans Typewriter Regular"/>
                          <a:ea typeface="Lucida Sans Typewriter Regular"/>
                          <a:cs typeface="Lucida Sans Typewriter Regular"/>
                          <a:sym typeface="Lucida Sans Typewriter Regular"/>
                        </a:rPr>
                        <a:t>idle</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SD1
</a:t>
                      </a:r>
                    </a:p>
                  </a:txBody>
                  <a:tcPr marL="50800" marR="50800" marT="50800" marB="50800" anchor="ctr" anchorCtr="0" horzOverflow="overflow"/>
                </a:tc>
                <a:tc>
                  <a:txBody>
                    <a:bodyPr/>
                    <a:lstStyle/>
                    <a:p>
                      <a:pPr algn="l" defTabSz="914400">
                        <a:tabLst>
                          <a:tab pos="1282700" algn="l"/>
                        </a:tabLst>
                        <a:defRPr sz="1800"/>
                      </a:pPr>
                      <a:r>
                        <a:rPr i="1" sz="2800">
                          <a:solidFill>
                            <a:srgbClr val="929292"/>
                          </a:solidFill>
                          <a:latin typeface="Lucida Sans Typewriter Regular"/>
                          <a:ea typeface="Lucida Sans Typewriter Regular"/>
                          <a:cs typeface="Lucida Sans Typewriter Regular"/>
                          <a:sym typeface="Lucida Sans Typewriter Regular"/>
                        </a:rPr>
                        <a:t>idle</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SD2
</a:t>
                      </a:r>
                    </a:p>
                  </a:txBody>
                  <a:tcPr marL="50800" marR="50800" marT="50800" marB="50800" anchor="ctr" anchorCtr="0" horzOverflow="overflow"/>
                </a:tc>
                <a:tc>
                  <a:txBody>
                    <a:bodyPr/>
                    <a:lstStyle/>
                    <a:p>
                      <a:pPr algn="l" defTabSz="914400">
                        <a:tabLst>
                          <a:tab pos="1282700" algn="l"/>
                        </a:tabLst>
                        <a:defRPr sz="1800"/>
                      </a:pPr>
                      <a:r>
                        <a:rPr i="1" sz="2800">
                          <a:solidFill>
                            <a:srgbClr val="929292"/>
                          </a:solidFill>
                          <a:latin typeface="Lucida Sans Typewriter Regular"/>
                          <a:ea typeface="Lucida Sans Typewriter Regular"/>
                          <a:cs typeface="Lucida Sans Typewriter Regular"/>
                          <a:sym typeface="Lucida Sans Typewriter Regular"/>
                        </a:rPr>
                        <a:t>idle</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SD3
</a:t>
                      </a:r>
                    </a:p>
                  </a:txBody>
                  <a:tcPr marL="50800" marR="50800" marT="50800" marB="50800" anchor="ctr" anchorCtr="0" horzOverflow="overflow"/>
                </a:tc>
                <a:tc>
                  <a:txBody>
                    <a:bodyPr/>
                    <a:lstStyle/>
                    <a:p>
                      <a:pPr algn="l" defTabSz="914400">
                        <a:tabLst>
                          <a:tab pos="1282700" algn="l"/>
                        </a:tabLst>
                        <a:defRPr sz="1800"/>
                      </a:pPr>
                      <a:r>
                        <a:rPr i="1" sz="2800">
                          <a:solidFill>
                            <a:srgbClr val="929292"/>
                          </a:solidFill>
                          <a:latin typeface="Lucida Sans Typewriter Regular"/>
                          <a:ea typeface="Lucida Sans Typewriter Regular"/>
                          <a:cs typeface="Lucida Sans Typewriter Regular"/>
                          <a:sym typeface="Lucida Sans Typewriter Regular"/>
                        </a:rPr>
                        <a:t>idle</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UC1</a:t>
                      </a:r>
                    </a:p>
                  </a:txBody>
                  <a:tcPr marL="50800" marR="50800" marT="50800" marB="50800" anchor="ctr" anchorCtr="0" horzOverflow="overflow"/>
                </a:tc>
                <a:tc>
                  <a:txBody>
                    <a:bodyPr/>
                    <a:lstStyle/>
                    <a:p>
                      <a:pPr algn="l" defTabSz="914400">
                        <a:tabLst>
                          <a:tab pos="1282700" algn="l"/>
                        </a:tabLst>
                        <a:defRPr sz="1800"/>
                      </a:pPr>
                      <a:r>
                        <a:rPr i="1" sz="2800">
                          <a:solidFill>
                            <a:srgbClr val="929292"/>
                          </a:solidFill>
                          <a:latin typeface="Lucida Sans Typewriter Regular"/>
                          <a:ea typeface="Lucida Sans Typewriter Regular"/>
                          <a:cs typeface="Lucida Sans Typewriter Regular"/>
                          <a:sym typeface="Lucida Sans Typewriter Regular"/>
                        </a:rPr>
                        <a:t>idle</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UC2</a:t>
                      </a:r>
                    </a:p>
                  </a:txBody>
                  <a:tcPr marL="50800" marR="50800" marT="50800" marB="50800" anchor="ctr" anchorCtr="0" horzOverflow="overflow"/>
                </a:tc>
                <a:tc>
                  <a:txBody>
                    <a:bodyPr/>
                    <a:lstStyle/>
                    <a:p>
                      <a:pPr algn="l" defTabSz="914400">
                        <a:tabLst>
                          <a:tab pos="1282700" algn="l"/>
                        </a:tabLst>
                        <a:defRPr sz="1800"/>
                      </a:pPr>
                      <a:r>
                        <a:rPr i="1" sz="2800">
                          <a:solidFill>
                            <a:srgbClr val="929292"/>
                          </a:solidFill>
                          <a:latin typeface="Lucida Sans Typewriter Regular"/>
                          <a:ea typeface="Lucida Sans Typewriter Regular"/>
                          <a:cs typeface="Lucida Sans Typewriter Regular"/>
                          <a:sym typeface="Lucida Sans Typewriter Regular"/>
                        </a:rPr>
                        <a:t>idle</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SU1
</a:t>
                      </a:r>
                    </a:p>
                  </a:txBody>
                  <a:tcPr marL="50800" marR="50800" marT="50800" marB="50800" anchor="ctr" anchorCtr="0" horzOverflow="overflow"/>
                </a:tc>
                <a:tc>
                  <a:txBody>
                    <a:bodyPr/>
                    <a:lstStyle/>
                    <a:p>
                      <a:pPr algn="l" defTabSz="914400">
                        <a:tabLst>
                          <a:tab pos="1282700" algn="l"/>
                        </a:tabLst>
                        <a:defRPr sz="1800"/>
                      </a:pPr>
                      <a:r>
                        <a:rPr i="1" sz="2800">
                          <a:solidFill>
                            <a:srgbClr val="929292"/>
                          </a:solidFill>
                          <a:latin typeface="Lucida Sans Typewriter Regular"/>
                          <a:ea typeface="Lucida Sans Typewriter Regular"/>
                          <a:cs typeface="Lucida Sans Typewriter Regular"/>
                          <a:sym typeface="Lucida Sans Typewriter Regular"/>
                        </a:rPr>
                        <a:t>idle</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SU2
</a:t>
                      </a:r>
                    </a:p>
                  </a:txBody>
                  <a:tcPr marL="50800" marR="50800" marT="50800" marB="50800" anchor="ctr" anchorCtr="0" horzOverflow="overflow"/>
                </a:tc>
                <a:tc>
                  <a:txBody>
                    <a:bodyPr/>
                    <a:lstStyle/>
                    <a:p>
                      <a:pPr algn="l" defTabSz="914400">
                        <a:tabLst>
                          <a:tab pos="1282700" algn="l"/>
                        </a:tabLst>
                        <a:defRPr sz="1800"/>
                      </a:pPr>
                      <a:r>
                        <a:rPr i="1" sz="2800">
                          <a:solidFill>
                            <a:srgbClr val="929292"/>
                          </a:solidFill>
                          <a:latin typeface="Lucida Sans Typewriter Regular"/>
                          <a:ea typeface="Lucida Sans Typewriter Regular"/>
                          <a:cs typeface="Lucida Sans Typewriter Regular"/>
                          <a:sym typeface="Lucida Sans Typewriter Regular"/>
                        </a:rPr>
                        <a:t>idle</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SU3
</a:t>
                      </a:r>
                    </a:p>
                  </a:txBody>
                  <a:tcPr marL="50800" marR="50800" marT="50800" marB="50800" anchor="ctr" anchorCtr="0" horzOverflow="overflow"/>
                </a:tc>
                <a:tc>
                  <a:txBody>
                    <a:bodyPr/>
                    <a:lstStyle/>
                    <a:p>
                      <a:pPr algn="l" defTabSz="914400">
                        <a:tabLst>
                          <a:tab pos="1282700" algn="l"/>
                        </a:tabLst>
                        <a:defRPr sz="1800"/>
                      </a:pPr>
                      <a:r>
                        <a:rPr i="1" sz="2800">
                          <a:solidFill>
                            <a:srgbClr val="929292"/>
                          </a:solidFill>
                          <a:latin typeface="Lucida Sans Typewriter Regular"/>
                          <a:ea typeface="Lucida Sans Typewriter Regular"/>
                          <a:cs typeface="Lucida Sans Typewriter Regular"/>
                          <a:sym typeface="Lucida Sans Typewriter Regular"/>
                        </a:rPr>
                        <a:t>idle</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SU4
</a:t>
                      </a:r>
                    </a:p>
                  </a:txBody>
                  <a:tcPr marL="50800" marR="50800" marT="50800" marB="50800" anchor="ctr" anchorCtr="0" horzOverflow="overflow"/>
                </a:tc>
                <a:tc>
                  <a:txBody>
                    <a:bodyPr/>
                    <a:lstStyle/>
                    <a:p>
                      <a:pPr algn="l" defTabSz="914400">
                        <a:tabLst>
                          <a:tab pos="1282700" algn="l"/>
                        </a:tabLst>
                        <a:defRPr sz="1800"/>
                      </a:pPr>
                      <a:r>
                        <a:rPr i="1" sz="2800">
                          <a:solidFill>
                            <a:srgbClr val="929292"/>
                          </a:solidFill>
                          <a:latin typeface="Lucida Sans Typewriter Regular"/>
                          <a:ea typeface="Lucida Sans Typewriter Regular"/>
                          <a:cs typeface="Lucida Sans Typewriter Regular"/>
                          <a:sym typeface="Lucida Sans Typewriter Regular"/>
                        </a:rPr>
                        <a:t>idle</a:t>
                      </a:r>
                    </a:p>
                  </a:txBody>
                  <a:tcPr marL="50800" marR="50800" marT="50800" marB="50800" anchor="ctr" anchorCtr="0" horzOverflow="overflow"/>
                </a:tc>
              </a:tr>
              <a:tr h="508000">
                <a:tc>
                  <a:txBody>
                    <a:bodyPr/>
                    <a:lstStyle/>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4" name="OSG dHTC Diagram"/>
          <p:cNvSpPr txBox="1"/>
          <p:nvPr>
            <p:ph type="title"/>
          </p:nvPr>
        </p:nvSpPr>
        <p:spPr>
          <a:prstGeom prst="rect">
            <a:avLst/>
          </a:prstGeom>
        </p:spPr>
        <p:txBody>
          <a:bodyPr/>
          <a:lstStyle/>
          <a:p>
            <a:pPr/>
            <a:r>
              <a:t>OSG dHTC Diagram</a:t>
            </a:r>
          </a:p>
        </p:txBody>
      </p:sp>
      <p:graphicFrame>
        <p:nvGraphicFramePr>
          <p:cNvPr id="185" name="Wisconsin"/>
          <p:cNvGraphicFramePr/>
          <p:nvPr/>
        </p:nvGraphicFramePr>
        <p:xfrm>
          <a:off x="15628219" y="2771813"/>
          <a:ext cx="3540939" cy="2931287"/>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175000"/>
              </a:tblGrid>
              <a:tr h="634999">
                <a:tc>
                  <a:txBody>
                    <a:bodyPr/>
                    <a:lstStyle/>
                    <a:p>
                      <a:pPr algn="ctr" defTabSz="642937">
                        <a:spcBef>
                          <a:spcPts val="1000"/>
                        </a:spcBef>
                        <a:defRPr sz="1800"/>
                      </a:pPr>
                      <a:r>
                        <a:rPr sz="4000">
                          <a:latin typeface="Myriad Pro Semibold"/>
                          <a:ea typeface="Myriad Pro Semibold"/>
                          <a:cs typeface="Myriad Pro Semibold"/>
                        </a:rPr>
                        <a:t>Wisconsin</a:t>
                      </a:r>
                    </a:p>
                  </a:txBody>
                  <a:tcPr marL="0" marR="0" marT="0" marB="0" anchor="ctr" anchorCtr="0" horzOverflow="overflow">
                    <a:lnL/>
                    <a:lnR/>
                    <a:lnT/>
                    <a:solidFill>
                      <a:srgbClr val="000000">
                        <a:alpha val="0"/>
                      </a:srgbClr>
                    </a:solidFill>
                  </a:tcPr>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bl>
          </a:graphicData>
        </a:graphic>
      </p:graphicFrame>
      <p:graphicFrame>
        <p:nvGraphicFramePr>
          <p:cNvPr id="186" name="Chicago"/>
          <p:cNvGraphicFramePr/>
          <p:nvPr/>
        </p:nvGraphicFramePr>
        <p:xfrm>
          <a:off x="15628219" y="6743165"/>
          <a:ext cx="3540939" cy="2931287"/>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175000"/>
              </a:tblGrid>
              <a:tr h="634999">
                <a:tc>
                  <a:txBody>
                    <a:bodyPr/>
                    <a:lstStyle/>
                    <a:p>
                      <a:pPr algn="ctr" defTabSz="642937">
                        <a:spcBef>
                          <a:spcPts val="1000"/>
                        </a:spcBef>
                        <a:defRPr sz="1800"/>
                      </a:pPr>
                      <a:r>
                        <a:rPr sz="4000">
                          <a:latin typeface="Myriad Pro Semibold"/>
                          <a:ea typeface="Myriad Pro Semibold"/>
                          <a:cs typeface="Myriad Pro Semibold"/>
                        </a:rPr>
                        <a:t>Chicago</a:t>
                      </a:r>
                    </a:p>
                  </a:txBody>
                  <a:tcPr marL="0" marR="0" marT="0" marB="0" anchor="ctr" anchorCtr="0" horzOverflow="overflow">
                    <a:lnL/>
                    <a:lnR/>
                    <a:lnT/>
                    <a:solidFill>
                      <a:srgbClr val="000000">
                        <a:alpha val="0"/>
                      </a:srgbClr>
                    </a:solidFill>
                  </a:tcPr>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r>
                        <a:t>UC2</a:t>
                      </a:r>
                      <a:r>
                        <a:rPr>
                          <a:solidFill>
                            <a:srgbClr val="5E5E5E"/>
                          </a:solidFill>
                        </a:rPr>
                        <a:t> &gt; </a:t>
                      </a:r>
                      <a:r>
                        <a:rPr>
                          <a:solidFill>
                            <a:schemeClr val="accent1">
                              <a:lumOff val="-13575"/>
                            </a:schemeClr>
                          </a:solidFill>
                        </a:rPr>
                        <a:t>Job1.6</a:t>
                      </a:r>
                    </a:p>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r>
                        <a:t>UC1</a:t>
                      </a:r>
                      <a:r>
                        <a:rPr>
                          <a:solidFill>
                            <a:srgbClr val="5E5E5E"/>
                          </a:solidFill>
                        </a:rPr>
                        <a:t> &gt; </a:t>
                      </a:r>
                      <a:r>
                        <a:rPr>
                          <a:solidFill>
                            <a:schemeClr val="accent1">
                              <a:lumOff val="-13575"/>
                            </a:schemeClr>
                          </a:solidFill>
                        </a:rPr>
                        <a:t>Job1.2</a:t>
                      </a:r>
                    </a:p>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bl>
          </a:graphicData>
        </a:graphic>
      </p:graphicFrame>
      <p:graphicFrame>
        <p:nvGraphicFramePr>
          <p:cNvPr id="187" name="Nebraska"/>
          <p:cNvGraphicFramePr/>
          <p:nvPr/>
        </p:nvGraphicFramePr>
        <p:xfrm>
          <a:off x="11584584" y="4728938"/>
          <a:ext cx="3540939" cy="2931287"/>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175000"/>
              </a:tblGrid>
              <a:tr h="634999">
                <a:tc>
                  <a:txBody>
                    <a:bodyPr/>
                    <a:lstStyle/>
                    <a:p>
                      <a:pPr algn="ctr" defTabSz="642937">
                        <a:spcBef>
                          <a:spcPts val="1000"/>
                        </a:spcBef>
                        <a:defRPr sz="1800"/>
                      </a:pPr>
                      <a:r>
                        <a:rPr sz="4000">
                          <a:latin typeface="Myriad Pro Semibold"/>
                          <a:ea typeface="Myriad Pro Semibold"/>
                          <a:cs typeface="Myriad Pro Semibold"/>
                        </a:rPr>
                        <a:t>Nebraska</a:t>
                      </a:r>
                    </a:p>
                  </a:txBody>
                  <a:tcPr marL="0" marR="0" marT="0" marB="0" anchor="ctr" anchorCtr="0" horzOverflow="overflow">
                    <a:lnL/>
                    <a:lnR/>
                    <a:lnT/>
                    <a:solidFill>
                      <a:srgbClr val="000000">
                        <a:alpha val="0"/>
                      </a:srgbClr>
                    </a:solidFill>
                  </a:tcPr>
                </a:tc>
              </a:tr>
              <a:tr h="508000">
                <a:tc>
                  <a:txBody>
                    <a:bodyPr/>
                    <a:lstStyle/>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r>
                        <a:t>NU1</a:t>
                      </a:r>
                      <a:r>
                        <a:rPr>
                          <a:solidFill>
                            <a:srgbClr val="5E5E5E"/>
                          </a:solidFill>
                        </a:rPr>
                        <a:t> &gt; </a:t>
                      </a:r>
                      <a:r>
                        <a:rPr>
                          <a:solidFill>
                            <a:schemeClr val="accent1">
                              <a:lumOff val="-13575"/>
                            </a:schemeClr>
                          </a:solidFill>
                        </a:rPr>
                        <a:t>Job1.4</a:t>
                      </a:r>
                    </a:p>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r>
                        <a:t>NU2</a:t>
                      </a:r>
                      <a:r>
                        <a:rPr>
                          <a:solidFill>
                            <a:srgbClr val="5E5E5E"/>
                          </a:solidFill>
                        </a:rPr>
                        <a:t> &gt; </a:t>
                      </a:r>
                      <a:r>
                        <a:rPr b="0" i="1">
                          <a:solidFill>
                            <a:srgbClr val="929292"/>
                          </a:solidFill>
                        </a:rPr>
                        <a:t>idle</a:t>
                      </a:r>
                    </a:p>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
</a:t>
                      </a: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bl>
          </a:graphicData>
        </a:graphic>
      </p:graphicFrame>
      <p:graphicFrame>
        <p:nvGraphicFramePr>
          <p:cNvPr id="188" name="San Diego"/>
          <p:cNvGraphicFramePr/>
          <p:nvPr/>
        </p:nvGraphicFramePr>
        <p:xfrm>
          <a:off x="11584584" y="9026573"/>
          <a:ext cx="3540939" cy="2931287"/>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175000"/>
              </a:tblGrid>
              <a:tr h="634999">
                <a:tc>
                  <a:txBody>
                    <a:bodyPr/>
                    <a:lstStyle/>
                    <a:p>
                      <a:pPr algn="ctr" defTabSz="642937">
                        <a:spcBef>
                          <a:spcPts val="1000"/>
                        </a:spcBef>
                        <a:defRPr sz="1800"/>
                      </a:pPr>
                      <a:r>
                        <a:rPr sz="4000">
                          <a:latin typeface="Myriad Pro Semibold"/>
                          <a:ea typeface="Myriad Pro Semibold"/>
                          <a:cs typeface="Myriad Pro Semibold"/>
                        </a:rPr>
                        <a:t>San Diego</a:t>
                      </a:r>
                    </a:p>
                  </a:txBody>
                  <a:tcPr marL="0" marR="0" marT="0" marB="0" anchor="ctr" anchorCtr="0" horzOverflow="overflow">
                    <a:lnL/>
                    <a:lnR/>
                    <a:lnT/>
                    <a:solidFill>
                      <a:srgbClr val="000000">
                        <a:alpha val="0"/>
                      </a:srgbClr>
                    </a:solidFill>
                  </a:tcPr>
                </a:tc>
              </a:tr>
              <a:tr h="508000">
                <a:tc>
                  <a:txBody>
                    <a:bodyPr/>
                    <a:lstStyle/>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r>
                        <a:t>SD2</a:t>
                      </a:r>
                      <a:r>
                        <a:rPr>
                          <a:solidFill>
                            <a:srgbClr val="5E5E5E"/>
                          </a:solidFill>
                        </a:rPr>
                        <a:t> &gt; </a:t>
                      </a:r>
                      <a:r>
                        <a:rPr>
                          <a:solidFill>
                            <a:schemeClr val="accent1">
                              <a:lumOff val="-13575"/>
                            </a:schemeClr>
                          </a:solidFill>
                        </a:rPr>
                        <a:t>Job1.3</a:t>
                      </a:r>
                    </a:p>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r>
                        <a:t>SD1</a:t>
                      </a:r>
                      <a:r>
                        <a:rPr>
                          <a:solidFill>
                            <a:srgbClr val="5E5E5E"/>
                          </a:solidFill>
                        </a:rPr>
                        <a:t> &gt; </a:t>
                      </a:r>
                      <a:r>
                        <a:rPr>
                          <a:solidFill>
                            <a:schemeClr val="accent1">
                              <a:lumOff val="-13575"/>
                            </a:schemeClr>
                          </a:solidFill>
                        </a:rPr>
                        <a:t>Job1.0</a:t>
                      </a:r>
                    </a:p>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r>
                        <a:t>SD3</a:t>
                      </a:r>
                      <a:r>
                        <a:rPr>
                          <a:solidFill>
                            <a:srgbClr val="5E5E5E"/>
                          </a:solidFill>
                        </a:rPr>
                        <a:t> &gt; </a:t>
                      </a:r>
                      <a:r>
                        <a:rPr b="0" i="1">
                          <a:solidFill>
                            <a:srgbClr val="929292"/>
                          </a:solidFill>
                        </a:rPr>
                        <a:t>idle</a:t>
                      </a:r>
                    </a:p>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bl>
          </a:graphicData>
        </a:graphic>
      </p:graphicFrame>
      <p:graphicFrame>
        <p:nvGraphicFramePr>
          <p:cNvPr id="189" name="Syracuse"/>
          <p:cNvGraphicFramePr/>
          <p:nvPr/>
        </p:nvGraphicFramePr>
        <p:xfrm>
          <a:off x="19659155" y="3563352"/>
          <a:ext cx="3540938" cy="2931287"/>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175000"/>
              </a:tblGrid>
              <a:tr h="634999">
                <a:tc>
                  <a:txBody>
                    <a:bodyPr/>
                    <a:lstStyle/>
                    <a:p>
                      <a:pPr algn="ctr" defTabSz="642937">
                        <a:spcBef>
                          <a:spcPts val="1000"/>
                        </a:spcBef>
                        <a:defRPr sz="1800"/>
                      </a:pPr>
                      <a:r>
                        <a:rPr sz="4000">
                          <a:latin typeface="Myriad Pro Semibold"/>
                          <a:ea typeface="Myriad Pro Semibold"/>
                          <a:cs typeface="Myriad Pro Semibold"/>
                        </a:rPr>
                        <a:t>Syracuse</a:t>
                      </a:r>
                    </a:p>
                  </a:txBody>
                  <a:tcPr marL="0" marR="0" marT="0" marB="0" anchor="ctr" anchorCtr="0" horzOverflow="overflow">
                    <a:lnL/>
                    <a:lnR/>
                    <a:lnT/>
                    <a:solidFill>
                      <a:srgbClr val="000000">
                        <a:alpha val="0"/>
                      </a:srgbClr>
                    </a:solidFill>
                  </a:tcPr>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r>
                        <a:t>SU1</a:t>
                      </a:r>
                      <a:r>
                        <a:rPr>
                          <a:solidFill>
                            <a:srgbClr val="5E5E5E"/>
                          </a:solidFill>
                        </a:rPr>
                        <a:t> &gt; </a:t>
                      </a:r>
                      <a:r>
                        <a:rPr>
                          <a:solidFill>
                            <a:schemeClr val="accent1">
                              <a:lumOff val="-13575"/>
                            </a:schemeClr>
                          </a:solidFill>
                        </a:rPr>
                        <a:t>Job1.8</a:t>
                      </a:r>
                    </a:p>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r>
                        <a:t>SU4</a:t>
                      </a:r>
                      <a:r>
                        <a:rPr>
                          <a:solidFill>
                            <a:srgbClr val="5E5E5E"/>
                          </a:solidFill>
                        </a:rPr>
                        <a:t> &gt; </a:t>
                      </a:r>
                      <a:r>
                        <a:rPr b="0" i="1">
                          <a:solidFill>
                            <a:srgbClr val="929292"/>
                          </a:solidFill>
                        </a:rPr>
                        <a:t>idle</a:t>
                      </a:r>
                    </a:p>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r>
                        <a:t>SU2</a:t>
                      </a:r>
                      <a:r>
                        <a:rPr>
                          <a:solidFill>
                            <a:srgbClr val="5E5E5E"/>
                          </a:solidFill>
                        </a:rPr>
                        <a:t> &gt; </a:t>
                      </a:r>
                      <a:r>
                        <a:rPr>
                          <a:solidFill>
                            <a:schemeClr val="accent1">
                              <a:lumOff val="-13575"/>
                            </a:schemeClr>
                          </a:solidFill>
                        </a:rPr>
                        <a:t>Job1.12</a:t>
                      </a:r>
                    </a:p>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r>
                        <a:t>SU3</a:t>
                      </a:r>
                      <a:r>
                        <a:rPr>
                          <a:solidFill>
                            <a:srgbClr val="5E5E5E"/>
                          </a:solidFill>
                        </a:rPr>
                        <a:t> &gt; </a:t>
                      </a:r>
                      <a:r>
                        <a:rPr>
                          <a:solidFill>
                            <a:schemeClr val="accent1">
                              <a:lumOff val="-13575"/>
                            </a:schemeClr>
                          </a:solidFill>
                        </a:rPr>
                        <a:t>Job1.10</a:t>
                      </a:r>
                    </a:p>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bl>
          </a:graphicData>
        </a:graphic>
      </p:graphicFrame>
      <p:sp>
        <p:nvSpPr>
          <p:cNvPr id="190" name="5. Run jobs…"/>
          <p:cNvSpPr txBox="1"/>
          <p:nvPr/>
        </p:nvSpPr>
        <p:spPr>
          <a:xfrm>
            <a:off x="812800" y="2717800"/>
            <a:ext cx="10304385" cy="221043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p>
            <a:pPr algn="l">
              <a:defRPr b="1" sz="7200">
                <a:solidFill>
                  <a:srgbClr val="FF6600"/>
                </a:solidFill>
                <a:latin typeface="+mn-lt"/>
                <a:ea typeface="+mn-ea"/>
                <a:cs typeface="+mn-cs"/>
                <a:sym typeface="Myriad Pro"/>
              </a:defRPr>
            </a:pPr>
            <a:r>
              <a:t>5. Run jobs</a:t>
            </a:r>
          </a:p>
          <a:p>
            <a:pPr algn="l">
              <a:lnSpc>
                <a:spcPts val="7600"/>
              </a:lnSpc>
              <a:defRPr sz="6400">
                <a:solidFill>
                  <a:srgbClr val="FF6600"/>
                </a:solidFill>
                <a:latin typeface="+mn-lt"/>
                <a:ea typeface="+mn-ea"/>
                <a:cs typeface="+mn-cs"/>
                <a:sym typeface="Myriad Pro"/>
              </a:defRPr>
            </a:pPr>
            <a:r>
              <a:t>HTCondor with AP &amp; Pool</a:t>
            </a:r>
          </a:p>
        </p:txBody>
      </p:sp>
      <p:sp>
        <p:nvSpPr>
          <p:cNvPr id="191" name="AP…"/>
          <p:cNvSpPr txBox="1"/>
          <p:nvPr/>
        </p:nvSpPr>
        <p:spPr>
          <a:xfrm>
            <a:off x="812800" y="5466123"/>
            <a:ext cx="2770523" cy="4884573"/>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p>
            <a:pPr algn="l">
              <a:defRPr b="1" sz="7200">
                <a:solidFill>
                  <a:srgbClr val="003960"/>
                </a:solidFill>
                <a:latin typeface="+mn-lt"/>
                <a:ea typeface="+mn-ea"/>
                <a:cs typeface="+mn-cs"/>
                <a:sym typeface="Myriad Pro"/>
              </a:defRPr>
            </a:pPr>
            <a:r>
              <a:t>AP</a:t>
            </a:r>
          </a:p>
          <a:p>
            <a:pPr algn="l">
              <a:lnSpc>
                <a:spcPts val="4800"/>
              </a:lnSpc>
              <a:defRPr sz="3800">
                <a:solidFill>
                  <a:schemeClr val="accent1">
                    <a:lumOff val="-13575"/>
                  </a:schemeClr>
                </a:solidFill>
                <a:latin typeface="Menlo Regular"/>
                <a:ea typeface="Menlo Regular"/>
                <a:cs typeface="Menlo Regular"/>
                <a:sym typeface="Menlo Regular"/>
              </a:defRPr>
            </a:pPr>
            <a:r>
              <a:t>Job1.0</a:t>
            </a:r>
          </a:p>
          <a:p>
            <a:pPr algn="l">
              <a:lnSpc>
                <a:spcPts val="4800"/>
              </a:lnSpc>
              <a:defRPr sz="3800">
                <a:solidFill>
                  <a:schemeClr val="accent1">
                    <a:lumOff val="-13575"/>
                  </a:schemeClr>
                </a:solidFill>
                <a:latin typeface="Menlo Regular"/>
                <a:ea typeface="Menlo Regular"/>
                <a:cs typeface="Menlo Regular"/>
                <a:sym typeface="Menlo Regular"/>
              </a:defRPr>
            </a:pPr>
            <a:r>
              <a:t>Job1.1</a:t>
            </a:r>
          </a:p>
          <a:p>
            <a:pPr algn="l">
              <a:lnSpc>
                <a:spcPts val="4800"/>
              </a:lnSpc>
              <a:defRPr sz="3800">
                <a:solidFill>
                  <a:schemeClr val="accent1">
                    <a:lumOff val="-13575"/>
                  </a:schemeClr>
                </a:solidFill>
                <a:latin typeface="Menlo Regular"/>
                <a:ea typeface="Menlo Regular"/>
                <a:cs typeface="Menlo Regular"/>
                <a:sym typeface="Menlo Regular"/>
              </a:defRPr>
            </a:pPr>
            <a:r>
              <a:t>Job1.2</a:t>
            </a:r>
          </a:p>
          <a:p>
            <a:pPr algn="l">
              <a:lnSpc>
                <a:spcPts val="4800"/>
              </a:lnSpc>
              <a:defRPr sz="3800">
                <a:solidFill>
                  <a:schemeClr val="accent1">
                    <a:lumOff val="-13575"/>
                  </a:schemeClr>
                </a:solidFill>
                <a:latin typeface="Menlo Regular"/>
                <a:ea typeface="Menlo Regular"/>
                <a:cs typeface="Menlo Regular"/>
                <a:sym typeface="Menlo Regular"/>
              </a:defRPr>
            </a:pPr>
            <a:r>
              <a:t>Job1.3</a:t>
            </a:r>
          </a:p>
          <a:p>
            <a:pPr algn="l">
              <a:lnSpc>
                <a:spcPts val="4800"/>
              </a:lnSpc>
              <a:defRPr sz="3800">
                <a:solidFill>
                  <a:schemeClr val="accent1">
                    <a:lumOff val="-13575"/>
                  </a:schemeClr>
                </a:solidFill>
                <a:latin typeface="Menlo Regular"/>
                <a:ea typeface="Menlo Regular"/>
                <a:cs typeface="Menlo Regular"/>
                <a:sym typeface="Menlo Regular"/>
              </a:defRPr>
            </a:pPr>
            <a:r>
              <a:t>…</a:t>
            </a:r>
          </a:p>
          <a:p>
            <a:pPr algn="l">
              <a:lnSpc>
                <a:spcPts val="4800"/>
              </a:lnSpc>
              <a:defRPr sz="3800">
                <a:solidFill>
                  <a:schemeClr val="accent1">
                    <a:lumOff val="-13575"/>
                  </a:schemeClr>
                </a:solidFill>
                <a:latin typeface="Menlo Regular"/>
                <a:ea typeface="Menlo Regular"/>
                <a:cs typeface="Menlo Regular"/>
                <a:sym typeface="Menlo Regular"/>
              </a:defRPr>
            </a:pPr>
            <a:r>
              <a:t>Job1.1999</a:t>
            </a:r>
          </a:p>
        </p:txBody>
      </p:sp>
      <p:graphicFrame>
        <p:nvGraphicFramePr>
          <p:cNvPr id="192" name="Pool"/>
          <p:cNvGraphicFramePr/>
          <p:nvPr/>
        </p:nvGraphicFramePr>
        <p:xfrm>
          <a:off x="4924082" y="5486458"/>
          <a:ext cx="5409489" cy="7274280"/>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163277"/>
                <a:gridCol w="2220810"/>
              </a:tblGrid>
              <a:tr h="1036319">
                <a:tc gridSpan="2">
                  <a:txBody>
                    <a:bodyPr/>
                    <a:lstStyle/>
                    <a:p>
                      <a:pPr algn="l" defTabSz="642937">
                        <a:spcBef>
                          <a:spcPts val="1000"/>
                        </a:spcBef>
                        <a:defRPr sz="1800"/>
                      </a:pPr>
                      <a:r>
                        <a:rPr b="1" sz="7200">
                          <a:solidFill>
                            <a:srgbClr val="003960"/>
                          </a:solidFill>
                          <a:latin typeface="+mn-lt"/>
                          <a:ea typeface="+mn-ea"/>
                          <a:cs typeface="+mn-cs"/>
                          <a:sym typeface="Myriad Pro"/>
                        </a:rPr>
                        <a:t>Pool</a:t>
                      </a:r>
                    </a:p>
                  </a:txBody>
                  <a:tcPr marL="0" marR="0" marT="0" marB="0" anchor="ctr" anchorCtr="0" horzOverflow="overflow">
                    <a:lnL/>
                    <a:lnR/>
                    <a:lnT/>
                    <a:solidFill>
                      <a:srgbClr val="000000">
                        <a:alpha val="0"/>
                      </a:srgbClr>
                    </a:solidFill>
                  </a:tcPr>
                </a:tc>
                <a:tc hMerge="1">
                  <a:tcPr/>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NU1
</a:t>
                      </a:r>
                    </a:p>
                  </a:txBody>
                  <a:tcPr marL="50800" marR="50800" marT="50800" marB="50800" anchor="ctr" anchorCtr="0" horzOverflow="overflow"/>
                </a:tc>
                <a:tc>
                  <a:txBody>
                    <a:bodyPr/>
                    <a:lstStyle/>
                    <a:p>
                      <a:pPr algn="l" defTabSz="914400">
                        <a:tabLst>
                          <a:tab pos="1282700" algn="l"/>
                        </a:tabLst>
                        <a:defRPr sz="1800"/>
                      </a:pPr>
                      <a:r>
                        <a:rPr b="1" sz="2800">
                          <a:solidFill>
                            <a:schemeClr val="accent1">
                              <a:lumOff val="-13575"/>
                            </a:schemeClr>
                          </a:solidFill>
                          <a:latin typeface="Lucida Sans Typewriter Regular"/>
                          <a:ea typeface="Lucida Sans Typewriter Regular"/>
                          <a:cs typeface="Lucida Sans Typewriter Regular"/>
                          <a:sym typeface="Lucida Sans Typewriter Regular"/>
                        </a:rPr>
                        <a:t>Job1.4</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NU2
</a:t>
                      </a:r>
                    </a:p>
                  </a:txBody>
                  <a:tcPr marL="50800" marR="50800" marT="50800" marB="50800" anchor="ctr" anchorCtr="0" horzOverflow="overflow"/>
                </a:tc>
                <a:tc>
                  <a:txBody>
                    <a:bodyPr/>
                    <a:lstStyle/>
                    <a:p>
                      <a:pPr algn="l" defTabSz="914400">
                        <a:tabLst>
                          <a:tab pos="1282700" algn="l"/>
                        </a:tabLst>
                        <a:defRPr sz="1800"/>
                      </a:pPr>
                      <a:r>
                        <a:rPr i="1" sz="2800">
                          <a:solidFill>
                            <a:srgbClr val="929292"/>
                          </a:solidFill>
                          <a:latin typeface="Lucida Sans Typewriter Regular"/>
                          <a:ea typeface="Lucida Sans Typewriter Regular"/>
                          <a:cs typeface="Lucida Sans Typewriter Regular"/>
                          <a:sym typeface="Lucida Sans Typewriter Regular"/>
                        </a:rPr>
                        <a:t>idle</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SD1
</a:t>
                      </a:r>
                    </a:p>
                  </a:txBody>
                  <a:tcPr marL="50800" marR="50800" marT="50800" marB="50800" anchor="ctr" anchorCtr="0" horzOverflow="overflow"/>
                </a:tc>
                <a:tc>
                  <a:txBody>
                    <a:bodyPr/>
                    <a:lstStyle/>
                    <a:p>
                      <a:pPr algn="l" defTabSz="914400">
                        <a:tabLst>
                          <a:tab pos="1282700" algn="l"/>
                        </a:tabLst>
                        <a:defRPr sz="1800"/>
                      </a:pPr>
                      <a:r>
                        <a:rPr b="1" sz="2800">
                          <a:solidFill>
                            <a:schemeClr val="accent1">
                              <a:lumOff val="-13575"/>
                            </a:schemeClr>
                          </a:solidFill>
                          <a:latin typeface="Lucida Sans Typewriter Regular"/>
                          <a:ea typeface="Lucida Sans Typewriter Regular"/>
                          <a:cs typeface="Lucida Sans Typewriter Regular"/>
                          <a:sym typeface="Lucida Sans Typewriter Regular"/>
                        </a:rPr>
                        <a:t>Job1.0</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SD2
</a:t>
                      </a:r>
                    </a:p>
                  </a:txBody>
                  <a:tcPr marL="50800" marR="50800" marT="50800" marB="50800" anchor="ctr" anchorCtr="0" horzOverflow="overflow"/>
                </a:tc>
                <a:tc>
                  <a:txBody>
                    <a:bodyPr/>
                    <a:lstStyle/>
                    <a:p>
                      <a:pPr algn="l" defTabSz="914400">
                        <a:tabLst>
                          <a:tab pos="1282700" algn="l"/>
                        </a:tabLst>
                        <a:defRPr sz="1800"/>
                      </a:pPr>
                      <a:r>
                        <a:rPr b="1" sz="2800">
                          <a:solidFill>
                            <a:schemeClr val="accent1">
                              <a:lumOff val="-13575"/>
                            </a:schemeClr>
                          </a:solidFill>
                          <a:latin typeface="Lucida Sans Typewriter Regular"/>
                          <a:ea typeface="Lucida Sans Typewriter Regular"/>
                          <a:cs typeface="Lucida Sans Typewriter Regular"/>
                          <a:sym typeface="Lucida Sans Typewriter Regular"/>
                        </a:rPr>
                        <a:t>Job1.3</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SD3
</a:t>
                      </a:r>
                    </a:p>
                  </a:txBody>
                  <a:tcPr marL="50800" marR="50800" marT="50800" marB="50800" anchor="ctr" anchorCtr="0" horzOverflow="overflow"/>
                </a:tc>
                <a:tc>
                  <a:txBody>
                    <a:bodyPr/>
                    <a:lstStyle/>
                    <a:p>
                      <a:pPr algn="l" defTabSz="914400">
                        <a:tabLst>
                          <a:tab pos="1282700" algn="l"/>
                        </a:tabLst>
                        <a:defRPr sz="1800"/>
                      </a:pPr>
                      <a:r>
                        <a:rPr i="1" sz="2800">
                          <a:solidFill>
                            <a:srgbClr val="929292"/>
                          </a:solidFill>
                          <a:latin typeface="Lucida Sans Typewriter Regular"/>
                          <a:ea typeface="Lucida Sans Typewriter Regular"/>
                          <a:cs typeface="Lucida Sans Typewriter Regular"/>
                          <a:sym typeface="Lucida Sans Typewriter Regular"/>
                        </a:rPr>
                        <a:t>idle</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UC1</a:t>
                      </a:r>
                    </a:p>
                  </a:txBody>
                  <a:tcPr marL="50800" marR="50800" marT="50800" marB="50800" anchor="ctr" anchorCtr="0" horzOverflow="overflow"/>
                </a:tc>
                <a:tc>
                  <a:txBody>
                    <a:bodyPr/>
                    <a:lstStyle/>
                    <a:p>
                      <a:pPr algn="l" defTabSz="914400">
                        <a:tabLst>
                          <a:tab pos="1282700" algn="l"/>
                        </a:tabLst>
                        <a:defRPr sz="1800"/>
                      </a:pPr>
                      <a:r>
                        <a:rPr b="1" sz="2800">
                          <a:solidFill>
                            <a:schemeClr val="accent1">
                              <a:lumOff val="-13575"/>
                            </a:schemeClr>
                          </a:solidFill>
                          <a:latin typeface="Lucida Sans Typewriter Regular"/>
                          <a:ea typeface="Lucida Sans Typewriter Regular"/>
                          <a:cs typeface="Lucida Sans Typewriter Regular"/>
                          <a:sym typeface="Lucida Sans Typewriter Regular"/>
                        </a:rPr>
                        <a:t>Job1.2</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UC2</a:t>
                      </a:r>
                    </a:p>
                  </a:txBody>
                  <a:tcPr marL="50800" marR="50800" marT="50800" marB="50800" anchor="ctr" anchorCtr="0" horzOverflow="overflow"/>
                </a:tc>
                <a:tc>
                  <a:txBody>
                    <a:bodyPr/>
                    <a:lstStyle/>
                    <a:p>
                      <a:pPr algn="l" defTabSz="914400">
                        <a:tabLst>
                          <a:tab pos="1282700" algn="l"/>
                        </a:tabLst>
                        <a:defRPr sz="1800"/>
                      </a:pPr>
                      <a:r>
                        <a:rPr b="1" sz="2800">
                          <a:solidFill>
                            <a:schemeClr val="accent1">
                              <a:lumOff val="-13575"/>
                            </a:schemeClr>
                          </a:solidFill>
                          <a:latin typeface="Lucida Sans Typewriter Regular"/>
                          <a:ea typeface="Lucida Sans Typewriter Regular"/>
                          <a:cs typeface="Lucida Sans Typewriter Regular"/>
                          <a:sym typeface="Lucida Sans Typewriter Regular"/>
                        </a:rPr>
                        <a:t>Job1.6</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SU1
</a:t>
                      </a:r>
                    </a:p>
                  </a:txBody>
                  <a:tcPr marL="50800" marR="50800" marT="50800" marB="50800" anchor="ctr" anchorCtr="0" horzOverflow="overflow"/>
                </a:tc>
                <a:tc>
                  <a:txBody>
                    <a:bodyPr/>
                    <a:lstStyle/>
                    <a:p>
                      <a:pPr algn="l" defTabSz="914400">
                        <a:tabLst>
                          <a:tab pos="1282700" algn="l"/>
                        </a:tabLst>
                        <a:defRPr sz="1800"/>
                      </a:pPr>
                      <a:r>
                        <a:rPr b="1" sz="2800">
                          <a:solidFill>
                            <a:schemeClr val="accent1">
                              <a:lumOff val="-13575"/>
                            </a:schemeClr>
                          </a:solidFill>
                          <a:latin typeface="Lucida Sans Typewriter Regular"/>
                          <a:ea typeface="Lucida Sans Typewriter Regular"/>
                          <a:cs typeface="Lucida Sans Typewriter Regular"/>
                          <a:sym typeface="Lucida Sans Typewriter Regular"/>
                        </a:rPr>
                        <a:t>Job1.8</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SU2
</a:t>
                      </a:r>
                    </a:p>
                  </a:txBody>
                  <a:tcPr marL="50800" marR="50800" marT="50800" marB="50800" anchor="ctr" anchorCtr="0" horzOverflow="overflow"/>
                </a:tc>
                <a:tc>
                  <a:txBody>
                    <a:bodyPr/>
                    <a:lstStyle/>
                    <a:p>
                      <a:pPr algn="l" defTabSz="914400">
                        <a:tabLst>
                          <a:tab pos="1282700" algn="l"/>
                        </a:tabLst>
                        <a:defRPr sz="1800"/>
                      </a:pPr>
                      <a:r>
                        <a:rPr b="1" sz="2800">
                          <a:solidFill>
                            <a:schemeClr val="accent1">
                              <a:lumOff val="-13575"/>
                            </a:schemeClr>
                          </a:solidFill>
                          <a:latin typeface="Lucida Sans Typewriter Regular"/>
                          <a:ea typeface="Lucida Sans Typewriter Regular"/>
                          <a:cs typeface="Lucida Sans Typewriter Regular"/>
                          <a:sym typeface="Lucida Sans Typewriter Regular"/>
                        </a:rPr>
                        <a:t>Job1.12</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SU3
</a:t>
                      </a:r>
                    </a:p>
                  </a:txBody>
                  <a:tcPr marL="50800" marR="50800" marT="50800" marB="50800" anchor="ctr" anchorCtr="0" horzOverflow="overflow"/>
                </a:tc>
                <a:tc>
                  <a:txBody>
                    <a:bodyPr/>
                    <a:lstStyle/>
                    <a:p>
                      <a:pPr algn="l" defTabSz="914400">
                        <a:tabLst>
                          <a:tab pos="1282700" algn="l"/>
                        </a:tabLst>
                        <a:defRPr sz="1800"/>
                      </a:pPr>
                      <a:r>
                        <a:rPr b="1" sz="2800">
                          <a:solidFill>
                            <a:schemeClr val="accent1">
                              <a:lumOff val="-13575"/>
                            </a:schemeClr>
                          </a:solidFill>
                          <a:latin typeface="Lucida Sans Typewriter Regular"/>
                          <a:ea typeface="Lucida Sans Typewriter Regular"/>
                          <a:cs typeface="Lucida Sans Typewriter Regular"/>
                          <a:sym typeface="Lucida Sans Typewriter Regular"/>
                        </a:rPr>
                        <a:t>Job1.10</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SU4
</a:t>
                      </a:r>
                    </a:p>
                  </a:txBody>
                  <a:tcPr marL="50800" marR="50800" marT="50800" marB="50800" anchor="ctr" anchorCtr="0" horzOverflow="overflow"/>
                </a:tc>
                <a:tc>
                  <a:txBody>
                    <a:bodyPr/>
                    <a:lstStyle/>
                    <a:p>
                      <a:pPr algn="l" defTabSz="914400">
                        <a:tabLst>
                          <a:tab pos="1282700" algn="l"/>
                        </a:tabLst>
                        <a:defRPr sz="1800"/>
                      </a:pPr>
                      <a:r>
                        <a:rPr i="1" sz="2800">
                          <a:solidFill>
                            <a:srgbClr val="929292"/>
                          </a:solidFill>
                          <a:latin typeface="Lucida Sans Typewriter Regular"/>
                          <a:ea typeface="Lucida Sans Typewriter Regular"/>
                          <a:cs typeface="Lucida Sans Typewriter Regular"/>
                          <a:sym typeface="Lucida Sans Typewriter Regular"/>
                        </a:rPr>
                        <a:t>idle</a:t>
                      </a:r>
                    </a:p>
                  </a:txBody>
                  <a:tcPr marL="50800" marR="50800" marT="50800" marB="50800" anchor="ctr" anchorCtr="0" horzOverflow="overflow"/>
                </a:tc>
              </a:tr>
              <a:tr h="508000">
                <a:tc>
                  <a:txBody>
                    <a:bodyPr/>
                    <a:lstStyle/>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5" name="OSG dHTC Diagram"/>
          <p:cNvSpPr txBox="1"/>
          <p:nvPr>
            <p:ph type="title"/>
          </p:nvPr>
        </p:nvSpPr>
        <p:spPr>
          <a:prstGeom prst="rect">
            <a:avLst/>
          </a:prstGeom>
        </p:spPr>
        <p:txBody>
          <a:bodyPr/>
          <a:lstStyle/>
          <a:p>
            <a:pPr/>
            <a:r>
              <a:t>OSG dHTC Diagram</a:t>
            </a:r>
          </a:p>
        </p:txBody>
      </p:sp>
      <p:graphicFrame>
        <p:nvGraphicFramePr>
          <p:cNvPr id="196" name="Wisconsin"/>
          <p:cNvGraphicFramePr/>
          <p:nvPr/>
        </p:nvGraphicFramePr>
        <p:xfrm>
          <a:off x="15628219" y="2771813"/>
          <a:ext cx="3540939" cy="2931287"/>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175000"/>
              </a:tblGrid>
              <a:tr h="634999">
                <a:tc>
                  <a:txBody>
                    <a:bodyPr/>
                    <a:lstStyle/>
                    <a:p>
                      <a:pPr algn="ctr" defTabSz="642937">
                        <a:spcBef>
                          <a:spcPts val="1000"/>
                        </a:spcBef>
                        <a:defRPr sz="1800"/>
                      </a:pPr>
                      <a:r>
                        <a:rPr sz="4000">
                          <a:latin typeface="Myriad Pro Semibold"/>
                          <a:ea typeface="Myriad Pro Semibold"/>
                          <a:cs typeface="Myriad Pro Semibold"/>
                        </a:rPr>
                        <a:t>Wisconsin</a:t>
                      </a:r>
                    </a:p>
                  </a:txBody>
                  <a:tcPr marL="0" marR="0" marT="0" marB="0" anchor="ctr" anchorCtr="0" horzOverflow="overflow">
                    <a:lnL/>
                    <a:lnR/>
                    <a:lnT/>
                    <a:solidFill>
                      <a:srgbClr val="000000">
                        <a:alpha val="0"/>
                      </a:srgbClr>
                    </a:solidFill>
                  </a:tcPr>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bl>
          </a:graphicData>
        </a:graphic>
      </p:graphicFrame>
      <p:graphicFrame>
        <p:nvGraphicFramePr>
          <p:cNvPr id="197" name="Chicago"/>
          <p:cNvGraphicFramePr/>
          <p:nvPr/>
        </p:nvGraphicFramePr>
        <p:xfrm>
          <a:off x="15628219" y="6743165"/>
          <a:ext cx="3540939" cy="2931287"/>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175000"/>
              </a:tblGrid>
              <a:tr h="634999">
                <a:tc>
                  <a:txBody>
                    <a:bodyPr/>
                    <a:lstStyle/>
                    <a:p>
                      <a:pPr algn="ctr" defTabSz="642937">
                        <a:spcBef>
                          <a:spcPts val="1000"/>
                        </a:spcBef>
                        <a:defRPr sz="1800"/>
                      </a:pPr>
                      <a:r>
                        <a:rPr sz="4000">
                          <a:latin typeface="Myriad Pro Semibold"/>
                          <a:ea typeface="Myriad Pro Semibold"/>
                          <a:cs typeface="Myriad Pro Semibold"/>
                        </a:rPr>
                        <a:t>Chicago</a:t>
                      </a:r>
                    </a:p>
                  </a:txBody>
                  <a:tcPr marL="0" marR="0" marT="0" marB="0" anchor="ctr" anchorCtr="0" horzOverflow="overflow">
                    <a:lnL/>
                    <a:lnR/>
                    <a:lnT/>
                    <a:solidFill>
                      <a:srgbClr val="000000">
                        <a:alpha val="0"/>
                      </a:srgbClr>
                    </a:solidFill>
                  </a:tcPr>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r>
                        <a:t>UC2</a:t>
                      </a:r>
                      <a:r>
                        <a:rPr>
                          <a:solidFill>
                            <a:srgbClr val="5E5E5E"/>
                          </a:solidFill>
                        </a:rPr>
                        <a:t> &gt; </a:t>
                      </a:r>
                      <a:r>
                        <a:rPr>
                          <a:solidFill>
                            <a:schemeClr val="accent1">
                              <a:lumOff val="-13575"/>
                            </a:schemeClr>
                          </a:solidFill>
                        </a:rPr>
                        <a:t>Job1.6</a:t>
                      </a:r>
                    </a:p>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r>
                        <a:t>UC1</a:t>
                      </a:r>
                      <a:r>
                        <a:rPr>
                          <a:solidFill>
                            <a:srgbClr val="5E5E5E"/>
                          </a:solidFill>
                        </a:rPr>
                        <a:t> &gt; </a:t>
                      </a:r>
                      <a:r>
                        <a:rPr>
                          <a:solidFill>
                            <a:schemeClr val="accent1">
                              <a:lumOff val="-13575"/>
                            </a:schemeClr>
                          </a:solidFill>
                        </a:rPr>
                        <a:t>Job1.2</a:t>
                      </a:r>
                    </a:p>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bl>
          </a:graphicData>
        </a:graphic>
      </p:graphicFrame>
      <p:graphicFrame>
        <p:nvGraphicFramePr>
          <p:cNvPr id="198" name="Nebraska"/>
          <p:cNvGraphicFramePr/>
          <p:nvPr/>
        </p:nvGraphicFramePr>
        <p:xfrm>
          <a:off x="11584584" y="4728938"/>
          <a:ext cx="3540939" cy="2931287"/>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175000"/>
              </a:tblGrid>
              <a:tr h="634999">
                <a:tc>
                  <a:txBody>
                    <a:bodyPr/>
                    <a:lstStyle/>
                    <a:p>
                      <a:pPr algn="ctr" defTabSz="642937">
                        <a:spcBef>
                          <a:spcPts val="1000"/>
                        </a:spcBef>
                        <a:defRPr sz="1800"/>
                      </a:pPr>
                      <a:r>
                        <a:rPr sz="4000">
                          <a:latin typeface="Myriad Pro Semibold"/>
                          <a:ea typeface="Myriad Pro Semibold"/>
                          <a:cs typeface="Myriad Pro Semibold"/>
                        </a:rPr>
                        <a:t>Nebraska</a:t>
                      </a:r>
                    </a:p>
                  </a:txBody>
                  <a:tcPr marL="0" marR="0" marT="0" marB="0" anchor="ctr" anchorCtr="0" horzOverflow="overflow">
                    <a:lnL/>
                    <a:lnR/>
                    <a:lnT/>
                    <a:solidFill>
                      <a:srgbClr val="000000">
                        <a:alpha val="0"/>
                      </a:srgbClr>
                    </a:solidFill>
                  </a:tcPr>
                </a:tc>
              </a:tr>
              <a:tr h="508000">
                <a:tc>
                  <a:txBody>
                    <a:bodyPr/>
                    <a:lstStyle/>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r>
                        <a:t>NU1</a:t>
                      </a:r>
                      <a:r>
                        <a:rPr>
                          <a:solidFill>
                            <a:srgbClr val="5E5E5E"/>
                          </a:solidFill>
                        </a:rPr>
                        <a:t> &gt; </a:t>
                      </a:r>
                      <a:r>
                        <a:rPr>
                          <a:solidFill>
                            <a:schemeClr val="accent1">
                              <a:lumOff val="-13575"/>
                            </a:schemeClr>
                          </a:solidFill>
                        </a:rPr>
                        <a:t>Job1.4</a:t>
                      </a:r>
                    </a:p>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r>
                        <a:t>NU2</a:t>
                      </a:r>
                      <a:r>
                        <a:rPr>
                          <a:solidFill>
                            <a:srgbClr val="5E5E5E"/>
                          </a:solidFill>
                        </a:rPr>
                        <a:t> &gt; </a:t>
                      </a:r>
                      <a:r>
                        <a:rPr b="0" i="1">
                          <a:solidFill>
                            <a:srgbClr val="929292"/>
                          </a:solidFill>
                        </a:rPr>
                        <a:t>idle</a:t>
                      </a:r>
                    </a:p>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
</a:t>
                      </a: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bl>
          </a:graphicData>
        </a:graphic>
      </p:graphicFrame>
      <p:graphicFrame>
        <p:nvGraphicFramePr>
          <p:cNvPr id="199" name="San Diego"/>
          <p:cNvGraphicFramePr/>
          <p:nvPr/>
        </p:nvGraphicFramePr>
        <p:xfrm>
          <a:off x="11584584" y="9026573"/>
          <a:ext cx="3540939" cy="2931287"/>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175000"/>
              </a:tblGrid>
              <a:tr h="634999">
                <a:tc>
                  <a:txBody>
                    <a:bodyPr/>
                    <a:lstStyle/>
                    <a:p>
                      <a:pPr algn="ctr" defTabSz="642937">
                        <a:spcBef>
                          <a:spcPts val="1000"/>
                        </a:spcBef>
                        <a:defRPr sz="1800"/>
                      </a:pPr>
                      <a:r>
                        <a:rPr sz="4000">
                          <a:latin typeface="Myriad Pro Semibold"/>
                          <a:ea typeface="Myriad Pro Semibold"/>
                          <a:cs typeface="Myriad Pro Semibold"/>
                        </a:rPr>
                        <a:t>San Diego</a:t>
                      </a:r>
                    </a:p>
                  </a:txBody>
                  <a:tcPr marL="0" marR="0" marT="0" marB="0" anchor="ctr" anchorCtr="0" horzOverflow="overflow">
                    <a:lnL/>
                    <a:lnR/>
                    <a:lnT/>
                    <a:solidFill>
                      <a:srgbClr val="000000">
                        <a:alpha val="0"/>
                      </a:srgbClr>
                    </a:solidFill>
                  </a:tcPr>
                </a:tc>
              </a:tr>
              <a:tr h="508000">
                <a:tc>
                  <a:txBody>
                    <a:bodyPr/>
                    <a:lstStyle/>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r>
                        <a:t>SD2</a:t>
                      </a:r>
                      <a:r>
                        <a:rPr>
                          <a:solidFill>
                            <a:srgbClr val="5E5E5E"/>
                          </a:solidFill>
                        </a:rPr>
                        <a:t> &gt; </a:t>
                      </a:r>
                      <a:r>
                        <a:rPr>
                          <a:solidFill>
                            <a:schemeClr val="accent1">
                              <a:lumOff val="-13575"/>
                            </a:schemeClr>
                          </a:solidFill>
                        </a:rPr>
                        <a:t>Job1.3</a:t>
                      </a:r>
                    </a:p>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r>
                        <a:t>SD1</a:t>
                      </a:r>
                      <a:r>
                        <a:rPr>
                          <a:solidFill>
                            <a:srgbClr val="5E5E5E"/>
                          </a:solidFill>
                        </a:rPr>
                        <a:t> &gt; </a:t>
                      </a:r>
                      <a:r>
                        <a:rPr>
                          <a:solidFill>
                            <a:schemeClr val="accent1">
                              <a:lumOff val="-13575"/>
                            </a:schemeClr>
                          </a:solidFill>
                        </a:rPr>
                        <a:t>Job1.0</a:t>
                      </a:r>
                    </a:p>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r>
                        <a:t>SD3</a:t>
                      </a:r>
                      <a:r>
                        <a:rPr>
                          <a:solidFill>
                            <a:srgbClr val="5E5E5E"/>
                          </a:solidFill>
                        </a:rPr>
                        <a:t> &gt; </a:t>
                      </a:r>
                      <a:r>
                        <a:rPr b="0" i="1">
                          <a:solidFill>
                            <a:srgbClr val="929292"/>
                          </a:solidFill>
                        </a:rPr>
                        <a:t>idle</a:t>
                      </a:r>
                    </a:p>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bl>
          </a:graphicData>
        </a:graphic>
      </p:graphicFrame>
      <p:graphicFrame>
        <p:nvGraphicFramePr>
          <p:cNvPr id="200" name="Syracuse"/>
          <p:cNvGraphicFramePr/>
          <p:nvPr/>
        </p:nvGraphicFramePr>
        <p:xfrm>
          <a:off x="19659155" y="3563352"/>
          <a:ext cx="3540938" cy="2931287"/>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175000"/>
              </a:tblGrid>
              <a:tr h="634999">
                <a:tc>
                  <a:txBody>
                    <a:bodyPr/>
                    <a:lstStyle/>
                    <a:p>
                      <a:pPr algn="ctr" defTabSz="642937">
                        <a:spcBef>
                          <a:spcPts val="1000"/>
                        </a:spcBef>
                        <a:defRPr sz="1800"/>
                      </a:pPr>
                      <a:r>
                        <a:rPr sz="4000">
                          <a:latin typeface="Myriad Pro Semibold"/>
                          <a:ea typeface="Myriad Pro Semibold"/>
                          <a:cs typeface="Myriad Pro Semibold"/>
                        </a:rPr>
                        <a:t>Syracuse</a:t>
                      </a:r>
                    </a:p>
                  </a:txBody>
                  <a:tcPr marL="0" marR="0" marT="0" marB="0" anchor="ctr" anchorCtr="0" horzOverflow="overflow">
                    <a:lnL/>
                    <a:lnR/>
                    <a:lnT/>
                    <a:solidFill>
                      <a:srgbClr val="000000">
                        <a:alpha val="0"/>
                      </a:srgbClr>
                    </a:solidFill>
                  </a:tcPr>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r>
                        <a:t>SU1</a:t>
                      </a:r>
                      <a:r>
                        <a:rPr>
                          <a:solidFill>
                            <a:srgbClr val="5E5E5E"/>
                          </a:solidFill>
                        </a:rPr>
                        <a:t> &gt; </a:t>
                      </a:r>
                      <a:r>
                        <a:rPr>
                          <a:solidFill>
                            <a:schemeClr val="accent1">
                              <a:lumOff val="-13575"/>
                            </a:schemeClr>
                          </a:solidFill>
                        </a:rPr>
                        <a:t>Job1.8</a:t>
                      </a:r>
                    </a:p>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r>
                        <a:t>SU4</a:t>
                      </a:r>
                      <a:r>
                        <a:rPr>
                          <a:solidFill>
                            <a:srgbClr val="5E5E5E"/>
                          </a:solidFill>
                        </a:rPr>
                        <a:t> &gt; </a:t>
                      </a:r>
                      <a:r>
                        <a:rPr b="0" i="1">
                          <a:solidFill>
                            <a:srgbClr val="929292"/>
                          </a:solidFill>
                        </a:rPr>
                        <a:t>idle</a:t>
                      </a:r>
                    </a:p>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r>
                        <a:t>SU2</a:t>
                      </a:r>
                      <a:r>
                        <a:rPr>
                          <a:solidFill>
                            <a:srgbClr val="5E5E5E"/>
                          </a:solidFill>
                        </a:rPr>
                        <a:t> &gt; </a:t>
                      </a:r>
                      <a:r>
                        <a:rPr>
                          <a:solidFill>
                            <a:schemeClr val="accent1">
                              <a:lumOff val="-13575"/>
                            </a:schemeClr>
                          </a:solidFill>
                        </a:rPr>
                        <a:t>Job1.12</a:t>
                      </a:r>
                    </a:p>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r>
                        <a:t>SU3</a:t>
                      </a:r>
                      <a:r>
                        <a:rPr>
                          <a:solidFill>
                            <a:srgbClr val="5E5E5E"/>
                          </a:solidFill>
                        </a:rPr>
                        <a:t> &gt; </a:t>
                      </a:r>
                      <a:r>
                        <a:rPr>
                          <a:solidFill>
                            <a:schemeClr val="accent1">
                              <a:lumOff val="-13575"/>
                            </a:schemeClr>
                          </a:solidFill>
                        </a:rPr>
                        <a:t>Job1.10</a:t>
                      </a:r>
                    </a:p>
                    <a:p>
                      <a:pPr algn="l" defTabSz="914400">
                        <a:tabLst>
                          <a:tab pos="1282700" algn="l"/>
                        </a:tabLst>
                        <a:defRPr b="1" sz="2800">
                          <a:solidFill>
                            <a:srgbClr val="FF6600"/>
                          </a:solidFill>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b="1" sz="2800">
                          <a:solidFill>
                            <a:schemeClr val="accent3">
                              <a:hueOff val="362282"/>
                              <a:satOff val="31803"/>
                              <a:lumOff val="-18242"/>
                            </a:schemeClr>
                          </a:solidFill>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sz="1800"/>
                      </a:pPr>
                      <a:r>
                        <a:rPr b="1" sz="2800">
                          <a:solidFill>
                            <a:schemeClr val="accent3">
                              <a:hueOff val="362282"/>
                              <a:satOff val="31803"/>
                              <a:lumOff val="-18242"/>
                            </a:schemeClr>
                          </a:solidFill>
                          <a:latin typeface="Lucida Sans Typewriter Regular"/>
                          <a:ea typeface="Lucida Sans Typewriter Regular"/>
                          <a:cs typeface="Lucida Sans Typewriter Regular"/>
                          <a:sym typeface="Lucida Sans Typewriter Regular"/>
                        </a:rPr>
                        <a:t>SU Pilot OG1
</a:t>
                      </a: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b="1" sz="2800">
                          <a:latin typeface="Lucida Sans Typewriter Regular"/>
                          <a:ea typeface="Lucida Sans Typewriter Regular"/>
                          <a:cs typeface="Lucida Sans Typewriter Regular"/>
                          <a:sym typeface="Lucida Sans Typewriter Regular"/>
                        </a:defRPr>
                      </a:pP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r h="508000">
                <a:tc>
                  <a:txBody>
                    <a:bodyPr/>
                    <a:lstStyle/>
                    <a:p>
                      <a:pPr algn="l" defTabSz="914400">
                        <a:tabLst>
                          <a:tab pos="1282700" algn="l"/>
                        </a:tabLst>
                        <a:defRPr sz="1800"/>
                      </a:pPr>
                      <a:r>
                        <a:rPr b="1" i="1" sz="2800">
                          <a:solidFill>
                            <a:srgbClr val="5E5E5E"/>
                          </a:solidFill>
                          <a:latin typeface="Lucida Sans Typewriter Bold Obl"/>
                          <a:ea typeface="Lucida Sans Typewriter Bold Obl"/>
                          <a:cs typeface="Lucida Sans Typewriter Bold Obl"/>
                          <a:sym typeface="Lucida Sans Typewriter Bold Obl"/>
                        </a:rPr>
                        <a:t>Busy</a:t>
                      </a:r>
                    </a:p>
                  </a:txBody>
                  <a:tcPr marL="50800" marR="50800" marT="50800" marB="50800" anchor="ctr" anchorCtr="0" horzOverflow="overflow"/>
                </a:tc>
              </a:tr>
            </a:tbl>
          </a:graphicData>
        </a:graphic>
      </p:graphicFrame>
      <p:sp>
        <p:nvSpPr>
          <p:cNvPr id="201" name="6. Get resources (method #2)…"/>
          <p:cNvSpPr txBox="1"/>
          <p:nvPr/>
        </p:nvSpPr>
        <p:spPr>
          <a:xfrm>
            <a:off x="812800" y="2717800"/>
            <a:ext cx="12086543" cy="221043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p>
            <a:pPr algn="l">
              <a:defRPr b="1" sz="7200">
                <a:solidFill>
                  <a:srgbClr val="FF6600"/>
                </a:solidFill>
                <a:latin typeface="+mn-lt"/>
                <a:ea typeface="+mn-ea"/>
                <a:cs typeface="+mn-cs"/>
                <a:sym typeface="Myriad Pro"/>
              </a:defRPr>
            </a:pPr>
            <a:r>
              <a:t>6. Get resources (method #2)</a:t>
            </a:r>
          </a:p>
          <a:p>
            <a:pPr algn="l">
              <a:lnSpc>
                <a:spcPts val="7600"/>
              </a:lnSpc>
              <a:defRPr sz="6400">
                <a:solidFill>
                  <a:srgbClr val="FF6600"/>
                </a:solidFill>
                <a:latin typeface="+mn-lt"/>
                <a:ea typeface="+mn-ea"/>
                <a:cs typeface="+mn-cs"/>
                <a:sym typeface="Myriad Pro"/>
              </a:defRPr>
            </a:pPr>
            <a:r>
              <a:t>Site contributes directly</a:t>
            </a:r>
          </a:p>
        </p:txBody>
      </p:sp>
      <p:sp>
        <p:nvSpPr>
          <p:cNvPr id="202" name="Queue…"/>
          <p:cNvSpPr txBox="1"/>
          <p:nvPr/>
        </p:nvSpPr>
        <p:spPr>
          <a:xfrm>
            <a:off x="812800" y="5466123"/>
            <a:ext cx="2847569" cy="4884573"/>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p>
            <a:pPr algn="l">
              <a:defRPr b="1" sz="7200">
                <a:solidFill>
                  <a:srgbClr val="003960"/>
                </a:solidFill>
                <a:latin typeface="+mn-lt"/>
                <a:ea typeface="+mn-ea"/>
                <a:cs typeface="+mn-cs"/>
                <a:sym typeface="Myriad Pro"/>
              </a:defRPr>
            </a:pPr>
            <a:r>
              <a:t>Queue</a:t>
            </a:r>
          </a:p>
          <a:p>
            <a:pPr algn="l">
              <a:lnSpc>
                <a:spcPts val="4800"/>
              </a:lnSpc>
              <a:defRPr sz="3800">
                <a:solidFill>
                  <a:schemeClr val="accent1">
                    <a:lumOff val="-13575"/>
                  </a:schemeClr>
                </a:solidFill>
                <a:latin typeface="Menlo Regular"/>
                <a:ea typeface="Menlo Regular"/>
                <a:cs typeface="Menlo Regular"/>
                <a:sym typeface="Menlo Regular"/>
              </a:defRPr>
            </a:pPr>
            <a:r>
              <a:t>Job1.0</a:t>
            </a:r>
          </a:p>
          <a:p>
            <a:pPr algn="l">
              <a:lnSpc>
                <a:spcPts val="4800"/>
              </a:lnSpc>
              <a:defRPr sz="3800">
                <a:solidFill>
                  <a:schemeClr val="accent1">
                    <a:lumOff val="-13575"/>
                  </a:schemeClr>
                </a:solidFill>
                <a:latin typeface="Menlo Regular"/>
                <a:ea typeface="Menlo Regular"/>
                <a:cs typeface="Menlo Regular"/>
                <a:sym typeface="Menlo Regular"/>
              </a:defRPr>
            </a:pPr>
            <a:r>
              <a:t>Job1.1</a:t>
            </a:r>
          </a:p>
          <a:p>
            <a:pPr algn="l">
              <a:lnSpc>
                <a:spcPts val="4800"/>
              </a:lnSpc>
              <a:defRPr sz="3800">
                <a:solidFill>
                  <a:schemeClr val="accent1">
                    <a:lumOff val="-13575"/>
                  </a:schemeClr>
                </a:solidFill>
                <a:latin typeface="Menlo Regular"/>
                <a:ea typeface="Menlo Regular"/>
                <a:cs typeface="Menlo Regular"/>
                <a:sym typeface="Menlo Regular"/>
              </a:defRPr>
            </a:pPr>
            <a:r>
              <a:t>Job1.2</a:t>
            </a:r>
          </a:p>
          <a:p>
            <a:pPr algn="l">
              <a:lnSpc>
                <a:spcPts val="4800"/>
              </a:lnSpc>
              <a:defRPr sz="3800">
                <a:solidFill>
                  <a:schemeClr val="accent1">
                    <a:lumOff val="-13575"/>
                  </a:schemeClr>
                </a:solidFill>
                <a:latin typeface="Menlo Regular"/>
                <a:ea typeface="Menlo Regular"/>
                <a:cs typeface="Menlo Regular"/>
                <a:sym typeface="Menlo Regular"/>
              </a:defRPr>
            </a:pPr>
            <a:r>
              <a:t>Job1.3</a:t>
            </a:r>
          </a:p>
          <a:p>
            <a:pPr algn="l">
              <a:lnSpc>
                <a:spcPts val="4800"/>
              </a:lnSpc>
              <a:defRPr sz="3800">
                <a:solidFill>
                  <a:schemeClr val="accent1">
                    <a:lumOff val="-13575"/>
                  </a:schemeClr>
                </a:solidFill>
                <a:latin typeface="Menlo Regular"/>
                <a:ea typeface="Menlo Regular"/>
                <a:cs typeface="Menlo Regular"/>
                <a:sym typeface="Menlo Regular"/>
              </a:defRPr>
            </a:pPr>
            <a:r>
              <a:t>…</a:t>
            </a:r>
          </a:p>
          <a:p>
            <a:pPr algn="l">
              <a:lnSpc>
                <a:spcPts val="4800"/>
              </a:lnSpc>
              <a:defRPr sz="3800">
                <a:solidFill>
                  <a:schemeClr val="accent1">
                    <a:lumOff val="-13575"/>
                  </a:schemeClr>
                </a:solidFill>
                <a:latin typeface="Menlo Regular"/>
                <a:ea typeface="Menlo Regular"/>
                <a:cs typeface="Menlo Regular"/>
                <a:sym typeface="Menlo Regular"/>
              </a:defRPr>
            </a:pPr>
            <a:r>
              <a:t>Job1.1999</a:t>
            </a:r>
          </a:p>
        </p:txBody>
      </p:sp>
      <p:graphicFrame>
        <p:nvGraphicFramePr>
          <p:cNvPr id="203" name="Pool"/>
          <p:cNvGraphicFramePr/>
          <p:nvPr/>
        </p:nvGraphicFramePr>
        <p:xfrm>
          <a:off x="4924082" y="5486458"/>
          <a:ext cx="5409489" cy="7274280"/>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3163277"/>
                <a:gridCol w="2220810"/>
              </a:tblGrid>
              <a:tr h="1036319">
                <a:tc gridSpan="2">
                  <a:txBody>
                    <a:bodyPr/>
                    <a:lstStyle/>
                    <a:p>
                      <a:pPr algn="l" defTabSz="642937">
                        <a:spcBef>
                          <a:spcPts val="1000"/>
                        </a:spcBef>
                        <a:defRPr sz="1800"/>
                      </a:pPr>
                      <a:r>
                        <a:rPr b="1" sz="7200">
                          <a:solidFill>
                            <a:srgbClr val="003960"/>
                          </a:solidFill>
                          <a:latin typeface="+mn-lt"/>
                          <a:ea typeface="+mn-ea"/>
                          <a:cs typeface="+mn-cs"/>
                          <a:sym typeface="Myriad Pro"/>
                        </a:rPr>
                        <a:t>Pool</a:t>
                      </a:r>
                    </a:p>
                  </a:txBody>
                  <a:tcPr marL="0" marR="0" marT="0" marB="0" anchor="ctr" anchorCtr="0" horzOverflow="overflow">
                    <a:lnL/>
                    <a:lnR/>
                    <a:lnT/>
                    <a:solidFill>
                      <a:srgbClr val="000000">
                        <a:alpha val="0"/>
                      </a:srgbClr>
                    </a:solidFill>
                  </a:tcPr>
                </a:tc>
                <a:tc hMerge="1">
                  <a:tcPr/>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NU1
</a:t>
                      </a:r>
                    </a:p>
                  </a:txBody>
                  <a:tcPr marL="50800" marR="50800" marT="50800" marB="50800" anchor="ctr" anchorCtr="0" horzOverflow="overflow"/>
                </a:tc>
                <a:tc>
                  <a:txBody>
                    <a:bodyPr/>
                    <a:lstStyle/>
                    <a:p>
                      <a:pPr algn="l" defTabSz="914400">
                        <a:tabLst>
                          <a:tab pos="1282700" algn="l"/>
                        </a:tabLst>
                        <a:defRPr sz="1800"/>
                      </a:pPr>
                      <a:r>
                        <a:rPr b="1" sz="2800">
                          <a:solidFill>
                            <a:schemeClr val="accent1">
                              <a:lumOff val="-13575"/>
                            </a:schemeClr>
                          </a:solidFill>
                          <a:latin typeface="Lucida Sans Typewriter Regular"/>
                          <a:ea typeface="Lucida Sans Typewriter Regular"/>
                          <a:cs typeface="Lucida Sans Typewriter Regular"/>
                          <a:sym typeface="Lucida Sans Typewriter Regular"/>
                        </a:rPr>
                        <a:t>Job1.4</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NU2
</a:t>
                      </a:r>
                    </a:p>
                  </a:txBody>
                  <a:tcPr marL="50800" marR="50800" marT="50800" marB="50800" anchor="ctr" anchorCtr="0" horzOverflow="overflow"/>
                </a:tc>
                <a:tc>
                  <a:txBody>
                    <a:bodyPr/>
                    <a:lstStyle/>
                    <a:p>
                      <a:pPr algn="l" defTabSz="914400">
                        <a:tabLst>
                          <a:tab pos="1282700" algn="l"/>
                        </a:tabLst>
                        <a:defRPr sz="1800"/>
                      </a:pPr>
                      <a:r>
                        <a:rPr i="1" sz="2800">
                          <a:solidFill>
                            <a:srgbClr val="929292"/>
                          </a:solidFill>
                          <a:latin typeface="Lucida Sans Typewriter Regular"/>
                          <a:ea typeface="Lucida Sans Typewriter Regular"/>
                          <a:cs typeface="Lucida Sans Typewriter Regular"/>
                          <a:sym typeface="Lucida Sans Typewriter Regular"/>
                        </a:rPr>
                        <a:t>idle</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SD1
</a:t>
                      </a:r>
                    </a:p>
                  </a:txBody>
                  <a:tcPr marL="50800" marR="50800" marT="50800" marB="50800" anchor="ctr" anchorCtr="0" horzOverflow="overflow"/>
                </a:tc>
                <a:tc>
                  <a:txBody>
                    <a:bodyPr/>
                    <a:lstStyle/>
                    <a:p>
                      <a:pPr algn="l" defTabSz="914400">
                        <a:tabLst>
                          <a:tab pos="1282700" algn="l"/>
                        </a:tabLst>
                        <a:defRPr sz="1800"/>
                      </a:pPr>
                      <a:r>
                        <a:rPr b="1" sz="2800">
                          <a:solidFill>
                            <a:schemeClr val="accent1">
                              <a:lumOff val="-13575"/>
                            </a:schemeClr>
                          </a:solidFill>
                          <a:latin typeface="Lucida Sans Typewriter Regular"/>
                          <a:ea typeface="Lucida Sans Typewriter Regular"/>
                          <a:cs typeface="Lucida Sans Typewriter Regular"/>
                          <a:sym typeface="Lucida Sans Typewriter Regular"/>
                        </a:rPr>
                        <a:t>Job1.0</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SD2
</a:t>
                      </a:r>
                    </a:p>
                  </a:txBody>
                  <a:tcPr marL="50800" marR="50800" marT="50800" marB="50800" anchor="ctr" anchorCtr="0" horzOverflow="overflow"/>
                </a:tc>
                <a:tc>
                  <a:txBody>
                    <a:bodyPr/>
                    <a:lstStyle/>
                    <a:p>
                      <a:pPr algn="l" defTabSz="914400">
                        <a:tabLst>
                          <a:tab pos="1282700" algn="l"/>
                        </a:tabLst>
                        <a:defRPr sz="1800"/>
                      </a:pPr>
                      <a:r>
                        <a:rPr b="1" sz="2800">
                          <a:solidFill>
                            <a:schemeClr val="accent1">
                              <a:lumOff val="-13575"/>
                            </a:schemeClr>
                          </a:solidFill>
                          <a:latin typeface="Lucida Sans Typewriter Regular"/>
                          <a:ea typeface="Lucida Sans Typewriter Regular"/>
                          <a:cs typeface="Lucida Sans Typewriter Regular"/>
                          <a:sym typeface="Lucida Sans Typewriter Regular"/>
                        </a:rPr>
                        <a:t>Job1.3</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SD3
</a:t>
                      </a:r>
                    </a:p>
                  </a:txBody>
                  <a:tcPr marL="50800" marR="50800" marT="50800" marB="50800" anchor="ctr" anchorCtr="0" horzOverflow="overflow"/>
                </a:tc>
                <a:tc>
                  <a:txBody>
                    <a:bodyPr/>
                    <a:lstStyle/>
                    <a:p>
                      <a:pPr algn="l" defTabSz="914400">
                        <a:tabLst>
                          <a:tab pos="1282700" algn="l"/>
                        </a:tabLst>
                        <a:defRPr sz="1800"/>
                      </a:pPr>
                      <a:r>
                        <a:rPr i="1" sz="2800">
                          <a:solidFill>
                            <a:srgbClr val="929292"/>
                          </a:solidFill>
                          <a:latin typeface="Lucida Sans Typewriter Regular"/>
                          <a:ea typeface="Lucida Sans Typewriter Regular"/>
                          <a:cs typeface="Lucida Sans Typewriter Regular"/>
                          <a:sym typeface="Lucida Sans Typewriter Regular"/>
                        </a:rPr>
                        <a:t>idle</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UC1</a:t>
                      </a:r>
                    </a:p>
                  </a:txBody>
                  <a:tcPr marL="50800" marR="50800" marT="50800" marB="50800" anchor="ctr" anchorCtr="0" horzOverflow="overflow"/>
                </a:tc>
                <a:tc>
                  <a:txBody>
                    <a:bodyPr/>
                    <a:lstStyle/>
                    <a:p>
                      <a:pPr algn="l" defTabSz="914400">
                        <a:tabLst>
                          <a:tab pos="1282700" algn="l"/>
                        </a:tabLst>
                        <a:defRPr sz="1800"/>
                      </a:pPr>
                      <a:r>
                        <a:rPr b="1" sz="2800">
                          <a:solidFill>
                            <a:schemeClr val="accent1">
                              <a:lumOff val="-13575"/>
                            </a:schemeClr>
                          </a:solidFill>
                          <a:latin typeface="Lucida Sans Typewriter Regular"/>
                          <a:ea typeface="Lucida Sans Typewriter Regular"/>
                          <a:cs typeface="Lucida Sans Typewriter Regular"/>
                          <a:sym typeface="Lucida Sans Typewriter Regular"/>
                        </a:rPr>
                        <a:t>Job1.2</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UC2</a:t>
                      </a:r>
                    </a:p>
                  </a:txBody>
                  <a:tcPr marL="50800" marR="50800" marT="50800" marB="50800" anchor="ctr" anchorCtr="0" horzOverflow="overflow"/>
                </a:tc>
                <a:tc>
                  <a:txBody>
                    <a:bodyPr/>
                    <a:lstStyle/>
                    <a:p>
                      <a:pPr algn="l" defTabSz="914400">
                        <a:tabLst>
                          <a:tab pos="1282700" algn="l"/>
                        </a:tabLst>
                        <a:defRPr sz="1800"/>
                      </a:pPr>
                      <a:r>
                        <a:rPr b="1" sz="2800">
                          <a:solidFill>
                            <a:schemeClr val="accent1">
                              <a:lumOff val="-13575"/>
                            </a:schemeClr>
                          </a:solidFill>
                          <a:latin typeface="Lucida Sans Typewriter Regular"/>
                          <a:ea typeface="Lucida Sans Typewriter Regular"/>
                          <a:cs typeface="Lucida Sans Typewriter Regular"/>
                          <a:sym typeface="Lucida Sans Typewriter Regular"/>
                        </a:rPr>
                        <a:t>Job1.6</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SU1
</a:t>
                      </a:r>
                    </a:p>
                  </a:txBody>
                  <a:tcPr marL="50800" marR="50800" marT="50800" marB="50800" anchor="ctr" anchorCtr="0" horzOverflow="overflow"/>
                </a:tc>
                <a:tc>
                  <a:txBody>
                    <a:bodyPr/>
                    <a:lstStyle/>
                    <a:p>
                      <a:pPr algn="l" defTabSz="914400">
                        <a:tabLst>
                          <a:tab pos="1282700" algn="l"/>
                        </a:tabLst>
                        <a:defRPr sz="1800"/>
                      </a:pPr>
                      <a:r>
                        <a:rPr b="1" sz="2800">
                          <a:solidFill>
                            <a:schemeClr val="accent1">
                              <a:lumOff val="-13575"/>
                            </a:schemeClr>
                          </a:solidFill>
                          <a:latin typeface="Lucida Sans Typewriter Regular"/>
                          <a:ea typeface="Lucida Sans Typewriter Regular"/>
                          <a:cs typeface="Lucida Sans Typewriter Regular"/>
                          <a:sym typeface="Lucida Sans Typewriter Regular"/>
                        </a:rPr>
                        <a:t>Job1.8</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SU2
</a:t>
                      </a:r>
                    </a:p>
                  </a:txBody>
                  <a:tcPr marL="50800" marR="50800" marT="50800" marB="50800" anchor="ctr" anchorCtr="0" horzOverflow="overflow"/>
                </a:tc>
                <a:tc>
                  <a:txBody>
                    <a:bodyPr/>
                    <a:lstStyle/>
                    <a:p>
                      <a:pPr algn="l" defTabSz="914400">
                        <a:tabLst>
                          <a:tab pos="1282700" algn="l"/>
                        </a:tabLst>
                        <a:defRPr sz="1800"/>
                      </a:pPr>
                      <a:r>
                        <a:rPr b="1" sz="2800">
                          <a:solidFill>
                            <a:schemeClr val="accent1">
                              <a:lumOff val="-13575"/>
                            </a:schemeClr>
                          </a:solidFill>
                          <a:latin typeface="Lucida Sans Typewriter Regular"/>
                          <a:ea typeface="Lucida Sans Typewriter Regular"/>
                          <a:cs typeface="Lucida Sans Typewriter Regular"/>
                          <a:sym typeface="Lucida Sans Typewriter Regular"/>
                        </a:rPr>
                        <a:t>Job1.12</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SU3
</a:t>
                      </a:r>
                    </a:p>
                  </a:txBody>
                  <a:tcPr marL="50800" marR="50800" marT="50800" marB="50800" anchor="ctr" anchorCtr="0" horzOverflow="overflow"/>
                </a:tc>
                <a:tc>
                  <a:txBody>
                    <a:bodyPr/>
                    <a:lstStyle/>
                    <a:p>
                      <a:pPr algn="l" defTabSz="914400">
                        <a:tabLst>
                          <a:tab pos="1282700" algn="l"/>
                        </a:tabLst>
                        <a:defRPr sz="1800"/>
                      </a:pPr>
                      <a:r>
                        <a:rPr b="1" sz="2800">
                          <a:solidFill>
                            <a:schemeClr val="accent1">
                              <a:lumOff val="-13575"/>
                            </a:schemeClr>
                          </a:solidFill>
                          <a:latin typeface="Lucida Sans Typewriter Regular"/>
                          <a:ea typeface="Lucida Sans Typewriter Regular"/>
                          <a:cs typeface="Lucida Sans Typewriter Regular"/>
                          <a:sym typeface="Lucida Sans Typewriter Regular"/>
                        </a:rPr>
                        <a:t>Job1.10</a:t>
                      </a:r>
                    </a:p>
                  </a:txBody>
                  <a:tcPr marL="50800" marR="50800" marT="50800" marB="50800" anchor="ctr" anchorCtr="0" horzOverflow="overflow"/>
                </a:tc>
              </a:tr>
              <a:tr h="508000">
                <a:tc>
                  <a:txBody>
                    <a:bodyPr/>
                    <a:lstStyle/>
                    <a:p>
                      <a:pPr algn="l" defTabSz="914400">
                        <a:tabLst>
                          <a:tab pos="1282700" algn="l"/>
                        </a:tabLst>
                        <a:defRPr sz="1800"/>
                      </a:pPr>
                      <a:r>
                        <a:rPr b="1" sz="2800">
                          <a:solidFill>
                            <a:srgbClr val="FF6600"/>
                          </a:solidFill>
                          <a:latin typeface="Lucida Sans Typewriter Regular"/>
                          <a:ea typeface="Lucida Sans Typewriter Regular"/>
                          <a:cs typeface="Lucida Sans Typewriter Regular"/>
                          <a:sym typeface="Lucida Sans Typewriter Regular"/>
                        </a:rPr>
                        <a:t>OSG Pilot SU4
</a:t>
                      </a:r>
                    </a:p>
                  </a:txBody>
                  <a:tcPr marL="50800" marR="50800" marT="50800" marB="50800" anchor="ctr" anchorCtr="0" horzOverflow="overflow"/>
                </a:tc>
                <a:tc>
                  <a:txBody>
                    <a:bodyPr/>
                    <a:lstStyle/>
                    <a:p>
                      <a:pPr algn="l" defTabSz="914400">
                        <a:tabLst>
                          <a:tab pos="1282700" algn="l"/>
                        </a:tabLst>
                        <a:defRPr sz="1800"/>
                      </a:pPr>
                      <a:r>
                        <a:rPr i="1" sz="2800">
                          <a:solidFill>
                            <a:srgbClr val="929292"/>
                          </a:solidFill>
                          <a:latin typeface="Lucida Sans Typewriter Regular"/>
                          <a:ea typeface="Lucida Sans Typewriter Regular"/>
                          <a:cs typeface="Lucida Sans Typewriter Regular"/>
                          <a:sym typeface="Lucida Sans Typewriter Regular"/>
                        </a:rPr>
                        <a:t>idle</a:t>
                      </a:r>
                    </a:p>
                  </a:txBody>
                  <a:tcPr marL="50800" marR="50800" marT="50800" marB="50800" anchor="ctr" anchorCtr="0" horzOverflow="overflow"/>
                </a:tc>
              </a:tr>
              <a:tr h="508000">
                <a:tc>
                  <a:txBody>
                    <a:bodyPr/>
                    <a:lstStyle/>
                    <a:p>
                      <a:pPr algn="l" defTabSz="914400">
                        <a:tabLst>
                          <a:tab pos="1282700" algn="l"/>
                        </a:tabLst>
                        <a:defRPr sz="1800"/>
                      </a:pPr>
                      <a:r>
                        <a:rPr b="1" sz="2800">
                          <a:solidFill>
                            <a:schemeClr val="accent3">
                              <a:hueOff val="362282"/>
                              <a:satOff val="31803"/>
                              <a:lumOff val="-18242"/>
                            </a:schemeClr>
                          </a:solidFill>
                          <a:latin typeface="Lucida Sans Typewriter Regular"/>
                          <a:ea typeface="Lucida Sans Typewriter Regular"/>
                          <a:cs typeface="Lucida Sans Typewriter Regular"/>
                          <a:sym typeface="Lucida Sans Typewriter Regular"/>
                        </a:rPr>
                        <a:t>SU Pilot OG1
</a:t>
                      </a:r>
                    </a:p>
                  </a:txBody>
                  <a:tcPr marL="50800" marR="50800" marT="50800" marB="50800" anchor="ctr" anchorCtr="0" horzOverflow="overflow"/>
                </a:tc>
                <a:tc>
                  <a:txBody>
                    <a:bodyPr/>
                    <a:lstStyle/>
                    <a:p>
                      <a:pPr algn="l" defTabSz="914400">
                        <a:tabLst>
                          <a:tab pos="1282700" algn="l"/>
                        </a:tabLst>
                        <a:defRPr sz="1800"/>
                      </a:pPr>
                      <a:r>
                        <a:rPr i="1" sz="2800">
                          <a:solidFill>
                            <a:srgbClr val="929292"/>
                          </a:solidFill>
                          <a:latin typeface="Lucida Sans Typewriter Regular"/>
                          <a:ea typeface="Lucida Sans Typewriter Regular"/>
                          <a:cs typeface="Lucida Sans Typewriter Regular"/>
                          <a:sym typeface="Lucida Sans Typewriter Regular"/>
                        </a:rPr>
                        <a:t>idle</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Notes on the pilot method of getting resources…"/>
          <p:cNvSpPr txBox="1"/>
          <p:nvPr>
            <p:ph type="body" idx="1"/>
          </p:nvPr>
        </p:nvSpPr>
        <p:spPr>
          <a:prstGeom prst="rect">
            <a:avLst/>
          </a:prstGeom>
        </p:spPr>
        <p:txBody>
          <a:bodyPr/>
          <a:lstStyle/>
          <a:p>
            <a:pPr marL="716280" indent="-716280" defTabSz="772239">
              <a:defRPr sz="6768"/>
            </a:pPr>
            <a:r>
              <a:t>Notes on the </a:t>
            </a:r>
            <a:r>
              <a:rPr i="1">
                <a:latin typeface="Myriad Pro Semibold"/>
                <a:ea typeface="Myriad Pro Semibold"/>
                <a:cs typeface="Myriad Pro Semibold"/>
                <a:sym typeface="Myriad Pro Semibold"/>
              </a:rPr>
              <a:t>pilot</a:t>
            </a:r>
            <a:r>
              <a:t> method of getting resources</a:t>
            </a:r>
          </a:p>
          <a:p>
            <a:pPr lvl="1" marL="1432560" indent="-716280" defTabSz="772239">
              <a:defRPr sz="6110"/>
            </a:pPr>
            <a:r>
              <a:t>Pilots are special jobs to request resources from other sites</a:t>
            </a:r>
          </a:p>
          <a:p>
            <a:pPr lvl="1" marL="1432560" indent="-716280" defTabSz="772239">
              <a:defRPr sz="6110"/>
            </a:pPr>
            <a:r>
              <a:t>OSG runs a service to submit pilots to contributing sites</a:t>
            </a:r>
          </a:p>
          <a:p>
            <a:pPr lvl="1" marL="1432560" indent="-716280" defTabSz="772239">
              <a:defRPr sz="6110"/>
            </a:pPr>
            <a:r>
              <a:t>A site runs a pilot when they want to contribute more resources</a:t>
            </a:r>
          </a:p>
          <a:p>
            <a:pPr lvl="1" marL="1432560" indent="-716280" defTabSz="772239">
              <a:defRPr sz="6110"/>
            </a:pPr>
            <a:r>
              <a:t>A pilot job runs part of HTCondor itself, reporting the actual resource back to the Pool</a:t>
            </a:r>
          </a:p>
          <a:p>
            <a:pPr lvl="1" marL="1432560" indent="-716280" defTabSz="772239">
              <a:defRPr sz="6110"/>
            </a:pPr>
            <a:r>
              <a:t>Pilots expire after a while or when idle, or are kicked off</a:t>
            </a:r>
          </a:p>
          <a:p>
            <a:pPr marL="716280" indent="-716280" defTabSz="772239">
              <a:spcBef>
                <a:spcPts val="1800"/>
              </a:spcBef>
              <a:defRPr sz="6768"/>
            </a:pPr>
            <a:r>
              <a:t>OSG and HTCondor manage/automate the details!</a:t>
            </a:r>
          </a:p>
        </p:txBody>
      </p:sp>
      <p:sp>
        <p:nvSpPr>
          <p:cNvPr id="206" name="OSG dHTC – A Few Details"/>
          <p:cNvSpPr txBox="1"/>
          <p:nvPr>
            <p:ph type="title"/>
          </p:nvPr>
        </p:nvSpPr>
        <p:spPr>
          <a:prstGeom prst="rect">
            <a:avLst/>
          </a:prstGeom>
        </p:spPr>
        <p:txBody>
          <a:bodyPr/>
          <a:lstStyle/>
          <a:p>
            <a:pPr/>
            <a:r>
              <a:t>OSG dHTC – A Few Details</a:t>
            </a:r>
          </a:p>
        </p:txBody>
      </p:sp>
      <p:sp>
        <p:nvSpPr>
          <p:cNvPr id="20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Open Science Pool (OSPool): for all of Open Science…"/>
          <p:cNvSpPr txBox="1"/>
          <p:nvPr>
            <p:ph type="body" idx="1"/>
          </p:nvPr>
        </p:nvSpPr>
        <p:spPr>
          <a:prstGeom prst="rect">
            <a:avLst/>
          </a:prstGeom>
        </p:spPr>
        <p:txBody>
          <a:bodyPr/>
          <a:lstStyle/>
          <a:p>
            <a:pPr marL="716280" indent="-716280" defTabSz="772239">
              <a:defRPr sz="6768"/>
            </a:pPr>
            <a:r>
              <a:rPr b="1"/>
              <a:t>Open Science Pool</a:t>
            </a:r>
            <a:r>
              <a:t> (OSPool): for all of Open Science</a:t>
            </a:r>
          </a:p>
          <a:p>
            <a:pPr marL="716280" indent="-716280" defTabSz="772239">
              <a:spcBef>
                <a:spcPts val="1800"/>
              </a:spcBef>
              <a:defRPr sz="6768"/>
            </a:pPr>
            <a:r>
              <a:t>It has many Access Points (e.g., projects, campuses)</a:t>
            </a:r>
          </a:p>
          <a:p>
            <a:pPr marL="716280" indent="-716280" defTabSz="772239">
              <a:spcBef>
                <a:spcPts val="1800"/>
              </a:spcBef>
              <a:defRPr sz="6768"/>
            </a:pPr>
            <a:r>
              <a:rPr b="1"/>
              <a:t>OSG Connect</a:t>
            </a:r>
            <a:r>
              <a:t> provides Access Points for US projects (including collaborators)</a:t>
            </a:r>
          </a:p>
          <a:p>
            <a:pPr marL="716280" indent="-716280" defTabSz="772239">
              <a:spcBef>
                <a:spcPts val="3700"/>
              </a:spcBef>
              <a:defRPr sz="6768"/>
            </a:pPr>
            <a:r>
              <a:t>Other pools exist for specific groups</a:t>
            </a:r>
          </a:p>
          <a:p>
            <a:pPr lvl="1" marL="1432560" indent="-716280" defTabSz="772239">
              <a:defRPr sz="6110"/>
            </a:pPr>
            <a:r>
              <a:t>Collaborations (e.g., gravitational-wave projects)</a:t>
            </a:r>
          </a:p>
          <a:p>
            <a:pPr lvl="1" marL="1432560" indent="-716280" defTabSz="772239">
              <a:defRPr sz="6110"/>
            </a:pPr>
            <a:r>
              <a:t>Projects (e.g., DUNE neutrino physics project)</a:t>
            </a:r>
          </a:p>
          <a:p>
            <a:pPr lvl="1" marL="1432560" indent="-716280" defTabSz="772239">
              <a:defRPr sz="6110"/>
            </a:pPr>
            <a:r>
              <a:t>Campuses (e.g., HCC at University of Nebraska)</a:t>
            </a:r>
          </a:p>
        </p:txBody>
      </p:sp>
      <p:sp>
        <p:nvSpPr>
          <p:cNvPr id="210" name="Open Science Pool"/>
          <p:cNvSpPr txBox="1"/>
          <p:nvPr>
            <p:ph type="title"/>
          </p:nvPr>
        </p:nvSpPr>
        <p:spPr>
          <a:prstGeom prst="rect">
            <a:avLst/>
          </a:prstGeom>
        </p:spPr>
        <p:txBody>
          <a:bodyPr/>
          <a:lstStyle/>
          <a:p>
            <a:pPr/>
            <a:r>
              <a:t>Open Science Pool</a:t>
            </a:r>
          </a:p>
        </p:txBody>
      </p:sp>
      <p:sp>
        <p:nvSpPr>
          <p:cNvPr id="21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OSG: Usage"/>
          <p:cNvSpPr txBox="1"/>
          <p:nvPr>
            <p:ph type="title"/>
          </p:nvPr>
        </p:nvSpPr>
        <p:spPr>
          <a:prstGeom prst="rect">
            <a:avLst/>
          </a:prstGeom>
        </p:spPr>
        <p:txBody>
          <a:bodyPr/>
          <a:lstStyle/>
          <a:p>
            <a:pPr/>
            <a:r>
              <a:t>OSG: Usage</a:t>
            </a:r>
          </a:p>
        </p:txBody>
      </p:sp>
      <p:sp>
        <p:nvSpPr>
          <p:cNvPr id="21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OSG (e.g., OSPool) has HTCondor pools:…"/>
          <p:cNvSpPr txBox="1"/>
          <p:nvPr>
            <p:ph type="body" idx="1"/>
          </p:nvPr>
        </p:nvSpPr>
        <p:spPr>
          <a:prstGeom prst="rect">
            <a:avLst/>
          </a:prstGeom>
        </p:spPr>
        <p:txBody>
          <a:bodyPr/>
          <a:lstStyle/>
          <a:p>
            <a:pPr/>
            <a:r>
              <a:t>OSG (e.g., OSPool) has HTCondor pools:</a:t>
            </a:r>
          </a:p>
          <a:p>
            <a:pPr lvl="1" marL="0" indent="762000">
              <a:buSzTx/>
              <a:buNone/>
            </a:pPr>
            <a:r>
              <a:t>You have condor_q, condor_submit, DAGMan, etc.</a:t>
            </a:r>
          </a:p>
          <a:p>
            <a:pPr>
              <a:spcBef>
                <a:spcPts val="4000"/>
              </a:spcBef>
            </a:pPr>
            <a:r>
              <a:t>OSPool bonus features!</a:t>
            </a:r>
          </a:p>
          <a:p>
            <a:pPr lvl="1"/>
            <a:r>
              <a:t>More resources (usually) than a typical local system</a:t>
            </a:r>
          </a:p>
          <a:p>
            <a:pPr lvl="1"/>
            <a:r>
              <a:t>Some storage on Access Point (Data lecture, Wed.)</a:t>
            </a:r>
          </a:p>
          <a:p>
            <a:pPr lvl="1"/>
            <a:r>
              <a:t>Some special resources, like GPUs (GPU topic, Fri.)</a:t>
            </a:r>
          </a:p>
          <a:p>
            <a:pPr>
              <a:spcBef>
                <a:spcPts val="4000"/>
              </a:spcBef>
            </a:pPr>
            <a:r>
              <a:t>How does OSPool differ from local one? </a:t>
            </a:r>
            <a:r>
              <a:rPr i="1">
                <a:latin typeface="Myriad Pro Semibold"/>
                <a:ea typeface="Myriad Pro Semibold"/>
                <a:cs typeface="Myriad Pro Semibold"/>
                <a:sym typeface="Myriad Pro Semibold"/>
              </a:rPr>
              <a:t>Variety</a:t>
            </a:r>
          </a:p>
        </p:txBody>
      </p:sp>
      <p:sp>
        <p:nvSpPr>
          <p:cNvPr id="217" name="OSG Is HTCondor"/>
          <p:cNvSpPr txBox="1"/>
          <p:nvPr>
            <p:ph type="title"/>
          </p:nvPr>
        </p:nvSpPr>
        <p:spPr>
          <a:prstGeom prst="rect">
            <a:avLst/>
          </a:prstGeom>
        </p:spPr>
        <p:txBody>
          <a:bodyPr/>
          <a:lstStyle/>
          <a:p>
            <a:pPr/>
            <a:r>
              <a:t>OSG Is HTCondor</a:t>
            </a:r>
          </a:p>
        </p:txBody>
      </p:sp>
      <p:sp>
        <p:nvSpPr>
          <p:cNvPr id="21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Wider variety of CPUs (type, speed), memory, ……"/>
          <p:cNvSpPr txBox="1"/>
          <p:nvPr>
            <p:ph type="body" idx="1"/>
          </p:nvPr>
        </p:nvSpPr>
        <p:spPr>
          <a:prstGeom prst="rect">
            <a:avLst/>
          </a:prstGeom>
        </p:spPr>
        <p:txBody>
          <a:bodyPr/>
          <a:lstStyle/>
          <a:p>
            <a:pPr/>
            <a:r>
              <a:t>Wider variety of CPUs (type, speed), memory, …</a:t>
            </a:r>
          </a:p>
          <a:p>
            <a:pPr>
              <a:spcBef>
                <a:spcPts val="4200"/>
              </a:spcBef>
            </a:pPr>
            <a:r>
              <a:t>Request what you need in submit files</a:t>
            </a:r>
          </a:p>
          <a:p>
            <a:pPr lvl="1" marL="0" indent="762000">
              <a:buSzTx/>
              <a:buNone/>
            </a:pPr>
            <a:r>
              <a:t>(</a:t>
            </a:r>
            <a:r>
              <a:rPr b="1" sz="5600">
                <a:latin typeface="Menlo Regular"/>
                <a:ea typeface="Menlo Regular"/>
                <a:cs typeface="Menlo Regular"/>
                <a:sym typeface="Menlo Regular"/>
              </a:rPr>
              <a:t>request_cpus</a:t>
            </a:r>
            <a:r>
              <a:t>, </a:t>
            </a:r>
            <a:r>
              <a:rPr b="1" sz="5600">
                <a:latin typeface="Menlo Regular"/>
                <a:ea typeface="Menlo Regular"/>
                <a:cs typeface="Menlo Regular"/>
                <a:sym typeface="Menlo Regular"/>
              </a:rPr>
              <a:t>request_memory</a:t>
            </a:r>
            <a:r>
              <a:t>, </a:t>
            </a:r>
            <a:r>
              <a:rPr b="1" sz="5600">
                <a:latin typeface="Menlo Regular"/>
                <a:ea typeface="Menlo Regular"/>
                <a:cs typeface="Menlo Regular"/>
                <a:sym typeface="Menlo Regular"/>
              </a:rPr>
              <a:t>request_disk</a:t>
            </a:r>
            <a:r>
              <a:t>)</a:t>
            </a:r>
          </a:p>
          <a:p>
            <a:pPr>
              <a:spcBef>
                <a:spcPts val="4200"/>
              </a:spcBef>
            </a:pPr>
            <a:r>
              <a:t>Some specific hardware may be specified; search for documentation or contact us</a:t>
            </a:r>
          </a:p>
          <a:p>
            <a:pPr lvl="1"/>
            <a:r>
              <a:t>Often in submit-file </a:t>
            </a:r>
            <a:r>
              <a:rPr b="1" sz="5600">
                <a:latin typeface="Menlo Regular"/>
                <a:ea typeface="Menlo Regular"/>
                <a:cs typeface="Menlo Regular"/>
                <a:sym typeface="Menlo Regular"/>
              </a:rPr>
              <a:t>requirements</a:t>
            </a:r>
            <a:r>
              <a:t> expression</a:t>
            </a:r>
          </a:p>
          <a:p>
            <a:pPr lvl="1"/>
            <a:r>
              <a:t>Example: GPU needs (ask us!)</a:t>
            </a:r>
          </a:p>
        </p:txBody>
      </p:sp>
      <p:sp>
        <p:nvSpPr>
          <p:cNvPr id="221" name="Varied Hardware"/>
          <p:cNvSpPr txBox="1"/>
          <p:nvPr>
            <p:ph type="title"/>
          </p:nvPr>
        </p:nvSpPr>
        <p:spPr>
          <a:prstGeom prst="rect">
            <a:avLst/>
          </a:prstGeom>
        </p:spPr>
        <p:txBody>
          <a:bodyPr/>
          <a:lstStyle/>
          <a:p>
            <a:pPr/>
            <a:r>
              <a:t>Varied Hardware</a:t>
            </a:r>
          </a:p>
        </p:txBody>
      </p:sp>
      <p:sp>
        <p:nvSpPr>
          <p:cNvPr id="22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Varied Operating Systems…"/>
          <p:cNvSpPr txBox="1"/>
          <p:nvPr>
            <p:ph type="body" idx="1"/>
          </p:nvPr>
        </p:nvSpPr>
        <p:spPr>
          <a:prstGeom prst="rect">
            <a:avLst/>
          </a:prstGeom>
        </p:spPr>
        <p:txBody>
          <a:bodyPr/>
          <a:lstStyle/>
          <a:p>
            <a:pPr/>
            <a:r>
              <a:t>Varied Operating Systems</a:t>
            </a:r>
          </a:p>
          <a:p>
            <a:pPr lvl="1">
              <a:spcBef>
                <a:spcPts val="1600"/>
              </a:spcBef>
            </a:pPr>
            <a:r>
              <a:t>All Linux, </a:t>
            </a:r>
            <a:r>
              <a:rPr i="1"/>
              <a:t>mostly</a:t>
            </a:r>
            <a:r>
              <a:t> recent, but lots of variation</a:t>
            </a:r>
          </a:p>
          <a:p>
            <a:pPr lvl="1">
              <a:spcBef>
                <a:spcPts val="1600"/>
              </a:spcBef>
            </a:pPr>
            <a:r>
              <a:t>Changes to CentOS 8 =&gt; new variants (e.g., Alma)</a:t>
            </a:r>
          </a:p>
          <a:p>
            <a:pPr lvl="1">
              <a:spcBef>
                <a:spcPts val="1600"/>
              </a:spcBef>
            </a:pPr>
            <a:r>
              <a:t>Software on the Access Point </a:t>
            </a:r>
            <a:r>
              <a:rPr>
                <a:latin typeface="Myriad Pro Semibold"/>
                <a:ea typeface="Myriad Pro Semibold"/>
                <a:cs typeface="Myriad Pro Semibold"/>
                <a:sym typeface="Myriad Pro Semibold"/>
              </a:rPr>
              <a:t>probably won’t exist</a:t>
            </a:r>
            <a:r>
              <a:t> on Execution Points! (e.g., specific Python version)</a:t>
            </a:r>
          </a:p>
          <a:p>
            <a:pPr>
              <a:spcBef>
                <a:spcPts val="4000"/>
              </a:spcBef>
            </a:pPr>
            <a:r>
              <a:t>Your software</a:t>
            </a:r>
          </a:p>
          <a:p>
            <a:pPr lvl="1">
              <a:spcBef>
                <a:spcPts val="1600"/>
              </a:spcBef>
            </a:pPr>
            <a:r>
              <a:t>Never assume your software is on Execution Points</a:t>
            </a:r>
          </a:p>
          <a:p>
            <a:pPr lvl="1">
              <a:spcBef>
                <a:spcPts val="1600"/>
              </a:spcBef>
            </a:pPr>
            <a:r>
              <a:t>The Software lecture (later today) is on this topic!</a:t>
            </a:r>
          </a:p>
        </p:txBody>
      </p:sp>
      <p:sp>
        <p:nvSpPr>
          <p:cNvPr id="225" name="Varied OSs and Software"/>
          <p:cNvSpPr txBox="1"/>
          <p:nvPr>
            <p:ph type="title"/>
          </p:nvPr>
        </p:nvSpPr>
        <p:spPr>
          <a:prstGeom prst="rect">
            <a:avLst/>
          </a:prstGeom>
        </p:spPr>
        <p:txBody>
          <a:bodyPr/>
          <a:lstStyle/>
          <a:p>
            <a:pPr/>
            <a:r>
              <a:t>Varied OSs and Software</a:t>
            </a:r>
          </a:p>
        </p:txBody>
      </p:sp>
      <p:sp>
        <p:nvSpPr>
          <p:cNvPr id="22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No shared filesystem…"/>
          <p:cNvSpPr txBox="1"/>
          <p:nvPr>
            <p:ph type="body" idx="1"/>
          </p:nvPr>
        </p:nvSpPr>
        <p:spPr>
          <a:prstGeom prst="rect">
            <a:avLst/>
          </a:prstGeom>
        </p:spPr>
        <p:txBody>
          <a:bodyPr/>
          <a:lstStyle/>
          <a:p>
            <a:pPr/>
            <a:r>
              <a:t>No shared filesystem</a:t>
            </a:r>
          </a:p>
          <a:p>
            <a:pPr lvl="1"/>
            <a:r>
              <a:t>Unlike some local clusters with shared filesystems</a:t>
            </a:r>
          </a:p>
          <a:p>
            <a:pPr lvl="1"/>
            <a:r>
              <a:t>Thus, files must be transferred to Execution Points</a:t>
            </a:r>
          </a:p>
          <a:p>
            <a:pPr>
              <a:spcBef>
                <a:spcPts val="4200"/>
              </a:spcBef>
            </a:pPr>
            <a:r>
              <a:t>There are many ways to handle data</a:t>
            </a:r>
          </a:p>
          <a:p>
            <a:pPr lvl="1"/>
            <a:r>
              <a:t>Data lecture is Wednesday morning</a:t>
            </a:r>
          </a:p>
        </p:txBody>
      </p:sp>
      <p:sp>
        <p:nvSpPr>
          <p:cNvPr id="229" name="Varied Access to Data"/>
          <p:cNvSpPr txBox="1"/>
          <p:nvPr>
            <p:ph type="title"/>
          </p:nvPr>
        </p:nvSpPr>
        <p:spPr>
          <a:prstGeom prst="rect">
            <a:avLst/>
          </a:prstGeom>
        </p:spPr>
        <p:txBody>
          <a:bodyPr/>
          <a:lstStyle/>
          <a:p>
            <a:pPr/>
            <a:r>
              <a:t>Varied Access to Data</a:t>
            </a:r>
          </a:p>
        </p:txBody>
      </p:sp>
      <p:sp>
        <p:nvSpPr>
          <p:cNvPr id="23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 name="Lots of resources – available, stretchy, &amp; reliable…"/>
          <p:cNvSpPr txBox="1"/>
          <p:nvPr>
            <p:ph type="body" idx="1"/>
          </p:nvPr>
        </p:nvSpPr>
        <p:spPr>
          <a:prstGeom prst="rect">
            <a:avLst/>
          </a:prstGeom>
        </p:spPr>
        <p:txBody>
          <a:bodyPr/>
          <a:lstStyle/>
          <a:p>
            <a:pPr>
              <a:spcBef>
                <a:spcPts val="3200"/>
              </a:spcBef>
            </a:pPr>
            <a:r>
              <a:t>Lots of resources – available, stretchy, &amp; reliable</a:t>
            </a:r>
          </a:p>
          <a:p>
            <a:pPr>
              <a:spcBef>
                <a:spcPts val="3200"/>
              </a:spcBef>
            </a:pPr>
            <a:r>
              <a:t>Submit locally, run globally (as close as possible)</a:t>
            </a:r>
          </a:p>
          <a:p>
            <a:pPr>
              <a:spcBef>
                <a:spcPts val="3200"/>
              </a:spcBef>
            </a:pPr>
            <a:r>
              <a:t>Automation to get resources, manage them, and run jobs</a:t>
            </a:r>
          </a:p>
          <a:p>
            <a:pPr>
              <a:spcBef>
                <a:spcPts val="3200"/>
              </a:spcBef>
            </a:pPr>
            <a:r>
              <a:t>Free would be nice! (But who is the owner?)</a:t>
            </a:r>
          </a:p>
        </p:txBody>
      </p:sp>
      <p:sp>
        <p:nvSpPr>
          <p:cNvPr id="63" name="What Do We Want?"/>
          <p:cNvSpPr txBox="1"/>
          <p:nvPr>
            <p:ph type="title"/>
          </p:nvPr>
        </p:nvSpPr>
        <p:spPr>
          <a:prstGeom prst="rect">
            <a:avLst/>
          </a:prstGeom>
        </p:spPr>
        <p:txBody>
          <a:bodyPr/>
          <a:lstStyle/>
          <a:p>
            <a:pPr/>
            <a:r>
              <a:t>What Do We Want?</a:t>
            </a:r>
          </a:p>
        </p:txBody>
      </p:sp>
      <p:sp>
        <p:nvSpPr>
          <p:cNvPr id="64" name="Slide Number"/>
          <p:cNvSpPr txBox="1"/>
          <p:nvPr>
            <p:ph type="sldNum" sz="quarter" idx="2"/>
          </p:nvPr>
        </p:nvSpPr>
        <p:spPr>
          <a:xfrm>
            <a:off x="23886058" y="13233400"/>
            <a:ext cx="162459" cy="28702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Individual sites/clusters have their own policies…"/>
          <p:cNvSpPr txBox="1"/>
          <p:nvPr>
            <p:ph type="body" idx="1"/>
          </p:nvPr>
        </p:nvSpPr>
        <p:spPr>
          <a:prstGeom prst="rect">
            <a:avLst/>
          </a:prstGeom>
        </p:spPr>
        <p:txBody>
          <a:bodyPr/>
          <a:lstStyle/>
          <a:p>
            <a:pPr/>
            <a:r>
              <a:t>Individual sites/clusters have their own policies</a:t>
            </a:r>
          </a:p>
          <a:p>
            <a:pPr lvl="1"/>
            <a:r>
              <a:t>Example: Whether to kill jobs that exceed memory</a:t>
            </a:r>
          </a:p>
          <a:p>
            <a:pPr lvl="1"/>
            <a:r>
              <a:t>Example: Maximum run-time of a job (or its pilot)</a:t>
            </a:r>
          </a:p>
          <a:p>
            <a:pPr>
              <a:spcBef>
                <a:spcPts val="4000"/>
              </a:spcBef>
            </a:pPr>
            <a:r>
              <a:t>If possible, set requirements for what you need</a:t>
            </a:r>
          </a:p>
          <a:p>
            <a:pPr lvl="1"/>
            <a:r>
              <a:t>But this does not help with, e.g., maximum run-time</a:t>
            </a:r>
          </a:p>
          <a:p>
            <a:pPr>
              <a:spcBef>
                <a:spcPts val="4000"/>
              </a:spcBef>
            </a:pPr>
            <a:r>
              <a:t>Generally, try to make “OSG-sized” jobs (see next)</a:t>
            </a:r>
          </a:p>
        </p:txBody>
      </p:sp>
      <p:sp>
        <p:nvSpPr>
          <p:cNvPr id="233" name="Varied Policies"/>
          <p:cNvSpPr txBox="1"/>
          <p:nvPr>
            <p:ph type="title"/>
          </p:nvPr>
        </p:nvSpPr>
        <p:spPr>
          <a:prstGeom prst="rect">
            <a:avLst/>
          </a:prstGeom>
        </p:spPr>
        <p:txBody>
          <a:bodyPr/>
          <a:lstStyle/>
          <a:p>
            <a:pPr/>
            <a:r>
              <a:t>Varied Policies</a:t>
            </a:r>
          </a:p>
        </p:txBody>
      </p:sp>
      <p:sp>
        <p:nvSpPr>
          <p:cNvPr id="23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7" name="What Makes a Good OSG Job?"/>
          <p:cNvSpPr txBox="1"/>
          <p:nvPr>
            <p:ph type="title"/>
          </p:nvPr>
        </p:nvSpPr>
        <p:spPr>
          <a:prstGeom prst="rect">
            <a:avLst/>
          </a:prstGeom>
        </p:spPr>
        <p:txBody>
          <a:bodyPr/>
          <a:lstStyle/>
          <a:p>
            <a:pPr/>
            <a:r>
              <a:t>What Makes a Good OSG Job?</a:t>
            </a:r>
          </a:p>
        </p:txBody>
      </p:sp>
      <p:grpSp>
        <p:nvGrpSpPr>
          <p:cNvPr id="240" name="Picture 4"/>
          <p:cNvGrpSpPr/>
          <p:nvPr/>
        </p:nvGrpSpPr>
        <p:grpSpPr>
          <a:xfrm>
            <a:off x="1025708" y="2314724"/>
            <a:ext cx="18872360" cy="10411480"/>
            <a:chOff x="0" y="0"/>
            <a:chExt cx="18872358" cy="10411479"/>
          </a:xfrm>
        </p:grpSpPr>
        <p:sp>
          <p:nvSpPr>
            <p:cNvPr id="238" name="Rectangle"/>
            <p:cNvSpPr/>
            <p:nvPr/>
          </p:nvSpPr>
          <p:spPr>
            <a:xfrm>
              <a:off x="0" y="0"/>
              <a:ext cx="18872359" cy="10411480"/>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732522">
                <a:defRPr sz="1400">
                  <a:latin typeface="Arial"/>
                  <a:ea typeface="Arial"/>
                  <a:cs typeface="Arial"/>
                  <a:sym typeface="Arial"/>
                </a:defRPr>
              </a:pPr>
            </a:p>
          </p:txBody>
        </p:sp>
        <p:pic>
          <p:nvPicPr>
            <p:cNvPr id="239" name="image19.png" descr="image19.png"/>
            <p:cNvPicPr>
              <a:picLocks noChangeAspect="1"/>
            </p:cNvPicPr>
            <p:nvPr/>
          </p:nvPicPr>
          <p:blipFill>
            <a:blip r:embed="rId2">
              <a:extLst/>
            </a:blip>
            <a:srcRect l="0" t="0" r="1" b="0"/>
            <a:stretch>
              <a:fillRect/>
            </a:stretch>
          </p:blipFill>
          <p:spPr>
            <a:xfrm>
              <a:off x="3196887" y="0"/>
              <a:ext cx="15675472" cy="10411480"/>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Computer security is hard — read the headlines!…"/>
          <p:cNvSpPr txBox="1"/>
          <p:nvPr>
            <p:ph type="body" idx="1"/>
          </p:nvPr>
        </p:nvSpPr>
        <p:spPr>
          <a:prstGeom prst="rect">
            <a:avLst/>
          </a:prstGeom>
        </p:spPr>
        <p:txBody>
          <a:bodyPr/>
          <a:lstStyle/>
          <a:p>
            <a:pPr/>
            <a:r>
              <a:t>Computer security is hard — read the headlines!</a:t>
            </a:r>
          </a:p>
          <a:p>
            <a:pPr/>
            <a:r>
              <a:t>OSG does its best, but no system is perfect</a:t>
            </a:r>
          </a:p>
          <a:p>
            <a:pPr/>
            <a:r>
              <a:t>Some suggestions:</a:t>
            </a:r>
          </a:p>
          <a:p>
            <a:pPr lvl="1">
              <a:spcBef>
                <a:spcPts val="500"/>
              </a:spcBef>
            </a:pPr>
            <a:r>
              <a:t>Use strong, distinct passwords for each account</a:t>
            </a:r>
          </a:p>
          <a:p>
            <a:pPr lvl="1">
              <a:spcBef>
                <a:spcPts val="500"/>
              </a:spcBef>
            </a:pPr>
            <a:r>
              <a:t>Do not share your account</a:t>
            </a:r>
          </a:p>
          <a:p>
            <a:pPr lvl="1">
              <a:spcBef>
                <a:spcPts val="500"/>
              </a:spcBef>
            </a:pPr>
            <a:r>
              <a:t>Avoid world-writable directories and files</a:t>
            </a:r>
          </a:p>
          <a:p>
            <a:pPr lvl="1">
              <a:spcBef>
                <a:spcPts val="500"/>
              </a:spcBef>
            </a:pPr>
            <a:r>
              <a:t>Avoid sensitive software and data (no HIPAA!)</a:t>
            </a:r>
          </a:p>
          <a:p>
            <a:pPr lvl="1">
              <a:spcBef>
                <a:spcPts val="500"/>
              </a:spcBef>
            </a:pPr>
            <a:r>
              <a:t>Do not try to work around security barriers;</a:t>
            </a:r>
            <a:br/>
            <a:r>
              <a:t>contact us to help meet your goals in a safe way</a:t>
            </a:r>
          </a:p>
        </p:txBody>
      </p:sp>
      <p:sp>
        <p:nvSpPr>
          <p:cNvPr id="243" name="More OSG Tips – Security"/>
          <p:cNvSpPr txBox="1"/>
          <p:nvPr>
            <p:ph type="title"/>
          </p:nvPr>
        </p:nvSpPr>
        <p:spPr>
          <a:prstGeom prst="rect">
            <a:avLst/>
          </a:prstGeom>
        </p:spPr>
        <p:txBody>
          <a:bodyPr/>
          <a:lstStyle/>
          <a:p>
            <a:pPr/>
            <a:r>
              <a:t>More OSG Tips – Security</a:t>
            </a:r>
          </a:p>
        </p:txBody>
      </p:sp>
      <p:sp>
        <p:nvSpPr>
          <p:cNvPr id="24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Acknowledgements"/>
          <p:cNvSpPr txBox="1"/>
          <p:nvPr>
            <p:ph type="title"/>
          </p:nvPr>
        </p:nvSpPr>
        <p:spPr>
          <a:prstGeom prst="rect">
            <a:avLst/>
          </a:prstGeom>
        </p:spPr>
        <p:txBody>
          <a:bodyPr/>
          <a:lstStyle/>
          <a:p>
            <a:pPr/>
            <a:r>
              <a:t>Acknowledgements</a:t>
            </a:r>
          </a:p>
        </p:txBody>
      </p:sp>
      <p:sp>
        <p:nvSpPr>
          <p:cNvPr id="24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If you publish or present results that benefitted from using OSG, please acknowledge us!…"/>
          <p:cNvSpPr txBox="1"/>
          <p:nvPr>
            <p:ph type="body" idx="1"/>
          </p:nvPr>
        </p:nvSpPr>
        <p:spPr>
          <a:prstGeom prst="rect">
            <a:avLst/>
          </a:prstGeom>
        </p:spPr>
        <p:txBody>
          <a:bodyPr/>
          <a:lstStyle/>
          <a:p>
            <a:pPr marL="0" indent="0">
              <a:buSzTx/>
              <a:buNone/>
            </a:pPr>
            <a:r>
              <a:t>If you publish or present results that benefitted from using OSG, please acknowledge us!</a:t>
            </a:r>
          </a:p>
          <a:p>
            <a:pPr marL="0" indent="0">
              <a:buSzTx/>
              <a:buNone/>
            </a:pPr>
          </a:p>
          <a:p>
            <a:pPr marL="0" indent="0">
              <a:buSzTx/>
              <a:buNone/>
            </a:pPr>
            <a:r>
              <a:rPr u="sng">
                <a:hlinkClick r:id="rId2" invalidUrl="" action="" tgtFrame="" tooltip="" history="1" highlightClick="0" endSnd="0"/>
              </a:rPr>
              <a:t>https://osg-htc.org/acknowledging</a:t>
            </a:r>
          </a:p>
        </p:txBody>
      </p:sp>
      <p:sp>
        <p:nvSpPr>
          <p:cNvPr id="250" name="You Can Acknowledge OSG!"/>
          <p:cNvSpPr txBox="1"/>
          <p:nvPr>
            <p:ph type="title"/>
          </p:nvPr>
        </p:nvSpPr>
        <p:spPr>
          <a:prstGeom prst="rect">
            <a:avLst/>
          </a:prstGeom>
        </p:spPr>
        <p:txBody>
          <a:bodyPr/>
          <a:lstStyle/>
          <a:p>
            <a:pPr/>
            <a:r>
              <a:rPr i="1"/>
              <a:t>You</a:t>
            </a:r>
            <a:r>
              <a:t> Can Acknowledge OSG!</a:t>
            </a:r>
          </a:p>
        </p:txBody>
      </p:sp>
      <p:sp>
        <p:nvSpPr>
          <p:cNvPr id="25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OSG team, especially Brian Lin, Christina Koch, Mats Rynge, and Jason Patton…"/>
          <p:cNvSpPr txBox="1"/>
          <p:nvPr>
            <p:ph type="body" idx="1"/>
          </p:nvPr>
        </p:nvSpPr>
        <p:spPr>
          <a:prstGeom prst="rect">
            <a:avLst/>
          </a:prstGeom>
        </p:spPr>
        <p:txBody>
          <a:bodyPr/>
          <a:lstStyle/>
          <a:p>
            <a:pPr>
              <a:spcBef>
                <a:spcPts val="4000"/>
              </a:spcBef>
            </a:pPr>
            <a:r>
              <a:t>OSG team, especially Brian Lin, Christina Koch, Mats Rynge, and Jason Patton</a:t>
            </a:r>
          </a:p>
          <a:p>
            <a:pPr>
              <a:spcBef>
                <a:spcPts val="4000"/>
              </a:spcBef>
            </a:pPr>
            <a:r>
              <a:t>This work was supported by NSF grants MPS-1148698, OAC-1836650, and OAC-2030508</a:t>
            </a:r>
          </a:p>
        </p:txBody>
      </p:sp>
      <p:sp>
        <p:nvSpPr>
          <p:cNvPr id="254" name="Acknowledgements"/>
          <p:cNvSpPr txBox="1"/>
          <p:nvPr>
            <p:ph type="title"/>
          </p:nvPr>
        </p:nvSpPr>
        <p:spPr>
          <a:prstGeom prst="rect">
            <a:avLst/>
          </a:prstGeom>
        </p:spPr>
        <p:txBody>
          <a:bodyPr/>
          <a:lstStyle/>
          <a:p>
            <a:pPr/>
            <a:r>
              <a:t>Acknowledgements</a:t>
            </a:r>
          </a:p>
        </p:txBody>
      </p:sp>
      <p:sp>
        <p:nvSpPr>
          <p:cNvPr id="25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Demo, Part II"/>
          <p:cNvSpPr txBox="1"/>
          <p:nvPr>
            <p:ph type="title"/>
          </p:nvPr>
        </p:nvSpPr>
        <p:spPr>
          <a:prstGeom prst="rect">
            <a:avLst/>
          </a:prstGeom>
        </p:spPr>
        <p:txBody>
          <a:bodyPr/>
          <a:lstStyle/>
          <a:p>
            <a:pPr/>
            <a:r>
              <a:t>Demo, Part II</a:t>
            </a:r>
          </a:p>
        </p:txBody>
      </p:sp>
      <p:sp>
        <p:nvSpPr>
          <p:cNvPr id="25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Slide Number"/>
          <p:cNvSpPr txBox="1"/>
          <p:nvPr>
            <p:ph type="sldNum" sz="quarter" idx="2"/>
          </p:nvPr>
        </p:nvSpPr>
        <p:spPr>
          <a:xfrm>
            <a:off x="23886058" y="13233400"/>
            <a:ext cx="162459" cy="28702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7" name="Yesterday"/>
          <p:cNvSpPr txBox="1"/>
          <p:nvPr>
            <p:ph type="title"/>
          </p:nvPr>
        </p:nvSpPr>
        <p:spPr>
          <a:prstGeom prst="rect">
            <a:avLst/>
          </a:prstGeom>
        </p:spPr>
        <p:txBody>
          <a:bodyPr/>
          <a:lstStyle/>
          <a:p>
            <a:pPr/>
            <a:r>
              <a:t>Yesterday</a:t>
            </a:r>
          </a:p>
        </p:txBody>
      </p:sp>
      <p:pic>
        <p:nvPicPr>
          <p:cNvPr id="68" name="Image" descr="Image"/>
          <p:cNvPicPr>
            <a:picLocks noChangeAspect="1"/>
          </p:cNvPicPr>
          <p:nvPr/>
        </p:nvPicPr>
        <p:blipFill>
          <a:blip r:embed="rId2">
            <a:extLst/>
          </a:blip>
          <a:stretch>
            <a:fillRect/>
          </a:stretch>
        </p:blipFill>
        <p:spPr>
          <a:xfrm>
            <a:off x="1992739" y="5778481"/>
            <a:ext cx="2212291" cy="2983388"/>
          </a:xfrm>
          <a:prstGeom prst="rect">
            <a:avLst/>
          </a:prstGeom>
          <a:ln w="12700">
            <a:miter lim="400000"/>
          </a:ln>
        </p:spPr>
      </p:pic>
      <p:grpSp>
        <p:nvGrpSpPr>
          <p:cNvPr id="71" name="Group"/>
          <p:cNvGrpSpPr/>
          <p:nvPr/>
        </p:nvGrpSpPr>
        <p:grpSpPr>
          <a:xfrm>
            <a:off x="7481003" y="4007448"/>
            <a:ext cx="4605656" cy="5701104"/>
            <a:chOff x="0" y="0"/>
            <a:chExt cx="4605654" cy="5701102"/>
          </a:xfrm>
        </p:grpSpPr>
        <p:sp>
          <p:nvSpPr>
            <p:cNvPr id="69" name="$ ls…"/>
            <p:cNvSpPr/>
            <p:nvPr/>
          </p:nvSpPr>
          <p:spPr>
            <a:xfrm>
              <a:off x="7324" y="963001"/>
              <a:ext cx="4591007" cy="4738102"/>
            </a:xfrm>
            <a:prstGeom prst="roundRect">
              <a:avLst>
                <a:gd name="adj" fmla="val 7640"/>
              </a:avLst>
            </a:prstGeom>
            <a:noFill/>
            <a:ln w="1270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lgn="l">
                <a:defRPr sz="6000">
                  <a:solidFill>
                    <a:srgbClr val="5E5E5E"/>
                  </a:solidFill>
                  <a:latin typeface="TheSansMono Cd7 Bold"/>
                  <a:ea typeface="TheSansMono Cd7 Bold"/>
                  <a:cs typeface="TheSansMono Cd7 Bold"/>
                  <a:sym typeface="TheSansMono Cd7 Bold"/>
                </a:defRPr>
              </a:pPr>
              <a:r>
                <a:t>$ ls</a:t>
              </a:r>
            </a:p>
            <a:p>
              <a:pPr algn="l">
                <a:defRPr sz="6000">
                  <a:solidFill>
                    <a:srgbClr val="5E5E5E"/>
                  </a:solidFill>
                  <a:latin typeface="TheSansMono Cd7 Bold"/>
                  <a:ea typeface="TheSansMono Cd7 Bold"/>
                  <a:cs typeface="TheSansMono Cd7 Bold"/>
                  <a:sym typeface="TheSansMono Cd7 Bold"/>
                </a:defRPr>
              </a:pPr>
              <a:r>
                <a:t>science.sub  input.dat</a:t>
              </a:r>
            </a:p>
            <a:p>
              <a:pPr algn="l">
                <a:defRPr sz="6000">
                  <a:solidFill>
                    <a:srgbClr val="5E5E5E"/>
                  </a:solidFill>
                  <a:latin typeface="TheSansMono Cd7 Bold"/>
                  <a:ea typeface="TheSansMono Cd7 Bold"/>
                  <a:cs typeface="TheSansMono Cd7 Bold"/>
                  <a:sym typeface="TheSansMono Cd7 Bold"/>
                </a:defRPr>
              </a:pPr>
              <a:r>
                <a:t>$ condor_q</a:t>
              </a:r>
            </a:p>
          </p:txBody>
        </p:sp>
        <p:sp>
          <p:nvSpPr>
            <p:cNvPr id="70" name="Access Point"/>
            <p:cNvSpPr txBox="1"/>
            <p:nvPr/>
          </p:nvSpPr>
          <p:spPr>
            <a:xfrm>
              <a:off x="0" y="0"/>
              <a:ext cx="4605656" cy="9582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b="1" sz="6400">
                  <a:latin typeface="+mn-lt"/>
                  <a:ea typeface="+mn-ea"/>
                  <a:cs typeface="+mn-cs"/>
                  <a:sym typeface="Myriad Pro"/>
                </a:defRPr>
              </a:lvl1pPr>
            </a:lstStyle>
            <a:p>
              <a:pPr/>
              <a:r>
                <a:t>Access Point</a:t>
              </a:r>
            </a:p>
          </p:txBody>
        </p:sp>
      </p:grpSp>
      <p:grpSp>
        <p:nvGrpSpPr>
          <p:cNvPr id="74" name="Group"/>
          <p:cNvGrpSpPr/>
          <p:nvPr/>
        </p:nvGrpSpPr>
        <p:grpSpPr>
          <a:xfrm>
            <a:off x="15362631" y="4937619"/>
            <a:ext cx="2983388" cy="3824250"/>
            <a:chOff x="0" y="0"/>
            <a:chExt cx="2983386" cy="3824249"/>
          </a:xfrm>
        </p:grpSpPr>
        <p:pic>
          <p:nvPicPr>
            <p:cNvPr id="72" name="Image" descr="Image"/>
            <p:cNvPicPr>
              <a:picLocks noChangeAspect="1"/>
            </p:cNvPicPr>
            <p:nvPr/>
          </p:nvPicPr>
          <p:blipFill>
            <a:blip r:embed="rId3">
              <a:extLst/>
            </a:blip>
            <a:stretch>
              <a:fillRect/>
            </a:stretch>
          </p:blipFill>
          <p:spPr>
            <a:xfrm>
              <a:off x="0" y="840862"/>
              <a:ext cx="2983387" cy="2983388"/>
            </a:xfrm>
            <a:prstGeom prst="rect">
              <a:avLst/>
            </a:prstGeom>
            <a:ln w="12700" cap="flat">
              <a:noFill/>
              <a:miter lim="400000"/>
            </a:ln>
            <a:effectLst/>
          </p:spPr>
        </p:pic>
        <p:sp>
          <p:nvSpPr>
            <p:cNvPr id="73" name="CHTC"/>
            <p:cNvSpPr txBox="1"/>
            <p:nvPr/>
          </p:nvSpPr>
          <p:spPr>
            <a:xfrm>
              <a:off x="439358" y="0"/>
              <a:ext cx="2104671" cy="9582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b="1" sz="6400">
                  <a:solidFill>
                    <a:schemeClr val="accent1">
                      <a:lumOff val="-13575"/>
                    </a:schemeClr>
                  </a:solidFill>
                  <a:latin typeface="+mn-lt"/>
                  <a:ea typeface="+mn-ea"/>
                  <a:cs typeface="+mn-cs"/>
                  <a:sym typeface="Myriad Pro"/>
                </a:defRPr>
              </a:lvl1pPr>
            </a:lstStyle>
            <a:p>
              <a:pPr/>
              <a:r>
                <a:t>CHTC</a:t>
              </a:r>
            </a:p>
          </p:txBody>
        </p:sp>
      </p:grpSp>
      <p:sp>
        <p:nvSpPr>
          <p:cNvPr id="75" name="Line"/>
          <p:cNvSpPr/>
          <p:nvPr/>
        </p:nvSpPr>
        <p:spPr>
          <a:xfrm>
            <a:off x="5178851" y="7063840"/>
            <a:ext cx="1649346" cy="1"/>
          </a:xfrm>
          <a:prstGeom prst="line">
            <a:avLst/>
          </a:prstGeom>
          <a:ln w="127000">
            <a:solidFill>
              <a:srgbClr val="000000"/>
            </a:solidFill>
            <a:miter lim="400000"/>
            <a:tailEnd type="triangle"/>
          </a:ln>
        </p:spPr>
        <p:txBody>
          <a:bodyPr lIns="0" tIns="0" rIns="0" bIns="0"/>
          <a:lstStyle/>
          <a:p>
            <a:pPr>
              <a:defRPr sz="5600">
                <a:solidFill>
                  <a:srgbClr val="FFFFFF"/>
                </a:solidFill>
                <a:effectLst>
                  <a:outerShdw sx="100000" sy="100000" kx="0" ky="0" algn="b" rotWithShape="0" blurRad="38100" dist="12700" dir="5400000">
                    <a:srgbClr val="000000">
                      <a:alpha val="50000"/>
                    </a:srgbClr>
                  </a:outerShdw>
                </a:effectLst>
              </a:defRPr>
            </a:pPr>
          </a:p>
        </p:txBody>
      </p:sp>
      <p:sp>
        <p:nvSpPr>
          <p:cNvPr id="76" name="Line"/>
          <p:cNvSpPr/>
          <p:nvPr/>
        </p:nvSpPr>
        <p:spPr>
          <a:xfrm>
            <a:off x="12739464" y="7063840"/>
            <a:ext cx="2451172" cy="1"/>
          </a:xfrm>
          <a:prstGeom prst="line">
            <a:avLst/>
          </a:prstGeom>
          <a:ln w="127000">
            <a:solidFill>
              <a:srgbClr val="000000"/>
            </a:solidFill>
            <a:miter lim="400000"/>
            <a:tailEnd type="triangle"/>
          </a:ln>
        </p:spPr>
        <p:txBody>
          <a:bodyPr lIns="0" tIns="0" rIns="0" bIns="0"/>
          <a:lstStyle/>
          <a:p>
            <a:pPr>
              <a:defRPr sz="5600">
                <a:solidFill>
                  <a:srgbClr val="FFFFFF"/>
                </a:solidFill>
                <a:effectLst>
                  <a:outerShdw sx="100000" sy="100000" kx="0" ky="0" algn="b" rotWithShape="0" blurRad="38100" dist="12700" dir="5400000">
                    <a:srgbClr val="000000">
                      <a:alpha val="50000"/>
                    </a:srgbClr>
                  </a:outerShdw>
                </a:effectLst>
              </a:defRPr>
            </a:pPr>
          </a:p>
        </p:txBody>
      </p:sp>
      <p:sp>
        <p:nvSpPr>
          <p:cNvPr id="77" name="Rectangle"/>
          <p:cNvSpPr/>
          <p:nvPr/>
        </p:nvSpPr>
        <p:spPr>
          <a:xfrm>
            <a:off x="1952118" y="5734334"/>
            <a:ext cx="747678" cy="204664"/>
          </a:xfrm>
          <a:prstGeom prst="rect">
            <a:avLst/>
          </a:prstGeom>
          <a:solidFill>
            <a:srgbClr val="FFFFFF"/>
          </a:solidFill>
          <a:ln w="12700">
            <a:miter lim="400000"/>
          </a:ln>
        </p:spPr>
        <p:txBody>
          <a:bodyPr lIns="71437" tIns="71437" rIns="71437" bIns="71437" anchor="ctr"/>
          <a:lstStyle/>
          <a:p>
            <a:pPr>
              <a:defRPr sz="5600">
                <a:solidFill>
                  <a:srgbClr val="FFFFFF"/>
                </a:solidFill>
                <a:effectLst>
                  <a:outerShdw sx="100000" sy="100000" kx="0" ky="0" algn="b" rotWithShape="0" blurRad="38100" dist="12700" dir="5400000">
                    <a:srgbClr val="000000">
                      <a:alpha val="50000"/>
                    </a:srgbClr>
                  </a:outerShdw>
                </a:effectLst>
              </a:defRPr>
            </a:pPr>
          </a:p>
        </p:txBody>
      </p:sp>
      <p:sp>
        <p:nvSpPr>
          <p:cNvPr id="78" name="https://sweetclipart.com/…"/>
          <p:cNvSpPr txBox="1"/>
          <p:nvPr/>
        </p:nvSpPr>
        <p:spPr>
          <a:xfrm>
            <a:off x="20791104" y="12401356"/>
            <a:ext cx="3243048" cy="68135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1800">
                <a:latin typeface="Myriad Pro Condensed"/>
                <a:ea typeface="Myriad Pro Condensed"/>
                <a:cs typeface="Myriad Pro Condensed"/>
                <a:sym typeface="Myriad Pro Condensed"/>
              </a:defRPr>
            </a:pPr>
            <a:r>
              <a:t>https://sweetclipart.com/</a:t>
            </a:r>
          </a:p>
          <a:p>
            <a:pPr algn="l">
              <a:defRPr sz="1800">
                <a:latin typeface="Myriad Pro Condensed"/>
                <a:ea typeface="Myriad Pro Condensed"/>
                <a:cs typeface="Myriad Pro Condensed"/>
                <a:sym typeface="Myriad Pro Condensed"/>
              </a:defRPr>
            </a:pPr>
            <a:r>
              <a:t>https://www.flaticon.com/free-icons/server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 name="Slide Number"/>
          <p:cNvSpPr txBox="1"/>
          <p:nvPr>
            <p:ph type="sldNum" sz="quarter" idx="2"/>
          </p:nvPr>
        </p:nvSpPr>
        <p:spPr>
          <a:xfrm>
            <a:off x="23886058" y="13233400"/>
            <a:ext cx="162459" cy="28702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1" name="The Goal"/>
          <p:cNvSpPr txBox="1"/>
          <p:nvPr>
            <p:ph type="title"/>
          </p:nvPr>
        </p:nvSpPr>
        <p:spPr>
          <a:prstGeom prst="rect">
            <a:avLst/>
          </a:prstGeom>
        </p:spPr>
        <p:txBody>
          <a:bodyPr/>
          <a:lstStyle/>
          <a:p>
            <a:pPr/>
            <a:r>
              <a:t>The Goal</a:t>
            </a:r>
          </a:p>
        </p:txBody>
      </p:sp>
      <p:pic>
        <p:nvPicPr>
          <p:cNvPr id="82" name="Image" descr="Image"/>
          <p:cNvPicPr>
            <a:picLocks noChangeAspect="1"/>
          </p:cNvPicPr>
          <p:nvPr/>
        </p:nvPicPr>
        <p:blipFill>
          <a:blip r:embed="rId2">
            <a:extLst/>
          </a:blip>
          <a:stretch>
            <a:fillRect/>
          </a:stretch>
        </p:blipFill>
        <p:spPr>
          <a:xfrm>
            <a:off x="1992739" y="5778481"/>
            <a:ext cx="2212291" cy="2983388"/>
          </a:xfrm>
          <a:prstGeom prst="rect">
            <a:avLst/>
          </a:prstGeom>
          <a:ln w="12700">
            <a:miter lim="400000"/>
          </a:ln>
        </p:spPr>
      </p:pic>
      <p:grpSp>
        <p:nvGrpSpPr>
          <p:cNvPr id="85" name="Group"/>
          <p:cNvGrpSpPr/>
          <p:nvPr/>
        </p:nvGrpSpPr>
        <p:grpSpPr>
          <a:xfrm>
            <a:off x="7481003" y="4007448"/>
            <a:ext cx="4605656" cy="5701104"/>
            <a:chOff x="0" y="0"/>
            <a:chExt cx="4605654" cy="5701102"/>
          </a:xfrm>
        </p:grpSpPr>
        <p:sp>
          <p:nvSpPr>
            <p:cNvPr id="83" name="$ ls…"/>
            <p:cNvSpPr/>
            <p:nvPr/>
          </p:nvSpPr>
          <p:spPr>
            <a:xfrm>
              <a:off x="7324" y="963001"/>
              <a:ext cx="4591007" cy="4738102"/>
            </a:xfrm>
            <a:prstGeom prst="roundRect">
              <a:avLst>
                <a:gd name="adj" fmla="val 7640"/>
              </a:avLst>
            </a:prstGeom>
            <a:noFill/>
            <a:ln w="1270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lgn="l">
                <a:defRPr sz="6000">
                  <a:solidFill>
                    <a:srgbClr val="5E5E5E"/>
                  </a:solidFill>
                  <a:latin typeface="TheSansMono Cd7 Bold"/>
                  <a:ea typeface="TheSansMono Cd7 Bold"/>
                  <a:cs typeface="TheSansMono Cd7 Bold"/>
                  <a:sym typeface="TheSansMono Cd7 Bold"/>
                </a:defRPr>
              </a:pPr>
              <a:r>
                <a:t>$ ls</a:t>
              </a:r>
            </a:p>
            <a:p>
              <a:pPr algn="l">
                <a:defRPr sz="6000">
                  <a:solidFill>
                    <a:srgbClr val="5E5E5E"/>
                  </a:solidFill>
                  <a:latin typeface="TheSansMono Cd7 Bold"/>
                  <a:ea typeface="TheSansMono Cd7 Bold"/>
                  <a:cs typeface="TheSansMono Cd7 Bold"/>
                  <a:sym typeface="TheSansMono Cd7 Bold"/>
                </a:defRPr>
              </a:pPr>
              <a:r>
                <a:t>science.sub  input.dat</a:t>
              </a:r>
            </a:p>
            <a:p>
              <a:pPr algn="l">
                <a:defRPr sz="6000">
                  <a:solidFill>
                    <a:srgbClr val="5E5E5E"/>
                  </a:solidFill>
                  <a:latin typeface="TheSansMono Cd7 Bold"/>
                  <a:ea typeface="TheSansMono Cd7 Bold"/>
                  <a:cs typeface="TheSansMono Cd7 Bold"/>
                  <a:sym typeface="TheSansMono Cd7 Bold"/>
                </a:defRPr>
              </a:pPr>
              <a:r>
                <a:t>$ condor_q</a:t>
              </a:r>
            </a:p>
          </p:txBody>
        </p:sp>
        <p:sp>
          <p:nvSpPr>
            <p:cNvPr id="84" name="Access Point"/>
            <p:cNvSpPr txBox="1"/>
            <p:nvPr/>
          </p:nvSpPr>
          <p:spPr>
            <a:xfrm>
              <a:off x="0" y="0"/>
              <a:ext cx="4605656" cy="9582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b="1" sz="6400">
                  <a:latin typeface="+mn-lt"/>
                  <a:ea typeface="+mn-ea"/>
                  <a:cs typeface="+mn-cs"/>
                  <a:sym typeface="Myriad Pro"/>
                </a:defRPr>
              </a:lvl1pPr>
            </a:lstStyle>
            <a:p>
              <a:pPr/>
              <a:r>
                <a:t>Access Point</a:t>
              </a:r>
            </a:p>
          </p:txBody>
        </p:sp>
      </p:grpSp>
      <p:sp>
        <p:nvSpPr>
          <p:cNvPr id="86" name="https://sweetclipart.com/…"/>
          <p:cNvSpPr txBox="1"/>
          <p:nvPr/>
        </p:nvSpPr>
        <p:spPr>
          <a:xfrm>
            <a:off x="20791104" y="12401356"/>
            <a:ext cx="3243048" cy="68135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1800">
                <a:latin typeface="Myriad Pro Condensed"/>
                <a:ea typeface="Myriad Pro Condensed"/>
                <a:cs typeface="Myriad Pro Condensed"/>
                <a:sym typeface="Myriad Pro Condensed"/>
              </a:defRPr>
            </a:pPr>
            <a:r>
              <a:t>https://sweetclipart.com/</a:t>
            </a:r>
          </a:p>
          <a:p>
            <a:pPr algn="l">
              <a:defRPr sz="1800">
                <a:latin typeface="Myriad Pro Condensed"/>
                <a:ea typeface="Myriad Pro Condensed"/>
                <a:cs typeface="Myriad Pro Condensed"/>
                <a:sym typeface="Myriad Pro Condensed"/>
              </a:defRPr>
            </a:pPr>
            <a:r>
              <a:t>https://www.flaticon.com/free-icons/server</a:t>
            </a:r>
          </a:p>
        </p:txBody>
      </p:sp>
      <p:grpSp>
        <p:nvGrpSpPr>
          <p:cNvPr id="89" name="Group"/>
          <p:cNvGrpSpPr/>
          <p:nvPr/>
        </p:nvGrpSpPr>
        <p:grpSpPr>
          <a:xfrm>
            <a:off x="15362631" y="4937619"/>
            <a:ext cx="2983388" cy="3824250"/>
            <a:chOff x="0" y="0"/>
            <a:chExt cx="2983386" cy="3824249"/>
          </a:xfrm>
        </p:grpSpPr>
        <p:pic>
          <p:nvPicPr>
            <p:cNvPr id="87" name="Image" descr="Image"/>
            <p:cNvPicPr>
              <a:picLocks noChangeAspect="1"/>
            </p:cNvPicPr>
            <p:nvPr/>
          </p:nvPicPr>
          <p:blipFill>
            <a:blip r:embed="rId3">
              <a:extLst/>
            </a:blip>
            <a:stretch>
              <a:fillRect/>
            </a:stretch>
          </p:blipFill>
          <p:spPr>
            <a:xfrm>
              <a:off x="0" y="840862"/>
              <a:ext cx="2983387" cy="2983388"/>
            </a:xfrm>
            <a:prstGeom prst="rect">
              <a:avLst/>
            </a:prstGeom>
            <a:ln w="12700" cap="flat">
              <a:noFill/>
              <a:miter lim="400000"/>
            </a:ln>
            <a:effectLst/>
          </p:spPr>
        </p:pic>
        <p:sp>
          <p:nvSpPr>
            <p:cNvPr id="88" name="CHTC"/>
            <p:cNvSpPr txBox="1"/>
            <p:nvPr/>
          </p:nvSpPr>
          <p:spPr>
            <a:xfrm>
              <a:off x="439358" y="0"/>
              <a:ext cx="2104671" cy="9582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b="1" sz="6400">
                  <a:solidFill>
                    <a:schemeClr val="accent1">
                      <a:lumOff val="-13575"/>
                    </a:schemeClr>
                  </a:solidFill>
                  <a:latin typeface="+mn-lt"/>
                  <a:ea typeface="+mn-ea"/>
                  <a:cs typeface="+mn-cs"/>
                  <a:sym typeface="Myriad Pro"/>
                </a:defRPr>
              </a:lvl1pPr>
            </a:lstStyle>
            <a:p>
              <a:pPr/>
              <a:r>
                <a:t>CHTC</a:t>
              </a:r>
            </a:p>
          </p:txBody>
        </p:sp>
      </p:grpSp>
      <p:grpSp>
        <p:nvGrpSpPr>
          <p:cNvPr id="92" name="Group"/>
          <p:cNvGrpSpPr/>
          <p:nvPr/>
        </p:nvGrpSpPr>
        <p:grpSpPr>
          <a:xfrm>
            <a:off x="16650774" y="9330042"/>
            <a:ext cx="2983388" cy="3824250"/>
            <a:chOff x="0" y="0"/>
            <a:chExt cx="2983386" cy="3824249"/>
          </a:xfrm>
        </p:grpSpPr>
        <p:pic>
          <p:nvPicPr>
            <p:cNvPr id="90" name="Image" descr="Image"/>
            <p:cNvPicPr>
              <a:picLocks noChangeAspect="1"/>
            </p:cNvPicPr>
            <p:nvPr/>
          </p:nvPicPr>
          <p:blipFill>
            <a:blip r:embed="rId3">
              <a:extLst/>
            </a:blip>
            <a:stretch>
              <a:fillRect/>
            </a:stretch>
          </p:blipFill>
          <p:spPr>
            <a:xfrm>
              <a:off x="0" y="840862"/>
              <a:ext cx="2983387" cy="2983388"/>
            </a:xfrm>
            <a:prstGeom prst="rect">
              <a:avLst/>
            </a:prstGeom>
            <a:ln w="12700" cap="flat">
              <a:noFill/>
              <a:miter lim="400000"/>
            </a:ln>
            <a:effectLst/>
          </p:spPr>
        </p:pic>
        <p:sp>
          <p:nvSpPr>
            <p:cNvPr id="91" name="UCSD"/>
            <p:cNvSpPr txBox="1"/>
            <p:nvPr/>
          </p:nvSpPr>
          <p:spPr>
            <a:xfrm>
              <a:off x="392622" y="0"/>
              <a:ext cx="2198143" cy="9582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b="1" sz="6400">
                  <a:solidFill>
                    <a:schemeClr val="accent1">
                      <a:lumOff val="-13575"/>
                    </a:schemeClr>
                  </a:solidFill>
                  <a:latin typeface="+mn-lt"/>
                  <a:ea typeface="+mn-ea"/>
                  <a:cs typeface="+mn-cs"/>
                  <a:sym typeface="Myriad Pro"/>
                </a:defRPr>
              </a:lvl1pPr>
            </a:lstStyle>
            <a:p>
              <a:pPr/>
              <a:r>
                <a:t>UCSD</a:t>
              </a:r>
            </a:p>
          </p:txBody>
        </p:sp>
      </p:grpSp>
      <p:grpSp>
        <p:nvGrpSpPr>
          <p:cNvPr id="95" name="Group"/>
          <p:cNvGrpSpPr/>
          <p:nvPr/>
        </p:nvGrpSpPr>
        <p:grpSpPr>
          <a:xfrm>
            <a:off x="19882054" y="7108194"/>
            <a:ext cx="2983388" cy="3345144"/>
            <a:chOff x="301914" y="479107"/>
            <a:chExt cx="2983386" cy="3345142"/>
          </a:xfrm>
        </p:grpSpPr>
        <p:pic>
          <p:nvPicPr>
            <p:cNvPr id="93" name="Image" descr="Image"/>
            <p:cNvPicPr>
              <a:picLocks noChangeAspect="1"/>
            </p:cNvPicPr>
            <p:nvPr/>
          </p:nvPicPr>
          <p:blipFill>
            <a:blip r:embed="rId3">
              <a:extLst/>
            </a:blip>
            <a:stretch>
              <a:fillRect/>
            </a:stretch>
          </p:blipFill>
          <p:spPr>
            <a:xfrm>
              <a:off x="301914" y="840862"/>
              <a:ext cx="2983388" cy="2983388"/>
            </a:xfrm>
            <a:prstGeom prst="rect">
              <a:avLst/>
            </a:prstGeom>
            <a:ln w="12700" cap="flat">
              <a:noFill/>
              <a:miter lim="400000"/>
            </a:ln>
            <a:effectLst/>
          </p:spPr>
        </p:pic>
        <p:sp>
          <p:nvSpPr>
            <p:cNvPr id="94" name="Nebraska"/>
            <p:cNvSpPr/>
            <p:nvPr/>
          </p:nvSpPr>
          <p:spPr>
            <a:xfrm>
              <a:off x="1793608" y="479107"/>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b="1" sz="6400">
                  <a:solidFill>
                    <a:schemeClr val="accent1">
                      <a:lumOff val="-13575"/>
                    </a:schemeClr>
                  </a:solidFill>
                  <a:latin typeface="+mn-lt"/>
                  <a:ea typeface="+mn-ea"/>
                  <a:cs typeface="+mn-cs"/>
                  <a:sym typeface="Myriad Pro"/>
                </a:defRPr>
              </a:lvl1pPr>
            </a:lstStyle>
            <a:p>
              <a:pPr/>
              <a:r>
                <a:t>Nebraska</a:t>
              </a:r>
            </a:p>
          </p:txBody>
        </p:sp>
      </p:grpSp>
      <p:grpSp>
        <p:nvGrpSpPr>
          <p:cNvPr id="98" name="Group"/>
          <p:cNvGrpSpPr/>
          <p:nvPr/>
        </p:nvGrpSpPr>
        <p:grpSpPr>
          <a:xfrm>
            <a:off x="18705731" y="2716154"/>
            <a:ext cx="2983387" cy="3345143"/>
            <a:chOff x="187716" y="479107"/>
            <a:chExt cx="2983386" cy="3345142"/>
          </a:xfrm>
        </p:grpSpPr>
        <p:pic>
          <p:nvPicPr>
            <p:cNvPr id="96" name="Image" descr="Image"/>
            <p:cNvPicPr>
              <a:picLocks noChangeAspect="1"/>
            </p:cNvPicPr>
            <p:nvPr/>
          </p:nvPicPr>
          <p:blipFill>
            <a:blip r:embed="rId3">
              <a:extLst/>
            </a:blip>
            <a:stretch>
              <a:fillRect/>
            </a:stretch>
          </p:blipFill>
          <p:spPr>
            <a:xfrm>
              <a:off x="187716" y="840862"/>
              <a:ext cx="2983388" cy="2983388"/>
            </a:xfrm>
            <a:prstGeom prst="rect">
              <a:avLst/>
            </a:prstGeom>
            <a:ln w="12700" cap="flat">
              <a:noFill/>
              <a:miter lim="400000"/>
            </a:ln>
            <a:effectLst/>
          </p:spPr>
        </p:pic>
        <p:sp>
          <p:nvSpPr>
            <p:cNvPr id="97" name="Syracuse"/>
            <p:cNvSpPr/>
            <p:nvPr/>
          </p:nvSpPr>
          <p:spPr>
            <a:xfrm>
              <a:off x="1679409" y="479107"/>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b="1" sz="6400">
                  <a:solidFill>
                    <a:schemeClr val="accent1">
                      <a:lumOff val="-13575"/>
                    </a:schemeClr>
                  </a:solidFill>
                  <a:latin typeface="+mn-lt"/>
                  <a:ea typeface="+mn-ea"/>
                  <a:cs typeface="+mn-cs"/>
                  <a:sym typeface="Myriad Pro"/>
                </a:defRPr>
              </a:lvl1pPr>
            </a:lstStyle>
            <a:p>
              <a:pPr/>
              <a:r>
                <a:t>Syracuse</a:t>
              </a:r>
            </a:p>
          </p:txBody>
        </p:sp>
      </p:grpSp>
      <p:sp>
        <p:nvSpPr>
          <p:cNvPr id="99" name="Line"/>
          <p:cNvSpPr/>
          <p:nvPr/>
        </p:nvSpPr>
        <p:spPr>
          <a:xfrm>
            <a:off x="5178851" y="7063840"/>
            <a:ext cx="1649346" cy="1"/>
          </a:xfrm>
          <a:prstGeom prst="line">
            <a:avLst/>
          </a:prstGeom>
          <a:ln w="127000">
            <a:solidFill>
              <a:srgbClr val="000000"/>
            </a:solidFill>
            <a:miter lim="400000"/>
            <a:tailEnd type="triangle"/>
          </a:ln>
        </p:spPr>
        <p:txBody>
          <a:bodyPr lIns="0" tIns="0" rIns="0" bIns="0"/>
          <a:lstStyle/>
          <a:p>
            <a:pPr>
              <a:defRPr sz="5600">
                <a:solidFill>
                  <a:srgbClr val="FFFFFF"/>
                </a:solidFill>
                <a:effectLst>
                  <a:outerShdw sx="100000" sy="100000" kx="0" ky="0" algn="b" rotWithShape="0" blurRad="38100" dist="12700" dir="5400000">
                    <a:srgbClr val="000000">
                      <a:alpha val="50000"/>
                    </a:srgbClr>
                  </a:outerShdw>
                </a:effectLst>
              </a:defRPr>
            </a:pPr>
          </a:p>
        </p:txBody>
      </p:sp>
      <p:sp>
        <p:nvSpPr>
          <p:cNvPr id="100" name="Line"/>
          <p:cNvSpPr/>
          <p:nvPr/>
        </p:nvSpPr>
        <p:spPr>
          <a:xfrm>
            <a:off x="12739464" y="9465731"/>
            <a:ext cx="3842059" cy="1282572"/>
          </a:xfrm>
          <a:prstGeom prst="line">
            <a:avLst/>
          </a:prstGeom>
          <a:ln w="127000">
            <a:solidFill>
              <a:srgbClr val="000000"/>
            </a:solidFill>
            <a:miter lim="400000"/>
            <a:tailEnd type="triangle"/>
          </a:ln>
        </p:spPr>
        <p:txBody>
          <a:bodyPr lIns="0" tIns="0" rIns="0" bIns="0"/>
          <a:lstStyle/>
          <a:p>
            <a:pPr>
              <a:defRPr sz="5600">
                <a:solidFill>
                  <a:srgbClr val="FFFFFF"/>
                </a:solidFill>
                <a:effectLst>
                  <a:outerShdw sx="100000" sy="100000" kx="0" ky="0" algn="b" rotWithShape="0" blurRad="38100" dist="12700" dir="5400000">
                    <a:srgbClr val="000000">
                      <a:alpha val="50000"/>
                    </a:srgbClr>
                  </a:outerShdw>
                </a:effectLst>
              </a:defRPr>
            </a:pPr>
          </a:p>
        </p:txBody>
      </p:sp>
      <p:sp>
        <p:nvSpPr>
          <p:cNvPr id="101" name="Line"/>
          <p:cNvSpPr/>
          <p:nvPr/>
        </p:nvSpPr>
        <p:spPr>
          <a:xfrm flipV="1">
            <a:off x="12739464" y="8983469"/>
            <a:ext cx="7059511" cy="144800"/>
          </a:xfrm>
          <a:prstGeom prst="line">
            <a:avLst/>
          </a:prstGeom>
          <a:ln w="127000">
            <a:solidFill>
              <a:srgbClr val="000000"/>
            </a:solidFill>
            <a:miter lim="400000"/>
            <a:tailEnd type="triangle"/>
          </a:ln>
        </p:spPr>
        <p:txBody>
          <a:bodyPr lIns="0" tIns="0" rIns="0" bIns="0"/>
          <a:lstStyle/>
          <a:p>
            <a:pPr>
              <a:defRPr sz="5600">
                <a:solidFill>
                  <a:srgbClr val="FFFFFF"/>
                </a:solidFill>
                <a:effectLst>
                  <a:outerShdw sx="100000" sy="100000" kx="0" ky="0" algn="b" rotWithShape="0" blurRad="38100" dist="12700" dir="5400000">
                    <a:srgbClr val="000000">
                      <a:alpha val="50000"/>
                    </a:srgbClr>
                  </a:outerShdw>
                </a:effectLst>
              </a:defRPr>
            </a:pPr>
          </a:p>
        </p:txBody>
      </p:sp>
      <p:sp>
        <p:nvSpPr>
          <p:cNvPr id="102" name="Line"/>
          <p:cNvSpPr/>
          <p:nvPr/>
        </p:nvSpPr>
        <p:spPr>
          <a:xfrm flipV="1">
            <a:off x="12739464" y="3657365"/>
            <a:ext cx="5793690" cy="1524477"/>
          </a:xfrm>
          <a:prstGeom prst="line">
            <a:avLst/>
          </a:prstGeom>
          <a:ln w="127000">
            <a:solidFill>
              <a:srgbClr val="000000"/>
            </a:solidFill>
            <a:miter lim="400000"/>
            <a:tailEnd type="triangle"/>
          </a:ln>
        </p:spPr>
        <p:txBody>
          <a:bodyPr lIns="0" tIns="0" rIns="0" bIns="0"/>
          <a:lstStyle/>
          <a:p>
            <a:pPr>
              <a:defRPr sz="5600">
                <a:solidFill>
                  <a:srgbClr val="FFFFFF"/>
                </a:solidFill>
                <a:effectLst>
                  <a:outerShdw sx="100000" sy="100000" kx="0" ky="0" algn="b" rotWithShape="0" blurRad="38100" dist="12700" dir="5400000">
                    <a:srgbClr val="000000">
                      <a:alpha val="50000"/>
                    </a:srgbClr>
                  </a:outerShdw>
                </a:effectLst>
              </a:defRPr>
            </a:pPr>
          </a:p>
        </p:txBody>
      </p:sp>
      <p:sp>
        <p:nvSpPr>
          <p:cNvPr id="103" name="Line"/>
          <p:cNvSpPr/>
          <p:nvPr/>
        </p:nvSpPr>
        <p:spPr>
          <a:xfrm>
            <a:off x="12739464" y="7063840"/>
            <a:ext cx="2451172" cy="1"/>
          </a:xfrm>
          <a:prstGeom prst="line">
            <a:avLst/>
          </a:prstGeom>
          <a:ln w="127000">
            <a:solidFill>
              <a:srgbClr val="000000"/>
            </a:solidFill>
            <a:miter lim="400000"/>
            <a:tailEnd type="triangle"/>
          </a:ln>
        </p:spPr>
        <p:txBody>
          <a:bodyPr lIns="0" tIns="0" rIns="0" bIns="0"/>
          <a:lstStyle/>
          <a:p>
            <a:pPr>
              <a:defRPr sz="5600">
                <a:solidFill>
                  <a:srgbClr val="FFFFFF"/>
                </a:solidFill>
                <a:effectLst>
                  <a:outerShdw sx="100000" sy="100000" kx="0" ky="0" algn="b" rotWithShape="0" blurRad="38100" dist="12700" dir="5400000">
                    <a:srgbClr val="000000">
                      <a:alpha val="50000"/>
                    </a:srgbClr>
                  </a:outerShdw>
                </a:effectLst>
              </a:defRPr>
            </a:pPr>
          </a:p>
        </p:txBody>
      </p:sp>
      <p:sp>
        <p:nvSpPr>
          <p:cNvPr id="104" name="Rectangle"/>
          <p:cNvSpPr/>
          <p:nvPr/>
        </p:nvSpPr>
        <p:spPr>
          <a:xfrm>
            <a:off x="1952118" y="5734334"/>
            <a:ext cx="747678" cy="204664"/>
          </a:xfrm>
          <a:prstGeom prst="rect">
            <a:avLst/>
          </a:prstGeom>
          <a:solidFill>
            <a:srgbClr val="FFFFFF"/>
          </a:solidFill>
          <a:ln w="12700">
            <a:miter lim="400000"/>
          </a:ln>
        </p:spPr>
        <p:txBody>
          <a:bodyPr lIns="71437" tIns="71437" rIns="71437" bIns="71437" anchor="ctr"/>
          <a:lstStyle/>
          <a:p>
            <a:pPr>
              <a:defRPr sz="5600">
                <a:solidFill>
                  <a:srgbClr val="FFFFFF"/>
                </a:solidFill>
                <a:effectLst>
                  <a:outerShdw sx="100000" sy="100000" kx="0" ky="0" algn="b" rotWithShape="0" blurRad="38100" dist="12700" dir="5400000">
                    <a:srgbClr val="000000">
                      <a:alpha val="50000"/>
                    </a:srgbClr>
                  </a:outerShdw>
                </a:effectLst>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Demo, Part I"/>
          <p:cNvSpPr txBox="1"/>
          <p:nvPr>
            <p:ph type="title"/>
          </p:nvPr>
        </p:nvSpPr>
        <p:spPr>
          <a:prstGeom prst="rect">
            <a:avLst/>
          </a:prstGeom>
        </p:spPr>
        <p:txBody>
          <a:bodyPr/>
          <a:lstStyle/>
          <a:p>
            <a:pPr/>
            <a:r>
              <a:t>Demo, Part I</a:t>
            </a:r>
          </a:p>
        </p:txBody>
      </p:sp>
      <p:sp>
        <p:nvSpPr>
          <p:cNvPr id="107" name="Slide Number"/>
          <p:cNvSpPr txBox="1"/>
          <p:nvPr>
            <p:ph type="sldNum" sz="quarter" idx="2"/>
          </p:nvPr>
        </p:nvSpPr>
        <p:spPr>
          <a:xfrm>
            <a:off x="23886058" y="13233400"/>
            <a:ext cx="162459" cy="28702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Behind the Curtain"/>
          <p:cNvSpPr txBox="1"/>
          <p:nvPr>
            <p:ph type="title"/>
          </p:nvPr>
        </p:nvSpPr>
        <p:spPr>
          <a:prstGeom prst="rect">
            <a:avLst/>
          </a:prstGeom>
        </p:spPr>
        <p:txBody>
          <a:bodyPr/>
          <a:lstStyle/>
          <a:p>
            <a:pPr/>
            <a:r>
              <a:t>Behind the Curtain</a:t>
            </a:r>
          </a:p>
        </p:txBody>
      </p:sp>
      <p:sp>
        <p:nvSpPr>
          <p:cNvPr id="110" name="Slide Number"/>
          <p:cNvSpPr txBox="1"/>
          <p:nvPr>
            <p:ph type="sldNum" sz="quarter" idx="2"/>
          </p:nvPr>
        </p:nvSpPr>
        <p:spPr>
          <a:xfrm>
            <a:off x="23886058" y="13233400"/>
            <a:ext cx="162459" cy="28702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So why learn more about OSG and the OSPool?…"/>
          <p:cNvSpPr txBox="1"/>
          <p:nvPr>
            <p:ph type="body" idx="1"/>
          </p:nvPr>
        </p:nvSpPr>
        <p:spPr>
          <a:prstGeom prst="rect">
            <a:avLst/>
          </a:prstGeom>
        </p:spPr>
        <p:txBody>
          <a:bodyPr/>
          <a:lstStyle/>
          <a:p>
            <a:pPr/>
            <a:r>
              <a:t>So why learn more about OSG and the OSPool?</a:t>
            </a:r>
          </a:p>
          <a:p>
            <a:pPr lvl="1"/>
            <a:r>
              <a:t>May change how you plan to run computing there</a:t>
            </a:r>
          </a:p>
          <a:p>
            <a:pPr lvl="1"/>
            <a:r>
              <a:t>May change the way you use the Access Point</a:t>
            </a:r>
          </a:p>
          <a:p>
            <a:pPr lvl="1"/>
            <a:r>
              <a:t>May change how you handle issues that arise</a:t>
            </a:r>
          </a:p>
          <a:p>
            <a:pPr>
              <a:spcBef>
                <a:spcPts val="4200"/>
              </a:spcBef>
            </a:pPr>
            <a:r>
              <a:t>What is there to learn? (outline of rest of talk)</a:t>
            </a:r>
          </a:p>
          <a:p>
            <a:pPr lvl="1"/>
            <a:r>
              <a:t>Concepts of OSG, Pool, and Access Point</a:t>
            </a:r>
          </a:p>
          <a:p>
            <a:pPr lvl="1"/>
            <a:r>
              <a:t>How a pool or AP gets resources</a:t>
            </a:r>
          </a:p>
          <a:p>
            <a:pPr lvl="1"/>
            <a:r>
              <a:t>How the OSPool differs from a local (CHTC) pool</a:t>
            </a:r>
          </a:p>
        </p:txBody>
      </p:sp>
      <p:sp>
        <p:nvSpPr>
          <p:cNvPr id="113" name="Reasons for Continuing"/>
          <p:cNvSpPr txBox="1"/>
          <p:nvPr>
            <p:ph type="title"/>
          </p:nvPr>
        </p:nvSpPr>
        <p:spPr>
          <a:prstGeom prst="rect">
            <a:avLst/>
          </a:prstGeom>
        </p:spPr>
        <p:txBody>
          <a:bodyPr/>
          <a:lstStyle/>
          <a:p>
            <a:pPr/>
            <a:r>
              <a:t>Reasons for Continuing</a:t>
            </a:r>
          </a:p>
        </p:txBody>
      </p:sp>
      <p:sp>
        <p:nvSpPr>
          <p:cNvPr id="114" name="Slide Number"/>
          <p:cNvSpPr txBox="1"/>
          <p:nvPr>
            <p:ph type="sldNum" sz="quarter" idx="2"/>
          </p:nvPr>
        </p:nvSpPr>
        <p:spPr>
          <a:xfrm>
            <a:off x="23886058" y="13233400"/>
            <a:ext cx="162459" cy="28702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What is OSG?"/>
          <p:cNvSpPr txBox="1"/>
          <p:nvPr>
            <p:ph type="title"/>
          </p:nvPr>
        </p:nvSpPr>
        <p:spPr>
          <a:prstGeom prst="rect">
            <a:avLst/>
          </a:prstGeom>
        </p:spPr>
        <p:txBody>
          <a:bodyPr/>
          <a:lstStyle/>
          <a:p>
            <a:pPr/>
            <a:r>
              <a:t>What is OSG?</a:t>
            </a:r>
          </a:p>
        </p:txBody>
      </p:sp>
      <p:sp>
        <p:nvSpPr>
          <p:cNvPr id="117" name="Slide Number"/>
          <p:cNvSpPr txBox="1"/>
          <p:nvPr>
            <p:ph type="sldNum" sz="quarter" idx="2"/>
          </p:nvPr>
        </p:nvSpPr>
        <p:spPr>
          <a:xfrm>
            <a:off x="23886058" y="13233400"/>
            <a:ext cx="162459" cy="28702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jpeg"/></Relationships>

</file>

<file path=ppt/theme/_rels/theme2.xml.rels><?xml version="1.0" encoding="UTF-8"?>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Myriad Pro"/>
        <a:ea typeface="Myriad Pro"/>
        <a:cs typeface="Myriad Pro"/>
      </a:majorFont>
      <a:minorFont>
        <a:latin typeface="Myriad Pro"/>
        <a:ea typeface="Myriad Pro"/>
        <a:cs typeface="Myriad Pro"/>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25400" cap="flat">
          <a:solidFill>
            <a:srgbClr val="000000"/>
          </a:solidFill>
          <a:prstDash val="solid"/>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Myriad Pro"/>
        <a:ea typeface="Myriad Pro"/>
        <a:cs typeface="Myriad Pro"/>
      </a:majorFont>
      <a:minorFont>
        <a:latin typeface="Myriad Pro"/>
        <a:ea typeface="Myriad Pro"/>
        <a:cs typeface="Myriad Pro"/>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25400" cap="flat">
          <a:solidFill>
            <a:srgbClr val="000000"/>
          </a:solidFill>
          <a:prstDash val="solid"/>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