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10058400" cy="7772400"/>
  <p:embeddedFontLst>
    <p:embeddedFont>
      <p:font typeface="Poppins"/>
      <p:regular r:id="rId67"/>
      <p:bold r:id="rId68"/>
      <p:italic r:id="rId69"/>
      <p:boldItalic r:id="rId70"/>
    </p:embeddedFont>
    <p:embeddedFont>
      <p:font typeface="Helvetica Neue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  <p:ext uri="GoogleSlidesCustomDataVersion2">
      <go:slidesCustomData xmlns:go="http://customooxmlschemas.google.com/" r:id="rId75" roundtripDataSignature="AMtx7mgfXzudX9X8lp5Pgt9DT8WfA1C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4EBE63-7DBA-4150-9402-F9F611E9F4A8}">
  <a:tblStyle styleId="{9C4EBE63-7DBA-4150-9402-F9F611E9F4A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AFB9CA0-705D-4B56-AFB4-C84E83DB73A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6" orient="horz"/>
        <p:guide pos="19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5.xml"/><Relationship Id="rId75" Type="http://customschemas.google.com/relationships/presentationmetadata" Target="metadata"/><Relationship Id="rId30" Type="http://schemas.openxmlformats.org/officeDocument/2006/relationships/slide" Target="slides/slide24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-regular.fntdata"/><Relationship Id="rId70" Type="http://schemas.openxmlformats.org/officeDocument/2006/relationships/font" Target="fonts/Poppi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Poppins-bold.fntdata"/><Relationship Id="rId23" Type="http://schemas.openxmlformats.org/officeDocument/2006/relationships/slide" Target="slides/slide17.xml"/><Relationship Id="rId67" Type="http://schemas.openxmlformats.org/officeDocument/2006/relationships/font" Target="fonts/Poppins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oppi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fb2516c30_0_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5fb2516c30_0_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fb2516c30_0_1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5fb2516c30_0_1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fb2516c30_0_3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5fb2516c30_0_3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b2516c30_0_73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b2516c30_0_73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5fb2516c30_0_73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3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b2516c30_0_93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b2516c30_0_93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5fb2516c30_0_93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3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3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5fb2516c30_0_11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g25fb2516c30_0_11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fb2516c30_0_12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25fb2516c30_0_12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fb2516c30_0_14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25fb2516c30_0_14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5fb2516c30_0_16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g25fb2516c30_0_16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5fb2516c30_0_17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25fb2516c30_0_17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3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5fb2516c30_0_105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5fb2516c30_0_105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5fb2516c30_0_105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b2516c30_0_47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b2516c30_0_47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5fb2516c30_0_47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4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4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4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4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4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5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5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5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5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5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b2516c30_0_58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b2516c30_0_58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5fb2516c30_0_58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5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2" name="Google Shape;632;p58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633" name="Google Shape;633;p58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59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60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p61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8" name="Google Shape;708;p6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3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9" name="Google Shape;729;p63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p64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p6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6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8" name="Google Shape;808;p6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484293" y="582665"/>
            <a:ext cx="90900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9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8"/>
          <p:cNvSpPr txBox="1"/>
          <p:nvPr>
            <p:ph idx="1" type="body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/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9"/>
          <p:cNvSpPr txBox="1"/>
          <p:nvPr>
            <p:ph idx="1" type="body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0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1"/>
          <p:cNvSpPr txBox="1"/>
          <p:nvPr>
            <p:ph idx="1" type="body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71"/>
          <p:cNvSpPr txBox="1"/>
          <p:nvPr>
            <p:ph idx="2" type="body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7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2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7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4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4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74"/>
          <p:cNvSpPr txBox="1"/>
          <p:nvPr>
            <p:ph idx="3" type="body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4"/>
          <p:cNvSpPr txBox="1"/>
          <p:nvPr>
            <p:ph idx="4" type="body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7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6"/>
          <p:cNvSpPr txBox="1"/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6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6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7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7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68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8"/>
          <p:cNvSpPr/>
          <p:nvPr/>
        </p:nvSpPr>
        <p:spPr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8"/>
          <p:cNvSpPr/>
          <p:nvPr/>
        </p:nvSpPr>
        <p:spPr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</a:t>
            </a:r>
            <a:r>
              <a:rPr lang="en-US" sz="1200">
                <a:solidFill>
                  <a:srgbClr val="FF8000"/>
                </a:solidFill>
              </a:rPr>
              <a:t>3</a:t>
            </a:r>
            <a:endParaRPr sz="1200">
              <a:solidFill>
                <a:srgbClr val="FF8000"/>
              </a:solidFill>
            </a:endParaRPr>
          </a:p>
        </p:txBody>
      </p:sp>
      <p:cxnSp>
        <p:nvCxnSpPr>
          <p:cNvPr id="14" name="Google Shape;14;p68"/>
          <p:cNvCxnSpPr/>
          <p:nvPr/>
        </p:nvCxnSpPr>
        <p:spPr>
          <a:xfrm>
            <a:off x="525465" y="866775"/>
            <a:ext cx="8618537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6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Andrew_S._Tanenbau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Handling Data on OSG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 sz="3200"/>
              <a:t>Wednesday</a:t>
            </a:r>
            <a:r>
              <a:rPr lang="en-US" sz="3200"/>
              <a:t>, August 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Mats Rynge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686106" y="4933950"/>
            <a:ext cx="58576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work was supported by NSF grants MPS-1148698, OAC-1836650, and OAC-2030508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571500" y="1000125"/>
            <a:ext cx="84456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b="1" lang="en-US" sz="2800"/>
              <a:t>Input</a:t>
            </a:r>
            <a:r>
              <a:rPr lang="en-US" sz="2800"/>
              <a:t>” includes </a:t>
            </a:r>
            <a:r>
              <a:rPr i="1" lang="en-US" sz="2800"/>
              <a:t>any</a:t>
            </a:r>
            <a:r>
              <a:rPr lang="en-US" sz="2800"/>
              <a:t> files needed for the job to run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/>
              <a:t>data </a:t>
            </a:r>
            <a:r>
              <a:rPr b="1" i="1" lang="en-US" sz="2400"/>
              <a:t>and</a:t>
            </a:r>
            <a:r>
              <a:rPr lang="en-US" sz="2400"/>
              <a:t> </a:t>
            </a:r>
            <a:r>
              <a:rPr lang="en-US" sz="2400" u="sng"/>
              <a:t>software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b="1" lang="en-US" sz="2800"/>
              <a:t>Output</a:t>
            </a:r>
            <a:r>
              <a:rPr lang="en-US" sz="2800"/>
              <a:t>” includes any files produced for the job that </a:t>
            </a:r>
            <a:r>
              <a:rPr i="1" lang="en-US" sz="2800"/>
              <a:t>need to come back</a:t>
            </a:r>
            <a:endParaRPr i="1" sz="2800"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Determine your per-job needs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minimize per-job data needs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Determine your batch needs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Leverage HTCondor and OSG data handling features!</a:t>
            </a:r>
            <a:endParaRPr/>
          </a:p>
        </p:txBody>
      </p:sp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split large input for better throughput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eliminate unnecessary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file compression and consolidation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input: prior to job submission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output: prior to end of job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moving data between your laptop and the submit server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1228725" y="12256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‘Large’ data: The collaborator analogy </a:t>
            </a:r>
            <a:endParaRPr sz="3200"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method would you use to send data to a collaborator?</a:t>
            </a:r>
            <a:endParaRPr/>
          </a:p>
        </p:txBody>
      </p:sp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558800" y="1694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{9C4EBE63-7DBA-4150-9402-F9F611E9F4A8}</a:tableStyleId>
              </a:tblPr>
              <a:tblGrid>
                <a:gridCol w="2181400"/>
                <a:gridCol w="59847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11"/>
          <p:cNvSpPr txBox="1"/>
          <p:nvPr/>
        </p:nvSpPr>
        <p:spPr>
          <a:xfrm>
            <a:off x="334736" y="3923315"/>
            <a:ext cx="8599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Never underestimate the bandwidth of a station wagon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full of tapes hurtling down the highway.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1" sz="5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Andrew S. Tanenbaum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(1981) – Professor Emeritus, Vrije Universiteit Amsterdam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1228725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/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2" name="Google Shape;182;p13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{9C4EBE63-7DBA-4150-9402-F9F611E9F4A8}</a:tableStyleId>
              </a:tblPr>
              <a:tblGrid>
                <a:gridCol w="2627900"/>
                <a:gridCol w="5538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</a:t>
                      </a:r>
                      <a:r>
                        <a:rPr lang="en-US" sz="1800"/>
                        <a:t>1GB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 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</a:t>
                      </a:r>
                      <a:r>
                        <a:rPr lang="en-US" sz="1800"/>
                        <a:t>1GB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total per job)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</a:t>
                      </a:r>
                      <a:r>
                        <a:rPr lang="en-US" sz="1800"/>
                        <a:t>2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0GB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GB – TBs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13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068" y="20995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517830" y="3035186"/>
            <a:ext cx="1895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4590059" y="3035185"/>
            <a:ext cx="18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OSDF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2"/>
          <p:cNvCxnSpPr/>
          <p:nvPr/>
        </p:nvCxnSpPr>
        <p:spPr>
          <a:xfrm>
            <a:off x="1484416" y="1736565"/>
            <a:ext cx="6456000" cy="0"/>
          </a:xfrm>
          <a:prstGeom prst="straightConnector1">
            <a:avLst/>
          </a:prstGeom>
          <a:noFill/>
          <a:ln cap="flat" cmpd="sng" w="762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12"/>
          <p:cNvSpPr txBox="1"/>
          <p:nvPr/>
        </p:nvSpPr>
        <p:spPr>
          <a:xfrm>
            <a:off x="3415648" y="1225567"/>
            <a:ext cx="16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7091331" y="3035184"/>
            <a:ext cx="126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2"/>
          <p:cNvCxnSpPr>
            <a:stCxn id="192" idx="0"/>
          </p:cNvCxnSpPr>
          <p:nvPr/>
        </p:nvCxnSpPr>
        <p:spPr>
          <a:xfrm rot="10800000">
            <a:off x="2465680" y="2530286"/>
            <a:ext cx="0" cy="5049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2"/>
          <p:cNvCxnSpPr/>
          <p:nvPr/>
        </p:nvCxnSpPr>
        <p:spPr>
          <a:xfrm rot="10800000">
            <a:off x="5521564" y="2782600"/>
            <a:ext cx="0" cy="2988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2"/>
          <p:cNvCxnSpPr/>
          <p:nvPr/>
        </p:nvCxnSpPr>
        <p:spPr>
          <a:xfrm rot="10800000">
            <a:off x="7723114" y="2858800"/>
            <a:ext cx="0" cy="298800"/>
          </a:xfrm>
          <a:prstGeom prst="straightConnector1">
            <a:avLst/>
          </a:prstGeom>
          <a:noFill/>
          <a:ln cap="flat" cmpd="sng" w="381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fb2516c30_0_0"/>
          <p:cNvSpPr txBox="1"/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05" name="Google Shape;205;g25fb2516c30_0_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g25fb2516c3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fb2516c30_0_0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5fb2516c30_0_0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fmla="val 13621" name="adj1"/>
              <a:gd fmla="val 863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5fb2516c30_0_0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b2516c30_0_19"/>
          <p:cNvSpPr txBox="1"/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15" name="Google Shape;215;g25fb2516c30_0_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g25fb2516c30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fb2516c30_0_19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5fb2516c30_0_19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fmla="val 13621" name="adj1"/>
              <a:gd fmla="val 863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5fb2516c30_0_19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5fb2516c30_0_19"/>
          <p:cNvSpPr/>
          <p:nvPr/>
        </p:nvSpPr>
        <p:spPr>
          <a:xfrm>
            <a:off x="1880425" y="1520925"/>
            <a:ext cx="138300" cy="147600"/>
          </a:xfrm>
          <a:prstGeom prst="ellipse">
            <a:avLst/>
          </a:prstGeom>
          <a:solidFill>
            <a:srgbClr val="FF444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fb2516c30_0_19"/>
          <p:cNvSpPr txBox="1"/>
          <p:nvPr/>
        </p:nvSpPr>
        <p:spPr>
          <a:xfrm>
            <a:off x="2060109" y="1440835"/>
            <a:ext cx="186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Should this be HTCondor file transfer, OSDF, or shared filesystem?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fb2516c30_0_32"/>
          <p:cNvSpPr txBox="1"/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27" name="Google Shape;227;g25fb2516c30_0_3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g25fb2516c30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5fb2516c30_0_32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5fb2516c30_0_32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fmla="val 13621" name="adj1"/>
              <a:gd fmla="val 863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5fb2516c30_0_32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5fb2516c30_0_32"/>
          <p:cNvSpPr/>
          <p:nvPr/>
        </p:nvSpPr>
        <p:spPr>
          <a:xfrm>
            <a:off x="3382500" y="1468475"/>
            <a:ext cx="138300" cy="147600"/>
          </a:xfrm>
          <a:prstGeom prst="ellipse">
            <a:avLst/>
          </a:prstGeom>
          <a:solidFill>
            <a:srgbClr val="FF444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5fb2516c30_0_32"/>
          <p:cNvSpPr txBox="1"/>
          <p:nvPr/>
        </p:nvSpPr>
        <p:spPr>
          <a:xfrm>
            <a:off x="3571809" y="1392285"/>
            <a:ext cx="186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Should this be HTCondor file transfer, OSDF, or shared filesystem?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5fb2516c30_0_32"/>
          <p:cNvSpPr/>
          <p:nvPr/>
        </p:nvSpPr>
        <p:spPr>
          <a:xfrm rot="-1400629">
            <a:off x="1446699" y="3287321"/>
            <a:ext cx="2564305" cy="298710"/>
          </a:xfrm>
          <a:prstGeom prst="rightArrow">
            <a:avLst>
              <a:gd fmla="val 13621" name="adj1"/>
              <a:gd fmla="val 863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5fb2516c30_0_32"/>
          <p:cNvSpPr txBox="1"/>
          <p:nvPr/>
        </p:nvSpPr>
        <p:spPr>
          <a:xfrm>
            <a:off x="2042059" y="2764185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Job length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25fb2516c30_0_32"/>
          <p:cNvCxnSpPr/>
          <p:nvPr/>
        </p:nvCxnSpPr>
        <p:spPr>
          <a:xfrm>
            <a:off x="3451650" y="1827475"/>
            <a:ext cx="0" cy="16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OSDF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 and Other Options</a:t>
            </a:r>
            <a:endParaRPr/>
          </a:p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b2516c30_0_7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5fb2516c30_0_7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g25fb2516c30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5" y="5"/>
            <a:ext cx="9695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5fb2516c30_0_73"/>
          <p:cNvSpPr/>
          <p:nvPr/>
        </p:nvSpPr>
        <p:spPr>
          <a:xfrm>
            <a:off x="5606175" y="105830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80" name="Google Shape;80;g25fb2516c30_0_73"/>
          <p:cNvSpPr/>
          <p:nvPr/>
        </p:nvSpPr>
        <p:spPr>
          <a:xfrm>
            <a:off x="661350" y="187975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1228724" y="85725"/>
            <a:ext cx="766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Review: HTCondor Data Handling</a:t>
            </a:r>
            <a:endParaRPr/>
          </a:p>
        </p:txBody>
      </p:sp>
      <p:sp>
        <p:nvSpPr>
          <p:cNvPr id="249" name="Google Shape;249;p1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1228724" y="85725"/>
            <a:ext cx="780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62" name="Google Shape;262;p1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84" name="Google Shape;284;p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fmla="val 25015" name="adj1"/>
              <a:gd fmla="val 50003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3213100" y="3771900"/>
            <a:ext cx="261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Hardware transfer limits</a:t>
            </a:r>
            <a:endParaRPr/>
          </a:p>
        </p:txBody>
      </p:sp>
      <p:sp>
        <p:nvSpPr>
          <p:cNvPr id="331" name="Google Shape;331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2882900" y="190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 rot="10800000">
            <a:off x="2870200" y="32765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371600" y="32766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5740400" y="32512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3048000" y="17018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 rot="10800000">
            <a:off x="3035300" y="30987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3251200" y="1524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 rot="10800000">
            <a:off x="3213100" y="2933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3429000" y="13589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 rot="10800000">
            <a:off x="3390900" y="27685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3390900" y="1206500"/>
            <a:ext cx="2578200" cy="12408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1GB total</a:t>
            </a:r>
            <a:endParaRPr b="1" i="0" sz="2400" u="none" cap="none" strike="noStrik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3213100" y="2981996"/>
            <a:ext cx="2298600" cy="10311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1GB</a:t>
            </a:r>
            <a:r>
              <a:rPr b="1" lang="en-US" sz="2400">
                <a:solidFill>
                  <a:srgbClr val="1C1ACA"/>
                </a:solidFill>
              </a:rPr>
              <a:t> </a:t>
            </a:r>
            <a:r>
              <a:rPr b="1" i="0" lang="en-US" sz="2400" u="none" cap="none" strike="noStrik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b="1" i="0" sz="2400" u="none" cap="none" strike="noStrik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trike="sngStrike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/>
              <a:t>OSDF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</a:t>
            </a:r>
            <a:endParaRPr/>
          </a:p>
        </p:txBody>
      </p:sp>
      <p:sp>
        <p:nvSpPr>
          <p:cNvPr id="356" name="Google Shape;356;p3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1228724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</a:t>
            </a:r>
            <a:r>
              <a:rPr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OSG</a:t>
            </a:r>
            <a:endParaRPr/>
          </a:p>
        </p:txBody>
      </p:sp>
      <p:sp>
        <p:nvSpPr>
          <p:cNvPr id="362" name="Google Shape;362;p3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3" name="Google Shape;363;p32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{BAFB9CA0-705D-4B56-AFB4-C84E83DB73A4}</a:tableStyleId>
              </a:tblPr>
              <a:tblGrid>
                <a:gridCol w="2567175"/>
                <a:gridCol w="559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– 20GB,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lang="en-US" sz="1800" u="none" cap="none" strike="noStrike"/>
                        <a:t> (regional replication)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4" name="Google Shape;364;p32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419100" y="3580100"/>
            <a:ext cx="8305800" cy="8574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372" name="Google Shape;372;p3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88" y="1120374"/>
            <a:ext cx="8901953" cy="346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OSDF Usage on OSG</a:t>
            </a:r>
            <a:endParaRPr/>
          </a:p>
        </p:txBody>
      </p:sp>
      <p:sp>
        <p:nvSpPr>
          <p:cNvPr id="380" name="Google Shape;380;p3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5525"/>
            <a:ext cx="8839199" cy="353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Available at ~95% of OSG sites</a:t>
            </a:r>
            <a:br>
              <a:rPr lang="en-US" sz="2400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Regional caches on </a:t>
            </a:r>
            <a:r>
              <a:rPr i="1" lang="en-US" sz="2400"/>
              <a:t>very fast </a:t>
            </a:r>
            <a:r>
              <a:rPr lang="en-US" sz="2400"/>
              <a:t>networks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/>
              <a:t>Recommended max file size: 20 GB</a:t>
            </a:r>
            <a:br>
              <a:rPr lang="en-US" sz="2000"/>
            </a:br>
            <a:endParaRPr b="1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Can copy multiple files totaling &gt;10GB</a:t>
            </a:r>
            <a:br>
              <a:rPr lang="en-US" sz="2400">
                <a:solidFill>
                  <a:srgbClr val="23005F"/>
                </a:solidFill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C</a:t>
            </a:r>
            <a:r>
              <a:rPr lang="en-US" sz="2400">
                <a:solidFill>
                  <a:srgbClr val="23005F"/>
                </a:solidFill>
              </a:rPr>
              <a:t>hange name when update files</a:t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35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OSDF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Considerations</a:t>
            </a:r>
            <a:endParaRPr/>
          </a:p>
        </p:txBody>
      </p:sp>
      <p:sp>
        <p:nvSpPr>
          <p:cNvPr id="388" name="Google Shape;388;p3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fb2516c30_0_9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5fb2516c30_0_9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g25fb2516c3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5" y="5"/>
            <a:ext cx="9695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5fb2516c30_0_93"/>
          <p:cNvSpPr/>
          <p:nvPr/>
        </p:nvSpPr>
        <p:spPr>
          <a:xfrm>
            <a:off x="5606175" y="105830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90" name="Google Shape;90;g25fb2516c30_0_93"/>
          <p:cNvSpPr/>
          <p:nvPr/>
        </p:nvSpPr>
        <p:spPr>
          <a:xfrm>
            <a:off x="661350" y="187975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  <p:pic>
        <p:nvPicPr>
          <p:cNvPr id="91" name="Google Shape;91;g25fb2516c3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550" y="257425"/>
            <a:ext cx="4548550" cy="4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444500" y="1011568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Place files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/ospool/PROTECTED/</a:t>
            </a:r>
            <a:r>
              <a:rPr lang="en-US" sz="2400">
                <a:solidFill>
                  <a:srgbClr val="C7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6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Placing Files in OSDF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3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6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36"/>
          <p:cNvCxnSpPr>
            <a:stCxn id="406" idx="3"/>
            <a:endCxn id="400" idx="1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6" name="Google Shape;406;p36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200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ospool/PROTECTED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Use HTCondor transfer for other files</a:t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7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OSDF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3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37"/>
          <p:cNvCxnSpPr>
            <a:stCxn id="428" idx="3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8" name="Google Shape;428;p37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200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ospool/PROTECTED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Download using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stashcp</a:t>
            </a:r>
            <a:r>
              <a:rPr lang="en-US" sz="2400"/>
              <a:t> command </a:t>
            </a:r>
            <a:endParaRPr sz="2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8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cache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8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Stash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3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/>
          <p:nvPr/>
        </p:nvSpPr>
        <p:spPr>
          <a:xfrm rot="2019642">
            <a:off x="5823787" y="2791745"/>
            <a:ext cx="2273245" cy="531597"/>
          </a:xfrm>
          <a:prstGeom prst="curvedDownArrow">
            <a:avLst>
              <a:gd fmla="val 25000" name="adj1"/>
              <a:gd fmla="val 40166" name="adj2"/>
              <a:gd fmla="val 25000" name="adj3"/>
            </a:avLst>
          </a:prstGeom>
          <a:solidFill>
            <a:srgbClr val="121187"/>
          </a:solidFill>
          <a:ln cap="flat" cmpd="sng" w="38100">
            <a:solidFill>
              <a:srgbClr val="121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8"/>
          <p:cNvSpPr/>
          <p:nvPr/>
        </p:nvSpPr>
        <p:spPr>
          <a:xfrm rot="2661651">
            <a:off x="7057170" y="2788588"/>
            <a:ext cx="1369185" cy="461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187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121187"/>
                </a:solidFill>
                <a:latin typeface="Consolas"/>
                <a:ea typeface="Consolas"/>
                <a:cs typeface="Consolas"/>
                <a:sym typeface="Consolas"/>
              </a:rPr>
              <a:t>stashcp</a:t>
            </a:r>
            <a:endParaRPr b="1" i="0" sz="2400" u="none" cap="none" strike="noStrike">
              <a:solidFill>
                <a:srgbClr val="1211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OSG submit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38"/>
          <p:cNvCxnSpPr>
            <a:stCxn id="452" idx="3"/>
          </p:cNvCxnSpPr>
          <p:nvPr/>
        </p:nvCxnSpPr>
        <p:spPr>
          <a:xfrm flipH="1" rot="10800000">
            <a:off x="1782795" y="2533622"/>
            <a:ext cx="884100" cy="219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52" name="Google Shape;452;p38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4350011" y="2101850"/>
            <a:ext cx="15123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68650" y="3137215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/public/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b="1" i="0" lang="en-US" sz="2000" u="none" cap="none" strike="noStrike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1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fb2516c30_0_112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60" name="Google Shape;460;g25fb2516c30_0_11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g25fb2516c30_0_112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g25fb2516c30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5" y="943125"/>
            <a:ext cx="12055726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25fb2516c30_0_112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64" name="Google Shape;464;g25fb2516c30_0_112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fb2516c30_0_123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70" name="Google Shape;470;g25fb2516c30_0_12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g25fb2516c30_0_123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g25fb2516c30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5" y="943125"/>
            <a:ext cx="12055726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25fb2516c30_0_123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74" name="Google Shape;474;g25fb2516c30_0_123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  <p:sp>
        <p:nvSpPr>
          <p:cNvPr id="475" name="Google Shape;475;g25fb2516c30_0_123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76" name="Google Shape;476;g25fb2516c30_0_123"/>
          <p:cNvSpPr/>
          <p:nvPr/>
        </p:nvSpPr>
        <p:spPr>
          <a:xfrm>
            <a:off x="4879475" y="240030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77" name="Google Shape;477;g25fb2516c30_0_123"/>
          <p:cNvSpPr/>
          <p:nvPr/>
        </p:nvSpPr>
        <p:spPr>
          <a:xfrm>
            <a:off x="670875" y="36508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78" name="Google Shape;478;g25fb2516c30_0_123"/>
          <p:cNvSpPr/>
          <p:nvPr/>
        </p:nvSpPr>
        <p:spPr>
          <a:xfrm rot="-257293">
            <a:off x="1510014" y="2552649"/>
            <a:ext cx="3185618" cy="34265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5fb2516c30_0_123"/>
          <p:cNvSpPr/>
          <p:nvPr/>
        </p:nvSpPr>
        <p:spPr>
          <a:xfrm rot="-5606466">
            <a:off x="670052" y="3167933"/>
            <a:ext cx="459829" cy="34262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5fb2516c30_0_148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85" name="Google Shape;485;g25fb2516c30_0_14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g25fb2516c30_0_148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g25fb2516c30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5" y="943125"/>
            <a:ext cx="12055726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25fb2516c30_0_148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89" name="Google Shape;489;g25fb2516c30_0_148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fb2516c30_0_162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495" name="Google Shape;495;g25fb2516c30_0_16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g25fb2516c30_0_162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g25fb2516c30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5" y="943125"/>
            <a:ext cx="12055726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25fb2516c30_0_162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499" name="Google Shape;499;g25fb2516c30_0_162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00" name="Google Shape;500;g25fb2516c30_0_162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01" name="Google Shape;501;g25fb2516c30_0_162"/>
          <p:cNvSpPr/>
          <p:nvPr/>
        </p:nvSpPr>
        <p:spPr>
          <a:xfrm>
            <a:off x="670875" y="36508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02" name="Google Shape;502;g25fb2516c30_0_162"/>
          <p:cNvSpPr/>
          <p:nvPr/>
        </p:nvSpPr>
        <p:spPr>
          <a:xfrm rot="-5606466">
            <a:off x="670052" y="3167933"/>
            <a:ext cx="459829" cy="34262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fb2516c30_0_176"/>
          <p:cNvSpPr txBox="1"/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Open Science Data Federation (OSDF)</a:t>
            </a:r>
            <a:endParaRPr sz="3000"/>
          </a:p>
        </p:txBody>
      </p:sp>
      <p:sp>
        <p:nvSpPr>
          <p:cNvPr id="508" name="Google Shape;508;g25fb2516c30_0_17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g25fb2516c30_0_176"/>
          <p:cNvSpPr/>
          <p:nvPr/>
        </p:nvSpPr>
        <p:spPr>
          <a:xfrm>
            <a:off x="6692900" y="3225800"/>
            <a:ext cx="139800" cy="4953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g25fb2516c30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5" y="943125"/>
            <a:ext cx="12055726" cy="4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25fb2516c30_0_176"/>
          <p:cNvSpPr/>
          <p:nvPr/>
        </p:nvSpPr>
        <p:spPr>
          <a:xfrm>
            <a:off x="4981550" y="2006800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512" name="Google Shape;512;g25fb2516c30_0_176"/>
          <p:cNvSpPr/>
          <p:nvPr/>
        </p:nvSpPr>
        <p:spPr>
          <a:xfrm>
            <a:off x="1016100" y="33526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13" name="Google Shape;513;g25fb2516c30_0_176"/>
          <p:cNvSpPr/>
          <p:nvPr/>
        </p:nvSpPr>
        <p:spPr>
          <a:xfrm>
            <a:off x="670875" y="2682875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14" name="Google Shape;514;g25fb2516c30_0_176"/>
          <p:cNvSpPr/>
          <p:nvPr/>
        </p:nvSpPr>
        <p:spPr>
          <a:xfrm>
            <a:off x="670875" y="36508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15" name="Google Shape;515;g25fb2516c30_0_176"/>
          <p:cNvSpPr/>
          <p:nvPr/>
        </p:nvSpPr>
        <p:spPr>
          <a:xfrm rot="-5606466">
            <a:off x="670052" y="3167933"/>
            <a:ext cx="459829" cy="34262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5fb2516c30_0_176"/>
          <p:cNvSpPr/>
          <p:nvPr/>
        </p:nvSpPr>
        <p:spPr>
          <a:xfrm>
            <a:off x="1168500" y="35050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17" name="Google Shape;517;g25fb2516c30_0_176"/>
          <p:cNvSpPr/>
          <p:nvPr/>
        </p:nvSpPr>
        <p:spPr>
          <a:xfrm>
            <a:off x="823275" y="38032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18" name="Google Shape;518;g25fb2516c30_0_176"/>
          <p:cNvSpPr/>
          <p:nvPr/>
        </p:nvSpPr>
        <p:spPr>
          <a:xfrm>
            <a:off x="1320900" y="36574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19" name="Google Shape;519;g25fb2516c30_0_176"/>
          <p:cNvSpPr/>
          <p:nvPr/>
        </p:nvSpPr>
        <p:spPr>
          <a:xfrm>
            <a:off x="975675" y="39556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0" name="Google Shape;520;g25fb2516c30_0_176"/>
          <p:cNvSpPr/>
          <p:nvPr/>
        </p:nvSpPr>
        <p:spPr>
          <a:xfrm>
            <a:off x="1473300" y="38098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1" name="Google Shape;521;g25fb2516c30_0_176"/>
          <p:cNvSpPr/>
          <p:nvPr/>
        </p:nvSpPr>
        <p:spPr>
          <a:xfrm>
            <a:off x="1128075" y="41080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2" name="Google Shape;522;g25fb2516c30_0_176"/>
          <p:cNvSpPr/>
          <p:nvPr/>
        </p:nvSpPr>
        <p:spPr>
          <a:xfrm>
            <a:off x="1625700" y="39622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3" name="Google Shape;523;g25fb2516c30_0_176"/>
          <p:cNvSpPr/>
          <p:nvPr/>
        </p:nvSpPr>
        <p:spPr>
          <a:xfrm>
            <a:off x="1280475" y="42604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4" name="Google Shape;524;g25fb2516c30_0_176"/>
          <p:cNvSpPr/>
          <p:nvPr/>
        </p:nvSpPr>
        <p:spPr>
          <a:xfrm>
            <a:off x="1778100" y="41146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5" name="Google Shape;525;g25fb2516c30_0_176"/>
          <p:cNvSpPr/>
          <p:nvPr/>
        </p:nvSpPr>
        <p:spPr>
          <a:xfrm>
            <a:off x="1432875" y="44128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6" name="Google Shape;526;g25fb2516c30_0_176"/>
          <p:cNvSpPr/>
          <p:nvPr/>
        </p:nvSpPr>
        <p:spPr>
          <a:xfrm>
            <a:off x="1930500" y="42670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2</a:t>
            </a:r>
            <a:endParaRPr/>
          </a:p>
        </p:txBody>
      </p:sp>
      <p:sp>
        <p:nvSpPr>
          <p:cNvPr id="527" name="Google Shape;527;g25fb2516c30_0_176"/>
          <p:cNvSpPr/>
          <p:nvPr/>
        </p:nvSpPr>
        <p:spPr>
          <a:xfrm>
            <a:off x="1585275" y="45652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8" name="Google Shape;528;g25fb2516c30_0_176"/>
          <p:cNvSpPr/>
          <p:nvPr/>
        </p:nvSpPr>
        <p:spPr>
          <a:xfrm>
            <a:off x="2082900" y="4419425"/>
            <a:ext cx="848400" cy="857400"/>
          </a:xfrm>
          <a:prstGeom prst="ellipse">
            <a:avLst/>
          </a:prstGeom>
          <a:solidFill>
            <a:srgbClr val="FF828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N</a:t>
            </a:r>
            <a:endParaRPr/>
          </a:p>
        </p:txBody>
      </p:sp>
      <p:sp>
        <p:nvSpPr>
          <p:cNvPr id="529" name="Google Shape;529;g25fb2516c30_0_176"/>
          <p:cNvSpPr/>
          <p:nvPr/>
        </p:nvSpPr>
        <p:spPr>
          <a:xfrm>
            <a:off x="1737675" y="4717650"/>
            <a:ext cx="655500" cy="342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 osdf:///ospool/PROTECTED/USERNAME/…</a:t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39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Submit File</a:t>
            </a:r>
            <a:endParaRPr/>
          </a:p>
        </p:txBody>
      </p:sp>
      <p:sp>
        <p:nvSpPr>
          <p:cNvPr id="536" name="Google Shape;536;p3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fb2516c30_0_10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output?</a:t>
            </a:r>
            <a:endParaRPr/>
          </a:p>
        </p:txBody>
      </p:sp>
      <p:sp>
        <p:nvSpPr>
          <p:cNvPr id="543" name="Google Shape;543;g25fb2516c30_0_10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5fb2516c30_0_10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b2516c30_0_47"/>
          <p:cNvSpPr/>
          <p:nvPr/>
        </p:nvSpPr>
        <p:spPr>
          <a:xfrm>
            <a:off x="691325" y="1382650"/>
            <a:ext cx="6996300" cy="8574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5fb2516c30_0_4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yesterday…</a:t>
            </a:r>
            <a:endParaRPr/>
          </a:p>
        </p:txBody>
      </p:sp>
      <p:sp>
        <p:nvSpPr>
          <p:cNvPr id="99" name="Google Shape;99;g25fb2516c30_0_47"/>
          <p:cNvSpPr txBox="1"/>
          <p:nvPr>
            <p:ph idx="1" type="body"/>
          </p:nvPr>
        </p:nvSpPr>
        <p:spPr>
          <a:xfrm>
            <a:off x="774700" y="1355000"/>
            <a:ext cx="7772400" cy="31599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container_image = py-cowsay.sif</a:t>
            </a:r>
            <a:endParaRPr/>
          </a:p>
        </p:txBody>
      </p:sp>
      <p:sp>
        <p:nvSpPr>
          <p:cNvPr id="100" name="Google Shape;100;g25fb2516c30_0_4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550" name="Google Shape;550;p41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51" name="Google Shape;551;p4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52" name="Google Shape;552;p41"/>
          <p:cNvGraphicFramePr/>
          <p:nvPr/>
        </p:nvGraphicFramePr>
        <p:xfrm>
          <a:off x="488950" y="2341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{BAFB9CA0-705D-4B56-AFB4-C84E83DB73A4}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amount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within executable or arguments?</a:t>
                      </a:r>
                      <a:endParaRPr sz="1800" u="none" cap="none" strike="sng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</a:t>
                      </a:r>
                      <a:r>
                        <a:rPr b="1" lang="en-US" sz="1800" u="sng" cap="none" strike="noStrike"/>
                        <a:t>1GB,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20GB+,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3" name="Google Shape;553;p41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1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560" name="Google Shape;560;p42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61" name="Google Shape;561;p4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2" name="Google Shape;562;p42"/>
          <p:cNvGraphicFramePr/>
          <p:nvPr/>
        </p:nvGraphicFramePr>
        <p:xfrm>
          <a:off x="488950" y="2341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{BAFB9CA0-705D-4B56-AFB4-C84E83DB73A4}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amount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sngStrike"/>
                        <a:t>within executable or arguments?</a:t>
                      </a:r>
                      <a:endParaRPr sz="1800" u="none" cap="none" strike="sng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</a:t>
                      </a:r>
                      <a:r>
                        <a:rPr b="1" lang="en-US" sz="1800" u="sng" cap="none" strike="noStrike"/>
                        <a:t>1GB,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20GB,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20GB+, 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3" name="Google Shape;563;p42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2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419100" y="3424518"/>
            <a:ext cx="8305800" cy="7188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transfer_output_remaps = "Output.txt = osdf:///ospool/PROTECTED/&lt;username&gt;/Output.txt"</a:t>
            </a:r>
            <a:endParaRPr b="1"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43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Writing to stash</a:t>
            </a:r>
            <a:endParaRPr/>
          </a:p>
        </p:txBody>
      </p:sp>
      <p:sp>
        <p:nvSpPr>
          <p:cNvPr id="572" name="Google Shape;572;p4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4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Only use these options if you MUST!!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solidFill>
                  <a:srgbClr val="23005F"/>
                </a:solidFill>
              </a:rPr>
              <a:t>Each comes with limitations on site accessibility and/or job performance, and extra data management concerns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44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Considerations</a:t>
            </a:r>
            <a:endParaRPr/>
          </a:p>
        </p:txBody>
      </p:sp>
      <p:sp>
        <p:nvSpPr>
          <p:cNvPr id="579" name="Google Shape;579;p4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80" name="Google Shape;580;p44"/>
          <p:cNvGraphicFramePr/>
          <p:nvPr/>
        </p:nvGraphicFramePr>
        <p:xfrm>
          <a:off x="495300" y="2266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{BAFB9CA0-705D-4B56-AFB4-C84E83DB73A4}</a:tableStyleId>
              </a:tblPr>
              <a:tblGrid>
                <a:gridCol w="2400300"/>
                <a:gridCol w="576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file size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method of delivery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within executable or arguments?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tiny – 10MB per file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HTCondor file transfer (up to 1GB total per-job)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10MB – 1GB,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download from web server (local caching)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1GB - 10GB, unique or shared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lang="en-US" sz="1800" u="none" cap="none" strike="noStrike"/>
                        <a:t> (regional replication)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 GB - TBs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shared file system (local copy, local execute servers)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1" name="Google Shape;581;p44"/>
          <p:cNvSpPr/>
          <p:nvPr/>
        </p:nvSpPr>
        <p:spPr>
          <a:xfrm>
            <a:off x="355600" y="3562175"/>
            <a:ext cx="8305800" cy="1199100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/>
          <p:nvPr>
            <p:ph idx="1" type="body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600"/>
              <a:t>M</a:t>
            </a:r>
            <a:r>
              <a:rPr b="1" lang="en-US" sz="3600"/>
              <a:t>ake sure to delete data when you no longer need it in the origin!!!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</a:rPr>
              <a:t>S</a:t>
            </a:r>
            <a:r>
              <a:rPr lang="en-US" sz="2400">
                <a:solidFill>
                  <a:srgbClr val="002060"/>
                </a:solidFill>
              </a:rPr>
              <a:t>ervers do NOT have unlimited space!</a:t>
            </a:r>
            <a:endParaRPr>
              <a:solidFill>
                <a:srgbClr val="00206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</a:rPr>
              <a:t>Some may regularly clean old data for you. Check with local support.</a:t>
            </a:r>
            <a:endParaRPr sz="20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46"/>
          <p:cNvSpPr txBox="1"/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Cleaning Up Old Data</a:t>
            </a:r>
            <a:endParaRPr/>
          </a:p>
        </p:txBody>
      </p:sp>
      <p:sp>
        <p:nvSpPr>
          <p:cNvPr id="588" name="Google Shape;588;p4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Quick Reference</a:t>
            </a:r>
            <a:endParaRPr/>
          </a:p>
        </p:txBody>
      </p:sp>
      <p:sp>
        <p:nvSpPr>
          <p:cNvPr id="594" name="Google Shape;594;p5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95" name="Google Shape;595;p50"/>
          <p:cNvGraphicFramePr/>
          <p:nvPr/>
        </p:nvGraphicFramePr>
        <p:xfrm>
          <a:off x="336176" y="1360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{BAFB9CA0-705D-4B56-AFB4-C84E83DB73A4}</a:tableStyleId>
              </a:tblPr>
              <a:tblGrid>
                <a:gridCol w="1276550"/>
                <a:gridCol w="1212075"/>
                <a:gridCol w="1469975"/>
                <a:gridCol w="1611800"/>
                <a:gridCol w="1366800"/>
                <a:gridCol w="1534450"/>
              </a:tblGrid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 or Output?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File size limits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Placing files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In-job file movement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Accessibility?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HTCondor file transfer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 MB/file (in), 1 GB/file (out); 1 GB/tot (either)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HTCondor submit node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HTCondor submit 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anywhere HTCondor jobs can run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OSDF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 GB/file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</a:t>
                      </a:r>
                      <a:r>
                        <a:rPr lang="en-US"/>
                        <a:t>HTCondor</a:t>
                      </a:r>
                      <a:r>
                        <a:rPr lang="en-US" sz="1400" u="none" cap="none" strike="noStrike"/>
                        <a:t> submit server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transfer_*_file / </a:t>
                      </a:r>
                      <a:r>
                        <a:rPr lang="en-US" sz="1400" u="none" cap="none" strike="noStrike"/>
                        <a:t>stashcp command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OSG-wide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(most sites),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by anyone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Shared filesystem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Input, likely output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TBs (may vary)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via mount location (may vary)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directly, or copy into/out of execute dir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local cluster, only by YOU (usually)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Acknowledgments</a:t>
            </a:r>
            <a:endParaRPr/>
          </a:p>
        </p:txBody>
      </p:sp>
      <p:sp>
        <p:nvSpPr>
          <p:cNvPr id="601" name="Google Shape;601;p53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work was supported by NSF grants OAC-1836650, and OAC-2030508</a:t>
            </a:r>
            <a:endParaRPr/>
          </a:p>
        </p:txBody>
      </p:sp>
      <p:sp>
        <p:nvSpPr>
          <p:cNvPr id="602" name="Google Shape;602;p5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608" name="Google Shape;608;p54"/>
          <p:cNvSpPr txBox="1"/>
          <p:nvPr>
            <p:ph idx="1" type="subTitle"/>
          </p:nvPr>
        </p:nvSpPr>
        <p:spPr>
          <a:xfrm>
            <a:off x="647700" y="2914650"/>
            <a:ext cx="7810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Shared Filesystem Details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" name="Google Shape;614;p55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  <a:endParaRPr/>
          </a:p>
        </p:txBody>
      </p:sp>
      <p:sp>
        <p:nvSpPr>
          <p:cNvPr id="615" name="Google Shape;615;p5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621" name="Google Shape;621;p56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NFS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AFS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/staging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(may use NFS mount)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HDFS (Hadoop)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CEPH</a:t>
            </a:r>
            <a:endParaRPr/>
          </a:p>
        </p:txBody>
      </p:sp>
      <p:sp>
        <p:nvSpPr>
          <p:cNvPr id="622" name="Google Shape;622;p5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b2516c30_0_58"/>
          <p:cNvSpPr/>
          <p:nvPr/>
        </p:nvSpPr>
        <p:spPr>
          <a:xfrm>
            <a:off x="691325" y="1382650"/>
            <a:ext cx="6996300" cy="1843500"/>
          </a:xfrm>
          <a:prstGeom prst="roundRect">
            <a:avLst>
              <a:gd fmla="val 16667" name="adj"/>
            </a:avLst>
          </a:prstGeom>
          <a:solidFill>
            <a:srgbClr val="E7E7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fb2516c30_0_58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yesterday…</a:t>
            </a:r>
            <a:endParaRPr/>
          </a:p>
        </p:txBody>
      </p:sp>
      <p:sp>
        <p:nvSpPr>
          <p:cNvPr id="108" name="Google Shape;108;g25fb2516c30_0_58"/>
          <p:cNvSpPr txBox="1"/>
          <p:nvPr>
            <p:ph idx="1" type="body"/>
          </p:nvPr>
        </p:nvSpPr>
        <p:spPr>
          <a:xfrm>
            <a:off x="774700" y="1355000"/>
            <a:ext cx="7772400" cy="31599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container_image = py-cowsay.sif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queue 10000</a:t>
            </a:r>
            <a:endParaRPr/>
          </a:p>
        </p:txBody>
      </p:sp>
      <p:sp>
        <p:nvSpPr>
          <p:cNvPr id="109" name="Google Shape;109;g25fb2516c30_0_5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628" name="Google Shape;628;p57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57200" lvl="1" marL="857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8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637" name="Google Shape;637;p5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8" name="Google Shape;638;p58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8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58"/>
          <p:cNvCxnSpPr>
            <a:stCxn id="640" idx="0"/>
            <a:endCxn id="638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2" name="Google Shape;642;p58"/>
          <p:cNvCxnSpPr>
            <a:stCxn id="640" idx="0"/>
            <a:endCxn id="639" idx="2"/>
          </p:cNvCxnSpPr>
          <p:nvPr/>
        </p:nvCxnSpPr>
        <p:spPr>
          <a:xfrm flipH="1" rot="10800000">
            <a:off x="4578300" y="2235100"/>
            <a:ext cx="2159100" cy="444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3" name="Google Shape;643;p58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8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fmla="val 138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8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9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9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655" name="Google Shape;655;p5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59"/>
          <p:cNvCxnSpPr>
            <a:stCxn id="658" idx="0"/>
            <a:endCxn id="656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60" name="Google Shape;660;p59"/>
          <p:cNvCxnSpPr>
            <a:stCxn id="658" idx="0"/>
            <a:endCxn id="657" idx="2"/>
          </p:cNvCxnSpPr>
          <p:nvPr/>
        </p:nvCxnSpPr>
        <p:spPr>
          <a:xfrm flipH="1" rot="10800000">
            <a:off x="4578300" y="2235100"/>
            <a:ext cx="2159100" cy="444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1" name="Google Shape;661;p59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9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9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fmla="val 138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5397500" y="2413000"/>
            <a:ext cx="3746400" cy="13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9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0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674" name="Google Shape;674;p6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0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0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60"/>
          <p:cNvCxnSpPr>
            <a:stCxn id="677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9" name="Google Shape;679;p60"/>
          <p:cNvCxnSpPr>
            <a:stCxn id="677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0" name="Google Shape;680;p60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0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0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0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0"/>
          <p:cNvSpPr txBox="1"/>
          <p:nvPr/>
        </p:nvSpPr>
        <p:spPr>
          <a:xfrm>
            <a:off x="1536700" y="22987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0"/>
          <p:cNvSpPr txBox="1"/>
          <p:nvPr/>
        </p:nvSpPr>
        <p:spPr>
          <a:xfrm>
            <a:off x="5905500" y="22733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1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1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693" name="Google Shape;693;p6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61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1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7" name="Google Shape;697;p61"/>
          <p:cNvCxnSpPr>
            <a:stCxn id="69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98" name="Google Shape;698;p61"/>
          <p:cNvCxnSpPr>
            <a:stCxn id="696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9" name="Google Shape;699;p61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1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1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1"/>
          <p:cNvSpPr txBox="1"/>
          <p:nvPr/>
        </p:nvSpPr>
        <p:spPr>
          <a:xfrm>
            <a:off x="292100" y="2603500"/>
            <a:ext cx="1968600" cy="1200600"/>
          </a:xfrm>
          <a:prstGeom prst="rect">
            <a:avLst/>
          </a:prstGeom>
          <a:noFill/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1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61"/>
          <p:cNvSpPr/>
          <p:nvPr/>
        </p:nvSpPr>
        <p:spPr>
          <a:xfrm rot="2737842">
            <a:off x="1079466" y="2743114"/>
            <a:ext cx="2196972" cy="5590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1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2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2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712" name="Google Shape;712;p6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3" name="Google Shape;713;p62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2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6" name="Google Shape;716;p62"/>
          <p:cNvCxnSpPr>
            <a:stCxn id="71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17" name="Google Shape;717;p62"/>
          <p:cNvCxnSpPr>
            <a:stCxn id="715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18" name="Google Shape;718;p62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2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2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62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2"/>
          <p:cNvSpPr/>
          <p:nvPr/>
        </p:nvSpPr>
        <p:spPr>
          <a:xfrm rot="-2906416">
            <a:off x="5699967" y="3049886"/>
            <a:ext cx="1682694" cy="5589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2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2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2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2"/>
          <p:cNvSpPr txBox="1"/>
          <p:nvPr/>
        </p:nvSpPr>
        <p:spPr>
          <a:xfrm>
            <a:off x="6908800" y="3213100"/>
            <a:ext cx="22353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decompressesthe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3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3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/>
              <a:t>In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/>
          </a:p>
        </p:txBody>
      </p:sp>
      <p:sp>
        <p:nvSpPr>
          <p:cNvPr id="733" name="Google Shape;733;p6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63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3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3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7" name="Google Shape;737;p63"/>
          <p:cNvCxnSpPr>
            <a:stCxn id="73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38" name="Google Shape;738;p63"/>
          <p:cNvCxnSpPr>
            <a:stCxn id="736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9" name="Google Shape;739;p63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3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3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3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3"/>
          <p:cNvSpPr txBox="1"/>
          <p:nvPr/>
        </p:nvSpPr>
        <p:spPr>
          <a:xfrm>
            <a:off x="6299200" y="2959100"/>
            <a:ext cx="25953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dir after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3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4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4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53" name="Google Shape;753;p6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64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64"/>
          <p:cNvCxnSpPr>
            <a:stCxn id="75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8" name="Google Shape;758;p64"/>
          <p:cNvCxnSpPr>
            <a:stCxn id="756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59" name="Google Shape;759;p64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4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4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4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4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64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4"/>
          <p:cNvSpPr txBox="1"/>
          <p:nvPr/>
        </p:nvSpPr>
        <p:spPr>
          <a:xfrm>
            <a:off x="5740400" y="2880752"/>
            <a:ext cx="2984400" cy="15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5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5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72" name="Google Shape;772;p6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3" name="Google Shape;773;p65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65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5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6" name="Google Shape;776;p65"/>
          <p:cNvCxnSpPr>
            <a:stCxn id="77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7" name="Google Shape;777;p65"/>
          <p:cNvCxnSpPr>
            <a:stCxn id="775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8" name="Google Shape;778;p65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5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5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5"/>
          <p:cNvSpPr/>
          <p:nvPr/>
        </p:nvSpPr>
        <p:spPr>
          <a:xfrm>
            <a:off x="4775200" y="412915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5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5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5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5"/>
          <p:cNvSpPr txBox="1"/>
          <p:nvPr/>
        </p:nvSpPr>
        <p:spPr>
          <a:xfrm>
            <a:off x="6705600" y="3251200"/>
            <a:ext cx="2438400" cy="83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10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6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6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92" name="Google Shape;792;p6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66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6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6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6" name="Google Shape;796;p66"/>
          <p:cNvCxnSpPr>
            <a:stCxn id="79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97" name="Google Shape;797;p66"/>
          <p:cNvCxnSpPr>
            <a:stCxn id="795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8" name="Google Shape;798;p66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6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6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6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6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6"/>
          <p:cNvSpPr txBox="1"/>
          <p:nvPr/>
        </p:nvSpPr>
        <p:spPr>
          <a:xfrm>
            <a:off x="6299200" y="2959100"/>
            <a:ext cx="24384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b="0" i="0" sz="2400" u="none" cap="none" strike="noStrik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6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fmla="val 23520" name="adj1"/>
            </a:avLst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I always think of HTC/OSG usage as a spectrum:</a:t>
            </a:r>
            <a:endParaRPr sz="2400"/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068" y="2675477"/>
            <a:ext cx="6476216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"/>
          <p:cNvCxnSpPr/>
          <p:nvPr/>
        </p:nvCxnSpPr>
        <p:spPr>
          <a:xfrm>
            <a:off x="1419043" y="2532223"/>
            <a:ext cx="6604500" cy="0"/>
          </a:xfrm>
          <a:prstGeom prst="straightConnector1">
            <a:avLst/>
          </a:prstGeom>
          <a:noFill/>
          <a:ln cap="flat" cmpd="sng" w="76200">
            <a:solidFill>
              <a:srgbClr val="C6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"/>
          <p:cNvSpPr txBox="1"/>
          <p:nvPr/>
        </p:nvSpPr>
        <p:spPr>
          <a:xfrm>
            <a:off x="2241176" y="2068725"/>
            <a:ext cx="47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Resources, More 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268587" y="3343955"/>
            <a:ext cx="11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204647" y="3343955"/>
            <a:ext cx="11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874644" y="3343956"/>
            <a:ext cx="8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b="1" i="0" sz="2400" u="none" cap="none" strike="noStrik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7"/>
          <p:cNvSpPr txBox="1"/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 UW-Madison (Ex. 3.1-3.2)</a:t>
            </a:r>
            <a:endParaRPr/>
          </a:p>
        </p:txBody>
      </p:sp>
      <p:sp>
        <p:nvSpPr>
          <p:cNvPr id="812" name="Google Shape;812;p6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3" name="Google Shape;813;p67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7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7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/mnt/gluster/</a:t>
            </a:r>
            <a:r>
              <a:rPr b="1" i="0" lang="en-US" sz="2000" u="sng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/lgfile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6" name="Google Shape;816;p67"/>
          <p:cNvCxnSpPr>
            <a:stCxn id="81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17" name="Google Shape;817;p67"/>
          <p:cNvCxnSpPr>
            <a:stCxn id="815" idx="0"/>
          </p:cNvCxnSpPr>
          <p:nvPr/>
        </p:nvCxnSpPr>
        <p:spPr>
          <a:xfrm flipH="1" rot="10800000">
            <a:off x="4578300" y="2260600"/>
            <a:ext cx="1339800" cy="156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18" name="Google Shape;818;p67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7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7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7"/>
          <p:cNvSpPr/>
          <p:nvPr/>
        </p:nvSpPr>
        <p:spPr>
          <a:xfrm>
            <a:off x="5384800" y="4165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7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7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7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7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7"/>
          <p:cNvSpPr/>
          <p:nvPr/>
        </p:nvSpPr>
        <p:spPr>
          <a:xfrm rot="2737842">
            <a:off x="1308066" y="2933614"/>
            <a:ext cx="2196972" cy="5590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A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7"/>
          <p:cNvSpPr txBox="1"/>
          <p:nvPr/>
        </p:nvSpPr>
        <p:spPr>
          <a:xfrm>
            <a:off x="152400" y="1016000"/>
            <a:ext cx="25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Handling Data on OSG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Overview / Things to Consider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HTCondor File Transfer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OSDF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Shared File Systems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i="1" lang="en-US"/>
              <a:t>you</a:t>
            </a:r>
            <a:r>
              <a:rPr lang="en-US"/>
              <a:t>? Why?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6"/>
          <p:cNvCxnSpPr/>
          <p:nvPr/>
        </p:nvCxnSpPr>
        <p:spPr>
          <a:xfrm>
            <a:off x="3810000" y="571500"/>
            <a:ext cx="850800" cy="12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i="1" lang="en-US"/>
              <a:t>you</a:t>
            </a:r>
            <a:r>
              <a:rPr lang="en-US"/>
              <a:t>? Why?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Volume, velocity, variety!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think: a million 1-KB files, versus one 1-TB file</a:t>
            </a:r>
            <a:endParaRPr/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7"/>
          <p:cNvCxnSpPr/>
          <p:nvPr/>
        </p:nvCxnSpPr>
        <p:spPr>
          <a:xfrm>
            <a:off x="3917576" y="584200"/>
            <a:ext cx="743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