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10058400" cy="7772400"/>
  <p:embeddedFontLst>
    <p:embeddedFont>
      <p:font typeface="Poppins"/>
      <p:regular r:id="rId63"/>
      <p:bold r:id="rId64"/>
      <p:italic r:id="rId65"/>
      <p:boldItalic r:id="rId66"/>
    </p:embeddedFont>
    <p:embeddedFont>
      <p:font typeface="Helvetica Neue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06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  <p:ext uri="GoogleSlidesCustomDataVersion2">
      <go:slidesCustomData xmlns:go="http://customooxmlschemas.google.com/" r:id="rId71" roundtripDataSignature="AMtx7mh3VdAkX+xSuMfopVbA9Tqs6XQF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77C0EC-CF94-4237-AE80-73478B252E4E}">
  <a:tblStyle styleId="{A277C0EC-CF94-4237-AE80-73478B252E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B4DDFAE-0B43-487D-8942-5E19782D7B1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</a:seCell>
    <a:swCell>
      <a:tcTxStyle b="on" i="off">
        <a:font>
          <a:latin typeface="Arial"/>
          <a:ea typeface="Arial"/>
          <a:cs typeface="Arial"/>
        </a:font>
        <a:schemeClr val="dk1"/>
      </a:tcTx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06" orient="horz"/>
        <p:guide pos="19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HelveticaNeue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Poppins-bold.fntdata"/><Relationship Id="rId63" Type="http://schemas.openxmlformats.org/officeDocument/2006/relationships/font" Target="fonts/Poppins-regular.fntdata"/><Relationship Id="rId22" Type="http://schemas.openxmlformats.org/officeDocument/2006/relationships/slide" Target="slides/slide16.xml"/><Relationship Id="rId66" Type="http://schemas.openxmlformats.org/officeDocument/2006/relationships/font" Target="fonts/Poppins-boldItalic.fntdata"/><Relationship Id="rId21" Type="http://schemas.openxmlformats.org/officeDocument/2006/relationships/slide" Target="slides/slide15.xml"/><Relationship Id="rId65" Type="http://schemas.openxmlformats.org/officeDocument/2006/relationships/font" Target="fonts/Poppins-italic.fntdata"/><Relationship Id="rId24" Type="http://schemas.openxmlformats.org/officeDocument/2006/relationships/slide" Target="slides/slide18.xml"/><Relationship Id="rId68" Type="http://schemas.openxmlformats.org/officeDocument/2006/relationships/font" Target="fonts/HelveticaNeue-bold.fntdata"/><Relationship Id="rId23" Type="http://schemas.openxmlformats.org/officeDocument/2006/relationships/slide" Target="slides/slide17.xml"/><Relationship Id="rId67" Type="http://schemas.openxmlformats.org/officeDocument/2006/relationships/font" Target="fonts/HelveticaNeue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438400" y="582613"/>
            <a:ext cx="5181600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2438400" y="582613"/>
            <a:ext cx="5181600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3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3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3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3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3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4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4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4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4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4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4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4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4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4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5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5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5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5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5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5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5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5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3" name="Google Shape;553;p5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Don’t use HTCondor.  Use the shared filesystem</a:t>
            </a:r>
            <a:endParaRPr/>
          </a:p>
        </p:txBody>
      </p:sp>
      <p:sp>
        <p:nvSpPr>
          <p:cNvPr id="554" name="Google Shape;554;p58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5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6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6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6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0" name="Google Shape;650;p6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0" name="Google Shape;670;p6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9" name="Google Shape;689;p6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9" name="Google Shape;709;p6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9" name="Google Shape;729;p6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9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9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8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8"/>
          <p:cNvSpPr txBox="1"/>
          <p:nvPr>
            <p:ph idx="1" type="body"/>
          </p:nvPr>
        </p:nvSpPr>
        <p:spPr>
          <a:xfrm rot="5400000">
            <a:off x="2903538" y="-1128711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9"/>
          <p:cNvSpPr txBox="1"/>
          <p:nvPr>
            <p:ph type="title"/>
          </p:nvPr>
        </p:nvSpPr>
        <p:spPr>
          <a:xfrm rot="5400000">
            <a:off x="5360988" y="1328738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9"/>
          <p:cNvSpPr txBox="1"/>
          <p:nvPr>
            <p:ph idx="1" type="body"/>
          </p:nvPr>
        </p:nvSpPr>
        <p:spPr>
          <a:xfrm rot="5400000">
            <a:off x="1398588" y="-538162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0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0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1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1"/>
          <p:cNvSpPr txBox="1"/>
          <p:nvPr>
            <p:ph idx="1" type="body"/>
          </p:nvPr>
        </p:nvSpPr>
        <p:spPr>
          <a:xfrm>
            <a:off x="774701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71"/>
          <p:cNvSpPr txBox="1"/>
          <p:nvPr>
            <p:ph idx="2" type="body"/>
          </p:nvPr>
        </p:nvSpPr>
        <p:spPr>
          <a:xfrm>
            <a:off x="4737100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7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2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7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4"/>
          <p:cNvSpPr txBox="1"/>
          <p:nvPr>
            <p:ph idx="1" type="body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74"/>
          <p:cNvSpPr txBox="1"/>
          <p:nvPr>
            <p:ph idx="2" type="body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74"/>
          <p:cNvSpPr txBox="1"/>
          <p:nvPr>
            <p:ph idx="3" type="body"/>
          </p:nvPr>
        </p:nvSpPr>
        <p:spPr>
          <a:xfrm>
            <a:off x="4645029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74"/>
          <p:cNvSpPr txBox="1"/>
          <p:nvPr>
            <p:ph idx="4" type="body"/>
          </p:nvPr>
        </p:nvSpPr>
        <p:spPr>
          <a:xfrm>
            <a:off x="4645029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7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6"/>
          <p:cNvSpPr txBox="1"/>
          <p:nvPr>
            <p:ph type="title"/>
          </p:nvPr>
        </p:nvSpPr>
        <p:spPr>
          <a:xfrm>
            <a:off x="457204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6"/>
          <p:cNvSpPr txBox="1"/>
          <p:nvPr>
            <p:ph idx="1" type="body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6"/>
          <p:cNvSpPr txBox="1"/>
          <p:nvPr>
            <p:ph idx="2" type="body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77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7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" name="Google Shape;11;p68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8"/>
          <p:cNvSpPr/>
          <p:nvPr/>
        </p:nvSpPr>
        <p:spPr>
          <a:xfrm>
            <a:off x="-1266824" y="4506913"/>
            <a:ext cx="184624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8"/>
          <p:cNvSpPr/>
          <p:nvPr/>
        </p:nvSpPr>
        <p:spPr>
          <a:xfrm>
            <a:off x="1" y="4856165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202</a:t>
            </a:r>
            <a:r>
              <a:rPr lang="en-US" sz="1200">
                <a:solidFill>
                  <a:srgbClr val="FF8000"/>
                </a:solidFill>
              </a:rPr>
              <a:t>3</a:t>
            </a:r>
            <a:endParaRPr sz="1200">
              <a:solidFill>
                <a:srgbClr val="FF8000"/>
              </a:solidFill>
            </a:endParaRPr>
          </a:p>
        </p:txBody>
      </p:sp>
      <p:cxnSp>
        <p:nvCxnSpPr>
          <p:cNvPr id="14" name="Google Shape;14;p68"/>
          <p:cNvCxnSpPr/>
          <p:nvPr/>
        </p:nvCxnSpPr>
        <p:spPr>
          <a:xfrm>
            <a:off x="525465" y="866775"/>
            <a:ext cx="8618537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6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6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Andrew_S._Tanenbau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chtc@cs.wisc.edu" TargetMode="External"/><Relationship Id="rId4" Type="http://schemas.openxmlformats.org/officeDocument/2006/relationships/hyperlink" Target="mailto:support@osgconnect.net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Handling Data on OSG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"/>
              <a:buNone/>
            </a:pPr>
            <a:r>
              <a:rPr lang="en-US" sz="3200"/>
              <a:t>Wednesday</a:t>
            </a:r>
            <a:r>
              <a:rPr lang="en-US" sz="3200"/>
              <a:t>, August 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Mats Rynge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1686106" y="4933950"/>
            <a:ext cx="58576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work was supported by NSF grants MPS-1148698, OAC-1836650, and OAC-2030508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First! Try to minimize your data</a:t>
            </a:r>
            <a:endParaRPr sz="3600"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split large input for better throughput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eliminate unnecessary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file compression and consolidation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job input: prior to job submission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job output: prior to end of job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moving data between your laptop and the submit server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1228725" y="12256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‘Large’ data: The collaborator analogy </a:t>
            </a:r>
            <a:endParaRPr sz="3200"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method would you use to send data to a collaborator?</a:t>
            </a:r>
            <a:endParaRPr/>
          </a:p>
        </p:txBody>
      </p:sp>
      <p:sp>
        <p:nvSpPr>
          <p:cNvPr id="149" name="Google Shape;149;p1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0" name="Google Shape;150;p11"/>
          <p:cNvGraphicFramePr/>
          <p:nvPr/>
        </p:nvGraphicFramePr>
        <p:xfrm>
          <a:off x="558800" y="16944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{A277C0EC-CF94-4237-AE80-73478B252E4E}</a:tableStyleId>
              </a:tblPr>
              <a:tblGrid>
                <a:gridCol w="2181400"/>
                <a:gridCol w="59847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body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attachment (managed transfer)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GBs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Google Drive, Drop/Box, other web-accessible repository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TBs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ship an external drive (local copy needed)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11"/>
          <p:cNvSpPr txBox="1"/>
          <p:nvPr/>
        </p:nvSpPr>
        <p:spPr>
          <a:xfrm>
            <a:off x="334736" y="3923315"/>
            <a:ext cx="8599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Never underestimate the bandwidth of a station wagon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full of tapes hurtling down the highway.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1" sz="5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Andrew S. Tanenbaum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(1981) – Professor Emeritus, Vrije Universiteit Amsterdam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Transfers</a:t>
            </a:r>
            <a:endParaRPr/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068" y="20995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2"/>
          <p:cNvSpPr txBox="1"/>
          <p:nvPr/>
        </p:nvSpPr>
        <p:spPr>
          <a:xfrm>
            <a:off x="1517830" y="3035186"/>
            <a:ext cx="1895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4590059" y="3035185"/>
            <a:ext cx="18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OSDF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2"/>
          <p:cNvCxnSpPr/>
          <p:nvPr/>
        </p:nvCxnSpPr>
        <p:spPr>
          <a:xfrm>
            <a:off x="1484416" y="1736565"/>
            <a:ext cx="6456000" cy="0"/>
          </a:xfrm>
          <a:prstGeom prst="straightConnector1">
            <a:avLst/>
          </a:prstGeom>
          <a:noFill/>
          <a:ln cap="flat" cmpd="sng" w="762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12"/>
          <p:cNvSpPr txBox="1"/>
          <p:nvPr/>
        </p:nvSpPr>
        <p:spPr>
          <a:xfrm>
            <a:off x="3415648" y="1225567"/>
            <a:ext cx="162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7091331" y="3035184"/>
            <a:ext cx="126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2"/>
          <p:cNvCxnSpPr>
            <a:stCxn id="159" idx="0"/>
          </p:cNvCxnSpPr>
          <p:nvPr/>
        </p:nvCxnSpPr>
        <p:spPr>
          <a:xfrm rot="10800000">
            <a:off x="2465680" y="2530286"/>
            <a:ext cx="0" cy="5049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12"/>
          <p:cNvCxnSpPr/>
          <p:nvPr/>
        </p:nvCxnSpPr>
        <p:spPr>
          <a:xfrm rot="10800000">
            <a:off x="5521564" y="2782600"/>
            <a:ext cx="0" cy="2988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12"/>
          <p:cNvCxnSpPr/>
          <p:nvPr/>
        </p:nvCxnSpPr>
        <p:spPr>
          <a:xfrm rot="10800000">
            <a:off x="7723114" y="2858800"/>
            <a:ext cx="0" cy="2988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1228725" y="85725"/>
            <a:ext cx="717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in HTC and OSG</a:t>
            </a:r>
            <a:endParaRPr/>
          </a:p>
        </p:txBody>
      </p:sp>
      <p:sp>
        <p:nvSpPr>
          <p:cNvPr id="172" name="Google Shape;172;p1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3" name="Google Shape;173;p13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{A277C0EC-CF94-4237-AE80-73478B252E4E}</a:tableStyleId>
              </a:tblPr>
              <a:tblGrid>
                <a:gridCol w="2627900"/>
                <a:gridCol w="5538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</a:t>
                      </a:r>
                      <a:r>
                        <a:rPr lang="en-US" sz="1800"/>
                        <a:t>1GB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per file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 file transfer (up to </a:t>
                      </a:r>
                      <a:r>
                        <a:rPr lang="en-US" sz="1800"/>
                        <a:t>1GB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total per job)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10GB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(regional replication)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GB – TBs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13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2552700" y="11049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OSDF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Shared File Systems and Other Options</a:t>
            </a:r>
            <a:endParaRPr/>
          </a:p>
        </p:txBody>
      </p: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1228724" y="85725"/>
            <a:ext cx="766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Review: HTCondor Data Handling</a:t>
            </a:r>
            <a:endParaRPr/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5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1228724" y="85725"/>
            <a:ext cx="780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228724" y="8572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901700" y="1244600"/>
            <a:ext cx="261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1228724" y="8572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46" name="Google Shape;246;p1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901700" y="1244600"/>
            <a:ext cx="261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3213100" y="3771900"/>
            <a:ext cx="261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Output transfers are staggered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Hardware transfer limits</a:t>
            </a:r>
            <a:endParaRPr/>
          </a:p>
        </p:txBody>
      </p:sp>
      <p:sp>
        <p:nvSpPr>
          <p:cNvPr id="270" name="Google Shape;270;p1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2882900" y="1905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 rot="10800000">
            <a:off x="2870200" y="32765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1371600" y="32766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5740400" y="32512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3048000" y="17018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 rot="10800000">
            <a:off x="3035300" y="30987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3251200" y="1524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 rot="10800000">
            <a:off x="3213100" y="2933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3429000" y="13589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 rot="10800000">
            <a:off x="3390900" y="27685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3390900" y="1206500"/>
            <a:ext cx="2578200" cy="1240800"/>
          </a:xfrm>
          <a:prstGeom prst="ellipse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&lt;100MB/file, 1GB total</a:t>
            </a:r>
            <a:endParaRPr b="1" i="0" sz="2400" u="none" cap="none" strike="noStrike">
              <a:solidFill>
                <a:srgbClr val="1C1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3213100" y="2981996"/>
            <a:ext cx="2298600" cy="1031100"/>
          </a:xfrm>
          <a:prstGeom prst="ellipse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&lt;1GB/file and total</a:t>
            </a:r>
            <a:endParaRPr b="1" i="0" sz="2400" u="none" cap="none" strike="noStrike">
              <a:solidFill>
                <a:srgbClr val="1C1A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Like all things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I always think of HTC/OSG usage as a spectrum:</a:t>
            </a:r>
            <a:endParaRPr sz="2400"/>
          </a:p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068" y="2675477"/>
            <a:ext cx="6476216" cy="7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2"/>
          <p:cNvCxnSpPr/>
          <p:nvPr/>
        </p:nvCxnSpPr>
        <p:spPr>
          <a:xfrm>
            <a:off x="1419043" y="2532223"/>
            <a:ext cx="6604500" cy="0"/>
          </a:xfrm>
          <a:prstGeom prst="straightConnector1">
            <a:avLst/>
          </a:prstGeom>
          <a:noFill/>
          <a:ln cap="flat" cmpd="sng" w="762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2"/>
          <p:cNvSpPr txBox="1"/>
          <p:nvPr/>
        </p:nvSpPr>
        <p:spPr>
          <a:xfrm>
            <a:off x="2241176" y="2068725"/>
            <a:ext cx="47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Resources, More Planning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268587" y="3343955"/>
            <a:ext cx="112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4204647" y="3343955"/>
            <a:ext cx="11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7874644" y="3343956"/>
            <a:ext cx="86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/>
              <a:t>OSDF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Shared File Systems</a:t>
            </a:r>
            <a:endParaRPr/>
          </a:p>
        </p:txBody>
      </p:sp>
      <p:sp>
        <p:nvSpPr>
          <p:cNvPr id="295" name="Google Shape;295;p3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1228724" y="85725"/>
            <a:ext cx="717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</a:t>
            </a:r>
            <a:r>
              <a:rPr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OSG</a:t>
            </a:r>
            <a:endParaRPr/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2" name="Google Shape;302;p32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{BB4DDFAE-0B43-487D-8942-5E19782D7B11}</a:tableStyleId>
              </a:tblPr>
              <a:tblGrid>
                <a:gridCol w="2567175"/>
                <a:gridCol w="5598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within executable or arguments?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100MB per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 (up to 1GB total per-job)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100MB – 1GB,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download from web server (local caching)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1GB – 20GB,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unique or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Stash (regional replication)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 GB - TBs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3" name="Google Shape;303;p32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2552700" y="11049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419100" y="3319930"/>
            <a:ext cx="8305800" cy="11175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Stash for Input</a:t>
            </a:r>
            <a:endParaRPr/>
          </a:p>
        </p:txBody>
      </p:sp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571500" y="1000125"/>
            <a:ext cx="82422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regionally-cached repository managed by OSG Connect</a:t>
            </a:r>
            <a:endParaRPr/>
          </a:p>
        </p:txBody>
      </p:sp>
      <p:sp>
        <p:nvSpPr>
          <p:cNvPr id="312" name="Google Shape;312;p3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88" y="1425174"/>
            <a:ext cx="8901953" cy="346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Stash Usage on OSG</a:t>
            </a:r>
            <a:endParaRPr/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Lots of experiments use Stash</a:t>
            </a:r>
            <a:endParaRPr/>
          </a:p>
        </p:txBody>
      </p:sp>
      <p:sp>
        <p:nvSpPr>
          <p:cNvPr id="321" name="Google Shape;321;p3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2" name="Google Shape;3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484" y="1687853"/>
            <a:ext cx="5508851" cy="3398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34"/>
          <p:cNvCxnSpPr/>
          <p:nvPr/>
        </p:nvCxnSpPr>
        <p:spPr>
          <a:xfrm>
            <a:off x="1228725" y="3935186"/>
            <a:ext cx="156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34"/>
          <p:cNvCxnSpPr/>
          <p:nvPr/>
        </p:nvCxnSpPr>
        <p:spPr>
          <a:xfrm flipH="1" rot="10800000">
            <a:off x="1228725" y="3690386"/>
            <a:ext cx="2249400" cy="13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p34"/>
          <p:cNvSpPr txBox="1"/>
          <p:nvPr/>
        </p:nvSpPr>
        <p:spPr>
          <a:xfrm>
            <a:off x="195973" y="3690257"/>
            <a:ext cx="181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Minerva: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Neutrino Experiment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34"/>
          <p:cNvCxnSpPr/>
          <p:nvPr/>
        </p:nvCxnSpPr>
        <p:spPr>
          <a:xfrm flipH="1">
            <a:off x="4161857" y="2279877"/>
            <a:ext cx="328500" cy="77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7" name="Google Shape;327;p34"/>
          <p:cNvSpPr txBox="1"/>
          <p:nvPr/>
        </p:nvSpPr>
        <p:spPr>
          <a:xfrm>
            <a:off x="3950607" y="1972100"/>
            <a:ext cx="176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OSGConnect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34"/>
          <p:cNvCxnSpPr/>
          <p:nvPr/>
        </p:nvCxnSpPr>
        <p:spPr>
          <a:xfrm>
            <a:off x="4834823" y="2279877"/>
            <a:ext cx="339300" cy="78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9" name="Google Shape;329;p34"/>
          <p:cNvCxnSpPr/>
          <p:nvPr/>
        </p:nvCxnSpPr>
        <p:spPr>
          <a:xfrm>
            <a:off x="6297767" y="2041071"/>
            <a:ext cx="559200" cy="47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0" name="Google Shape;330;p34"/>
          <p:cNvSpPr txBox="1"/>
          <p:nvPr/>
        </p:nvSpPr>
        <p:spPr>
          <a:xfrm>
            <a:off x="5857875" y="1687853"/>
            <a:ext cx="158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Uboone: Neutrino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Available at ~90% of OSG sites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Regional caches on </a:t>
            </a:r>
            <a:r>
              <a:rPr i="1" lang="en-US" sz="2400"/>
              <a:t>very fast </a:t>
            </a:r>
            <a:r>
              <a:rPr lang="en-US" sz="2400"/>
              <a:t>networks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b="1" lang="en-US" sz="2000"/>
              <a:t>Recommended max file size: 20 GB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i="1" lang="en-US" sz="2000" u="sng"/>
              <a:t>shared</a:t>
            </a:r>
            <a:r>
              <a:rPr lang="en-US" sz="2000"/>
              <a:t> OR </a:t>
            </a:r>
            <a:r>
              <a:rPr i="1" lang="en-US" sz="2000" u="sng"/>
              <a:t>unique</a:t>
            </a:r>
            <a:r>
              <a:rPr lang="en-US" sz="2000"/>
              <a:t> data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Can copy multiple files totaling &gt;10GB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Just like HTTP proxy, change name when update files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23005F"/>
              </a:solidFill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35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Stash Considerations</a:t>
            </a:r>
            <a:endParaRPr/>
          </a:p>
        </p:txBody>
      </p:sp>
      <p:sp>
        <p:nvSpPr>
          <p:cNvPr id="337" name="Google Shape;337;p3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idx="1" type="body"/>
          </p:nvPr>
        </p:nvSpPr>
        <p:spPr>
          <a:xfrm>
            <a:off x="444500" y="1011568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Place files in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lang="en-US" sz="2400">
                <a:solidFill>
                  <a:srgbClr val="C7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/>
              <a:t>on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osgconnect.net</a:t>
            </a:r>
            <a:endParaRPr sz="2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36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6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Placing Files in Stash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3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36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36"/>
          <p:cNvCxnSpPr>
            <a:stCxn id="355" idx="3"/>
            <a:endCxn id="349" idx="1"/>
          </p:cNvCxnSpPr>
          <p:nvPr/>
        </p:nvCxnSpPr>
        <p:spPr>
          <a:xfrm flipH="1" rot="10800000">
            <a:off x="1782795" y="253362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55" name="Google Shape;355;p36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6"/>
          <p:cNvSpPr/>
          <p:nvPr/>
        </p:nvSpPr>
        <p:spPr>
          <a:xfrm>
            <a:off x="-41649" y="1979289"/>
            <a:ext cx="324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login04.osgconnect.net</a:t>
            </a:r>
            <a:endParaRPr b="1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36"/>
          <p:cNvSpPr/>
          <p:nvPr/>
        </p:nvSpPr>
        <p:spPr>
          <a:xfrm>
            <a:off x="68650" y="313721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Use HTCondor transfer for other files</a:t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7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Obtaining Files in Stash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6" name="Google Shape;366;p3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3543300" y="3175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4165600" y="32893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37"/>
          <p:cNvCxnSpPr>
            <a:stCxn id="378" idx="3"/>
          </p:cNvCxnSpPr>
          <p:nvPr/>
        </p:nvCxnSpPr>
        <p:spPr>
          <a:xfrm flipH="1" rot="10800000">
            <a:off x="1782795" y="253362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8" name="Google Shape;378;p37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-41649" y="1979289"/>
            <a:ext cx="324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login04.osgconnect.net</a:t>
            </a:r>
            <a:endParaRPr b="1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68650" y="313721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Download using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stashcp</a:t>
            </a:r>
            <a:r>
              <a:rPr lang="en-US" sz="2400"/>
              <a:t> command (available as an OASIS software module) </a:t>
            </a:r>
            <a:endParaRPr sz="2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8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Obtaining Files in Stash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p3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3543300" y="3175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4165600" y="32893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 rot="2019642">
            <a:off x="5823787" y="2791745"/>
            <a:ext cx="2273245" cy="531597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rgbClr val="121187"/>
          </a:solidFill>
          <a:ln cap="flat" cmpd="sng" w="38100">
            <a:solidFill>
              <a:srgbClr val="121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/>
          <p:nvPr/>
        </p:nvSpPr>
        <p:spPr>
          <a:xfrm rot="2661651">
            <a:off x="7057170" y="2788588"/>
            <a:ext cx="1369185" cy="461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187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121187"/>
                </a:solidFill>
                <a:latin typeface="Consolas"/>
                <a:ea typeface="Consolas"/>
                <a:cs typeface="Consolas"/>
                <a:sym typeface="Consolas"/>
              </a:rPr>
              <a:t>stashcp</a:t>
            </a:r>
            <a:endParaRPr b="1" i="0" sz="2400" u="none" cap="none" strike="noStrike">
              <a:solidFill>
                <a:srgbClr val="1211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38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38"/>
          <p:cNvCxnSpPr>
            <a:stCxn id="403" idx="3"/>
          </p:cNvCxnSpPr>
          <p:nvPr/>
        </p:nvCxnSpPr>
        <p:spPr>
          <a:xfrm flipH="1" rot="10800000">
            <a:off x="1782795" y="253362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3" name="Google Shape;403;p38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-21405" y="1957889"/>
            <a:ext cx="324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login04.osgconnect.net</a:t>
            </a:r>
            <a:endParaRPr b="1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4350011" y="2101850"/>
            <a:ext cx="15123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68650" y="313721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transfer_input_files=stash:///osgconnect/public/USERNAME/…</a:t>
            </a:r>
            <a:endParaRPr sz="28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39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 the Submit File</a:t>
            </a:r>
            <a:endParaRPr/>
          </a:p>
        </p:txBody>
      </p:sp>
      <p:sp>
        <p:nvSpPr>
          <p:cNvPr id="413" name="Google Shape;413;p3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What’s Different for Output?</a:t>
            </a:r>
            <a:endParaRPr/>
          </a:p>
        </p:txBody>
      </p:sp>
      <p:sp>
        <p:nvSpPr>
          <p:cNvPr id="419" name="Google Shape;419;p40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always unique (right?), so caching won’t help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files not associated with your local username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security barriers outside of local context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security issues with world-writability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(versus okay world-readability for input)</a:t>
            </a:r>
            <a:endParaRPr/>
          </a:p>
        </p:txBody>
      </p:sp>
      <p:sp>
        <p:nvSpPr>
          <p:cNvPr id="420" name="Google Shape;420;p4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Planning?</a:t>
            </a:r>
            <a:endParaRPr/>
          </a:p>
        </p:txBody>
      </p:sp>
      <p:sp>
        <p:nvSpPr>
          <p:cNvPr id="89" name="Google Shape;89;p3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/>
              <a:t>Can’t control a cluster like your laptop, where you can install any software and place files (until they flat-out don’t fit)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/>
              <a:t>OSG: heterogeneity, borrowed resources (including network and disk), lack of on-the-fly troubleshooting</a:t>
            </a:r>
            <a:endParaRPr sz="28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/>
          </a:p>
        </p:txBody>
      </p:sp>
      <p:sp>
        <p:nvSpPr>
          <p:cNvPr id="90" name="Google Shape;90;p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27" name="Google Shape;427;p4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28" name="Google Shape;428;p41"/>
          <p:cNvGraphicFramePr/>
          <p:nvPr/>
        </p:nvGraphicFramePr>
        <p:xfrm>
          <a:off x="488950" y="2341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{BB4DDFAE-0B43-487D-8942-5E19782D7B11}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amount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within executable or arguments?</a:t>
                      </a:r>
                      <a:endParaRPr sz="1800" u="none" cap="none" strike="sng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</a:t>
                      </a:r>
                      <a:r>
                        <a:rPr b="1" lang="en-US" sz="1800" u="sng" cap="none" strike="noStrike"/>
                        <a:t>1GB,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Stash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20GB+,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9" name="Google Shape;429;p41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 rot="10800000">
            <a:off x="2552800" y="11050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436" name="Google Shape;436;p42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37" name="Google Shape;437;p4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38" name="Google Shape;438;p42"/>
          <p:cNvGraphicFramePr/>
          <p:nvPr/>
        </p:nvGraphicFramePr>
        <p:xfrm>
          <a:off x="488950" y="2341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{BB4DDFAE-0B43-487D-8942-5E19782D7B11}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amount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within executable or arguments?</a:t>
                      </a:r>
                      <a:endParaRPr sz="1800" u="none" cap="none" strike="sng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</a:t>
                      </a:r>
                      <a:r>
                        <a:rPr b="1" lang="en-US" sz="1800" u="sng" cap="none" strike="noStrike"/>
                        <a:t>1GB,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20GB,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Stash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20GB+,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9" name="Google Shape;439;p42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2"/>
          <p:cNvSpPr/>
          <p:nvPr/>
        </p:nvSpPr>
        <p:spPr>
          <a:xfrm rot="10800000">
            <a:off x="2552800" y="11050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419100" y="3424518"/>
            <a:ext cx="8305800" cy="7188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transfer_output_remaps = "Output.txt = stash:///osgconnect/public/&lt;username&gt;/Output.txt"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43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Writing to stash</a:t>
            </a:r>
            <a:endParaRPr/>
          </a:p>
        </p:txBody>
      </p:sp>
      <p:sp>
        <p:nvSpPr>
          <p:cNvPr id="448" name="Google Shape;448;p4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Only use these options if you MUST!!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solidFill>
                  <a:srgbClr val="23005F"/>
                </a:solidFill>
              </a:rPr>
              <a:t>Each comes with limitations on site accessibility and/or job performance, and extra data management concerns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44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Considerations</a:t>
            </a:r>
            <a:endParaRPr/>
          </a:p>
        </p:txBody>
      </p:sp>
      <p:sp>
        <p:nvSpPr>
          <p:cNvPr id="455" name="Google Shape;455;p4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56" name="Google Shape;456;p44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{BB4DDFAE-0B43-487D-8942-5E19782D7B11}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within executable or arguments?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10MB per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 (up to 1GB total per-job)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10MB – 1GB,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download from web server (local caching)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1GB - 10GB, unique or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Stash (regional replication)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 GB - TBs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7" name="Google Shape;457;p44"/>
          <p:cNvSpPr/>
          <p:nvPr/>
        </p:nvSpPr>
        <p:spPr>
          <a:xfrm>
            <a:off x="419100" y="3329830"/>
            <a:ext cx="8305800" cy="10899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Only use these options if you MUST!!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solidFill>
                  <a:srgbClr val="23005F"/>
                </a:solidFill>
              </a:rPr>
              <a:t>Each comes with limitations on site accessibility and/or job performance, and extra data management concerns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45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Considerations</a:t>
            </a:r>
            <a:endParaRPr/>
          </a:p>
        </p:txBody>
      </p:sp>
      <p:sp>
        <p:nvSpPr>
          <p:cNvPr id="464" name="Google Shape;464;p4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65" name="Google Shape;465;p45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{BB4DDFAE-0B43-487D-8942-5E19782D7B11}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within executable or arguments?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10MB per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 (up to 1GB total per-job)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10MB – 1GB,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download from web server (local caching)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1GB - 10GB, unique or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Stash (regional replication)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 GB - TBs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6" name="Google Shape;466;p45"/>
          <p:cNvSpPr/>
          <p:nvPr/>
        </p:nvSpPr>
        <p:spPr>
          <a:xfrm>
            <a:off x="419100" y="3329830"/>
            <a:ext cx="8305800" cy="10899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For Stash </a:t>
            </a:r>
            <a:r>
              <a:rPr i="1" lang="en-US" sz="2800"/>
              <a:t>AND</a:t>
            </a:r>
            <a:r>
              <a:rPr lang="en-US" sz="2800"/>
              <a:t> web proxies: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make sure to delete data when you no longer need it in the origin!!!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</a:rPr>
              <a:t>Stash and VO-managed web proxy servers do NOT have unlimited space!</a:t>
            </a:r>
            <a:endParaRPr>
              <a:solidFill>
                <a:srgbClr val="00206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solidFill>
                  <a:srgbClr val="002060"/>
                </a:solidFill>
              </a:rPr>
              <a:t>Some may regularly clean old data for you. Check with local support.</a:t>
            </a:r>
            <a:endParaRPr sz="2000">
              <a:solidFill>
                <a:srgbClr val="002060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46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Cleaning Up Old Data</a:t>
            </a:r>
            <a:endParaRPr/>
          </a:p>
        </p:txBody>
      </p:sp>
      <p:sp>
        <p:nvSpPr>
          <p:cNvPr id="473" name="Google Shape;473;p4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479" name="Google Shape;479;p47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Web Proxy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Stash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/>
              <a:t>Shared File Systems</a:t>
            </a:r>
            <a:endParaRPr/>
          </a:p>
        </p:txBody>
      </p:sp>
      <p:sp>
        <p:nvSpPr>
          <p:cNvPr id="480" name="Google Shape;480;p4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(Local) Shared Filesystems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Google Shape;486;p48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ata stored on file servers, but network-mounted to local submit and execute servers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Available on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submit servers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CHTC </a:t>
            </a:r>
            <a:r>
              <a:rPr b="1" lang="en-US" sz="2400">
                <a:solidFill>
                  <a:srgbClr val="00B050"/>
                </a:solidFill>
              </a:rPr>
              <a:t>✓ Yes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OSG Connect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 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chemeClr val="dk1"/>
                </a:solidFill>
              </a:rPr>
              <a:t>More details at the end of this presentation…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4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Filesystem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Quotas</a:t>
            </a:r>
            <a:endParaRPr/>
          </a:p>
        </p:txBody>
      </p:sp>
      <p:sp>
        <p:nvSpPr>
          <p:cNvPr id="493" name="Google Shape;493;p4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94" name="Google Shape;494;p49"/>
          <p:cNvGraphicFramePr/>
          <p:nvPr/>
        </p:nvGraphicFramePr>
        <p:xfrm>
          <a:off x="1228724" y="1029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{BB4DDFAE-0B43-487D-8942-5E19782D7B11}</a:tableStyleId>
              </a:tblPr>
              <a:tblGrid>
                <a:gridCol w="1289950"/>
                <a:gridCol w="1216475"/>
                <a:gridCol w="1208325"/>
                <a:gridCol w="34535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Location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Quota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Transfer Mechanism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CHTC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/home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 GB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HTCondor file transfer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/staging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 GB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 files total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Accessed directly from within job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OSG Connect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/home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 GB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HTCondor file transfer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/public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500 GB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Web Proxy, </a:t>
                      </a:r>
                      <a:r>
                        <a:rPr b="1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stashcp</a:t>
                      </a:r>
                      <a:endParaRPr b="1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95" name="Google Shape;495;p49"/>
          <p:cNvSpPr txBox="1"/>
          <p:nvPr/>
        </p:nvSpPr>
        <p:spPr>
          <a:xfrm>
            <a:off x="449036" y="2971800"/>
            <a:ext cx="8275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data location and transfer carefully based on the size and type of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unnecessary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workflow to discard unneeded intermediate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request increases contact: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CHTC: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chtc@cs.wisc.edu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OSG Connect: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support@osgconnect.net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Quick Reference</a:t>
            </a:r>
            <a:endParaRPr/>
          </a:p>
        </p:txBody>
      </p:sp>
      <p:sp>
        <p:nvSpPr>
          <p:cNvPr id="501" name="Google Shape;501;p5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02" name="Google Shape;502;p50"/>
          <p:cNvGraphicFramePr/>
          <p:nvPr/>
        </p:nvGraphicFramePr>
        <p:xfrm>
          <a:off x="336176" y="979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{BB4DDFAE-0B43-487D-8942-5E19782D7B11}</a:tableStyleId>
              </a:tblPr>
              <a:tblGrid>
                <a:gridCol w="1276550"/>
                <a:gridCol w="1212075"/>
                <a:gridCol w="1469975"/>
                <a:gridCol w="1611800"/>
                <a:gridCol w="1366800"/>
                <a:gridCol w="1534450"/>
              </a:tblGrid>
              <a:tr h="69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 or Output?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File size limits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Placing files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In-job file movement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Accessibility?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HTCondor file transfer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 MB/file (in), 1 GB/file (out); 1 GB/tot (either)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HTCondor submit node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HTCondor submit file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anywhere HTCondor jobs can run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Web proxy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Shared input only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 GB/file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Service specific -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OSGConnect in 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/public/</a:t>
                      </a:r>
                      <a:r>
                        <a:rPr lang="en-US" sz="14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HTTP download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anywhere,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by anyone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Stash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 GB/file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OSG Connect submit server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stashcp command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(and module)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OSG-wide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(most sites),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by anyone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Shared filesystem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Input, likely output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TBs (may vary)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mount location (may vary)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directly, or copy into/out of execute dir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local cluster, only by YOU (usually)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Benefits!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774700" y="1000125"/>
            <a:ext cx="4604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On a cluster &amp; OSG you can access 1000+ cores!</a:t>
            </a:r>
            <a:endParaRPr sz="24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Automate job tasks (with HTCondor)!</a:t>
            </a:r>
            <a:endParaRPr sz="24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Doesn’t burn up your laptop!</a:t>
            </a:r>
            <a:endParaRPr sz="2400"/>
          </a:p>
        </p:txBody>
      </p: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560" y="1616907"/>
            <a:ext cx="3261090" cy="23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Required Exercises</a:t>
            </a:r>
            <a:endParaRPr/>
          </a:p>
        </p:txBody>
      </p:sp>
      <p:sp>
        <p:nvSpPr>
          <p:cNvPr id="508" name="Google Shape;508;p51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1.1  Understanding a job’s data needs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1.2  Using data compression with HTCondor file transfer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1.3  Splitting input (prep for large run in 2.1)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2.1  Using a web proxy for shared input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1800"/>
              <a:t>place the blast database on the web proxy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2.2  Stash for shared input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1800"/>
              <a:t>place the blast database in Stash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2.3  Stash for unique input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1800"/>
              <a:t>convert movie files</a:t>
            </a:r>
            <a:endParaRPr sz="20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509" name="Google Shape;509;p5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Bonus Exercises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3600"/>
              <a:t>3.1  Shared Filesystem for Large Input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3600"/>
              <a:t>3.2  Shared Filesystem for Large Output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/>
          </a:p>
        </p:txBody>
      </p:sp>
      <p:sp>
        <p:nvSpPr>
          <p:cNvPr id="516" name="Google Shape;516;p5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Acknowledgments</a:t>
            </a:r>
            <a:endParaRPr/>
          </a:p>
        </p:txBody>
      </p:sp>
      <p:sp>
        <p:nvSpPr>
          <p:cNvPr id="522" name="Google Shape;522;p53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work was supported by NSF grants OAC-1836650, and OAC-2030508</a:t>
            </a:r>
            <a:endParaRPr/>
          </a:p>
        </p:txBody>
      </p:sp>
      <p:sp>
        <p:nvSpPr>
          <p:cNvPr id="523" name="Google Shape;523;p5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Additional Slides</a:t>
            </a:r>
            <a:endParaRPr/>
          </a:p>
        </p:txBody>
      </p:sp>
      <p:sp>
        <p:nvSpPr>
          <p:cNvPr id="529" name="Google Shape;529;p54"/>
          <p:cNvSpPr txBox="1"/>
          <p:nvPr>
            <p:ph idx="1" type="subTitle"/>
          </p:nvPr>
        </p:nvSpPr>
        <p:spPr>
          <a:xfrm>
            <a:off x="647700" y="2914650"/>
            <a:ext cx="78105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Shared Filesystem Details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(Local) Shared Filesystems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" name="Google Shape;535;p55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 stored on file servers, but network-mounted to local submit and execute servers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use local user accounts for file permissions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Jobs run as YOU!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readable (input) and writable (output, most of the time)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perform better with fewer large files (versus many small files of typical HTC)</a:t>
            </a:r>
            <a:endParaRPr/>
          </a:p>
        </p:txBody>
      </p:sp>
      <p:sp>
        <p:nvSpPr>
          <p:cNvPr id="536" name="Google Shape;536;p5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Technologies</a:t>
            </a:r>
            <a:endParaRPr/>
          </a:p>
        </p:txBody>
      </p:sp>
      <p:sp>
        <p:nvSpPr>
          <p:cNvPr id="542" name="Google Shape;542;p56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via network mount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NFS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AFS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Lustre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/staging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(may use NFS mount)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Isilon (may use NSF mount)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distributed file systems (data on many exec servers)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HDFS (Hadoop)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CEPH</a:t>
            </a:r>
            <a:endParaRPr/>
          </a:p>
        </p:txBody>
      </p:sp>
      <p:sp>
        <p:nvSpPr>
          <p:cNvPr id="543" name="Google Shape;543;p5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Configurations</a:t>
            </a:r>
            <a:endParaRPr/>
          </a:p>
        </p:txBody>
      </p:sp>
      <p:sp>
        <p:nvSpPr>
          <p:cNvPr id="549" name="Google Shape;549;p57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Submit directories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the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7200" lvl="1" marL="8572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most campus clusters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limits HTC capabilities!!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Shared filesystem separate from local submission directories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supplement local HTC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more as a repository for VERY large data (&gt;GBs)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Read-only (input-only)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as a repository for VERY large input, only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8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8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558" name="Google Shape;558;p5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9" name="Google Shape;559;p58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8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8"/>
          <p:cNvSpPr/>
          <p:nvPr/>
        </p:nvSpPr>
        <p:spPr>
          <a:xfrm>
            <a:off x="1333500" y="2679700"/>
            <a:ext cx="6489600" cy="2159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Shared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58"/>
          <p:cNvCxnSpPr>
            <a:stCxn id="561" idx="0"/>
            <a:endCxn id="559" idx="2"/>
          </p:cNvCxnSpPr>
          <p:nvPr/>
        </p:nvCxnSpPr>
        <p:spPr>
          <a:xfrm rot="10800000">
            <a:off x="2406600" y="2247700"/>
            <a:ext cx="2171700" cy="43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63" name="Google Shape;563;p58"/>
          <p:cNvCxnSpPr>
            <a:stCxn id="561" idx="0"/>
            <a:endCxn id="560" idx="2"/>
          </p:cNvCxnSpPr>
          <p:nvPr/>
        </p:nvCxnSpPr>
        <p:spPr>
          <a:xfrm flipH="1" rot="10800000">
            <a:off x="4578300" y="2235100"/>
            <a:ext cx="2159100" cy="444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64" name="Google Shape;564;p58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8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8"/>
          <p:cNvSpPr/>
          <p:nvPr/>
        </p:nvSpPr>
        <p:spPr>
          <a:xfrm>
            <a:off x="3743145" y="1028700"/>
            <a:ext cx="1717800" cy="1701900"/>
          </a:xfrm>
          <a:prstGeom prst="mathMultiply">
            <a:avLst>
              <a:gd fmla="val 138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8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8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8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9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9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576" name="Google Shape;576;p5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59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9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9"/>
          <p:cNvSpPr/>
          <p:nvPr/>
        </p:nvSpPr>
        <p:spPr>
          <a:xfrm>
            <a:off x="1333500" y="2679700"/>
            <a:ext cx="6489600" cy="2159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p59"/>
          <p:cNvCxnSpPr>
            <a:stCxn id="579" idx="0"/>
            <a:endCxn id="577" idx="2"/>
          </p:cNvCxnSpPr>
          <p:nvPr/>
        </p:nvCxnSpPr>
        <p:spPr>
          <a:xfrm rot="10800000">
            <a:off x="2406600" y="2247700"/>
            <a:ext cx="2171700" cy="43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81" name="Google Shape;581;p59"/>
          <p:cNvCxnSpPr>
            <a:stCxn id="579" idx="0"/>
            <a:endCxn id="578" idx="2"/>
          </p:cNvCxnSpPr>
          <p:nvPr/>
        </p:nvCxnSpPr>
        <p:spPr>
          <a:xfrm flipH="1" rot="10800000">
            <a:off x="4578300" y="2235100"/>
            <a:ext cx="2159100" cy="444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2" name="Google Shape;582;p59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9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9"/>
          <p:cNvSpPr/>
          <p:nvPr/>
        </p:nvSpPr>
        <p:spPr>
          <a:xfrm>
            <a:off x="3743145" y="1028700"/>
            <a:ext cx="1717800" cy="1701900"/>
          </a:xfrm>
          <a:prstGeom prst="mathMultiply">
            <a:avLst>
              <a:gd fmla="val 138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9"/>
          <p:cNvSpPr/>
          <p:nvPr/>
        </p:nvSpPr>
        <p:spPr>
          <a:xfrm>
            <a:off x="5397500" y="2413000"/>
            <a:ext cx="3746400" cy="13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file.sub: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should_transfer_files =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9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9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9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0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</a:t>
            </a:r>
            <a:endParaRPr/>
          </a:p>
        </p:txBody>
      </p:sp>
      <p:sp>
        <p:nvSpPr>
          <p:cNvPr id="595" name="Google Shape;595;p6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" name="Google Shape;596;p60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0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0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60"/>
          <p:cNvCxnSpPr>
            <a:stCxn id="598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00" name="Google Shape;600;p60"/>
          <p:cNvCxnSpPr>
            <a:stCxn id="598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01" name="Google Shape;601;p60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0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0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0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0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0"/>
          <p:cNvSpPr txBox="1"/>
          <p:nvPr/>
        </p:nvSpPr>
        <p:spPr>
          <a:xfrm>
            <a:off x="1536700" y="22987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60"/>
          <p:cNvSpPr txBox="1"/>
          <p:nvPr/>
        </p:nvSpPr>
        <p:spPr>
          <a:xfrm>
            <a:off x="5905500" y="22733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OSDF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Shared File Systems</a:t>
            </a:r>
            <a:endParaRPr/>
          </a:p>
        </p:txBody>
      </p:sp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1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1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614" name="Google Shape;614;p6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" name="Google Shape;615;p61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1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1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8" name="Google Shape;618;p61"/>
          <p:cNvCxnSpPr>
            <a:stCxn id="617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19" name="Google Shape;619;p61"/>
          <p:cNvCxnSpPr>
            <a:stCxn id="617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20" name="Google Shape;620;p61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1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1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1"/>
          <p:cNvSpPr txBox="1"/>
          <p:nvPr/>
        </p:nvSpPr>
        <p:spPr>
          <a:xfrm>
            <a:off x="292100" y="2603500"/>
            <a:ext cx="1968600" cy="1200600"/>
          </a:xfrm>
          <a:prstGeom prst="rect">
            <a:avLst/>
          </a:prstGeom>
          <a:noFill/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1.Place compressed input into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1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1"/>
          <p:cNvSpPr/>
          <p:nvPr/>
        </p:nvSpPr>
        <p:spPr>
          <a:xfrm rot="2737842">
            <a:off x="1079466" y="2743114"/>
            <a:ext cx="2196972" cy="5590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1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2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2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633" name="Google Shape;633;p6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4" name="Google Shape;634;p62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62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2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7" name="Google Shape;637;p62"/>
          <p:cNvCxnSpPr>
            <a:stCxn id="63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38" name="Google Shape;638;p62"/>
          <p:cNvCxnSpPr>
            <a:stCxn id="636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39" name="Google Shape;639;p62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2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2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2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2"/>
          <p:cNvSpPr/>
          <p:nvPr/>
        </p:nvSpPr>
        <p:spPr>
          <a:xfrm rot="-2906416">
            <a:off x="5699967" y="3049886"/>
            <a:ext cx="1682694" cy="5589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2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2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2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62"/>
          <p:cNvSpPr txBox="1"/>
          <p:nvPr/>
        </p:nvSpPr>
        <p:spPr>
          <a:xfrm>
            <a:off x="6908800" y="3213100"/>
            <a:ext cx="22353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and decompressesthe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3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3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</a:t>
            </a:r>
            <a:r>
              <a:rPr lang="en-US"/>
              <a:t>In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endParaRPr/>
          </a:p>
        </p:txBody>
      </p:sp>
      <p:sp>
        <p:nvSpPr>
          <p:cNvPr id="654" name="Google Shape;654;p6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5" name="Google Shape;655;p63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3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3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58" name="Google Shape;658;p63"/>
          <p:cNvCxnSpPr>
            <a:stCxn id="657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59" name="Google Shape;659;p63"/>
          <p:cNvCxnSpPr>
            <a:stCxn id="657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60" name="Google Shape;660;p63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3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3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3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3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3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3"/>
          <p:cNvSpPr txBox="1"/>
          <p:nvPr/>
        </p:nvSpPr>
        <p:spPr>
          <a:xfrm>
            <a:off x="6299200" y="2959100"/>
            <a:ext cx="25953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must remove the file in the exec dir after 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3"/>
          <p:cNvSpPr/>
          <p:nvPr/>
        </p:nvSpPr>
        <p:spPr>
          <a:xfrm>
            <a:off x="7289800" y="2286000"/>
            <a:ext cx="939900" cy="444600"/>
          </a:xfrm>
          <a:prstGeom prst="mathMultiply">
            <a:avLst>
              <a:gd fmla="val 23520" name="adj1"/>
            </a:avLst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4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674" name="Google Shape;674;p6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5" name="Google Shape;675;p64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4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4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64"/>
          <p:cNvCxnSpPr>
            <a:stCxn id="677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79" name="Google Shape;679;p64"/>
          <p:cNvCxnSpPr>
            <a:stCxn id="677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0" name="Google Shape;680;p64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4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4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4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4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64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4"/>
          <p:cNvSpPr txBox="1"/>
          <p:nvPr/>
        </p:nvSpPr>
        <p:spPr>
          <a:xfrm>
            <a:off x="5740400" y="2880752"/>
            <a:ext cx="29844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1.Executable creates and compresses the output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5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5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693" name="Google Shape;693;p6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5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5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7" name="Google Shape;697;p65"/>
          <p:cNvCxnSpPr>
            <a:stCxn id="69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98" name="Google Shape;698;p65"/>
          <p:cNvCxnSpPr>
            <a:stCxn id="696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9" name="Google Shape;699;p65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65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5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5"/>
          <p:cNvSpPr/>
          <p:nvPr/>
        </p:nvSpPr>
        <p:spPr>
          <a:xfrm>
            <a:off x="4775200" y="412915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5"/>
          <p:cNvSpPr/>
          <p:nvPr/>
        </p:nvSpPr>
        <p:spPr>
          <a:xfrm rot="7785352">
            <a:off x="5699967" y="3049894"/>
            <a:ext cx="1682674" cy="5587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65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5"/>
          <p:cNvSpPr txBox="1"/>
          <p:nvPr/>
        </p:nvSpPr>
        <p:spPr>
          <a:xfrm>
            <a:off x="6705600" y="3251200"/>
            <a:ext cx="2438400" cy="83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6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66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713" name="Google Shape;713;p6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4" name="Google Shape;714;p66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6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6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7" name="Google Shape;717;p66"/>
          <p:cNvCxnSpPr>
            <a:stCxn id="71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18" name="Google Shape;718;p66"/>
          <p:cNvCxnSpPr>
            <a:stCxn id="716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19" name="Google Shape;719;p66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66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66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66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6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6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6"/>
          <p:cNvSpPr txBox="1"/>
          <p:nvPr/>
        </p:nvSpPr>
        <p:spPr>
          <a:xfrm>
            <a:off x="6299200" y="2959100"/>
            <a:ext cx="24384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removes the file in the exec dir</a:t>
            </a:r>
            <a:endParaRPr b="0" i="0" sz="2400" u="none" cap="none" strike="noStrike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6"/>
          <p:cNvSpPr/>
          <p:nvPr/>
        </p:nvSpPr>
        <p:spPr>
          <a:xfrm>
            <a:off x="7289800" y="2286000"/>
            <a:ext cx="939900" cy="444600"/>
          </a:xfrm>
          <a:prstGeom prst="mathMultiply">
            <a:avLst>
              <a:gd fmla="val 23520" name="adj1"/>
            </a:avLst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7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7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At UW-Madison (Ex. 3.1-3.2)</a:t>
            </a:r>
            <a:endParaRPr/>
          </a:p>
        </p:txBody>
      </p:sp>
      <p:sp>
        <p:nvSpPr>
          <p:cNvPr id="733" name="Google Shape;733;p6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" name="Google Shape;734;p67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7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7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/mnt/gluster/</a:t>
            </a:r>
            <a:r>
              <a:rPr b="1" i="0" lang="en-US" sz="2000" u="sng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/lgfile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7" name="Google Shape;737;p67"/>
          <p:cNvCxnSpPr>
            <a:stCxn id="73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38" name="Google Shape;738;p67"/>
          <p:cNvCxnSpPr>
            <a:stCxn id="736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39" name="Google Shape;739;p67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7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7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7"/>
          <p:cNvSpPr/>
          <p:nvPr/>
        </p:nvSpPr>
        <p:spPr>
          <a:xfrm>
            <a:off x="5384800" y="4165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7"/>
          <p:cNvSpPr/>
          <p:nvPr/>
        </p:nvSpPr>
        <p:spPr>
          <a:xfrm rot="7785352">
            <a:off x="5699967" y="3049894"/>
            <a:ext cx="1682674" cy="5587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7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7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7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7"/>
          <p:cNvSpPr/>
          <p:nvPr/>
        </p:nvSpPr>
        <p:spPr>
          <a:xfrm rot="2737842">
            <a:off x="1308066" y="2933614"/>
            <a:ext cx="2196972" cy="5590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7"/>
          <p:cNvSpPr txBox="1"/>
          <p:nvPr/>
        </p:nvSpPr>
        <p:spPr>
          <a:xfrm>
            <a:off x="152400" y="1016000"/>
            <a:ext cx="25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learn.chtc.wisc.edu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 reality, “big data” is relative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What is ‘big’ for </a:t>
            </a:r>
            <a:r>
              <a:rPr i="1" lang="en-US"/>
              <a:t>you</a:t>
            </a:r>
            <a:r>
              <a:rPr lang="en-US"/>
              <a:t>? Why?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3" name="Google Shape;113;p6"/>
          <p:cNvCxnSpPr/>
          <p:nvPr/>
        </p:nvCxnSpPr>
        <p:spPr>
          <a:xfrm>
            <a:off x="3810000" y="571500"/>
            <a:ext cx="850800" cy="12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 reality, “big data” is relative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What is ‘big’ for </a:t>
            </a:r>
            <a:r>
              <a:rPr i="1" lang="en-US"/>
              <a:t>you</a:t>
            </a:r>
            <a:r>
              <a:rPr lang="en-US"/>
              <a:t>? Why?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Volume, velocity, variety!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think: a million 1-KB files, versus one 1-TB file</a:t>
            </a:r>
            <a:endParaRPr/>
          </a:p>
        </p:txBody>
      </p:sp>
      <p:sp>
        <p:nvSpPr>
          <p:cNvPr id="120" name="Google Shape;120;p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7"/>
          <p:cNvCxnSpPr/>
          <p:nvPr/>
        </p:nvCxnSpPr>
        <p:spPr>
          <a:xfrm>
            <a:off x="3917576" y="584200"/>
            <a:ext cx="74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Determining In-Job Needs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571500" y="1000125"/>
            <a:ext cx="84456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</a:t>
            </a:r>
            <a:r>
              <a:rPr b="1" lang="en-US" sz="2800"/>
              <a:t>Input</a:t>
            </a:r>
            <a:r>
              <a:rPr lang="en-US" sz="2800"/>
              <a:t>” includes </a:t>
            </a:r>
            <a:r>
              <a:rPr i="1" lang="en-US" sz="2800"/>
              <a:t>any</a:t>
            </a:r>
            <a:r>
              <a:rPr lang="en-US" sz="2800"/>
              <a:t> files needed for the job to run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transfer_input_files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/>
              <a:t>data </a:t>
            </a:r>
            <a:r>
              <a:rPr b="1" i="1" lang="en-US" sz="2400"/>
              <a:t>and</a:t>
            </a:r>
            <a:r>
              <a:rPr lang="en-US" sz="2400"/>
              <a:t> </a:t>
            </a:r>
            <a:r>
              <a:rPr lang="en-US" sz="2400" u="sng"/>
              <a:t>software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</a:t>
            </a:r>
            <a:r>
              <a:rPr b="1" lang="en-US" sz="2800"/>
              <a:t>Output</a:t>
            </a:r>
            <a:r>
              <a:rPr lang="en-US" sz="2800"/>
              <a:t>” includes any files produced for the job that </a:t>
            </a:r>
            <a:r>
              <a:rPr i="1" lang="en-US" sz="2800"/>
              <a:t>need to come back</a:t>
            </a:r>
            <a:endParaRPr i="1" sz="2800"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output, error</a:t>
            </a:r>
            <a:endParaRPr/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Management Tips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/>
              <a:t>Determine your per-job needs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−"/>
            </a:pPr>
            <a:r>
              <a:rPr lang="en-US"/>
              <a:t>minimize per-job data needs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Determine your </a:t>
            </a:r>
            <a:r>
              <a:rPr i="1" lang="en-US"/>
              <a:t>batch</a:t>
            </a:r>
            <a:r>
              <a:rPr lang="en-US"/>
              <a:t> needs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Leverage HTCondor and OSG data handling features!</a:t>
            </a:r>
            <a:endParaRPr/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