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7315200" cy="9601200"/>
  <p:embeddedFontLst>
    <p:embeddedFont>
      <p:font typeface="Poppi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96">
          <p15:clr>
            <a:srgbClr val="A4A3A4"/>
          </p15:clr>
        </p15:guide>
        <p15:guide id="2" pos="2109">
          <p15:clr>
            <a:srgbClr val="A4A3A4"/>
          </p15:clr>
        </p15:guide>
      </p15:sldGuideLst>
    </p:ext>
    <p:ext uri="GoogleSlidesCustomDataVersion2">
      <go:slidesCustomData xmlns:go="http://customooxmlschemas.google.com/" r:id="rId54" roundtripDataSignature="AMtx7mhUbnYV2a51uyXFqpGWjwJtpZZp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96" orient="horz"/>
        <p:guide pos="21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-bold.fntdata"/><Relationship Id="rId50" Type="http://schemas.openxmlformats.org/officeDocument/2006/relationships/font" Target="fonts/Poppins-regular.fntdata"/><Relationship Id="rId53" Type="http://schemas.openxmlformats.org/officeDocument/2006/relationships/font" Target="fonts/Poppins-boldItalic.fntdata"/><Relationship Id="rId52" Type="http://schemas.openxmlformats.org/officeDocument/2006/relationships/font" Target="fonts/Poppi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79" y="36419"/>
            <a:ext cx="1141970" cy="76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" type="body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 txBox="1"/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" type="body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" name="Google Shape;27;p4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1" type="body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1"/>
          <p:cNvSpPr txBox="1"/>
          <p:nvPr>
            <p:ph idx="2" type="body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" type="body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2"/>
          <p:cNvSpPr txBox="1"/>
          <p:nvPr>
            <p:ph idx="3" type="body"/>
          </p:nvPr>
        </p:nvSpPr>
        <p:spPr>
          <a:xfrm>
            <a:off x="4645031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2"/>
          <p:cNvSpPr txBox="1"/>
          <p:nvPr>
            <p:ph idx="4" type="body"/>
          </p:nvPr>
        </p:nvSpPr>
        <p:spPr>
          <a:xfrm>
            <a:off x="4645031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5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/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" type="body"/>
          </p:nvPr>
        </p:nvSpPr>
        <p:spPr>
          <a:xfrm>
            <a:off x="3575051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54"/>
          <p:cNvSpPr txBox="1"/>
          <p:nvPr>
            <p:ph idx="2" type="body"/>
          </p:nvPr>
        </p:nvSpPr>
        <p:spPr>
          <a:xfrm>
            <a:off x="457204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5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/>
          <p:nvPr/>
        </p:nvSpPr>
        <p:spPr>
          <a:xfrm>
            <a:off x="-1266824" y="4506914"/>
            <a:ext cx="18460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6"/>
          <p:cNvSpPr/>
          <p:nvPr/>
        </p:nvSpPr>
        <p:spPr>
          <a:xfrm>
            <a:off x="2" y="4856166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202</a:t>
            </a:r>
            <a:r>
              <a:rPr lang="en-US" sz="1200">
                <a:solidFill>
                  <a:srgbClr val="FF8000"/>
                </a:solidFill>
              </a:rPr>
              <a:t>3</a:t>
            </a:r>
            <a:endParaRPr/>
          </a:p>
        </p:txBody>
      </p:sp>
      <p:cxnSp>
        <p:nvCxnSpPr>
          <p:cNvPr id="14" name="Google Shape;14;p46"/>
          <p:cNvCxnSpPr/>
          <p:nvPr/>
        </p:nvCxnSpPr>
        <p:spPr>
          <a:xfrm>
            <a:off x="525466" y="866775"/>
            <a:ext cx="8618537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" name="Google Shape;15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379" y="36419"/>
            <a:ext cx="1141970" cy="7613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Directed_acyclic_graph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htcondor.readthedocs.io/en/latest/users-manual/dagman-workflows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tcondor.readthedocs.io/en/latest/automated-workflows/index.htm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Workflows with HTCondor’s DAGMan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Thursday, August 10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800"/>
              <a:buFont typeface="Times"/>
              <a:buNone/>
            </a:pPr>
            <a:r>
              <a:rPr lang="en-US" sz="1800"/>
              <a:t>Mats Rynge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1400877" y="-20538"/>
            <a:ext cx="73475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Basic DAG input file: </a:t>
            </a:r>
            <a:br>
              <a:rPr lang="en-US" sz="2800"/>
            </a:br>
            <a:r>
              <a:rPr b="1" i="1" lang="en-US" sz="2800"/>
              <a:t>JOB</a:t>
            </a:r>
            <a:r>
              <a:rPr lang="en-US" sz="2800"/>
              <a:t> nodes, </a:t>
            </a:r>
            <a:r>
              <a:rPr b="1" i="1" lang="en-US" sz="2800"/>
              <a:t>PARENT-CHILD</a:t>
            </a:r>
            <a:r>
              <a:rPr b="1" lang="en-US" sz="2800"/>
              <a:t> </a:t>
            </a:r>
            <a:r>
              <a:rPr lang="en-US" sz="2800"/>
              <a:t>edges 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755576" y="3651870"/>
            <a:ext cx="6353665" cy="81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85000" lnSpcReduction="10000"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100"/>
              <a:t>Node names and filenames are your choice.</a:t>
            </a:r>
            <a:endParaRPr/>
          </a:p>
          <a:p>
            <a:pPr indent="-342786" lvl="0" marL="342786" rtl="0" algn="l">
              <a:spcBef>
                <a:spcPts val="357"/>
              </a:spcBef>
              <a:spcAft>
                <a:spcPts val="0"/>
              </a:spcAft>
              <a:buSzPct val="100000"/>
              <a:buChar char="•"/>
            </a:pPr>
            <a:r>
              <a:rPr lang="en-US" sz="2100"/>
              <a:t>Node name and submit filename do not have to match.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4716016" y="1041459"/>
            <a:ext cx="180369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4993496" y="1432960"/>
            <a:ext cx="2982367" cy="18588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	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B2.sub	B3.sub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	my.dag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		</a:t>
            </a:r>
            <a:endParaRPr b="1"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779263" y="1436955"/>
            <a:ext cx="3432697" cy="2031325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CHILD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755576" y="1059582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839" y="1123325"/>
            <a:ext cx="3177673" cy="27445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Endless Workflow Possibilities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192730"/>
            <a:ext cx="2026368" cy="217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323528" y="3325946"/>
            <a:ext cx="228195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Wikimedia Commons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5248" y="2643758"/>
            <a:ext cx="3284271" cy="211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3203848" y="4866502"/>
            <a:ext cx="52859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https://confluence.pegasus.isi.edu/display/pegasus/WorkflowGenerator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1228726" y="51470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DAGs are also useful for non-sequential work</a:t>
            </a:r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4932109" y="2171684"/>
            <a:ext cx="3672339" cy="2147638"/>
          </a:xfrm>
          <a:prstGeom prst="rect">
            <a:avLst/>
          </a:prstGeom>
          <a:solidFill>
            <a:srgbClr val="DCDC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49" y="2310747"/>
            <a:ext cx="1623391" cy="173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041" y="2310746"/>
            <a:ext cx="1623391" cy="173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/>
          <p:nvPr/>
        </p:nvSpPr>
        <p:spPr>
          <a:xfrm>
            <a:off x="1187624" y="1632627"/>
            <a:ext cx="2536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‘bag’ of HTC jobs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5318606" y="1632627"/>
            <a:ext cx="29258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disjointed workflows</a:t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727" y="2207407"/>
            <a:ext cx="43307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779263" y="1436955"/>
            <a:ext cx="3432600" cy="2031300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CHILD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755576" y="1059582"/>
            <a:ext cx="115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1400877" y="-20538"/>
            <a:ext cx="734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Basic DAG input file: </a:t>
            </a:r>
            <a:br>
              <a:rPr lang="en-US" sz="2800"/>
            </a:br>
            <a:r>
              <a:rPr b="1" i="1" lang="en-US" sz="2800"/>
              <a:t>JOB</a:t>
            </a:r>
            <a:r>
              <a:rPr lang="en-US" sz="2800"/>
              <a:t> nodes, </a:t>
            </a:r>
            <a:r>
              <a:rPr b="1" i="1" lang="en-US" sz="2800"/>
              <a:t>PARENT-CHILD</a:t>
            </a:r>
            <a:r>
              <a:rPr b="1" lang="en-US" sz="2800"/>
              <a:t> </a:t>
            </a:r>
            <a:r>
              <a:rPr lang="en-US" sz="2800"/>
              <a:t>edges 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763" y="1059582"/>
            <a:ext cx="3572042" cy="37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722313" y="271576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SUBMITTING AND MONITORING A DAGMAN WORKFLOW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Submitting a DAG to the queue 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539552" y="1039534"/>
            <a:ext cx="7992888" cy="160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Submission command:</a:t>
            </a:r>
            <a:endParaRPr/>
          </a:p>
          <a:p>
            <a:pPr indent="0" lvl="1" marL="34290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CB3A46"/>
                </a:solidFill>
                <a:latin typeface="Courier"/>
                <a:ea typeface="Courier"/>
                <a:cs typeface="Courier"/>
                <a:sym typeface="Courier"/>
              </a:rPr>
              <a:t>condor_submit_dag </a:t>
            </a:r>
            <a:r>
              <a:rPr b="1" i="1" lang="en-US" sz="2400">
                <a:solidFill>
                  <a:srgbClr val="CB3A46"/>
                </a:solidFill>
                <a:latin typeface="Courier"/>
                <a:ea typeface="Courier"/>
                <a:cs typeface="Courier"/>
                <a:sym typeface="Courier"/>
              </a:rPr>
              <a:t>dag_file</a:t>
            </a:r>
            <a:endParaRPr b="1" i="1">
              <a:solidFill>
                <a:srgbClr val="CB3A4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1043608" y="2358339"/>
            <a:ext cx="7132017" cy="2400657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condor_submit_dag my.dag</a:t>
            </a:r>
            <a:endParaRPr b="1"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File for submitting this DAG to HTCondor     : mydag.dag.condor.sub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 of DAGMan debugging messages             : mydag.dag.dagman.out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 of HTCondor library output               : mydag.dag.lib.out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 of HTCondor library error messages       : mydag.dag.lib.err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Log of the life of condor_dagman itself      : mydag.dag.dagman.log</a:t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Submitting job(s).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job(s) submitted to cluster 128.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------------------------------------------------------------------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 submitted DAG creates a </a:t>
            </a:r>
            <a:br>
              <a:rPr lang="en-US" sz="2800"/>
            </a:br>
            <a:r>
              <a:rPr i="1" lang="en-US" sz="2800"/>
              <a:t>DAGMan job </a:t>
            </a:r>
            <a:r>
              <a:rPr lang="en-US" sz="2800"/>
              <a:t>in the queue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539552" y="1039534"/>
            <a:ext cx="8064896" cy="160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DAGMan runs on the access point, as a job in the queue</a:t>
            </a:r>
            <a:endParaRPr/>
          </a:p>
          <a:p>
            <a:pPr indent="-342786" lvl="0" marL="342786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At first: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539552" y="2283718"/>
            <a:ext cx="8064896" cy="2523768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  BATCH_NAME     SUBMITTED   DONE   RUN   IDLE  TOTAL  JOB_IDS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 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my.dag+128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   4/30 18:08      _     _      _      _  0.0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jobs; 0 completed, 0 removed, 0 idle,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held, 0 suspended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  alice   4/30 18:08   0+00:00:06 R  0    0.3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condor_dagman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jobs; 0 completed, 0 removed, 0 idle,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held, 0 suspended</a:t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Jobs are automatically submitted by the DAGMan job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539552" y="1111542"/>
            <a:ext cx="7636074" cy="160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Seconds later, node </a:t>
            </a:r>
            <a:r>
              <a:rPr b="1" lang="en-US" sz="2400">
                <a:solidFill>
                  <a:srgbClr val="7030A0"/>
                </a:solidFill>
              </a:rPr>
              <a:t>A</a:t>
            </a:r>
            <a:r>
              <a:rPr lang="en-US" sz="2400"/>
              <a:t> is submitted: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539552" y="1707654"/>
            <a:ext cx="8064896" cy="2739211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 BATCH_NAME   SUBMITTED  DONE  RUN 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 sz="1400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JOB_IDS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 my.dag+128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4/30 18:08     _    _     </a:t>
            </a:r>
            <a:r>
              <a:rPr lang="en-US" sz="1400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    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129.0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; 0 completed, 0 removed, </a:t>
            </a:r>
            <a:r>
              <a:rPr b="1" lang="en-US" sz="1400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 idle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1 running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held, 0 suspended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   alice   4/30 18:08   0+00:00:36 R  0    0.3 condor_dagman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129.0   alice   4/30 18:08   0+00:00:00 I  0    0.3 A_split.sh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; 0 completed, 0 removed, </a:t>
            </a:r>
            <a:r>
              <a:rPr b="1" lang="en-US" sz="1400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 idle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1 running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held, 0 suspended</a:t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Jobs are automatically submitted by the DAGMan job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67544" y="1059582"/>
            <a:ext cx="8208912" cy="160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After </a:t>
            </a:r>
            <a:r>
              <a:rPr b="1" lang="en-US" sz="2400">
                <a:solidFill>
                  <a:srgbClr val="7030A0"/>
                </a:solidFill>
              </a:rPr>
              <a:t>A</a:t>
            </a:r>
            <a:r>
              <a:rPr lang="en-US" sz="2400"/>
              <a:t> completes, </a:t>
            </a:r>
            <a:r>
              <a:rPr b="1" lang="en-US" sz="2400">
                <a:solidFill>
                  <a:srgbClr val="2F7CDE"/>
                </a:solidFill>
              </a:rPr>
              <a:t>B1-3</a:t>
            </a:r>
            <a:r>
              <a:rPr lang="en-US" sz="2400"/>
              <a:t> are submitted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467544" y="1563638"/>
            <a:ext cx="8208912" cy="3170099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 BATCH_NAME   SUBMITTED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 sz="1400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r>
              <a:rPr b="1" lang="en-US"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RUN  </a:t>
            </a:r>
            <a:r>
              <a:rPr b="1" lang="en-US" sz="1400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TOTAL  JOB_IDS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my.dag+128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4/30 18:08    </a:t>
            </a:r>
            <a:r>
              <a:rPr lang="en-US"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 sz="1400">
                <a:solidFill>
                  <a:srgbClr val="C77E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  _     </a:t>
            </a:r>
            <a:r>
              <a:rPr b="1" lang="en-US" sz="1400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-US" sz="1400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   5  130.0...132.0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 jobs; 0 completed, 0 removed, </a:t>
            </a:r>
            <a:r>
              <a:rPr b="1" lang="en-US" sz="1400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3 idle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running, 0 held, 0 suspended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   alice   4/30 18:08   0+00:20:36 R  0    0.3 condor_dagman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130.0   alice   4/30 18:18   0+00:00:00 I  0    0.3 B_run.sh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131.0   alice   4/30 18:18   0+00:00:00 I  0    0.3 B_run.sh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132.0   alice   4/30 18:18   0+00:00:00 I  0    0.3 B_run.sh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 jobs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; 0 completed, 0 removed, </a:t>
            </a:r>
            <a:r>
              <a:rPr b="1" lang="en-US" sz="1400">
                <a:solidFill>
                  <a:srgbClr val="7BC7FF"/>
                </a:solidFill>
                <a:latin typeface="Courier"/>
                <a:ea typeface="Courier"/>
                <a:cs typeface="Courier"/>
                <a:sym typeface="Courier"/>
              </a:rPr>
              <a:t>3 idle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running, 0 held, 0 suspended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Jobs are automatically submitted by the DAGMan job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467544" y="1059582"/>
            <a:ext cx="8064896" cy="160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After </a:t>
            </a:r>
            <a:r>
              <a:rPr b="1" lang="en-US" sz="2400">
                <a:solidFill>
                  <a:srgbClr val="2F7CDE"/>
                </a:solidFill>
              </a:rPr>
              <a:t>B1-3</a:t>
            </a:r>
            <a:r>
              <a:rPr lang="en-US" sz="2400"/>
              <a:t> complete, node </a:t>
            </a:r>
            <a:r>
              <a:rPr b="1" lang="en-US" sz="2400">
                <a:solidFill>
                  <a:srgbClr val="EC8F1A"/>
                </a:solidFill>
              </a:rPr>
              <a:t>C</a:t>
            </a:r>
            <a:r>
              <a:rPr lang="en-US" sz="2400"/>
              <a:t> is submitted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467544" y="1635646"/>
            <a:ext cx="8064895" cy="2739211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 BATCH_NAME   SUBMITTED  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RUN  </a:t>
            </a:r>
            <a:r>
              <a:rPr b="1" lang="en-US" sz="1400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TOTAL  JOB_IDS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my.dag+128  4/30 18:08    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  _     </a:t>
            </a:r>
            <a:r>
              <a:rPr b="1" lang="en-US" sz="1400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    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5  133.0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jobs; 0 completed, 0 removed, </a:t>
            </a:r>
            <a:r>
              <a:rPr b="1" lang="en-US" sz="1400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1 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1 running, 0 held, 0 suspended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   alice   4/30 18:08   0+00:46:36 R  0    0.3 condor_dagman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133.0   alice   4/30 18:54   0+00:00:00 I  0    0.3 C_combine.sh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jobs; 0 completed, 0 removed, </a:t>
            </a:r>
            <a:r>
              <a:rPr b="1" lang="en-US" sz="1400">
                <a:solidFill>
                  <a:srgbClr val="FFB05D"/>
                </a:solidFill>
                <a:latin typeface="Courier"/>
                <a:ea typeface="Courier"/>
                <a:cs typeface="Courier"/>
                <a:sym typeface="Courier"/>
              </a:rPr>
              <a:t>1 idle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1 running, 0 held, 0 suspended</a:t>
            </a:r>
            <a:endParaRPr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for this Session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539552" y="1059582"/>
            <a:ext cx="8352928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Why create a workflow?</a:t>
            </a:r>
            <a:endParaRPr/>
          </a:p>
          <a:p>
            <a:pPr indent="-342786" lvl="0" marL="342786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Describe workflows as </a:t>
            </a:r>
            <a:r>
              <a:rPr i="1" lang="en-US" sz="2800"/>
              <a:t>directed acyclic graphs</a:t>
            </a:r>
            <a:r>
              <a:rPr lang="en-US" sz="2800"/>
              <a:t> (DAGs)</a:t>
            </a:r>
            <a:endParaRPr/>
          </a:p>
          <a:p>
            <a:pPr indent="-342786" lvl="0" marL="342786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Workflow execution via DAGMan (DAG Manager)</a:t>
            </a:r>
            <a:endParaRPr/>
          </a:p>
          <a:p>
            <a:pPr indent="-342786" lvl="0" marL="342786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Stopping, resuming, troubleshooting</a:t>
            </a:r>
            <a:endParaRPr/>
          </a:p>
          <a:p>
            <a:pPr indent="-342786" lvl="0" marL="342786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Node-level options in a DAG</a:t>
            </a:r>
            <a:endParaRPr/>
          </a:p>
          <a:p>
            <a:pPr indent="-342786" lvl="0" marL="342786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Modular organization of DAG components</a:t>
            </a:r>
            <a:endParaRPr/>
          </a:p>
        </p:txBody>
      </p:sp>
      <p:sp>
        <p:nvSpPr>
          <p:cNvPr id="76" name="Google Shape;76;p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Status files are created at the time of DAG submission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55576" y="1541519"/>
            <a:ext cx="7632848" cy="12438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				B1.sub					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B3.sub				C.sub					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				</a:t>
            </a:r>
            <a:r>
              <a:rPr b="1" lang="en-US" sz="16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my.dag.condor.sub		my.dag.dagman.log</a:t>
            </a:r>
            <a:endParaRPr b="1" sz="1600">
              <a:solidFill>
                <a:srgbClr val="00B05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my.dag.dagman.out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my.dag.lib.err			my.dag.lib.out</a:t>
            </a:r>
            <a:endParaRPr b="1"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my.dag.nodes.log</a:t>
            </a:r>
            <a:endParaRPr b="1"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665696" y="1203598"/>
            <a:ext cx="145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827584" y="3002760"/>
            <a:ext cx="7348042" cy="1851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*.condor.sub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*.dagman.log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describe the queued DAGMan job process, as for any other jobs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*.dagman.out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DAGMan-specific logging (look to first for errors)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*.lib.err/out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std err/out for the DAGMan job process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*.nodes.log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combined log of all jobs within the DAG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Completion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1007987" y="3002760"/>
            <a:ext cx="7020397" cy="1851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*.dagman.metrics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summary of events and outcomes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*.dagman.log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note the completion of the DAGMan job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*.dagman.out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detailed logging (look to first for errors)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55576" y="1541519"/>
            <a:ext cx="7632848" cy="12438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				B1.sub				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B3.sub				C.sub				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				my.dag.condor.sub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my.dag.dagman.log</a:t>
            </a:r>
            <a:endParaRPr b="1"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my.dag.dagman.out	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my.dag.lib.err		my.dag.lib.out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my.dag.nodes.log	</a:t>
            </a:r>
            <a:r>
              <a:rPr b="1" lang="en-US" sz="16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my.dag.dagman.metrics</a:t>
            </a:r>
            <a:endParaRPr b="1" sz="1600">
              <a:solidFill>
                <a:srgbClr val="00B05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665696" y="1203598"/>
            <a:ext cx="145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722313" y="271576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STOPPING, RESTARTING, AND TROUBLESHOOTING</a:t>
            </a:r>
            <a:endParaRPr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,</a:t>
            </a:r>
            <a:endParaRPr/>
          </a:p>
        </p:txBody>
      </p:sp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Removing a DAG from the queue</a:t>
            </a:r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467544" y="987574"/>
            <a:ext cx="8064896" cy="155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Remove the DAGMan job in order to stop and remove the entire DAG:</a:t>
            </a:r>
            <a:endParaRPr/>
          </a:p>
          <a:p>
            <a:pPr indent="0" lvl="1" marL="34290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CB3A46"/>
                </a:solidFill>
                <a:latin typeface="Courier"/>
                <a:ea typeface="Courier"/>
                <a:cs typeface="Courier"/>
                <a:sym typeface="Courier"/>
              </a:rPr>
              <a:t>condor_rm </a:t>
            </a:r>
            <a:r>
              <a:rPr b="1" i="1" lang="en-US" sz="2400">
                <a:solidFill>
                  <a:srgbClr val="CB3A46"/>
                </a:solidFill>
                <a:latin typeface="Courier"/>
                <a:ea typeface="Courier"/>
                <a:cs typeface="Courier"/>
                <a:sym typeface="Courier"/>
              </a:rPr>
              <a:t>dagman_jobID</a:t>
            </a:r>
            <a:endParaRPr b="1" i="1" sz="1600">
              <a:solidFill>
                <a:srgbClr val="CB3A4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786" lvl="0" marL="342786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Creates a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rescue file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so that only incomplete or unsuccessful NODES are repeated upon resubmission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899592" y="2931790"/>
            <a:ext cx="7276033" cy="156966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condor_q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OWNER   BATCH_NAME   SUBMITTED  DONE  RUN  IDLE  TOTAL  JOB_IDS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alice   my.dag+128  4/30 8:08      4    _     1      6  129.0...133.0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jobs; 0 completed, 0 removed, 1 idle, 1 running, 0 held, 0 suspended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condor_rm 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All jobs in cluster 128 have been marked for removal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Removal of a DAG creates a </a:t>
            </a:r>
            <a:r>
              <a:rPr b="1" i="1" lang="en-US" sz="2800"/>
              <a:t>rescue file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1043608" y="2935993"/>
            <a:ext cx="7132018" cy="15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85000" lnSpcReduction="10000"/>
          </a:bodyPr>
          <a:lstStyle/>
          <a:p>
            <a:pPr indent="-257190" lvl="1" marL="257175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25"/>
              <a:t>Named </a:t>
            </a:r>
            <a:r>
              <a:rPr b="1" i="1" lang="en-US" sz="2625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dag_file.</a:t>
            </a:r>
            <a:r>
              <a:rPr b="1" lang="en-US" sz="2625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rescue001</a:t>
            </a:r>
            <a:endParaRPr/>
          </a:p>
          <a:p>
            <a:pPr indent="-257175" lvl="2" marL="557213" rtl="0" algn="l">
              <a:spcBef>
                <a:spcPts val="408"/>
              </a:spcBef>
              <a:spcAft>
                <a:spcPts val="0"/>
              </a:spcAft>
              <a:buSzPct val="103225"/>
              <a:buChar char="▪"/>
            </a:pPr>
            <a:r>
              <a:rPr lang="en-US"/>
              <a:t>increments if more rescue DAG files are created</a:t>
            </a:r>
            <a:endParaRPr b="1" sz="2325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57190" lvl="1" marL="257175" rtl="0" algn="l">
              <a:spcBef>
                <a:spcPts val="446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25"/>
              <a:t>Records which NODES have completed successfully</a:t>
            </a:r>
            <a:endParaRPr/>
          </a:p>
          <a:p>
            <a:pPr indent="-257190" lvl="2" marL="557213" rtl="0" algn="l">
              <a:spcBef>
                <a:spcPts val="395"/>
              </a:spcBef>
              <a:spcAft>
                <a:spcPts val="0"/>
              </a:spcAft>
              <a:buSzPct val="100000"/>
              <a:buChar char="▪"/>
            </a:pPr>
            <a:r>
              <a:rPr lang="en-US" sz="2325"/>
              <a:t>does not contain the actual DAG structure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971600" y="1469511"/>
            <a:ext cx="7204026" cy="12438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	 B1.sub  B2.sub  B3.sub  C.sub </a:t>
            </a:r>
            <a:r>
              <a:rPr i="1"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				my.dag.condor.sub	my.dag.dagman.log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my.dag.dagman.out	my.dag.lib.err		my.dag.lib.out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my.dag.metrics		my.dag.nodes.log	</a:t>
            </a:r>
            <a:r>
              <a:rPr b="1" lang="en-US" sz="15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my.dag.rescue001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899592" y="1131590"/>
            <a:ext cx="133882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267" name="Google Shape;267;p2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1228726" y="-2053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Rescue Files </a:t>
            </a:r>
            <a:br>
              <a:rPr lang="en-US" sz="2800"/>
            </a:br>
            <a:r>
              <a:rPr lang="en-US" sz="2800"/>
              <a:t>For Resuming a Failed DAG 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539552" y="1200151"/>
            <a:ext cx="7848872" cy="35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85000" lnSpcReduction="20000"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rescue file is created when:</a:t>
            </a:r>
            <a:endParaRPr/>
          </a:p>
          <a:p>
            <a:pPr indent="-285655" lvl="1" marL="742701" rtl="0" algn="l">
              <a:spcBef>
                <a:spcPts val="476"/>
              </a:spcBef>
              <a:spcAft>
                <a:spcPts val="0"/>
              </a:spcAft>
              <a:buSzPct val="100000"/>
              <a:buChar char="−"/>
            </a:pPr>
            <a:r>
              <a:rPr lang="en-US">
                <a:solidFill>
                  <a:srgbClr val="C00000"/>
                </a:solidFill>
              </a:rPr>
              <a:t>a node fails</a:t>
            </a:r>
            <a:r>
              <a:rPr lang="en-US"/>
              <a:t>, and after DAGMan advances through any other possible nodes</a:t>
            </a:r>
            <a:endParaRPr/>
          </a:p>
          <a:p>
            <a:pPr indent="-285655" lvl="1" marL="742701" rtl="0" algn="l">
              <a:spcBef>
                <a:spcPts val="476"/>
              </a:spcBef>
              <a:spcAft>
                <a:spcPts val="0"/>
              </a:spcAft>
              <a:buSzPct val="100000"/>
              <a:buChar char="−"/>
            </a:pPr>
            <a:r>
              <a:rPr lang="en-US">
                <a:solidFill>
                  <a:srgbClr val="C00000"/>
                </a:solidFill>
              </a:rPr>
              <a:t>the DAG is removed </a:t>
            </a:r>
            <a:r>
              <a:rPr lang="en-US"/>
              <a:t>from the queue 				(or </a:t>
            </a:r>
            <a:r>
              <a:rPr b="1" lang="en-US"/>
              <a:t>aborted</a:t>
            </a:r>
            <a:r>
              <a:rPr lang="en-US"/>
              <a:t>, see manual)</a:t>
            </a:r>
            <a:endParaRPr/>
          </a:p>
          <a:p>
            <a:pPr indent="-285655" lvl="1" marL="742701" rtl="0" algn="l">
              <a:spcBef>
                <a:spcPts val="476"/>
              </a:spcBef>
              <a:spcAft>
                <a:spcPts val="0"/>
              </a:spcAft>
              <a:buSzPct val="100000"/>
              <a:buChar char="−"/>
            </a:pPr>
            <a:r>
              <a:rPr lang="en-US">
                <a:solidFill>
                  <a:srgbClr val="C00000"/>
                </a:solidFill>
              </a:rPr>
              <a:t>the DAG is </a:t>
            </a:r>
            <a:r>
              <a:rPr b="1" lang="en-US">
                <a:solidFill>
                  <a:srgbClr val="C00000"/>
                </a:solidFill>
              </a:rPr>
              <a:t>halted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and not unhalted 				(see manual)</a:t>
            </a:r>
            <a:endParaRPr/>
          </a:p>
          <a:p>
            <a:pPr indent="-342786" lvl="0" marL="342786" rtl="0" algn="l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Resubmission uses the rescue file (</a:t>
            </a:r>
            <a:r>
              <a:rPr lang="en-US">
                <a:solidFill>
                  <a:srgbClr val="C00000"/>
                </a:solidFill>
              </a:rPr>
              <a:t>if it exists</a:t>
            </a:r>
            <a:r>
              <a:rPr lang="en-US"/>
              <a:t>) when the original DAG file is resubmitted</a:t>
            </a:r>
            <a:endParaRPr/>
          </a:p>
          <a:p>
            <a:pPr indent="-285655" lvl="1" marL="742701" rtl="0" algn="l">
              <a:spcBef>
                <a:spcPts val="476"/>
              </a:spcBef>
              <a:spcAft>
                <a:spcPts val="0"/>
              </a:spcAft>
              <a:buSzPct val="100000"/>
              <a:buChar char="−"/>
            </a:pPr>
            <a:r>
              <a:rPr lang="en-US"/>
              <a:t>override: </a:t>
            </a:r>
            <a:r>
              <a:rPr b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condor_submit_dag </a:t>
            </a:r>
            <a:r>
              <a:rPr b="1" i="1"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dag_file -f</a:t>
            </a:r>
            <a:endParaRPr/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3087" y="1059582"/>
            <a:ext cx="3592587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>
            <p:ph type="title"/>
          </p:nvPr>
        </p:nvSpPr>
        <p:spPr>
          <a:xfrm>
            <a:off x="1228726" y="51470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Node Failures </a:t>
            </a:r>
            <a:br>
              <a:rPr lang="en-US" sz="2800"/>
            </a:br>
            <a:r>
              <a:rPr lang="en-US" sz="2800"/>
              <a:t>Result in DAG Failure</a:t>
            </a:r>
            <a:endParaRPr/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539552" y="1200151"/>
            <a:ext cx="4365315" cy="35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a node JOB fails (non-zero exit code)</a:t>
            </a:r>
            <a:endParaRPr/>
          </a:p>
          <a:p>
            <a:pPr indent="-285655" lvl="1" marL="742701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DAGMan continues to run other JOB nodes until it can no longer make progress</a:t>
            </a:r>
            <a:endParaRPr/>
          </a:p>
          <a:p>
            <a:pPr indent="-342786" lvl="0" marL="342786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Example at right:</a:t>
            </a:r>
            <a:endParaRPr/>
          </a:p>
          <a:p>
            <a:pPr indent="-285655" lvl="1" marL="742701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b="1" lang="en-US" sz="2000">
                <a:solidFill>
                  <a:srgbClr val="2F7CDE"/>
                </a:solidFill>
              </a:rPr>
              <a:t>B2</a:t>
            </a:r>
            <a:r>
              <a:rPr lang="en-US" sz="2000"/>
              <a:t> fails</a:t>
            </a:r>
            <a:endParaRPr/>
          </a:p>
          <a:p>
            <a:pPr indent="-285655" lvl="1" marL="742701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Other </a:t>
            </a:r>
            <a:r>
              <a:rPr b="1" lang="en-US" sz="2000">
                <a:solidFill>
                  <a:srgbClr val="2F7CDE"/>
                </a:solidFill>
              </a:rPr>
              <a:t>B*</a:t>
            </a:r>
            <a:r>
              <a:rPr lang="en-US" sz="2000">
                <a:solidFill>
                  <a:srgbClr val="950000"/>
                </a:solidFill>
              </a:rPr>
              <a:t> </a:t>
            </a:r>
            <a:r>
              <a:rPr lang="en-US" sz="2000"/>
              <a:t>jobs continue</a:t>
            </a:r>
            <a:endParaRPr/>
          </a:p>
          <a:p>
            <a:pPr indent="-285655" lvl="1" marL="742701" rtl="0" algn="l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/>
              <a:t>DAG fails and exits after </a:t>
            </a:r>
            <a:r>
              <a:rPr b="1" lang="en-US" sz="2000">
                <a:solidFill>
                  <a:srgbClr val="2F7CDE"/>
                </a:solidFill>
              </a:rPr>
              <a:t>B*</a:t>
            </a:r>
            <a:r>
              <a:rPr b="1" lang="en-US" sz="2000">
                <a:solidFill>
                  <a:srgbClr val="950000"/>
                </a:solidFill>
              </a:rPr>
              <a:t> </a:t>
            </a:r>
            <a:r>
              <a:rPr lang="en-US" sz="2000"/>
              <a:t>and before node </a:t>
            </a:r>
            <a:r>
              <a:rPr b="1" lang="en-US" sz="2000">
                <a:solidFill>
                  <a:srgbClr val="EC8F1A"/>
                </a:solidFill>
              </a:rPr>
              <a:t>C</a:t>
            </a:r>
            <a:endParaRPr/>
          </a:p>
        </p:txBody>
      </p:sp>
      <p:grpSp>
        <p:nvGrpSpPr>
          <p:cNvPr id="282" name="Google Shape;282;p26"/>
          <p:cNvGrpSpPr/>
          <p:nvPr/>
        </p:nvGrpSpPr>
        <p:grpSpPr>
          <a:xfrm>
            <a:off x="6156176" y="2617314"/>
            <a:ext cx="480148" cy="458492"/>
            <a:chOff x="4479" y="1872"/>
            <a:chExt cx="760" cy="518"/>
          </a:xfrm>
        </p:grpSpPr>
        <p:cxnSp>
          <p:nvCxnSpPr>
            <p:cNvPr id="283" name="Google Shape;283;p26"/>
            <p:cNvCxnSpPr/>
            <p:nvPr/>
          </p:nvCxnSpPr>
          <p:spPr>
            <a:xfrm>
              <a:off x="4479" y="1935"/>
              <a:ext cx="760" cy="441"/>
            </a:xfrm>
            <a:prstGeom prst="straightConnector1">
              <a:avLst/>
            </a:prstGeom>
            <a:noFill/>
            <a:ln cap="sq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26"/>
            <p:cNvCxnSpPr/>
            <p:nvPr/>
          </p:nvCxnSpPr>
          <p:spPr>
            <a:xfrm flipH="1">
              <a:off x="4498" y="1872"/>
              <a:ext cx="738" cy="518"/>
            </a:xfrm>
            <a:prstGeom prst="straightConnector1">
              <a:avLst/>
            </a:prstGeom>
            <a:noFill/>
            <a:ln cap="sq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85" name="Google Shape;285;p2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1400877" y="-20538"/>
            <a:ext cx="684353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Best Workflow Control Achieved with One Process per </a:t>
            </a:r>
            <a:r>
              <a:rPr b="1" lang="en-US" sz="2800"/>
              <a:t>JOB</a:t>
            </a:r>
            <a:r>
              <a:rPr lang="en-US" sz="2800"/>
              <a:t> Node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611559" y="987574"/>
            <a:ext cx="4248473" cy="374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While submit files can ‘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queue</a:t>
            </a:r>
            <a:r>
              <a:rPr lang="en-US" sz="2000"/>
              <a:t>’ many processes, a </a:t>
            </a:r>
            <a:r>
              <a:rPr b="1" i="1" lang="en-US" sz="2000">
                <a:solidFill>
                  <a:srgbClr val="C00000"/>
                </a:solidFill>
              </a:rPr>
              <a:t>single job</a:t>
            </a:r>
            <a:r>
              <a:rPr b="1" lang="en-US" sz="2000">
                <a:solidFill>
                  <a:srgbClr val="C00000"/>
                </a:solidFill>
              </a:rPr>
              <a:t> </a:t>
            </a:r>
            <a:r>
              <a:rPr b="1" i="1" lang="en-US" sz="2000">
                <a:solidFill>
                  <a:srgbClr val="C00000"/>
                </a:solidFill>
              </a:rPr>
              <a:t>process per submit</a:t>
            </a:r>
            <a:r>
              <a:rPr b="1" i="1" lang="en-US" sz="2000">
                <a:solidFill>
                  <a:schemeClr val="accent1"/>
                </a:solidFill>
              </a:rPr>
              <a:t> file </a:t>
            </a:r>
            <a:r>
              <a:rPr lang="en-US" sz="2000"/>
              <a:t>is usually best for DAG JOBs</a:t>
            </a:r>
            <a:endParaRPr/>
          </a:p>
          <a:p>
            <a:pPr indent="-285655" lvl="1" marL="742701" rtl="0" algn="l">
              <a:spcBef>
                <a:spcPts val="360"/>
              </a:spcBef>
              <a:spcAft>
                <a:spcPts val="0"/>
              </a:spcAft>
              <a:buSzPts val="1800"/>
              <a:buChar char="−"/>
            </a:pPr>
            <a:r>
              <a:rPr lang="en-US" sz="1800"/>
              <a:t>Failure of any queued </a:t>
            </a:r>
            <a:r>
              <a:rPr i="1" lang="en-US" sz="1800"/>
              <a:t>process</a:t>
            </a:r>
            <a:r>
              <a:rPr lang="en-US" sz="1800"/>
              <a:t> in a JOB node results in failure of the </a:t>
            </a:r>
            <a:r>
              <a:rPr i="1" lang="en-US" sz="1800" u="sng"/>
              <a:t>entire node</a:t>
            </a:r>
            <a:r>
              <a:rPr lang="en-US" sz="1800"/>
              <a:t> and immediate removal of all other processes in the node.</a:t>
            </a:r>
            <a:endParaRPr/>
          </a:p>
          <a:p>
            <a:pPr indent="-285655" lvl="1" marL="742701" rtl="0" algn="l">
              <a:spcBef>
                <a:spcPts val="360"/>
              </a:spcBef>
              <a:spcAft>
                <a:spcPts val="0"/>
              </a:spcAft>
              <a:buSzPts val="1800"/>
              <a:buChar char="−"/>
            </a:pPr>
            <a:r>
              <a:rPr lang="en-US" sz="1800"/>
              <a:t>RETRY of a JOB node retries the entire submit file.</a:t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763" y="1059582"/>
            <a:ext cx="3572043" cy="379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27"/>
          <p:cNvGrpSpPr/>
          <p:nvPr/>
        </p:nvGrpSpPr>
        <p:grpSpPr>
          <a:xfrm>
            <a:off x="6084168" y="2571750"/>
            <a:ext cx="640197" cy="611323"/>
            <a:chOff x="4479" y="1872"/>
            <a:chExt cx="760" cy="518"/>
          </a:xfrm>
        </p:grpSpPr>
        <p:cxnSp>
          <p:nvCxnSpPr>
            <p:cNvPr id="294" name="Google Shape;294;p27"/>
            <p:cNvCxnSpPr/>
            <p:nvPr/>
          </p:nvCxnSpPr>
          <p:spPr>
            <a:xfrm>
              <a:off x="4479" y="1935"/>
              <a:ext cx="760" cy="441"/>
            </a:xfrm>
            <a:prstGeom prst="straightConnector1">
              <a:avLst/>
            </a:prstGeom>
            <a:noFill/>
            <a:ln cap="sq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5" name="Google Shape;295;p27"/>
            <p:cNvCxnSpPr/>
            <p:nvPr/>
          </p:nvCxnSpPr>
          <p:spPr>
            <a:xfrm flipH="1">
              <a:off x="4498" y="1872"/>
              <a:ext cx="738" cy="518"/>
            </a:xfrm>
            <a:prstGeom prst="straightConnector1">
              <a:avLst/>
            </a:prstGeom>
            <a:noFill/>
            <a:ln cap="sq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Resolving held node jobs</a:t>
            </a:r>
            <a:endParaRPr/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1228726" y="3174946"/>
            <a:ext cx="6772274" cy="160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Look at the hold reason (in the job log, or with ‘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condor_q -hold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100"/>
              <a:t>)</a:t>
            </a:r>
            <a:endParaRPr/>
          </a:p>
          <a:p>
            <a:pPr indent="-342786" lvl="0" marL="342786" rtl="0" algn="l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Fix the issue and release the jobs (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condor_release</a:t>
            </a:r>
            <a:r>
              <a:rPr lang="en-US" sz="2100"/>
              <a:t>) -OR- remove the entire DAG, resolve, then resubmit the DAG (remember the automatic rescue DAG file!)</a:t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611560" y="1203598"/>
            <a:ext cx="7920879" cy="1846659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condor_q -nobatch</a:t>
            </a:r>
            <a:endParaRPr b="1"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-- Schedd: submit-3.chtc.wisc.edu : &lt;128.104.100.44:9618?...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ID     OWNER    SUBMITTED     RUN_TIME ST PRI SIZE CMD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128.0   alice   4/30 18:08   0+00:20:36 R  0    0.3 condor_dagman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130.0   alice   4/30 18:18   0+00:00:00 H  0    0.3 B_run.sh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131.0   alice   4/30 18:18   0+00:00:00 H  0    0.3 B_run.sh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132.0   alice   4/30 18:18   0+00:00:00 H  0    0.3 B_run.sh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 jobs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; 0 completed, 0 removed, 0 idle</a:t>
            </a:r>
            <a:r>
              <a:rPr b="1"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running, </a:t>
            </a:r>
            <a:r>
              <a:rPr b="1" lang="en-US" sz="1400">
                <a:solidFill>
                  <a:srgbClr val="FF4344"/>
                </a:solidFill>
                <a:latin typeface="Courier"/>
                <a:ea typeface="Courier"/>
                <a:cs typeface="Courier"/>
                <a:sym typeface="Courier"/>
              </a:rPr>
              <a:t>3 held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0 suspended</a:t>
            </a:r>
            <a:endParaRPr/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THE BASIC DAG:</a:t>
            </a:r>
            <a:br>
              <a:rPr lang="en-US"/>
            </a:br>
            <a:r>
              <a:rPr lang="en-US"/>
              <a:t>NODE-LEVEL MODIFIERS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Automation!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539552" y="1209294"/>
            <a:ext cx="4687237" cy="374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92500" lnSpcReduction="10000"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Objective: Submit jobs </a:t>
            </a:r>
            <a:r>
              <a:rPr b="1" lang="en-US"/>
              <a:t>in a particular order</a:t>
            </a:r>
            <a:r>
              <a:rPr lang="en-US"/>
              <a:t>, </a:t>
            </a:r>
            <a:r>
              <a:rPr i="1" lang="en-US"/>
              <a:t>automatically</a:t>
            </a:r>
            <a:r>
              <a:rPr lang="en-US"/>
              <a:t>.</a:t>
            </a:r>
            <a:endParaRPr/>
          </a:p>
          <a:p>
            <a:pPr indent="-154826" lvl="0" marL="342786" rtl="0" algn="l"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786" lvl="0" marL="342786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Especially if: Need to replicate the same workflow multiple times in the future.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96" y="1031851"/>
            <a:ext cx="31877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1400877" y="51470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File Organization</a:t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755576" y="3651870"/>
            <a:ext cx="6353665" cy="81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What if you want to organize files into other directories?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4716016" y="1041459"/>
            <a:ext cx="180369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4993496" y="1432960"/>
            <a:ext cx="2982367" cy="18588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		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B2.sub		B3.sub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		my.dag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(other job files)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		</a:t>
            </a:r>
            <a:endParaRPr b="1"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779263" y="1436955"/>
            <a:ext cx="3432697" cy="2031325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CHILD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755576" y="1059582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1375393" y="58316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Node-specific File Organization with </a:t>
            </a:r>
            <a:r>
              <a:rPr b="1" i="1" lang="en-US" sz="2800"/>
              <a:t>DIR</a:t>
            </a:r>
            <a:endParaRPr/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539553" y="1202027"/>
            <a:ext cx="7298292" cy="81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>
                <a:solidFill>
                  <a:srgbClr val="D3063E"/>
                </a:solidFill>
              </a:rPr>
              <a:t>DIR</a:t>
            </a:r>
            <a:r>
              <a:rPr lang="en-US" sz="2100"/>
              <a:t> sets the submission directory of the node</a:t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4716016" y="1833547"/>
            <a:ext cx="180369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4993496" y="2225048"/>
            <a:ext cx="3538944" cy="18588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A/ 	A.sub   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 job files)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B/	B1.sub  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B3.sub  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(B job files)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C/ 	C.sub   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(C job files) 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			</a:t>
            </a:r>
            <a:endParaRPr b="1"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779263" y="2196609"/>
            <a:ext cx="3432697" cy="2031325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B3 B3.sub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DIR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B1 B2 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B1 B2 B3 CHILD C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755576" y="1819236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1400877" y="58316"/>
            <a:ext cx="691553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PRE</a:t>
            </a:r>
            <a:r>
              <a:rPr lang="en-US" sz="2800"/>
              <a:t> and </a:t>
            </a:r>
            <a:r>
              <a:rPr b="1" i="1" lang="en-US" sz="2800"/>
              <a:t>POST</a:t>
            </a:r>
            <a:r>
              <a:rPr lang="en-US" sz="2800"/>
              <a:t> scripts run on the access point, as part of the node</a:t>
            </a:r>
            <a:endParaRPr/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467545" y="4063127"/>
            <a:ext cx="5172982" cy="8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Use sparingly for lightweight work; otherwise include work in node jobs</a:t>
            </a:r>
            <a:endParaRPr/>
          </a:p>
          <a:p>
            <a:pPr indent="-228486" lvl="0" marL="342786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32"/>
          <p:cNvSpPr txBox="1"/>
          <p:nvPr/>
        </p:nvSpPr>
        <p:spPr>
          <a:xfrm>
            <a:off x="779263" y="1436955"/>
            <a:ext cx="3432697" cy="2585323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POST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 sort.sh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B3 B3.sub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PRE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 tar_it.sh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B1 B2 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B1 B2 B3 CHILD C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755576" y="1059582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42" name="Google Shape;3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623" y="1059582"/>
            <a:ext cx="3038810" cy="380329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1400877" y="51470"/>
            <a:ext cx="684353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RETRY</a:t>
            </a:r>
            <a:r>
              <a:rPr lang="en-US" sz="2800"/>
              <a:t> failed nodes to overcome transient errors</a:t>
            </a:r>
            <a:endParaRPr/>
          </a:p>
        </p:txBody>
      </p:sp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539552" y="1059582"/>
            <a:ext cx="7992888" cy="346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92500" lnSpcReduction="10000"/>
          </a:bodyPr>
          <a:lstStyle/>
          <a:p>
            <a:pPr indent="-342801" lvl="0" marL="342786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250"/>
              <a:t>Retry a node up to </a:t>
            </a:r>
            <a:r>
              <a:rPr i="1" lang="en-US" sz="2250"/>
              <a:t>N </a:t>
            </a:r>
            <a:r>
              <a:rPr lang="en-US" sz="2250"/>
              <a:t>times if the exit code is non-zero:</a:t>
            </a:r>
            <a:endParaRPr/>
          </a:p>
          <a:p>
            <a:pPr indent="0" lvl="0" marL="0" rtl="0" algn="ctr">
              <a:spcBef>
                <a:spcPts val="486"/>
              </a:spcBef>
              <a:spcAft>
                <a:spcPts val="0"/>
              </a:spcAft>
              <a:buSzPct val="100000"/>
              <a:buNone/>
            </a:pPr>
            <a:r>
              <a:rPr b="1" lang="en-US" sz="2625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RETRY </a:t>
            </a:r>
            <a:r>
              <a:rPr b="1" i="1" lang="en-US" sz="2625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node_name</a:t>
            </a:r>
            <a:r>
              <a:rPr b="1" lang="en-US" sz="2625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1" lang="en-US" sz="2625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endParaRPr/>
          </a:p>
          <a:p>
            <a:pPr indent="-154826" lvl="0" marL="342786" rtl="0" algn="l"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1">
              <a:solidFill>
                <a:srgbClr val="D3063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154826" lvl="0" marL="342786" rtl="0" algn="l"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1">
              <a:solidFill>
                <a:srgbClr val="D3063E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10642" lvl="0" marL="342786" rtl="0" algn="l">
              <a:spcBef>
                <a:spcPts val="41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50"/>
          </a:p>
          <a:p>
            <a:pPr indent="-342801" lvl="0" marL="342786" rtl="0" algn="l">
              <a:spcBef>
                <a:spcPts val="416"/>
              </a:spcBef>
              <a:spcAft>
                <a:spcPts val="0"/>
              </a:spcAft>
              <a:buSzPct val="100000"/>
              <a:buChar char="•"/>
            </a:pPr>
            <a:r>
              <a:rPr b="1" lang="en-US" sz="2250"/>
              <a:t>Note: </a:t>
            </a:r>
            <a:r>
              <a:rPr lang="en-US" sz="2250"/>
              <a:t>Unnecessary for nodes (jobs) that can use</a:t>
            </a:r>
            <a:r>
              <a:rPr lang="en-US" sz="1950">
                <a:latin typeface="Courier"/>
                <a:ea typeface="Courier"/>
                <a:cs typeface="Courier"/>
                <a:sym typeface="Courier"/>
              </a:rPr>
              <a:t> max_retries</a:t>
            </a:r>
            <a:r>
              <a:rPr lang="en-US" sz="2250"/>
              <a:t> in the submit file</a:t>
            </a:r>
            <a:endParaRPr/>
          </a:p>
          <a:p>
            <a:pPr indent="-342801" lvl="0" marL="342786" rtl="0" algn="l">
              <a:spcBef>
                <a:spcPts val="416"/>
              </a:spcBef>
              <a:spcAft>
                <a:spcPts val="0"/>
              </a:spcAft>
              <a:buSzPct val="100000"/>
              <a:buChar char="•"/>
            </a:pPr>
            <a:r>
              <a:rPr lang="en-US" sz="2250"/>
              <a:t>See also: retry except for a particular exit code (</a:t>
            </a:r>
            <a:r>
              <a:rPr lang="en-US" sz="2250">
                <a:latin typeface="Courier"/>
                <a:ea typeface="Courier"/>
                <a:cs typeface="Courier"/>
                <a:sym typeface="Courier"/>
              </a:rPr>
              <a:t>UNLESS-EXIT</a:t>
            </a:r>
            <a:r>
              <a:rPr lang="en-US" sz="2250"/>
              <a:t>), or retry scripts (</a:t>
            </a:r>
            <a:r>
              <a:rPr lang="en-US" sz="2250">
                <a:latin typeface="Courier"/>
                <a:ea typeface="Courier"/>
                <a:cs typeface="Courier"/>
                <a:sym typeface="Courier"/>
              </a:rPr>
              <a:t>DEFER</a:t>
            </a:r>
            <a:r>
              <a:rPr lang="en-US" sz="2250"/>
              <a:t>)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2899937" y="1923678"/>
            <a:ext cx="3290115" cy="1200329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RETRY A 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 B.sub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</a:t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1660050" y="2153385"/>
            <a:ext cx="130516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1400877" y="51470"/>
            <a:ext cx="684353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RETRY</a:t>
            </a:r>
            <a:r>
              <a:rPr lang="en-US" sz="2800"/>
              <a:t> applies to whole node, including </a:t>
            </a:r>
            <a:r>
              <a:rPr b="1" i="1" lang="en-US" sz="2800"/>
              <a:t>PRE</a:t>
            </a:r>
            <a:r>
              <a:rPr i="1" lang="en-US" sz="2800"/>
              <a:t>/</a:t>
            </a:r>
            <a:r>
              <a:rPr b="1" i="1" lang="en-US" sz="2800"/>
              <a:t>POST</a:t>
            </a:r>
            <a:r>
              <a:rPr lang="en-US" sz="2800"/>
              <a:t> scripts</a:t>
            </a:r>
            <a:endParaRPr/>
          </a:p>
        </p:txBody>
      </p:sp>
      <p:sp>
        <p:nvSpPr>
          <p:cNvPr id="358" name="Google Shape;358;p34"/>
          <p:cNvSpPr txBox="1"/>
          <p:nvPr>
            <p:ph idx="1" type="body"/>
          </p:nvPr>
        </p:nvSpPr>
        <p:spPr>
          <a:xfrm>
            <a:off x="539552" y="1059582"/>
            <a:ext cx="7920880" cy="346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PRE and POST scripts are included in retries</a:t>
            </a:r>
            <a:endParaRPr/>
          </a:p>
          <a:p>
            <a:pPr indent="-342786" lvl="0" marL="342786" rtl="0" algn="l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solidFill>
                  <a:srgbClr val="C00000"/>
                </a:solidFill>
              </a:rPr>
              <a:t>RETRY of a node with a POST script uses the exit code from the POST script (not from the job)</a:t>
            </a:r>
            <a:endParaRPr/>
          </a:p>
          <a:p>
            <a:pPr indent="-285655" lvl="1" marL="742701" rtl="0" algn="l">
              <a:spcBef>
                <a:spcPts val="360"/>
              </a:spcBef>
              <a:spcAft>
                <a:spcPts val="0"/>
              </a:spcAft>
              <a:buSzPts val="1800"/>
              <a:buChar char="−"/>
            </a:pPr>
            <a:r>
              <a:rPr lang="en-US" sz="1800"/>
              <a:t>POST script can do more to determine node success, perhaps by examining JOB output</a:t>
            </a:r>
            <a:endParaRPr/>
          </a:p>
          <a:p>
            <a:pPr indent="-342786" lvl="0" marL="342786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Achieve repetitive iterations!</a:t>
            </a:r>
            <a:endParaRPr/>
          </a:p>
          <a:p>
            <a:pPr indent="-209436" lvl="0" marL="342786" rtl="0" algn="l">
              <a:spcBef>
                <a:spcPts val="4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209436" lvl="0" marL="342786" rtl="0" algn="l">
              <a:spcBef>
                <a:spcPts val="4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209436" lvl="0" marL="342786" rtl="0" algn="l">
              <a:spcBef>
                <a:spcPts val="4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</p:txBody>
      </p:sp>
      <p:sp>
        <p:nvSpPr>
          <p:cNvPr id="359" name="Google Shape;359;p34"/>
          <p:cNvSpPr txBox="1"/>
          <p:nvPr/>
        </p:nvSpPr>
        <p:spPr>
          <a:xfrm>
            <a:off x="2979115" y="3291830"/>
            <a:ext cx="3866179" cy="923330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POST A checkA.sh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RETRY A 5</a:t>
            </a:r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1691680" y="3307050"/>
            <a:ext cx="130516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361" name="Google Shape;361;p3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MODULAR ORGANIZATION OF DAG COMPONENTS</a:t>
            </a:r>
            <a:endParaRPr/>
          </a:p>
        </p:txBody>
      </p:sp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1400877" y="205979"/>
            <a:ext cx="698754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File Templates via </a:t>
            </a:r>
            <a:r>
              <a:rPr b="1" i="1" lang="en-US"/>
              <a:t>VARS</a:t>
            </a:r>
            <a:endParaRPr i="1"/>
          </a:p>
        </p:txBody>
      </p:sp>
      <p:sp>
        <p:nvSpPr>
          <p:cNvPr id="374" name="Google Shape;374;p36"/>
          <p:cNvSpPr txBox="1"/>
          <p:nvPr>
            <p:ph idx="1" type="body"/>
          </p:nvPr>
        </p:nvSpPr>
        <p:spPr>
          <a:xfrm>
            <a:off x="539552" y="987574"/>
            <a:ext cx="7992887" cy="168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VARS</a:t>
            </a:r>
            <a:r>
              <a:rPr lang="en-US" sz="2100"/>
              <a:t> line defines node-specific values that are passed into submit file variables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VARS </a:t>
            </a:r>
            <a:r>
              <a:rPr b="1" i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node_name</a:t>
            </a:r>
            <a:r>
              <a:rPr b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var1</a:t>
            </a:r>
            <a:r>
              <a:rPr b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=“</a:t>
            </a:r>
            <a:r>
              <a:rPr b="1" i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” [</a:t>
            </a:r>
            <a:r>
              <a:rPr b="1" i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var2</a:t>
            </a:r>
            <a:r>
              <a:rPr b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=“</a:t>
            </a:r>
            <a:r>
              <a:rPr b="1" i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1" lang="en-US" sz="180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”]</a:t>
            </a:r>
            <a:endParaRPr/>
          </a:p>
          <a:p>
            <a:pPr indent="-342786" lvl="0" marL="342786" rtl="0" algn="l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Allows a single submit file shared by all B jobs, rather than one submit file for each JOB.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4729945" y="2686610"/>
            <a:ext cx="99418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2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4849480" y="3078111"/>
            <a:ext cx="3970992" cy="15708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InitialDir =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arguments =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$(data)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.csv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$(opt)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queue				</a:t>
            </a:r>
            <a:endParaRPr b="1"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635247" y="3049672"/>
            <a:ext cx="3936753" cy="1754326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 data=”B1” opt=“10”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 data=“B2” opt=“12”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B3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 data=“B3” opt=“14”</a:t>
            </a:r>
            <a:endParaRPr/>
          </a:p>
        </p:txBody>
      </p:sp>
      <p:sp>
        <p:nvSpPr>
          <p:cNvPr id="378" name="Google Shape;378;p36"/>
          <p:cNvSpPr txBox="1"/>
          <p:nvPr/>
        </p:nvSpPr>
        <p:spPr>
          <a:xfrm>
            <a:off x="611560" y="2672299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1400877" y="51470"/>
            <a:ext cx="698754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SPLICE</a:t>
            </a:r>
            <a:r>
              <a:rPr lang="en-US" sz="2800"/>
              <a:t> subsets of a DAG to simplify lengthy DAG files</a:t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888084" y="1591894"/>
            <a:ext cx="2603796" cy="1323439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SPLICE B B.spl</a:t>
            </a:r>
            <a:endParaRPr b="1" sz="1600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C</a:t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864397" y="1214521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876767" y="3337783"/>
            <a:ext cx="2603796" cy="1077218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853081" y="2960410"/>
            <a:ext cx="99418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B.spl</a:t>
            </a:r>
            <a:endParaRPr b="1" sz="2100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89" name="Google Shape;3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008" y="1046220"/>
            <a:ext cx="3536480" cy="382838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395" name="Google Shape;3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72" y="945438"/>
            <a:ext cx="3396193" cy="400032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 txBox="1"/>
          <p:nvPr>
            <p:ph type="title"/>
          </p:nvPr>
        </p:nvSpPr>
        <p:spPr>
          <a:xfrm>
            <a:off x="1400877" y="51470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 nested </a:t>
            </a:r>
            <a:r>
              <a:rPr b="1" lang="en-US" sz="2800"/>
              <a:t>SPLICE</a:t>
            </a:r>
            <a:r>
              <a:rPr lang="en-US" sz="2800"/>
              <a:t>s with </a:t>
            </a:r>
            <a:r>
              <a:rPr b="1" lang="en-US" sz="2800"/>
              <a:t>DIR to achieve templating</a:t>
            </a:r>
            <a:endParaRPr sz="2800"/>
          </a:p>
        </p:txBody>
      </p:sp>
      <p:sp>
        <p:nvSpPr>
          <p:cNvPr id="397" name="Google Shape;397;p38"/>
          <p:cNvSpPr txBox="1"/>
          <p:nvPr/>
        </p:nvSpPr>
        <p:spPr>
          <a:xfrm>
            <a:off x="1126933" y="1096650"/>
            <a:ext cx="87716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15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1115617" y="2521072"/>
            <a:ext cx="76174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89D2"/>
                </a:solidFill>
                <a:latin typeface="Courier"/>
                <a:ea typeface="Courier"/>
                <a:cs typeface="Courier"/>
                <a:sym typeface="Courier"/>
              </a:rPr>
              <a:t>B.spl</a:t>
            </a:r>
            <a:endParaRPr b="1" sz="1500">
              <a:solidFill>
                <a:srgbClr val="2F89D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1150620" y="1366861"/>
            <a:ext cx="3290115" cy="1169551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 DIR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 B.spl DIR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 DIR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</a:t>
            </a:r>
            <a:endParaRPr i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CHILD C</a:t>
            </a:r>
            <a:endParaRPr/>
          </a:p>
        </p:txBody>
      </p:sp>
      <p:sp>
        <p:nvSpPr>
          <p:cNvPr id="400" name="Google Shape;400;p38"/>
          <p:cNvSpPr txBox="1"/>
          <p:nvPr/>
        </p:nvSpPr>
        <p:spPr>
          <a:xfrm>
            <a:off x="1139303" y="2769852"/>
            <a:ext cx="3290115" cy="954107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B1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B2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</a:t>
            </a:r>
            <a:r>
              <a:rPr b="1" i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</a:t>
            </a:r>
            <a:r>
              <a:rPr i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1115616" y="3717609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5CC1"/>
                </a:solidFill>
                <a:latin typeface="Courier"/>
                <a:ea typeface="Courier"/>
                <a:cs typeface="Courier"/>
                <a:sym typeface="Courier"/>
              </a:rPr>
              <a:t>inner.spl</a:t>
            </a:r>
            <a:endParaRPr b="1" sz="1500">
              <a:solidFill>
                <a:srgbClr val="005CC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1139303" y="3966390"/>
            <a:ext cx="3290115" cy="738664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1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2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1 CHILD 2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/>
          <p:nvPr/>
        </p:nvSpPr>
        <p:spPr>
          <a:xfrm>
            <a:off x="5056569" y="1840380"/>
            <a:ext cx="3475871" cy="27475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my.dag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A/ A.sub   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 job files)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B/ </a:t>
            </a:r>
            <a:r>
              <a:rPr b="1" lang="en-US" sz="1600">
                <a:solidFill>
                  <a:srgbClr val="2F89D2"/>
                </a:solidFill>
                <a:latin typeface="Courier"/>
                <a:ea typeface="Courier"/>
                <a:cs typeface="Courier"/>
                <a:sym typeface="Courier"/>
              </a:rPr>
              <a:t>B.spl   </a:t>
            </a:r>
            <a:r>
              <a:rPr b="1" lang="en-US" sz="1600">
                <a:solidFill>
                  <a:srgbClr val="005CC1"/>
                </a:solidFill>
                <a:latin typeface="Courier"/>
                <a:ea typeface="Courier"/>
                <a:cs typeface="Courier"/>
                <a:sym typeface="Courier"/>
              </a:rPr>
              <a:t>inner.spl</a:t>
            </a:r>
            <a:endParaRPr b="1" sz="1600">
              <a:solidFill>
                <a:srgbClr val="005CC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1.sub   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B1/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(1-2 job files)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B2/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(1-2 job files)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B</a:t>
            </a:r>
            <a:r>
              <a:rPr b="1"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(1-2 job files)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C/ C.sub   </a:t>
            </a:r>
            <a:r>
              <a:rPr i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(C job files)</a:t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4842253" y="1448879"/>
            <a:ext cx="180369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(dag_dir)/</a:t>
            </a:r>
            <a:endParaRPr/>
          </a:p>
        </p:txBody>
      </p:sp>
      <p:sp>
        <p:nvSpPr>
          <p:cNvPr id="409" name="Google Shape;409;p39"/>
          <p:cNvSpPr txBox="1"/>
          <p:nvPr>
            <p:ph type="title"/>
          </p:nvPr>
        </p:nvSpPr>
        <p:spPr>
          <a:xfrm>
            <a:off x="1400877" y="51470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 nested </a:t>
            </a:r>
            <a:r>
              <a:rPr b="1" lang="en-US" sz="2800"/>
              <a:t>SPLICE</a:t>
            </a:r>
            <a:r>
              <a:rPr lang="en-US" sz="2800"/>
              <a:t>s with </a:t>
            </a:r>
            <a:r>
              <a:rPr b="1" lang="en-US" sz="2800"/>
              <a:t>DIR to achieve templating</a:t>
            </a:r>
            <a:endParaRPr sz="2800"/>
          </a:p>
        </p:txBody>
      </p:sp>
      <p:sp>
        <p:nvSpPr>
          <p:cNvPr id="410" name="Google Shape;410;p39"/>
          <p:cNvSpPr txBox="1"/>
          <p:nvPr/>
        </p:nvSpPr>
        <p:spPr>
          <a:xfrm>
            <a:off x="1126933" y="1096650"/>
            <a:ext cx="87716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15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1115617" y="2521072"/>
            <a:ext cx="76174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89D2"/>
                </a:solidFill>
                <a:latin typeface="Courier"/>
                <a:ea typeface="Courier"/>
                <a:cs typeface="Courier"/>
                <a:sym typeface="Courier"/>
              </a:rPr>
              <a:t>B.spl</a:t>
            </a:r>
            <a:endParaRPr b="1" sz="1500">
              <a:solidFill>
                <a:srgbClr val="2F89D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1150620" y="1366861"/>
            <a:ext cx="3290115" cy="1169551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 DIR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 B.spl DIR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 DIR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</a:t>
            </a:r>
            <a:endParaRPr i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CHILD C</a:t>
            </a:r>
            <a:endParaRPr/>
          </a:p>
        </p:txBody>
      </p:sp>
      <p:sp>
        <p:nvSpPr>
          <p:cNvPr id="413" name="Google Shape;413;p39"/>
          <p:cNvSpPr txBox="1"/>
          <p:nvPr/>
        </p:nvSpPr>
        <p:spPr>
          <a:xfrm>
            <a:off x="1139303" y="2769852"/>
            <a:ext cx="3290115" cy="954107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B1 </a:t>
            </a: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B2 </a:t>
            </a: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SPLICE B</a:t>
            </a:r>
            <a:r>
              <a:rPr i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../inner.spl DIR B</a:t>
            </a:r>
            <a:r>
              <a:rPr b="1" i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1115616" y="3717609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5CC1"/>
                </a:solidFill>
                <a:latin typeface="Courier"/>
                <a:ea typeface="Courier"/>
                <a:cs typeface="Courier"/>
                <a:sym typeface="Courier"/>
              </a:rPr>
              <a:t>inner.spl</a:t>
            </a:r>
            <a:endParaRPr b="1" sz="1500">
              <a:solidFill>
                <a:srgbClr val="005CC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1139303" y="3966390"/>
            <a:ext cx="3290115" cy="738664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1 </a:t>
            </a: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2 </a:t>
            </a: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../2.sub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1 CHILD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 = ”directed acyclic graph”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539552" y="1200151"/>
            <a:ext cx="4792371" cy="3482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77500" lnSpcReduction="20000"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topological ordering of vertices (“</a:t>
            </a:r>
            <a:r>
              <a:rPr b="1" lang="en-US">
                <a:solidFill>
                  <a:srgbClr val="00B0F0"/>
                </a:solidFill>
              </a:rPr>
              <a:t>nodes</a:t>
            </a:r>
            <a:r>
              <a:rPr lang="en-US"/>
              <a:t>”) is established by directional connections (“</a:t>
            </a:r>
            <a:r>
              <a:rPr b="1" lang="en-US">
                <a:solidFill>
                  <a:srgbClr val="2F7CDE"/>
                </a:solidFill>
              </a:rPr>
              <a:t>edges</a:t>
            </a:r>
            <a:r>
              <a:rPr lang="en-US"/>
              <a:t>”)</a:t>
            </a:r>
            <a:endParaRPr/>
          </a:p>
          <a:p>
            <a:pPr indent="-342786" lvl="0" marL="342786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“acyclic” aspect requires a start and end, with no looped repetition</a:t>
            </a:r>
            <a:endParaRPr/>
          </a:p>
          <a:p>
            <a:pPr indent="-285654" lvl="1" marL="742701" rtl="0" algn="l">
              <a:spcBef>
                <a:spcPts val="434"/>
              </a:spcBef>
              <a:spcAft>
                <a:spcPts val="0"/>
              </a:spcAft>
              <a:buSzPct val="100000"/>
              <a:buChar char="−"/>
            </a:pPr>
            <a:r>
              <a:rPr lang="en-US"/>
              <a:t>can contain cyclic subcomponents, covered in later slides for DAG workflows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725392" y="4854182"/>
            <a:ext cx="387905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wikipedia.org/wiki/Directed_acyclic_graph</a:t>
            </a:r>
            <a:endParaRPr b="0" i="0" sz="1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096" y="1131591"/>
            <a:ext cx="3312368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5416675" y="4406066"/>
            <a:ext cx="324703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Wikimedia Commons</a:t>
            </a:r>
            <a:endParaRPr/>
          </a:p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>
            <p:ph type="title"/>
          </p:nvPr>
        </p:nvSpPr>
        <p:spPr>
          <a:xfrm>
            <a:off x="1403648" y="51470"/>
            <a:ext cx="698754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What if some DAG components can’t be known at submit time?</a:t>
            </a:r>
            <a:endParaRPr/>
          </a:p>
        </p:txBody>
      </p:sp>
      <p:sp>
        <p:nvSpPr>
          <p:cNvPr id="421" name="Google Shape;421;p41"/>
          <p:cNvSpPr txBox="1"/>
          <p:nvPr>
            <p:ph idx="1" type="body"/>
          </p:nvPr>
        </p:nvSpPr>
        <p:spPr>
          <a:xfrm>
            <a:off x="5724128" y="2253546"/>
            <a:ext cx="2565480" cy="190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</a:rPr>
              <a:t>If</a:t>
            </a:r>
            <a:r>
              <a:rPr i="1" lang="en-US" sz="2800">
                <a:solidFill>
                  <a:schemeClr val="dk1"/>
                </a:solidFill>
              </a:rPr>
              <a:t> N</a:t>
            </a:r>
            <a:r>
              <a:rPr lang="en-US" sz="2800">
                <a:solidFill>
                  <a:schemeClr val="dk1"/>
                </a:solidFill>
              </a:rPr>
              <a:t> can only be determined as part of the work of </a:t>
            </a:r>
            <a:r>
              <a:rPr b="1" lang="en-US" sz="2800">
                <a:solidFill>
                  <a:srgbClr val="7030A0"/>
                </a:solidFill>
              </a:rPr>
              <a:t>A</a:t>
            </a:r>
            <a:r>
              <a:rPr lang="en-US" sz="2800">
                <a:solidFill>
                  <a:schemeClr val="dk1"/>
                </a:solidFill>
              </a:rPr>
              <a:t> …</a:t>
            </a:r>
            <a:endParaRPr i="1" sz="2800">
              <a:solidFill>
                <a:schemeClr val="dk1"/>
              </a:solidFill>
            </a:endParaRPr>
          </a:p>
        </p:txBody>
      </p:sp>
      <p:pic>
        <p:nvPicPr>
          <p:cNvPr id="422" name="Google Shape;4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059582"/>
            <a:ext cx="4988918" cy="39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1400877" y="51470"/>
            <a:ext cx="643696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b="1" i="1" lang="en-US"/>
              <a:t>SUBDAG</a:t>
            </a:r>
            <a:r>
              <a:rPr lang="en-US"/>
              <a:t> within a DAG</a:t>
            </a:r>
            <a:endParaRPr/>
          </a:p>
        </p:txBody>
      </p:sp>
      <p:sp>
        <p:nvSpPr>
          <p:cNvPr id="429" name="Google Shape;429;p42"/>
          <p:cNvSpPr txBox="1"/>
          <p:nvPr/>
        </p:nvSpPr>
        <p:spPr>
          <a:xfrm>
            <a:off x="963337" y="1131590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952021" y="2960410"/>
            <a:ext cx="275588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B.dag</a:t>
            </a: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(written by </a:t>
            </a:r>
            <a:r>
              <a:rPr b="1" lang="en-US" sz="21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431" name="Google Shape;4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1032648"/>
            <a:ext cx="3574983" cy="3821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/>
          <p:cNvSpPr txBox="1"/>
          <p:nvPr/>
        </p:nvSpPr>
        <p:spPr>
          <a:xfrm>
            <a:off x="1012520" y="1508963"/>
            <a:ext cx="3055423" cy="1323439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SUBDAG EXTERNAL B B.dag</a:t>
            </a:r>
            <a:endParaRPr b="1" sz="1600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C</a:t>
            </a:r>
            <a:endParaRPr/>
          </a:p>
        </p:txBody>
      </p:sp>
      <p:sp>
        <p:nvSpPr>
          <p:cNvPr id="433" name="Google Shape;433;p42"/>
          <p:cNvSpPr txBox="1"/>
          <p:nvPr/>
        </p:nvSpPr>
        <p:spPr>
          <a:xfrm>
            <a:off x="989696" y="3337783"/>
            <a:ext cx="2603796" cy="1015663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</a:t>
            </a:r>
            <a:r>
              <a:rPr i="1"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</a:t>
            </a:r>
            <a:r>
              <a:rPr i="1"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.sub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4" name="Google Shape;434;p4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type="title"/>
          </p:nvPr>
        </p:nvSpPr>
        <p:spPr>
          <a:xfrm>
            <a:off x="1400877" y="51470"/>
            <a:ext cx="684353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 a </a:t>
            </a:r>
            <a:r>
              <a:rPr b="1" i="1" lang="en-US" sz="2800"/>
              <a:t>SUBDAG</a:t>
            </a:r>
            <a:r>
              <a:rPr lang="en-US" sz="2800"/>
              <a:t> to achieve a Cyclic Component within a DAG</a:t>
            </a:r>
            <a:endParaRPr/>
          </a:p>
        </p:txBody>
      </p:sp>
      <p:sp>
        <p:nvSpPr>
          <p:cNvPr id="440" name="Google Shape;440;p43"/>
          <p:cNvSpPr txBox="1"/>
          <p:nvPr/>
        </p:nvSpPr>
        <p:spPr>
          <a:xfrm>
            <a:off x="1920361" y="2805106"/>
            <a:ext cx="3299711" cy="1815882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A.sub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SUBDAG EXTERNAL B B.dag</a:t>
            </a:r>
            <a:endParaRPr b="1" sz="1600">
              <a:solidFill>
                <a:srgbClr val="1C6C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SCRIPT POST B iterateB.sh</a:t>
            </a:r>
            <a:endParaRPr b="1" sz="1600">
              <a:solidFill>
                <a:srgbClr val="1C6C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RETRY B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C.sub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CHILD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CHILD C</a:t>
            </a:r>
            <a:endParaRPr/>
          </a:p>
        </p:txBody>
      </p:sp>
      <p:sp>
        <p:nvSpPr>
          <p:cNvPr id="441" name="Google Shape;441;p43"/>
          <p:cNvSpPr txBox="1"/>
          <p:nvPr/>
        </p:nvSpPr>
        <p:spPr>
          <a:xfrm>
            <a:off x="1896674" y="2427734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2" name="Google Shape;442;p43"/>
          <p:cNvSpPr txBox="1"/>
          <p:nvPr>
            <p:ph idx="1" type="body"/>
          </p:nvPr>
        </p:nvSpPr>
        <p:spPr>
          <a:xfrm>
            <a:off x="611560" y="1131590"/>
            <a:ext cx="5256584" cy="138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POST script determines whether another iteration is necessary; if so, exits non-zero</a:t>
            </a:r>
            <a:endParaRPr/>
          </a:p>
          <a:p>
            <a:pPr indent="-342786" lvl="0" marL="342786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RETRY applies to entire SUBDAG, which may include multiple, sequential nodes</a:t>
            </a:r>
            <a:endParaRPr/>
          </a:p>
        </p:txBody>
      </p:sp>
      <p:pic>
        <p:nvPicPr>
          <p:cNvPr id="443" name="Google Shape;4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0186" y="987574"/>
            <a:ext cx="2411314" cy="393641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More in the </a:t>
            </a:r>
            <a:r>
              <a:rPr lang="en-US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HTCondor Manual</a:t>
            </a:r>
            <a:r>
              <a:rPr lang="en-US">
                <a:solidFill>
                  <a:schemeClr val="dk2"/>
                </a:solidFill>
              </a:rPr>
              <a:t>!!!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DAGMan Exercises!</a:t>
            </a:r>
            <a:endParaRPr/>
          </a:p>
        </p:txBody>
      </p:sp>
      <p:sp>
        <p:nvSpPr>
          <p:cNvPr id="455" name="Google Shape;455;p45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Essential: Exercises 1-4</a:t>
            </a:r>
            <a:endParaRPr/>
          </a:p>
          <a:p>
            <a:pPr indent="-342786" lvl="0" marL="342786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Ask questions! ‘See you in Slack!</a:t>
            </a:r>
            <a:endParaRPr/>
          </a:p>
        </p:txBody>
      </p:sp>
      <p:sp>
        <p:nvSpPr>
          <p:cNvPr id="456" name="Google Shape;456;p4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WORKFLOWS WITH DAGMAN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DAGMan in the HTCondor Manual</a:t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2627784" y="4866501"/>
            <a:ext cx="5688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https://htcondor.readthedocs.io/en/latest/automated-workflows/index.html</a:t>
            </a:r>
            <a:r>
              <a:rPr lang="en-US" sz="1200"/>
              <a:t> </a:t>
            </a:r>
            <a:endParaRPr/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, email&#10;&#10;Description automatically generated"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572" y="935432"/>
            <a:ext cx="6654702" cy="386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HTC Workflow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467544" y="1209294"/>
            <a:ext cx="4759245" cy="374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User must communicate the “nodes” and directional “edges” of the DAG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96" y="1031851"/>
            <a:ext cx="31877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1400875" y="51475"/>
            <a:ext cx="7548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Example for this Tutorial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467544" y="1209294"/>
            <a:ext cx="4759245" cy="374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786" lvl="0" marL="342786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/>
              <a:t>The DAG input file will </a:t>
            </a:r>
            <a:r>
              <a:rPr lang="en-US"/>
              <a:t>communicate the “nodes” and directional “edges” of the DAG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763" y="1059582"/>
            <a:ext cx="3572043" cy="37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/>
        </p:nvSpPr>
        <p:spPr>
          <a:xfrm>
            <a:off x="779263" y="1436955"/>
            <a:ext cx="3432697" cy="2031325"/>
          </a:xfrm>
          <a:prstGeom prst="rect">
            <a:avLst/>
          </a:prstGeom>
          <a:solidFill>
            <a:srgbClr val="FDF0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B2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B3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B3.sub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C.sub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CHILD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B1 B2 B3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/>
          </a:p>
        </p:txBody>
      </p:sp>
      <p:sp>
        <p:nvSpPr>
          <p:cNvPr id="131" name="Google Shape;131;p9"/>
          <p:cNvSpPr txBox="1"/>
          <p:nvPr/>
        </p:nvSpPr>
        <p:spPr>
          <a:xfrm>
            <a:off x="755576" y="1059582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707255" y="3723878"/>
            <a:ext cx="4152777" cy="81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92500" lnSpcReduction="20000"/>
          </a:bodyPr>
          <a:lstStyle/>
          <a:p>
            <a:pPr indent="-342817" lvl="0" marL="342786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100"/>
              <a:t>Node names will be used by various DAG features to modify their execution by DAGMan.</a:t>
            </a:r>
            <a:endParaRPr/>
          </a:p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1400877" y="-20538"/>
            <a:ext cx="73475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Basic DAG input file: </a:t>
            </a:r>
            <a:br>
              <a:rPr lang="en-US" sz="2800"/>
            </a:br>
            <a:r>
              <a:rPr b="1" i="1" lang="en-US" sz="2800"/>
              <a:t>JOB</a:t>
            </a:r>
            <a:r>
              <a:rPr lang="en-US" sz="2800"/>
              <a:t> nodes, </a:t>
            </a:r>
            <a:r>
              <a:rPr b="1" i="1" lang="en-US" sz="2800"/>
              <a:t>PARENT-CHILD</a:t>
            </a:r>
            <a:r>
              <a:rPr b="1" lang="en-US" sz="2800"/>
              <a:t> </a:t>
            </a:r>
            <a:r>
              <a:rPr lang="en-US" sz="2800"/>
              <a:t>edges </a:t>
            </a:r>
            <a:endParaRPr/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763" y="1059582"/>
            <a:ext cx="3572043" cy="37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2014-07-06T23:55:21Z</dcterms:created>
  <dc:creator>gthain</dc:creator>
</cp:coreProperties>
</file>