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2" r:id="rId4"/>
    <p:sldId id="259" r:id="rId5"/>
    <p:sldId id="325" r:id="rId6"/>
    <p:sldId id="263" r:id="rId7"/>
    <p:sldId id="261" r:id="rId8"/>
    <p:sldId id="324" r:id="rId9"/>
    <p:sldId id="260" r:id="rId10"/>
    <p:sldId id="264" r:id="rId11"/>
    <p:sldId id="326" r:id="rId12"/>
    <p:sldId id="265" r:id="rId13"/>
    <p:sldId id="266" r:id="rId14"/>
    <p:sldId id="267" r:id="rId15"/>
    <p:sldId id="327" r:id="rId16"/>
    <p:sldId id="309" r:id="rId17"/>
    <p:sldId id="310" r:id="rId18"/>
    <p:sldId id="311" r:id="rId19"/>
    <p:sldId id="312" r:id="rId20"/>
    <p:sldId id="313" r:id="rId21"/>
    <p:sldId id="319" r:id="rId22"/>
    <p:sldId id="314" r:id="rId23"/>
    <p:sldId id="315" r:id="rId24"/>
    <p:sldId id="316" r:id="rId25"/>
    <p:sldId id="323" r:id="rId26"/>
    <p:sldId id="317" r:id="rId27"/>
    <p:sldId id="318" r:id="rId28"/>
    <p:sldId id="328" r:id="rId29"/>
    <p:sldId id="329" r:id="rId30"/>
    <p:sldId id="322" r:id="rId31"/>
    <p:sldId id="330" r:id="rId32"/>
    <p:sldId id="289" r:id="rId33"/>
    <p:sldId id="320" r:id="rId34"/>
    <p:sldId id="256" r:id="rId35"/>
    <p:sldId id="3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467CF-4B92-6E44-99F7-30E2DD2A4649}" v="76" dt="2023-08-10T02:48:50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5872"/>
  </p:normalViewPr>
  <p:slideViewPr>
    <p:cSldViewPr snapToGrid="0">
      <p:cViewPr varScale="1">
        <p:scale>
          <a:sx n="113" d="100"/>
          <a:sy n="113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wmic Islam" userId="757366e6-01c6-4e48-9747-b7cfbbf703f9" providerId="ADAL" clId="{A6D467CF-4B92-6E44-99F7-30E2DD2A4649}"/>
    <pc:docChg chg="undo custSel addSld modSld modMainMaster">
      <pc:chgData name="Showmic Islam" userId="757366e6-01c6-4e48-9747-b7cfbbf703f9" providerId="ADAL" clId="{A6D467CF-4B92-6E44-99F7-30E2DD2A4649}" dt="2023-08-10T15:56:49.361" v="277" actId="20577"/>
      <pc:docMkLst>
        <pc:docMk/>
      </pc:docMkLst>
      <pc:sldChg chg="modSp mod">
        <pc:chgData name="Showmic Islam" userId="757366e6-01c6-4e48-9747-b7cfbbf703f9" providerId="ADAL" clId="{A6D467CF-4B92-6E44-99F7-30E2DD2A4649}" dt="2023-08-10T15:56:49.361" v="277" actId="20577"/>
        <pc:sldMkLst>
          <pc:docMk/>
          <pc:sldMk cId="2957576104" sldId="256"/>
        </pc:sldMkLst>
        <pc:spChg chg="mod">
          <ac:chgData name="Showmic Islam" userId="757366e6-01c6-4e48-9747-b7cfbbf703f9" providerId="ADAL" clId="{A6D467CF-4B92-6E44-99F7-30E2DD2A4649}" dt="2023-08-10T15:56:12.990" v="202" actId="20577"/>
          <ac:spMkLst>
            <pc:docMk/>
            <pc:sldMk cId="2957576104" sldId="256"/>
            <ac:spMk id="2" creationId="{676A4B0C-D57C-86B8-4DBC-3B7FB716ADD4}"/>
          </ac:spMkLst>
        </pc:spChg>
        <pc:spChg chg="mod">
          <ac:chgData name="Showmic Islam" userId="757366e6-01c6-4e48-9747-b7cfbbf703f9" providerId="ADAL" clId="{A6D467CF-4B92-6E44-99F7-30E2DD2A4649}" dt="2023-08-10T15:56:49.361" v="277" actId="20577"/>
          <ac:spMkLst>
            <pc:docMk/>
            <pc:sldMk cId="2957576104" sldId="256"/>
            <ac:spMk id="3" creationId="{A20CBC50-2C22-43C0-E9D6-FA85678A5D4B}"/>
          </ac:spMkLst>
        </pc:spChg>
      </pc:sldChg>
      <pc:sldChg chg="addSp delSp modSp mod">
        <pc:chgData name="Showmic Islam" userId="757366e6-01c6-4e48-9747-b7cfbbf703f9" providerId="ADAL" clId="{A6D467CF-4B92-6E44-99F7-30E2DD2A4649}" dt="2023-08-10T03:11:13.631" v="50" actId="478"/>
        <pc:sldMkLst>
          <pc:docMk/>
          <pc:sldMk cId="676825622" sldId="260"/>
        </pc:sldMkLst>
        <pc:spChg chg="add del mod">
          <ac:chgData name="Showmic Islam" userId="757366e6-01c6-4e48-9747-b7cfbbf703f9" providerId="ADAL" clId="{A6D467CF-4B92-6E44-99F7-30E2DD2A4649}" dt="2023-08-10T03:11:13.631" v="50" actId="478"/>
          <ac:spMkLst>
            <pc:docMk/>
            <pc:sldMk cId="676825622" sldId="260"/>
            <ac:spMk id="23" creationId="{6A59CC9F-12F2-67E5-AE30-7B6443F9A319}"/>
          </ac:spMkLst>
        </pc:spChg>
      </pc:sldChg>
      <pc:sldChg chg="modSp mod">
        <pc:chgData name="Showmic Islam" userId="757366e6-01c6-4e48-9747-b7cfbbf703f9" providerId="ADAL" clId="{A6D467CF-4B92-6E44-99F7-30E2DD2A4649}" dt="2023-08-10T02:47:18.680" v="23" actId="14100"/>
        <pc:sldMkLst>
          <pc:docMk/>
          <pc:sldMk cId="2032564896" sldId="312"/>
        </pc:sldMkLst>
        <pc:spChg chg="mod">
          <ac:chgData name="Showmic Islam" userId="757366e6-01c6-4e48-9747-b7cfbbf703f9" providerId="ADAL" clId="{A6D467CF-4B92-6E44-99F7-30E2DD2A4649}" dt="2023-08-10T02:47:03.551" v="21" actId="20577"/>
          <ac:spMkLst>
            <pc:docMk/>
            <pc:sldMk cId="2032564896" sldId="312"/>
            <ac:spMk id="18" creationId="{E1540E21-3040-7540-8C1F-0BCB5CF038FA}"/>
          </ac:spMkLst>
        </pc:spChg>
        <pc:cxnChg chg="mod">
          <ac:chgData name="Showmic Islam" userId="757366e6-01c6-4e48-9747-b7cfbbf703f9" providerId="ADAL" clId="{A6D467CF-4B92-6E44-99F7-30E2DD2A4649}" dt="2023-08-10T02:47:18.680" v="23" actId="14100"/>
          <ac:cxnSpMkLst>
            <pc:docMk/>
            <pc:sldMk cId="2032564896" sldId="312"/>
            <ac:cxnSpMk id="23" creationId="{6FB4155D-6EB7-1C49-B650-4971721B0850}"/>
          </ac:cxnSpMkLst>
        </pc:cxnChg>
      </pc:sldChg>
      <pc:sldChg chg="modSp mod">
        <pc:chgData name="Showmic Islam" userId="757366e6-01c6-4e48-9747-b7cfbbf703f9" providerId="ADAL" clId="{A6D467CF-4B92-6E44-99F7-30E2DD2A4649}" dt="2023-08-10T02:47:42.964" v="27" actId="113"/>
        <pc:sldMkLst>
          <pc:docMk/>
          <pc:sldMk cId="582660571" sldId="313"/>
        </pc:sldMkLst>
        <pc:spChg chg="mod">
          <ac:chgData name="Showmic Islam" userId="757366e6-01c6-4e48-9747-b7cfbbf703f9" providerId="ADAL" clId="{A6D467CF-4B92-6E44-99F7-30E2DD2A4649}" dt="2023-08-10T02:47:42.964" v="27" actId="113"/>
          <ac:spMkLst>
            <pc:docMk/>
            <pc:sldMk cId="582660571" sldId="313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47:57.603" v="30" actId="20577"/>
        <pc:sldMkLst>
          <pc:docMk/>
          <pc:sldMk cId="1062532421" sldId="314"/>
        </pc:sldMkLst>
        <pc:spChg chg="mod">
          <ac:chgData name="Showmic Islam" userId="757366e6-01c6-4e48-9747-b7cfbbf703f9" providerId="ADAL" clId="{A6D467CF-4B92-6E44-99F7-30E2DD2A4649}" dt="2023-08-10T02:47:57.603" v="30" actId="20577"/>
          <ac:spMkLst>
            <pc:docMk/>
            <pc:sldMk cId="1062532421" sldId="314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48:05.853" v="33" actId="20577"/>
        <pc:sldMkLst>
          <pc:docMk/>
          <pc:sldMk cId="77505256" sldId="315"/>
        </pc:sldMkLst>
        <pc:spChg chg="mod">
          <ac:chgData name="Showmic Islam" userId="757366e6-01c6-4e48-9747-b7cfbbf703f9" providerId="ADAL" clId="{A6D467CF-4B92-6E44-99F7-30E2DD2A4649}" dt="2023-08-10T02:48:05.853" v="33" actId="20577"/>
          <ac:spMkLst>
            <pc:docMk/>
            <pc:sldMk cId="77505256" sldId="315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49:00.110" v="41" actId="113"/>
        <pc:sldMkLst>
          <pc:docMk/>
          <pc:sldMk cId="217147553" sldId="316"/>
        </pc:sldMkLst>
        <pc:spChg chg="mod">
          <ac:chgData name="Showmic Islam" userId="757366e6-01c6-4e48-9747-b7cfbbf703f9" providerId="ADAL" clId="{A6D467CF-4B92-6E44-99F7-30E2DD2A4649}" dt="2023-08-10T02:48:15.995" v="36" actId="20577"/>
          <ac:spMkLst>
            <pc:docMk/>
            <pc:sldMk cId="217147553" sldId="316"/>
            <ac:spMk id="18" creationId="{E1540E21-3040-7540-8C1F-0BCB5CF038FA}"/>
          </ac:spMkLst>
        </pc:spChg>
        <pc:spChg chg="mod">
          <ac:chgData name="Showmic Islam" userId="757366e6-01c6-4e48-9747-b7cfbbf703f9" providerId="ADAL" clId="{A6D467CF-4B92-6E44-99F7-30E2DD2A4649}" dt="2023-08-10T02:49:00.110" v="41" actId="113"/>
          <ac:spMkLst>
            <pc:docMk/>
            <pc:sldMk cId="217147553" sldId="316"/>
            <ac:spMk id="21" creationId="{0E7C46AC-C933-4F49-9976-4D032F1B8146}"/>
          </ac:spMkLst>
        </pc:spChg>
        <pc:picChg chg="mod">
          <ac:chgData name="Showmic Islam" userId="757366e6-01c6-4e48-9747-b7cfbbf703f9" providerId="ADAL" clId="{A6D467CF-4B92-6E44-99F7-30E2DD2A4649}" dt="2023-08-10T02:48:50.094" v="40" actId="167"/>
          <ac:picMkLst>
            <pc:docMk/>
            <pc:sldMk cId="217147553" sldId="316"/>
            <ac:picMk id="8" creationId="{75501F35-0116-A171-A86B-11EC47D26A2A}"/>
          </ac:picMkLst>
        </pc:picChg>
      </pc:sldChg>
      <pc:sldChg chg="modSp mod">
        <pc:chgData name="Showmic Islam" userId="757366e6-01c6-4e48-9747-b7cfbbf703f9" providerId="ADAL" clId="{A6D467CF-4B92-6E44-99F7-30E2DD2A4649}" dt="2023-08-10T02:49:08.452" v="45" actId="20577"/>
        <pc:sldMkLst>
          <pc:docMk/>
          <pc:sldMk cId="183644291" sldId="317"/>
        </pc:sldMkLst>
        <pc:spChg chg="mod">
          <ac:chgData name="Showmic Islam" userId="757366e6-01c6-4e48-9747-b7cfbbf703f9" providerId="ADAL" clId="{A6D467CF-4B92-6E44-99F7-30E2DD2A4649}" dt="2023-08-10T02:49:08.452" v="45" actId="20577"/>
          <ac:spMkLst>
            <pc:docMk/>
            <pc:sldMk cId="183644291" sldId="317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50:05.476" v="47" actId="20577"/>
        <pc:sldMkLst>
          <pc:docMk/>
          <pc:sldMk cId="3407696895" sldId="322"/>
        </pc:sldMkLst>
        <pc:spChg chg="mod">
          <ac:chgData name="Showmic Islam" userId="757366e6-01c6-4e48-9747-b7cfbbf703f9" providerId="ADAL" clId="{A6D467CF-4B92-6E44-99F7-30E2DD2A4649}" dt="2023-08-10T02:50:05.476" v="47" actId="20577"/>
          <ac:spMkLst>
            <pc:docMk/>
            <pc:sldMk cId="3407696895" sldId="322"/>
            <ac:spMk id="5" creationId="{8CA4D7E2-D7C0-8846-9513-DD27C1425B82}"/>
          </ac:spMkLst>
        </pc:spChg>
      </pc:sldChg>
      <pc:sldChg chg="modSp mod">
        <pc:chgData name="Showmic Islam" userId="757366e6-01c6-4e48-9747-b7cfbbf703f9" providerId="ADAL" clId="{A6D467CF-4B92-6E44-99F7-30E2DD2A4649}" dt="2023-08-10T02:45:53.397" v="10" actId="20577"/>
        <pc:sldMkLst>
          <pc:docMk/>
          <pc:sldMk cId="3826605463" sldId="327"/>
        </pc:sldMkLst>
        <pc:spChg chg="mod">
          <ac:chgData name="Showmic Islam" userId="757366e6-01c6-4e48-9747-b7cfbbf703f9" providerId="ADAL" clId="{A6D467CF-4B92-6E44-99F7-30E2DD2A4649}" dt="2023-08-10T02:45:53.397" v="10" actId="20577"/>
          <ac:spMkLst>
            <pc:docMk/>
            <pc:sldMk cId="3826605463" sldId="327"/>
            <ac:spMk id="36" creationId="{AA48F32E-C9CD-C4D4-55B6-003ADE7EE4DD}"/>
          </ac:spMkLst>
        </pc:spChg>
      </pc:sldChg>
      <pc:sldChg chg="modSp mod">
        <pc:chgData name="Showmic Islam" userId="757366e6-01c6-4e48-9747-b7cfbbf703f9" providerId="ADAL" clId="{A6D467CF-4B92-6E44-99F7-30E2DD2A4649}" dt="2023-08-10T15:47:06.937" v="194" actId="255"/>
        <pc:sldMkLst>
          <pc:docMk/>
          <pc:sldMk cId="2390480418" sldId="328"/>
        </pc:sldMkLst>
        <pc:spChg chg="mod">
          <ac:chgData name="Showmic Islam" userId="757366e6-01c6-4e48-9747-b7cfbbf703f9" providerId="ADAL" clId="{A6D467CF-4B92-6E44-99F7-30E2DD2A4649}" dt="2023-08-10T15:47:06.937" v="194" actId="255"/>
          <ac:spMkLst>
            <pc:docMk/>
            <pc:sldMk cId="2390480418" sldId="328"/>
            <ac:spMk id="6" creationId="{14523F5A-B7ED-D247-957F-C5C373B60DDC}"/>
          </ac:spMkLst>
        </pc:spChg>
      </pc:sldChg>
      <pc:sldChg chg="modSp mod">
        <pc:chgData name="Showmic Islam" userId="757366e6-01c6-4e48-9747-b7cfbbf703f9" providerId="ADAL" clId="{A6D467CF-4B92-6E44-99F7-30E2DD2A4649}" dt="2023-08-10T15:04:17.185" v="69" actId="5793"/>
        <pc:sldMkLst>
          <pc:docMk/>
          <pc:sldMk cId="647133026" sldId="329"/>
        </pc:sldMkLst>
        <pc:spChg chg="mod">
          <ac:chgData name="Showmic Islam" userId="757366e6-01c6-4e48-9747-b7cfbbf703f9" providerId="ADAL" clId="{A6D467CF-4B92-6E44-99F7-30E2DD2A4649}" dt="2023-08-10T15:04:17.185" v="69" actId="5793"/>
          <ac:spMkLst>
            <pc:docMk/>
            <pc:sldMk cId="647133026" sldId="329"/>
            <ac:spMk id="3" creationId="{7EBC1B34-A842-4D4A-B944-C8B5B2B8AA88}"/>
          </ac:spMkLst>
        </pc:spChg>
      </pc:sldChg>
      <pc:sldChg chg="modSp new mod">
        <pc:chgData name="Showmic Islam" userId="757366e6-01c6-4e48-9747-b7cfbbf703f9" providerId="ADAL" clId="{A6D467CF-4B92-6E44-99F7-30E2DD2A4649}" dt="2023-08-10T03:22:33.237" v="68" actId="20577"/>
        <pc:sldMkLst>
          <pc:docMk/>
          <pc:sldMk cId="2300671633" sldId="331"/>
        </pc:sldMkLst>
        <pc:spChg chg="mod">
          <ac:chgData name="Showmic Islam" userId="757366e6-01c6-4e48-9747-b7cfbbf703f9" providerId="ADAL" clId="{A6D467CF-4B92-6E44-99F7-30E2DD2A4649}" dt="2023-08-10T03:22:33.237" v="68" actId="20577"/>
          <ac:spMkLst>
            <pc:docMk/>
            <pc:sldMk cId="2300671633" sldId="331"/>
            <ac:spMk id="3" creationId="{831DB1E3-639A-0F04-4753-005C9E401D49}"/>
          </ac:spMkLst>
        </pc:spChg>
      </pc:sldChg>
      <pc:sldMasterChg chg="modSp mod modSldLayout">
        <pc:chgData name="Showmic Islam" userId="757366e6-01c6-4e48-9747-b7cfbbf703f9" providerId="ADAL" clId="{A6D467CF-4B92-6E44-99F7-30E2DD2A4649}" dt="2023-08-10T15:06:43.073" v="120" actId="122"/>
        <pc:sldMasterMkLst>
          <pc:docMk/>
          <pc:sldMasterMk cId="239451429" sldId="2147483648"/>
        </pc:sldMasterMkLst>
        <pc:spChg chg="mod">
          <ac:chgData name="Showmic Islam" userId="757366e6-01c6-4e48-9747-b7cfbbf703f9" providerId="ADAL" clId="{A6D467CF-4B92-6E44-99F7-30E2DD2A4649}" dt="2023-08-10T15:06:43.073" v="120" actId="122"/>
          <ac:spMkLst>
            <pc:docMk/>
            <pc:sldMasterMk cId="239451429" sldId="2147483648"/>
            <ac:spMk id="5" creationId="{CC583736-57DA-9A35-6B3E-A9367461193A}"/>
          </ac:spMkLst>
        </pc:spChg>
        <pc:sldLayoutChg chg="modSp mod">
          <pc:chgData name="Showmic Islam" userId="757366e6-01c6-4e48-9747-b7cfbbf703f9" providerId="ADAL" clId="{A6D467CF-4B92-6E44-99F7-30E2DD2A4649}" dt="2023-08-10T15:05:08.257" v="90" actId="122"/>
          <pc:sldLayoutMkLst>
            <pc:docMk/>
            <pc:sldMasterMk cId="239451429" sldId="2147483648"/>
            <pc:sldLayoutMk cId="2549892761" sldId="2147483650"/>
          </pc:sldLayoutMkLst>
          <pc:spChg chg="mod">
            <ac:chgData name="Showmic Islam" userId="757366e6-01c6-4e48-9747-b7cfbbf703f9" providerId="ADAL" clId="{A6D467CF-4B92-6E44-99F7-30E2DD2A4649}" dt="2023-08-10T15:05:08.257" v="90" actId="122"/>
            <ac:spMkLst>
              <pc:docMk/>
              <pc:sldMasterMk cId="239451429" sldId="2147483648"/>
              <pc:sldLayoutMk cId="2549892761" sldId="2147483650"/>
              <ac:spMk id="5" creationId="{83796FDC-0641-C52F-CA2E-C92B5207A4EC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41.250" v="102" actId="20577"/>
          <pc:sldLayoutMkLst>
            <pc:docMk/>
            <pc:sldMasterMk cId="239451429" sldId="2147483648"/>
            <pc:sldLayoutMk cId="978830568" sldId="2147483651"/>
          </pc:sldLayoutMkLst>
          <pc:spChg chg="mod">
            <ac:chgData name="Showmic Islam" userId="757366e6-01c6-4e48-9747-b7cfbbf703f9" providerId="ADAL" clId="{A6D467CF-4B92-6E44-99F7-30E2DD2A4649}" dt="2023-08-10T15:05:41.250" v="102" actId="20577"/>
            <ac:spMkLst>
              <pc:docMk/>
              <pc:sldMasterMk cId="239451429" sldId="2147483648"/>
              <pc:sldLayoutMk cId="978830568" sldId="2147483651"/>
              <ac:spMk id="5" creationId="{F7EA7D2B-1B11-2E21-54C4-90EE077791CA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35.999" v="99" actId="20577"/>
          <pc:sldLayoutMkLst>
            <pc:docMk/>
            <pc:sldMasterMk cId="239451429" sldId="2147483648"/>
            <pc:sldLayoutMk cId="2165388804" sldId="2147483652"/>
          </pc:sldLayoutMkLst>
          <pc:spChg chg="mod">
            <ac:chgData name="Showmic Islam" userId="757366e6-01c6-4e48-9747-b7cfbbf703f9" providerId="ADAL" clId="{A6D467CF-4B92-6E44-99F7-30E2DD2A4649}" dt="2023-08-10T15:05:35.999" v="99" actId="20577"/>
            <ac:spMkLst>
              <pc:docMk/>
              <pc:sldMasterMk cId="239451429" sldId="2147483648"/>
              <pc:sldLayoutMk cId="2165388804" sldId="2147483652"/>
              <ac:spMk id="6" creationId="{AF066981-DDD1-6FAE-C735-6184D5EAA8BD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48.151" v="105" actId="122"/>
          <pc:sldLayoutMkLst>
            <pc:docMk/>
            <pc:sldMasterMk cId="239451429" sldId="2147483648"/>
            <pc:sldLayoutMk cId="1849596873" sldId="2147483653"/>
          </pc:sldLayoutMkLst>
          <pc:spChg chg="mod">
            <ac:chgData name="Showmic Islam" userId="757366e6-01c6-4e48-9747-b7cfbbf703f9" providerId="ADAL" clId="{A6D467CF-4B92-6E44-99F7-30E2DD2A4649}" dt="2023-08-10T15:05:48.151" v="105" actId="122"/>
            <ac:spMkLst>
              <pc:docMk/>
              <pc:sldMasterMk cId="239451429" sldId="2147483648"/>
              <pc:sldLayoutMk cId="1849596873" sldId="2147483653"/>
              <ac:spMk id="8" creationId="{AEA259F3-9565-25D9-910C-B21F0403C279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53.298" v="108" actId="122"/>
          <pc:sldLayoutMkLst>
            <pc:docMk/>
            <pc:sldMasterMk cId="239451429" sldId="2147483648"/>
            <pc:sldLayoutMk cId="574338741" sldId="2147483654"/>
          </pc:sldLayoutMkLst>
          <pc:spChg chg="mod">
            <ac:chgData name="Showmic Islam" userId="757366e6-01c6-4e48-9747-b7cfbbf703f9" providerId="ADAL" clId="{A6D467CF-4B92-6E44-99F7-30E2DD2A4649}" dt="2023-08-10T15:05:53.298" v="108" actId="122"/>
            <ac:spMkLst>
              <pc:docMk/>
              <pc:sldMasterMk cId="239451429" sldId="2147483648"/>
              <pc:sldLayoutMk cId="574338741" sldId="2147483654"/>
              <ac:spMk id="4" creationId="{F01BAC22-F278-E00B-DD44-4D4FC3C1828A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58.949" v="111" actId="122"/>
          <pc:sldLayoutMkLst>
            <pc:docMk/>
            <pc:sldMasterMk cId="239451429" sldId="2147483648"/>
            <pc:sldLayoutMk cId="2334340355" sldId="2147483655"/>
          </pc:sldLayoutMkLst>
          <pc:spChg chg="mod">
            <ac:chgData name="Showmic Islam" userId="757366e6-01c6-4e48-9747-b7cfbbf703f9" providerId="ADAL" clId="{A6D467CF-4B92-6E44-99F7-30E2DD2A4649}" dt="2023-08-10T15:05:58.949" v="111" actId="122"/>
            <ac:spMkLst>
              <pc:docMk/>
              <pc:sldMasterMk cId="239451429" sldId="2147483648"/>
              <pc:sldLayoutMk cId="2334340355" sldId="2147483655"/>
              <ac:spMk id="3" creationId="{4816FDBA-1024-B714-8932-C7C93A43F793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6:06.976" v="114" actId="122"/>
          <pc:sldLayoutMkLst>
            <pc:docMk/>
            <pc:sldMasterMk cId="239451429" sldId="2147483648"/>
            <pc:sldLayoutMk cId="3746886983" sldId="2147483656"/>
          </pc:sldLayoutMkLst>
          <pc:spChg chg="mod">
            <ac:chgData name="Showmic Islam" userId="757366e6-01c6-4e48-9747-b7cfbbf703f9" providerId="ADAL" clId="{A6D467CF-4B92-6E44-99F7-30E2DD2A4649}" dt="2023-08-10T15:06:06.976" v="114" actId="122"/>
            <ac:spMkLst>
              <pc:docMk/>
              <pc:sldMasterMk cId="239451429" sldId="2147483648"/>
              <pc:sldLayoutMk cId="3746886983" sldId="2147483656"/>
              <ac:spMk id="6" creationId="{31427B19-B6B0-E417-B6FB-8C005D8FBDF4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6:13.604" v="117" actId="122"/>
          <pc:sldLayoutMkLst>
            <pc:docMk/>
            <pc:sldMasterMk cId="239451429" sldId="2147483648"/>
            <pc:sldLayoutMk cId="3948158058" sldId="2147483657"/>
          </pc:sldLayoutMkLst>
          <pc:spChg chg="mod">
            <ac:chgData name="Showmic Islam" userId="757366e6-01c6-4e48-9747-b7cfbbf703f9" providerId="ADAL" clId="{A6D467CF-4B92-6E44-99F7-30E2DD2A4649}" dt="2023-08-10T15:06:13.604" v="117" actId="122"/>
            <ac:spMkLst>
              <pc:docMk/>
              <pc:sldMasterMk cId="239451429" sldId="2147483648"/>
              <pc:sldLayoutMk cId="3948158058" sldId="2147483657"/>
              <ac:spMk id="6" creationId="{8965C313-EB9C-23EB-8BB4-D7CCA37384D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96E3-0FFF-774B-8F6C-BEBCE0F4A37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F9A70-DF13-1F4E-9B70-22473181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submi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ciencegrid.org/virtual-school-2021/materials/#self-checkpointing-for-long-running-jobs" TargetMode="External"/><Relationship Id="rId2" Type="http://schemas.openxmlformats.org/officeDocument/2006/relationships/hyperlink" Target="https://htcondor.readthedocs.io/en/latest/users-manual/self-checkpointing-application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Checkpointing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Showmic Islam</a:t>
            </a:r>
          </a:p>
          <a:p>
            <a:pPr algn="ctr"/>
            <a:r>
              <a:rPr lang="en-US" sz="2800" dirty="0"/>
              <a:t>Research Computing Facilitator@ OSG</a:t>
            </a:r>
          </a:p>
          <a:p>
            <a:pPr algn="ctr"/>
            <a:r>
              <a:rPr lang="en-US" sz="2800" dirty="0"/>
              <a:t>HPC Application Specialist</a:t>
            </a:r>
          </a:p>
          <a:p>
            <a:pPr algn="ctr"/>
            <a:r>
              <a:rPr lang="en-US" sz="2800" dirty="0"/>
              <a:t>Holland Computing Center</a:t>
            </a:r>
          </a:p>
          <a:p>
            <a:pPr algn="ctr"/>
            <a:r>
              <a:rPr lang="en-US" sz="2800" dirty="0"/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B5C33-1446-EEBF-B62D-7C598946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93F0-F33D-1B8A-3438-E899C610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xit-driven self-checkpointing…">
            <a:extLst>
              <a:ext uri="{FF2B5EF4-FFF2-40B4-BE49-F238E27FC236}">
                <a16:creationId xmlns:a16="http://schemas.microsoft.com/office/drawing/2014/main" id="{90C2F2B0-0AAB-E2C3-E5F1-5A5BD19EEF32}"/>
              </a:ext>
            </a:extLst>
          </p:cNvPr>
          <p:cNvSpPr txBox="1">
            <a:spLocks/>
          </p:cNvSpPr>
          <p:nvPr/>
        </p:nvSpPr>
        <p:spPr>
          <a:xfrm>
            <a:off x="956840" y="1325563"/>
            <a:ext cx="9841375" cy="38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 b="1"/>
            </a:pPr>
            <a:r>
              <a:rPr lang="en-US" sz="2400" b="1" dirty="0"/>
              <a:t>Exit-driven self-checkpointing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</a:t>
            </a:r>
            <a:r>
              <a:rPr lang="en-US" dirty="0" err="1"/>
              <a:t>HTCondor</a:t>
            </a:r>
            <a:r>
              <a:rPr lang="en-US" dirty="0"/>
              <a:t> ≥ 8.9.7</a:t>
            </a:r>
          </a:p>
          <a:p>
            <a:pPr lvl="1">
              <a:lnSpc>
                <a:spcPct val="100000"/>
              </a:lnSpc>
            </a:pPr>
            <a:r>
              <a:rPr lang="en-US" i="1" dirty="0" err="1"/>
              <a:t>Waaaay</a:t>
            </a:r>
            <a:r>
              <a:rPr lang="en-US" dirty="0"/>
              <a:t> better for most use cases, esp. in OSG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shown here</a:t>
            </a:r>
          </a:p>
          <a:p>
            <a:pPr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sz="2400" dirty="0">
                <a:latin typeface="Myriad Pro Light"/>
                <a:ea typeface="Myriad Pro Light"/>
                <a:cs typeface="Myriad Pro Light"/>
                <a:sym typeface="Myriad Pro Light"/>
              </a:rPr>
              <a:t>Eviction-driven self-checkpointing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Not even worth talking about for OSG!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Documented in the </a:t>
            </a:r>
            <a:r>
              <a:rPr lang="en-US" dirty="0" err="1">
                <a:latin typeface="Myriad Pro Light"/>
                <a:ea typeface="Myriad Pro Light"/>
                <a:cs typeface="Myriad Pro Light"/>
                <a:sym typeface="Myriad Pro Light"/>
              </a:rPr>
              <a:t>HTCondor</a:t>
            </a: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 Manual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But don’t use it   😁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2E27C-2C1E-2F2B-F541-F89D78EC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Ways to Checkpoint</a:t>
            </a:r>
          </a:p>
        </p:txBody>
      </p:sp>
    </p:spTree>
    <p:extLst>
      <p:ext uri="{BB962C8B-B14F-4D97-AF65-F5344CB8AC3E}">
        <p14:creationId xmlns:p14="http://schemas.microsoft.com/office/powerpoint/2010/main" val="149931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2F95FCB-1017-259E-643C-A44F5DA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18256"/>
            <a:ext cx="11174507" cy="1325563"/>
          </a:xfrm>
        </p:spPr>
        <p:txBody>
          <a:bodyPr/>
          <a:lstStyle/>
          <a:p>
            <a:r>
              <a:rPr lang="en-US" dirty="0"/>
              <a:t>Executable Exits After Checkpoint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141BF-A7D9-E576-CE3F-223E3A51B502}"/>
              </a:ext>
            </a:extLst>
          </p:cNvPr>
          <p:cNvSpPr txBox="1">
            <a:spLocks/>
          </p:cNvSpPr>
          <p:nvPr/>
        </p:nvSpPr>
        <p:spPr>
          <a:xfrm>
            <a:off x="496793" y="4323806"/>
            <a:ext cx="11174507" cy="18531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executable run: </a:t>
            </a:r>
          </a:p>
          <a:p>
            <a:pPr lvl="1"/>
            <a:r>
              <a:rPr lang="en-US" dirty="0"/>
              <a:t>Produces checkpoint file(s)</a:t>
            </a:r>
          </a:p>
          <a:p>
            <a:pPr lvl="1"/>
            <a:r>
              <a:rPr lang="en-US" dirty="0"/>
              <a:t>Exits with a specific code when checkpointing, and a final exit code when done. </a:t>
            </a:r>
          </a:p>
          <a:p>
            <a:r>
              <a:rPr lang="en-US" dirty="0"/>
              <a:t>Note that the executable, on its own, won't run a complete execution. It needs an external process to make it repeat. </a:t>
            </a:r>
          </a:p>
          <a:p>
            <a:pPr lvl="1"/>
            <a:endParaRPr lang="en-US" dirty="0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50E2A3ED-A46C-99E9-4EC0-CE8662F81407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488F55E-8739-176D-3422-ECC2B70FD5B2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3A2AD56-0BF1-BB81-A198-CF851A7467DF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620A-1B50-B302-7263-CC13270605E5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3D63257-0832-104D-0263-C4D7C119F413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CB5613B-BA0A-2FFC-9AB2-B724A85709B4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D1F3C-2F6D-4269-B61A-F9C1339D2EBA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4C1FC16A-3AB7-DFC5-CE6E-9A9671842117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344BA03-1FB9-9BEB-BE9A-8051FAC33A9A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47DC9-C331-44F3-1E28-2EE437344B47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EBAA5FC-C843-2F20-8367-7014C0713903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CC630E7-ECF5-4A48-C3EA-D64CD0FFFF24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B4906-A09A-E53C-2D08-B60EBC3A2CB3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1BB91-0D84-20FB-620D-FC4EF16F613B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BF228378-7107-7CCE-75A4-0CAB55AF2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3A443DBC-3BC4-0EFD-99D7-90356A3F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04F1ADB-77D4-5940-A811-ACCC3D15D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C0072ACC-86DF-D7BD-F835-6B2BFC65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570B1BC5-BADC-BEBA-6E1B-A036A0A4B0C1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932D2DBA-F550-04E1-D7AA-033FA62B96A2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20414CB0-7FC6-474E-A737-26FC2F5E37F0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C7C5391-1DB4-86C1-41FF-DE3E2933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6D68A72-2355-3872-4C52-F680D015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365125"/>
            <a:ext cx="11174507" cy="1325563"/>
          </a:xfrm>
        </p:spPr>
        <p:txBody>
          <a:bodyPr/>
          <a:lstStyle/>
          <a:p>
            <a:r>
              <a:rPr lang="en-US" dirty="0"/>
              <a:t>Save Checkpoint File/Resume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64A0-0CBC-158E-9CA4-B60E834C2DEB}"/>
              </a:ext>
            </a:extLst>
          </p:cNvPr>
          <p:cNvSpPr txBox="1">
            <a:spLocks/>
          </p:cNvSpPr>
          <p:nvPr/>
        </p:nvSpPr>
        <p:spPr>
          <a:xfrm>
            <a:off x="496793" y="4323806"/>
            <a:ext cx="11174507" cy="1853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HTCondor</a:t>
            </a:r>
            <a:r>
              <a:rPr lang="en-US" dirty="0"/>
              <a:t> will: </a:t>
            </a:r>
          </a:p>
          <a:p>
            <a:pPr lvl="1"/>
            <a:r>
              <a:rPr lang="en-US" dirty="0"/>
              <a:t>Restart the executable until the overall calculation is done (exit 0).</a:t>
            </a:r>
          </a:p>
          <a:p>
            <a:pPr lvl="1"/>
            <a:r>
              <a:rPr lang="en-US" dirty="0"/>
              <a:t>Copy the checkpoint file(s) to a persistent location, to facilitate restarts if the job is interrupted. 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0F0F252D-4168-18F2-5442-B6D66E6168F4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041F310-6A7A-3A13-EA78-E37FCB7F2681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2138D8-6D77-B5A5-1316-D137CED53E8E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1729C-2367-A15D-90F7-682DDFDA8484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376FB4A-BEC2-B0F8-B8FE-582B92359906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2DB3B78-2D1C-EAC6-1EC9-DCCF1D666A86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A58DF-CD9A-B715-2C94-B0BFD0ACB677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A370964B-0660-D920-8F0F-A7F849114664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93BFE6F-0730-D54C-2201-BC662B9D4DA5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44E7E-E30C-FAE8-58B7-645B0B9B3C1E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ED09FF15-5B0F-B5FC-B7E2-0FF7A60227B5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2DC1458-CA3A-57E1-9F26-6B3CE5DA4B29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94DDD-6AB3-00E3-A9EC-D604E98710C5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1E825-514A-8737-07C3-09080159681D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83D6C2C8-3DBA-4080-88E8-0E891126C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773E37E1-397B-E370-89DF-278A5251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F920FC29-AFC3-4A23-D670-B8A78AB43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E1EBAFD-40CF-F9D5-AA90-7A3C1345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39CA228-EC3F-91D7-4763-3751E34CCD1B}"/>
              </a:ext>
            </a:extLst>
          </p:cNvPr>
          <p:cNvSpPr/>
          <p:nvPr/>
        </p:nvSpPr>
        <p:spPr>
          <a:xfrm>
            <a:off x="6992212" y="3541402"/>
            <a:ext cx="1048441" cy="10913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5EF532-8798-4FD5-7990-051924A8B504}"/>
              </a:ext>
            </a:extLst>
          </p:cNvPr>
          <p:cNvSpPr/>
          <p:nvPr/>
        </p:nvSpPr>
        <p:spPr>
          <a:xfrm>
            <a:off x="2769829" y="2466584"/>
            <a:ext cx="654797" cy="8477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ED0FB5-5D34-9E38-2C2B-116D665762CD}"/>
              </a:ext>
            </a:extLst>
          </p:cNvPr>
          <p:cNvSpPr/>
          <p:nvPr/>
        </p:nvSpPr>
        <p:spPr>
          <a:xfrm>
            <a:off x="5461155" y="2488308"/>
            <a:ext cx="654797" cy="8477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11CFBE20-47EB-2F07-0A32-70F32D5CDEEC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4FB96531-24CC-D177-2B2C-C367325F3BF4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182E06C6-D3BC-F82B-8DDC-40865D386977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0FE7A12-D97B-6CB4-3705-868E1095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517A19-4BB2-5065-6B67-AD944B3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Save Checkpoint File/Resume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FB55-8152-F35D-0C43-63937D2DD2BD}"/>
              </a:ext>
            </a:extLst>
          </p:cNvPr>
          <p:cNvSpPr txBox="1"/>
          <p:nvPr/>
        </p:nvSpPr>
        <p:spPr>
          <a:xfrm>
            <a:off x="1384663" y="4493623"/>
            <a:ext cx="881941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executable = </a:t>
            </a:r>
          </a:p>
          <a:p>
            <a:r>
              <a:rPr lang="en-US" sz="2800" b="1" dirty="0" err="1"/>
              <a:t>checkpoint_exit_code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dirty="0"/>
              <a:t>85</a:t>
            </a:r>
          </a:p>
          <a:p>
            <a:r>
              <a:rPr lang="en-US" sz="2800" b="1" dirty="0" err="1"/>
              <a:t>transfer_checkpoint_files</a:t>
            </a:r>
            <a:r>
              <a:rPr lang="en-US" sz="2800" b="1" dirty="0"/>
              <a:t> </a:t>
            </a:r>
            <a:r>
              <a:rPr lang="en-US" sz="2800" dirty="0"/>
              <a:t>=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F6F79FCF-A80E-F2D2-1F55-295B35F8F449}"/>
              </a:ext>
            </a:extLst>
          </p:cNvPr>
          <p:cNvSpPr/>
          <p:nvPr/>
        </p:nvSpPr>
        <p:spPr>
          <a:xfrm>
            <a:off x="5559700" y="5394101"/>
            <a:ext cx="321961" cy="45722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F074E847-F247-2E68-C714-6B225FC75BF0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F8C16F50-B615-A274-E15F-A38526C3967B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69DD69-5844-8304-C89F-9F6C4F068FFE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91A35-96A4-6EC2-4699-AA7EBF357022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F734A60-E751-F334-75C4-3F296EF9E2C0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D6F43B-6A7F-6581-266A-FA885393F547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BF0A4-5509-9B6D-9CD3-2A9DFE1AEEBB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9AF9372F-0848-FA53-4B0A-9A2D561BB262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578077E-C4FC-1114-D4CC-C51B6668DEED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D2664-E2E7-BA25-90C1-2D881460F140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C15BDAAD-AFB7-B7D9-442B-6927E0CB006D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7100CC4-668D-25D1-BA8A-FE69330DB821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71E4E-E766-D277-3459-90D59B82EDC9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7CDC-4484-11B0-1A3C-E8166A82EC04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365C0F99-AA2C-BC01-F642-8160A4328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D2E5328D-05E0-4787-BA38-EA1973B64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2BB3DCB2-34D8-D705-E40C-988A6797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D2C8FC5F-787F-BC52-0919-42482C044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60379BC-6772-2783-EA2E-58CD28BBC67F}"/>
              </a:ext>
            </a:extLst>
          </p:cNvPr>
          <p:cNvSpPr/>
          <p:nvPr/>
        </p:nvSpPr>
        <p:spPr>
          <a:xfrm>
            <a:off x="3330978" y="4489245"/>
            <a:ext cx="920445" cy="55745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C84013FA-440D-9933-91A1-F01752962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392318" y="4650583"/>
            <a:ext cx="317879" cy="273281"/>
          </a:xfrm>
          <a:prstGeom prst="rect">
            <a:avLst/>
          </a:prstGeom>
        </p:spPr>
      </p:pic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9706236-E020-B1CF-F617-CD2960A91EB5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9653606-C5F8-D5F3-7913-F2DE0E24A30F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A47AA375-8E14-A249-D117-6B6A42A16A91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79A7B89-710A-9131-CEDC-40B7CD73869B}"/>
              </a:ext>
            </a:extLst>
          </p:cNvPr>
          <p:cNvSpPr/>
          <p:nvPr/>
        </p:nvSpPr>
        <p:spPr>
          <a:xfrm>
            <a:off x="5614869" y="5458772"/>
            <a:ext cx="321961" cy="45722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34B6665-83F2-6ACD-38BC-B012777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A48F32E-C9CD-C4D4-55B6-003ADE7EE4DD}"/>
              </a:ext>
            </a:extLst>
          </p:cNvPr>
          <p:cNvSpPr/>
          <p:nvPr/>
        </p:nvSpPr>
        <p:spPr>
          <a:xfrm>
            <a:off x="2094933" y="1253163"/>
            <a:ext cx="7886465" cy="44717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my_software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my_input.txt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transfer_checkpoint_files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checkpoint.txt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example.log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example.err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example.out</a:t>
            </a:r>
            <a:b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transfer_output_files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my_output.txt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checkpoint_exit_code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85</a:t>
            </a:r>
          </a:p>
          <a:p>
            <a:b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DE7F-79E0-2B28-0E0A-D708F66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executable = my_software…">
            <a:extLst>
              <a:ext uri="{FF2B5EF4-FFF2-40B4-BE49-F238E27FC236}">
                <a16:creationId xmlns:a16="http://schemas.microsoft.com/office/drawing/2014/main" id="{10E338F5-58DF-51BA-3233-51D371CAE9F3}"/>
              </a:ext>
            </a:extLst>
          </p:cNvPr>
          <p:cNvSpPr txBox="1">
            <a:spLocks/>
          </p:cNvSpPr>
          <p:nvPr/>
        </p:nvSpPr>
        <p:spPr>
          <a:xfrm>
            <a:off x="674272" y="1253163"/>
            <a:ext cx="6401085" cy="459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947">
              <a:lnSpc>
                <a:spcPct val="100000"/>
              </a:lnSpc>
              <a:buFont typeface="Arial" panose="020B0604020202020204" pitchFamily="34" charset="0"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600" dirty="0">
              <a:latin typeface="Courier New" panose="02070309020205020404" pitchFamily="49" charset="0"/>
              <a:ea typeface="Menlo Regular"/>
              <a:cs typeface="Courier New" panose="02070309020205020404" pitchFamily="49" charset="0"/>
              <a:sym typeface="Menlo Regular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CE7AE67-4C65-BC9A-F582-9C8CDD9F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Example Submit file</a:t>
            </a:r>
          </a:p>
        </p:txBody>
      </p:sp>
    </p:spTree>
    <p:extLst>
      <p:ext uri="{BB962C8B-B14F-4D97-AF65-F5344CB8AC3E}">
        <p14:creationId xmlns:p14="http://schemas.microsoft.com/office/powerpoint/2010/main" val="382660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job.log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Starts, Executable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40EA-1F74-6744-8C75-ACC851CE77BD}"/>
              </a:ext>
            </a:extLst>
          </p:cNvPr>
          <p:cNvSpPr txBox="1"/>
          <p:nvPr/>
        </p:nvSpPr>
        <p:spPr>
          <a:xfrm>
            <a:off x="6857650" y="1938234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8BBE-82B4-9C45-B72C-FA0E61C457D2}"/>
              </a:ext>
            </a:extLst>
          </p:cNvPr>
          <p:cNvSpPr txBox="1"/>
          <p:nvPr/>
        </p:nvSpPr>
        <p:spPr>
          <a:xfrm>
            <a:off x="6989496" y="2413241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executable.py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condor_stderr</a:t>
            </a:r>
            <a:endParaRPr lang="en-US" sz="2000" b="1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383119" y="2576600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341618" y="2708242"/>
            <a:ext cx="635758" cy="546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4DBD4-8D8A-F846-A403-7D33DA7511EF}"/>
              </a:ext>
            </a:extLst>
          </p:cNvPr>
          <p:cNvCxnSpPr>
            <a:cxnSpLocks/>
          </p:cNvCxnSpPr>
          <p:nvPr/>
        </p:nvCxnSpPr>
        <p:spPr>
          <a:xfrm>
            <a:off x="3422005" y="2721784"/>
            <a:ext cx="3567491" cy="731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450;p53">
            <a:extLst>
              <a:ext uri="{FF2B5EF4-FFF2-40B4-BE49-F238E27FC236}">
                <a16:creationId xmlns:a16="http://schemas.microsoft.com/office/drawing/2014/main" id="{656C4D3D-82DC-9242-EB8D-893ECBF4F6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56">
            <a:extLst>
              <a:ext uri="{FF2B5EF4-FFF2-40B4-BE49-F238E27FC236}">
                <a16:creationId xmlns:a16="http://schemas.microsoft.com/office/drawing/2014/main" id="{90FCCD96-D4A7-440A-185D-18C4D8CFCD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1418" y="197047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5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9CCF91-1741-3744-A8B0-BE24CAB6DEB3}"/>
              </a:ext>
            </a:extLst>
          </p:cNvPr>
          <p:cNvSpPr txBox="1"/>
          <p:nvPr/>
        </p:nvSpPr>
        <p:spPr>
          <a:xfrm>
            <a:off x="6948334" y="248029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Checkpoints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21E4-65CD-9E47-8458-BC4D17AC08A5}"/>
              </a:ext>
            </a:extLst>
          </p:cNvPr>
          <p:cNvSpPr txBox="1"/>
          <p:nvPr/>
        </p:nvSpPr>
        <p:spPr>
          <a:xfrm>
            <a:off x="6816488" y="200528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103CDB1-0654-8C47-AD00-2C894C2BFF4F}"/>
              </a:ext>
            </a:extLst>
          </p:cNvPr>
          <p:cNvSpPr/>
          <p:nvPr/>
        </p:nvSpPr>
        <p:spPr>
          <a:xfrm>
            <a:off x="7164534" y="2643655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F60ABA64-15DF-834F-91BD-44F28217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123033" y="2775297"/>
            <a:ext cx="635758" cy="546562"/>
          </a:xfrm>
          <a:prstGeom prst="rect">
            <a:avLst/>
          </a:prstGeom>
        </p:spPr>
      </p:pic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82EBEE7F-7FD5-1743-9078-940AA1CF3248}"/>
              </a:ext>
            </a:extLst>
          </p:cNvPr>
          <p:cNvSpPr/>
          <p:nvPr/>
        </p:nvSpPr>
        <p:spPr>
          <a:xfrm>
            <a:off x="9128308" y="272687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C903ADDA-B365-BF4B-8BEB-FC92CBF8EA54}"/>
              </a:ext>
            </a:extLst>
          </p:cNvPr>
          <p:cNvSpPr/>
          <p:nvPr/>
        </p:nvSpPr>
        <p:spPr>
          <a:xfrm>
            <a:off x="9185151" y="27878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oogle Shape;450;p53">
            <a:extLst>
              <a:ext uri="{FF2B5EF4-FFF2-40B4-BE49-F238E27FC236}">
                <a16:creationId xmlns:a16="http://schemas.microsoft.com/office/drawing/2014/main" id="{489DDB2C-3E3C-7F01-A795-DA4D9C2873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17;p56">
            <a:extLst>
              <a:ext uri="{FF2B5EF4-FFF2-40B4-BE49-F238E27FC236}">
                <a16:creationId xmlns:a16="http://schemas.microsoft.com/office/drawing/2014/main" id="{66026E71-6148-8F16-CFC2-6FFDDE52FA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9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336520D-ADCC-2B47-8B2C-1FA9F801EC79}"/>
              </a:ext>
            </a:extLst>
          </p:cNvPr>
          <p:cNvSpPr txBox="1"/>
          <p:nvPr/>
        </p:nvSpPr>
        <p:spPr>
          <a:xfrm>
            <a:off x="6948334" y="263019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Exits, Checkpoint Spooled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164535" y="2784980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123034" y="2916622"/>
            <a:ext cx="635758" cy="546562"/>
          </a:xfrm>
          <a:prstGeom prst="rect">
            <a:avLst/>
          </a:prstGeom>
        </p:spPr>
      </p:pic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1A20B0B-0221-084A-9FBF-E0C877084B19}"/>
              </a:ext>
            </a:extLst>
          </p:cNvPr>
          <p:cNvSpPr/>
          <p:nvPr/>
        </p:nvSpPr>
        <p:spPr>
          <a:xfrm>
            <a:off x="9128308" y="287677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5C9173A3-5F9D-5147-AF51-18FCC6428DAE}"/>
              </a:ext>
            </a:extLst>
          </p:cNvPr>
          <p:cNvSpPr/>
          <p:nvPr/>
        </p:nvSpPr>
        <p:spPr>
          <a:xfrm>
            <a:off x="9185151" y="29377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condor_stderr</a:t>
            </a:r>
            <a:endParaRPr lang="en-US" sz="2000" b="1" dirty="0">
              <a:latin typeface="Courier" pitchFamily="2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5B146DC-0D6B-6040-95D8-C1BF008423F7}"/>
              </a:ext>
            </a:extLst>
          </p:cNvPr>
          <p:cNvSpPr/>
          <p:nvPr/>
        </p:nvSpPr>
        <p:spPr>
          <a:xfrm>
            <a:off x="7184293" y="2702130"/>
            <a:ext cx="1557406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5FAC8-26A6-4049-BD13-D0FDCC9B2C39}"/>
              </a:ext>
            </a:extLst>
          </p:cNvPr>
          <p:cNvSpPr txBox="1"/>
          <p:nvPr/>
        </p:nvSpPr>
        <p:spPr>
          <a:xfrm>
            <a:off x="7479788" y="2974435"/>
            <a:ext cx="89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exit 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EFB84-CA79-DE4F-9309-A9FFB76FBEFD}"/>
              </a:ext>
            </a:extLst>
          </p:cNvPr>
          <p:cNvSpPr txBox="1"/>
          <p:nvPr/>
        </p:nvSpPr>
        <p:spPr>
          <a:xfrm>
            <a:off x="6816488" y="215518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F1A2A3-94A4-D241-9262-0C6496002524}"/>
              </a:ext>
            </a:extLst>
          </p:cNvPr>
          <p:cNvCxnSpPr>
            <a:cxnSpLocks/>
          </p:cNvCxnSpPr>
          <p:nvPr/>
        </p:nvCxnSpPr>
        <p:spPr>
          <a:xfrm flipH="1">
            <a:off x="3422005" y="4241147"/>
            <a:ext cx="3526329" cy="794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B4155D-6EB7-1C49-B650-4971721B0850}"/>
              </a:ext>
            </a:extLst>
          </p:cNvPr>
          <p:cNvCxnSpPr>
            <a:cxnSpLocks/>
          </p:cNvCxnSpPr>
          <p:nvPr/>
        </p:nvCxnSpPr>
        <p:spPr>
          <a:xfrm flipH="1">
            <a:off x="3510844" y="4860787"/>
            <a:ext cx="3612190" cy="610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450;p53">
            <a:extLst>
              <a:ext uri="{FF2B5EF4-FFF2-40B4-BE49-F238E27FC236}">
                <a16:creationId xmlns:a16="http://schemas.microsoft.com/office/drawing/2014/main" id="{38FD5DE0-F9E6-13E1-EE1F-407ABD5861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56">
            <a:extLst>
              <a:ext uri="{FF2B5EF4-FFF2-40B4-BE49-F238E27FC236}">
                <a16:creationId xmlns:a16="http://schemas.microsoft.com/office/drawing/2014/main" id="{81ECC2DD-6156-5830-E156-8208C3BD27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5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BAF962-D614-3590-CACA-B04AF231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27F90-4D53-C372-C3BB-98B8442F6616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What?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is checkpointing?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jobs are suitable for checkpointing?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554D10-E31C-2D65-C325-CECC51D30F58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Why checkpointing is needed?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03D1DD-212B-3BDC-8934-770E0FC9D851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How?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to checkpoint?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methods for checkpointing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A63EDF0-F1B2-0714-F905-49D2AB83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1"/>
          <a:stretch/>
        </p:blipFill>
        <p:spPr>
          <a:xfrm>
            <a:off x="9345276" y="4523834"/>
            <a:ext cx="1425366" cy="119986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7A373C2D-01CB-8080-76E7-B5F61CFB0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9111301" y="2778649"/>
            <a:ext cx="1541887" cy="1325563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2C95CA4-6251-15AF-D41D-1A3CA97EABB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10653188" y="3441431"/>
            <a:ext cx="117454" cy="1682333"/>
          </a:xfrm>
          <a:prstGeom prst="curvedConnector3">
            <a:avLst>
              <a:gd name="adj1" fmla="val 6199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9920146-1CA3-3D06-B4D1-E83F8A78A5AA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>
            <a:off x="9111302" y="3441432"/>
            <a:ext cx="233975" cy="1682333"/>
          </a:xfrm>
          <a:prstGeom prst="curvedConnector3">
            <a:avLst>
              <a:gd name="adj1" fmla="val 3785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61F0D947-1E4D-5A1E-6BDD-C5B2CD589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24"/>
          <a:stretch/>
        </p:blipFill>
        <p:spPr>
          <a:xfrm>
            <a:off x="4773744" y="2908298"/>
            <a:ext cx="3242183" cy="2748597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A6B02C9-0326-28E7-BCF1-CB1069AF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5" y="3012596"/>
            <a:ext cx="2540000" cy="25400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CB1BF5A-D33D-A5BC-6781-E657F53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000D686-F975-4D48-A4BF-2802B10F33AB}"/>
              </a:ext>
            </a:extLst>
          </p:cNvPr>
          <p:cNvSpPr txBox="1"/>
          <p:nvPr/>
        </p:nvSpPr>
        <p:spPr>
          <a:xfrm>
            <a:off x="6948334" y="249528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Started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8C22A-9B77-3945-B2F7-9E085E800988}"/>
              </a:ext>
            </a:extLst>
          </p:cNvPr>
          <p:cNvSpPr txBox="1"/>
          <p:nvPr/>
        </p:nvSpPr>
        <p:spPr>
          <a:xfrm>
            <a:off x="6816488" y="202027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3364F20-30AA-5149-A950-01C11D97192D}"/>
              </a:ext>
            </a:extLst>
          </p:cNvPr>
          <p:cNvSpPr/>
          <p:nvPr/>
        </p:nvSpPr>
        <p:spPr>
          <a:xfrm>
            <a:off x="7739198" y="2601162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8A4F0F30-7C9E-6B47-AE06-AC71A5A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697697" y="2732804"/>
            <a:ext cx="635758" cy="546562"/>
          </a:xfrm>
          <a:prstGeom prst="rect">
            <a:avLst/>
          </a:prstGeom>
        </p:spPr>
      </p:pic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C8AC66EC-50AD-4343-821D-B6248AEA8B29}"/>
              </a:ext>
            </a:extLst>
          </p:cNvPr>
          <p:cNvSpPr/>
          <p:nvPr/>
        </p:nvSpPr>
        <p:spPr>
          <a:xfrm>
            <a:off x="7092351" y="26401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06E1A8A9-0FB9-CA42-B084-6BFC8B37ECCF}"/>
              </a:ext>
            </a:extLst>
          </p:cNvPr>
          <p:cNvSpPr/>
          <p:nvPr/>
        </p:nvSpPr>
        <p:spPr>
          <a:xfrm>
            <a:off x="7149194" y="270108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01E07697-DCC9-87D8-DEA2-0E8C21D3A2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17;p56">
            <a:extLst>
              <a:ext uri="{FF2B5EF4-FFF2-40B4-BE49-F238E27FC236}">
                <a16:creationId xmlns:a16="http://schemas.microsoft.com/office/drawing/2014/main" id="{B05C8305-5892-0A82-FB43-0C5BFA867B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6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EC8B3-100C-0B4E-A590-7BBD676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Checkpoint Cycle Continues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534C85-071C-1C47-A406-4D0622DB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B59D-D13F-104A-A901-53AF3AD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Interrupted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739198" y="2691102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697697" y="2822744"/>
            <a:ext cx="635758" cy="546562"/>
          </a:xfrm>
          <a:prstGeom prst="rect">
            <a:avLst/>
          </a:prstGeom>
        </p:spPr>
      </p:pic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1A20B0B-0221-084A-9FBF-E0C877084B19}"/>
              </a:ext>
            </a:extLst>
          </p:cNvPr>
          <p:cNvSpPr/>
          <p:nvPr/>
        </p:nvSpPr>
        <p:spPr>
          <a:xfrm>
            <a:off x="7092351" y="273006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5C9173A3-5F9D-5147-AF51-18FCC6428DAE}"/>
              </a:ext>
            </a:extLst>
          </p:cNvPr>
          <p:cNvSpPr/>
          <p:nvPr/>
        </p:nvSpPr>
        <p:spPr>
          <a:xfrm>
            <a:off x="7149194" y="279102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EF913-A486-3C4F-8315-15FD9A46B41A}"/>
              </a:ext>
            </a:extLst>
          </p:cNvPr>
          <p:cNvSpPr txBox="1"/>
          <p:nvPr/>
        </p:nvSpPr>
        <p:spPr>
          <a:xfrm>
            <a:off x="6816488" y="211021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FBC31-0982-F647-B656-16CE896FAA12}"/>
              </a:ext>
            </a:extLst>
          </p:cNvPr>
          <p:cNvSpPr txBox="1"/>
          <p:nvPr/>
        </p:nvSpPr>
        <p:spPr>
          <a:xfrm>
            <a:off x="6948334" y="258522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3911C60E-4ABF-6143-A34F-3EC172DA1634}"/>
              </a:ext>
            </a:extLst>
          </p:cNvPr>
          <p:cNvSpPr/>
          <p:nvPr/>
        </p:nvSpPr>
        <p:spPr>
          <a:xfrm>
            <a:off x="7457565" y="1836235"/>
            <a:ext cx="1748743" cy="3303535"/>
          </a:xfrm>
          <a:prstGeom prst="lightningBol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68E8BBF7-8B95-E967-84CD-FF4B69B8CC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17;p56">
            <a:extLst>
              <a:ext uri="{FF2B5EF4-FFF2-40B4-BE49-F238E27FC236}">
                <a16:creationId xmlns:a16="http://schemas.microsoft.com/office/drawing/2014/main" id="{0927DF70-EAFB-5C06-2FD9-6D99A1063F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53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75501F35-0116-A171-A86B-11EC47D26A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367" t="12714" r="17197" b="33351"/>
          <a:stretch/>
        </p:blipFill>
        <p:spPr>
          <a:xfrm>
            <a:off x="6837055" y="1314967"/>
            <a:ext cx="53561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Restarts, Executable Restarts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12CF4-8655-EE42-8749-774623112649}"/>
              </a:ext>
            </a:extLst>
          </p:cNvPr>
          <p:cNvSpPr txBox="1"/>
          <p:nvPr/>
        </p:nvSpPr>
        <p:spPr>
          <a:xfrm>
            <a:off x="7696768" y="2079548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C46AC-C933-4F49-9976-4D032F1B8146}"/>
              </a:ext>
            </a:extLst>
          </p:cNvPr>
          <p:cNvSpPr txBox="1"/>
          <p:nvPr/>
        </p:nvSpPr>
        <p:spPr>
          <a:xfrm>
            <a:off x="7828614" y="2554555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AC3A13-6267-374A-B366-BDCFF4F63A2E}"/>
              </a:ext>
            </a:extLst>
          </p:cNvPr>
          <p:cNvSpPr/>
          <p:nvPr/>
        </p:nvSpPr>
        <p:spPr>
          <a:xfrm>
            <a:off x="8631671" y="2717914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D08655B1-2B79-7C4E-8954-A5558E360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8590170" y="2849556"/>
            <a:ext cx="635758" cy="546562"/>
          </a:xfrm>
          <a:prstGeom prst="rect">
            <a:avLst/>
          </a:prstGeom>
        </p:spPr>
      </p:pic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9AFE0EA6-7081-B54E-BBFA-7E87CB9A28F6}"/>
              </a:ext>
            </a:extLst>
          </p:cNvPr>
          <p:cNvSpPr/>
          <p:nvPr/>
        </p:nvSpPr>
        <p:spPr>
          <a:xfrm>
            <a:off x="7984824" y="2756880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AAB885BA-4FA5-0C43-86D6-A91AB855FAC2}"/>
              </a:ext>
            </a:extLst>
          </p:cNvPr>
          <p:cNvSpPr/>
          <p:nvPr/>
        </p:nvSpPr>
        <p:spPr>
          <a:xfrm>
            <a:off x="8041667" y="2817837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BA4FBF-8FDA-414D-9903-A5FD6818A3F4}"/>
              </a:ext>
            </a:extLst>
          </p:cNvPr>
          <p:cNvCxnSpPr>
            <a:cxnSpLocks/>
          </p:cNvCxnSpPr>
          <p:nvPr/>
        </p:nvCxnSpPr>
        <p:spPr>
          <a:xfrm flipV="1">
            <a:off x="3422005" y="4047344"/>
            <a:ext cx="4406609" cy="1002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245D-F5F5-DD4F-A312-36A6047DA9E6}"/>
              </a:ext>
            </a:extLst>
          </p:cNvPr>
          <p:cNvCxnSpPr>
            <a:cxnSpLocks/>
          </p:cNvCxnSpPr>
          <p:nvPr/>
        </p:nvCxnSpPr>
        <p:spPr>
          <a:xfrm flipV="1">
            <a:off x="3422005" y="4616970"/>
            <a:ext cx="4562819" cy="791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989D06-792F-FC40-AEFC-DF995384F33C}"/>
              </a:ext>
            </a:extLst>
          </p:cNvPr>
          <p:cNvCxnSpPr>
            <a:cxnSpLocks/>
          </p:cNvCxnSpPr>
          <p:nvPr/>
        </p:nvCxnSpPr>
        <p:spPr>
          <a:xfrm>
            <a:off x="3256284" y="2694583"/>
            <a:ext cx="4728540" cy="948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509;p56">
            <a:extLst>
              <a:ext uri="{FF2B5EF4-FFF2-40B4-BE49-F238E27FC236}">
                <a16:creationId xmlns:a16="http://schemas.microsoft.com/office/drawing/2014/main" id="{B79B15D8-525E-3F52-256A-7E4F00E629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780" y="2178865"/>
            <a:ext cx="404949" cy="63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4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EC8B3-100C-0B4E-A590-7BBD676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Checkpoint Cycle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B59D-D13F-104A-A901-53AF3AD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Execution: Executable Creates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40EA-1F74-6744-8C75-ACC851CE77BD}"/>
              </a:ext>
            </a:extLst>
          </p:cNvPr>
          <p:cNvSpPr txBox="1"/>
          <p:nvPr/>
        </p:nvSpPr>
        <p:spPr>
          <a:xfrm>
            <a:off x="7696768" y="1974616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8BBE-82B4-9C45-B72C-FA0E61C457D2}"/>
              </a:ext>
            </a:extLst>
          </p:cNvPr>
          <p:cNvSpPr txBox="1"/>
          <p:nvPr/>
        </p:nvSpPr>
        <p:spPr>
          <a:xfrm>
            <a:off x="7828614" y="2449623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results.txt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984597" y="2583845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943096" y="2715487"/>
            <a:ext cx="635758" cy="54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1827A766-EC8C-624C-ADAE-DA3435FAD54E}"/>
              </a:ext>
            </a:extLst>
          </p:cNvPr>
          <p:cNvSpPr/>
          <p:nvPr/>
        </p:nvSpPr>
        <p:spPr>
          <a:xfrm>
            <a:off x="10005213" y="2706437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105E3B56-61EA-6C40-8D8E-B4B3EF1F1C70}"/>
              </a:ext>
            </a:extLst>
          </p:cNvPr>
          <p:cNvSpPr/>
          <p:nvPr/>
        </p:nvSpPr>
        <p:spPr>
          <a:xfrm>
            <a:off x="7934000" y="2520284"/>
            <a:ext cx="1557406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exit 0</a:t>
            </a:r>
          </a:p>
        </p:txBody>
      </p:sp>
      <p:pic>
        <p:nvPicPr>
          <p:cNvPr id="3" name="Google Shape;450;p53">
            <a:extLst>
              <a:ext uri="{FF2B5EF4-FFF2-40B4-BE49-F238E27FC236}">
                <a16:creationId xmlns:a16="http://schemas.microsoft.com/office/drawing/2014/main" id="{22DC7C09-65E0-B700-3924-3E626C462E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6837055" y="131496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09;p56">
            <a:extLst>
              <a:ext uri="{FF2B5EF4-FFF2-40B4-BE49-F238E27FC236}">
                <a16:creationId xmlns:a16="http://schemas.microsoft.com/office/drawing/2014/main" id="{75C6B2F2-9549-763C-4349-73D21142D7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780" y="2178865"/>
            <a:ext cx="404949" cy="63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results.txt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job.err</a:t>
            </a: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18F85D-A865-934A-BF86-EA67960D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Output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23F5A-B7ED-D247-957F-C5C373B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mechanisms for transferring output at the end of the job (triggered by executable's exit 0)</a:t>
            </a:r>
          </a:p>
          <a:p>
            <a:pPr lvl="1"/>
            <a:r>
              <a:rPr lang="en-US" dirty="0"/>
              <a:t>New output files are transferred back to the submission directory</a:t>
            </a:r>
          </a:p>
          <a:p>
            <a:pPr lvl="1"/>
            <a:r>
              <a:rPr lang="en-US" dirty="0"/>
              <a:t>To transfer specific output files or directories, use: </a:t>
            </a:r>
          </a:p>
          <a:p>
            <a:pPr marL="914400" lvl="2" indent="0">
              <a:buNone/>
            </a:pPr>
            <a:r>
              <a:rPr lang="en-US" dirty="0" err="1">
                <a:latin typeface="Courier" pitchFamily="2" charset="0"/>
              </a:rPr>
              <a:t>transfer_output_files</a:t>
            </a:r>
            <a:r>
              <a:rPr lang="en-US" dirty="0">
                <a:latin typeface="Courier" pitchFamily="2" charset="0"/>
              </a:rPr>
              <a:t> = file1, </a:t>
            </a:r>
            <a:r>
              <a:rPr lang="en-US" dirty="0" err="1">
                <a:latin typeface="Courier" pitchFamily="2" charset="0"/>
              </a:rPr>
              <a:t>outputdir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ANY output file you want to save between executable iterations (like a log file), should be included in the list of 	</a:t>
            </a:r>
            <a:r>
              <a:rPr lang="en-US" sz="2000" dirty="0" err="1">
                <a:latin typeface="Courier" pitchFamily="2" charset="0"/>
              </a:rPr>
              <a:t>transfer_checkpoint_files</a:t>
            </a:r>
            <a:endParaRPr lang="en-US" sz="2000" dirty="0">
              <a:latin typeface="Courier" pitchFamily="2" charset="0"/>
            </a:endParaRPr>
          </a:p>
          <a:p>
            <a:r>
              <a:rPr lang="en-US" dirty="0"/>
              <a:t>Older versions of </a:t>
            </a:r>
            <a:r>
              <a:rPr lang="en-US" dirty="0" err="1"/>
              <a:t>HTCondor</a:t>
            </a:r>
            <a:r>
              <a:rPr lang="en-US" dirty="0"/>
              <a:t> may have different default behavior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1328-41ED-4A42-BD39-F1199473B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F9F-E242-9E4D-960E-3D73B4F1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1B34-A842-4D4A-B944-C8B5B2B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a job interruption: 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condor_vacate_job</a:t>
            </a:r>
            <a:r>
              <a:rPr lang="en-US" dirty="0"/>
              <a:t> </a:t>
            </a:r>
            <a:r>
              <a:rPr lang="en-US" i="1" dirty="0" err="1">
                <a:latin typeface="Courier" pitchFamily="2" charset="0"/>
              </a:rPr>
              <a:t>JobID</a:t>
            </a:r>
            <a:endParaRPr lang="en-US" i="1" dirty="0">
              <a:latin typeface="Courier" pitchFamily="2" charset="0"/>
            </a:endParaRPr>
          </a:p>
          <a:p>
            <a:r>
              <a:rPr lang="en-US" dirty="0"/>
              <a:t>Examine your checkpoint files in the SPOOL directory: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condor_evicted_files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ourier" pitchFamily="2" charset="0"/>
                <a:cs typeface="Calibri" panose="020F0502020204030204" pitchFamily="34" charset="0"/>
              </a:rPr>
              <a:t>JobID</a:t>
            </a:r>
            <a:endParaRPr lang="en-US" i="1" dirty="0"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find the SPOOL directory: </a:t>
            </a:r>
            <a:r>
              <a:rPr lang="en-US" dirty="0" err="1">
                <a:latin typeface="Courier" pitchFamily="2" charset="0"/>
              </a:rPr>
              <a:t>condor_config_val</a:t>
            </a:r>
            <a:r>
              <a:rPr lang="en-US" dirty="0">
                <a:latin typeface="Courier" pitchFamily="2" charset="0"/>
              </a:rPr>
              <a:t> SPOOL</a:t>
            </a:r>
          </a:p>
          <a:p>
            <a:r>
              <a:rPr lang="en-US" dirty="0"/>
              <a:t>Look at the </a:t>
            </a:r>
            <a:r>
              <a:rPr lang="en-US" dirty="0" err="1"/>
              <a:t>HTCondor</a:t>
            </a:r>
            <a:r>
              <a:rPr lang="en-US" dirty="0"/>
              <a:t> job log for file transfer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0813-935D-5A47-9DB3-9B08EB9FC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What?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4D7E2-D7C0-8846-9513-DD27C14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97F2-93C3-D542-97B7-A33B8B03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EB63-72A6-F14B-B581-C188DC6D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4" y="0"/>
            <a:ext cx="10515600" cy="1325563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5788-5215-544F-A328-5A895320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2" y="1345133"/>
            <a:ext cx="537174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Scaling Up</a:t>
            </a:r>
          </a:p>
          <a:p>
            <a:pPr lvl="1"/>
            <a:r>
              <a:rPr lang="en-US" dirty="0"/>
              <a:t>How many jobs will be checkpointing? </a:t>
            </a:r>
          </a:p>
          <a:p>
            <a:pPr lvl="1"/>
            <a:r>
              <a:rPr lang="en-US" dirty="0"/>
              <a:t>How big are the checkpoint files? </a:t>
            </a:r>
          </a:p>
          <a:p>
            <a:pPr lvl="1"/>
            <a:r>
              <a:rPr lang="en-US" dirty="0"/>
              <a:t>How much data is that total? </a:t>
            </a:r>
          </a:p>
          <a:p>
            <a:pPr lvl="1"/>
            <a:endParaRPr lang="en-US" dirty="0"/>
          </a:p>
          <a:p>
            <a:r>
              <a:rPr lang="en-US" dirty="0"/>
              <a:t>Checkpoint Frequency</a:t>
            </a:r>
          </a:p>
          <a:p>
            <a:pPr lvl="1"/>
            <a:r>
              <a:rPr lang="en-US" dirty="0"/>
              <a:t>How long does it take to produce a checkpoint and resume? </a:t>
            </a:r>
          </a:p>
          <a:p>
            <a:pPr lvl="1"/>
            <a:r>
              <a:rPr lang="en-US" dirty="0"/>
              <a:t>How likely is your job to be interrupted?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10E3-3A9A-DD44-9A5F-9E13830D3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AC0B5-FF9B-9D45-9105-E1A3A3102D7F}"/>
              </a:ext>
            </a:extLst>
          </p:cNvPr>
          <p:cNvSpPr txBox="1"/>
          <p:nvPr/>
        </p:nvSpPr>
        <p:spPr>
          <a:xfrm>
            <a:off x="6096000" y="1503813"/>
            <a:ext cx="51816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Avoid: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Filling up the SPOOL directory.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Transferring large checkpoint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A7E3-7525-2640-B431-E76FA703DF70}"/>
              </a:ext>
            </a:extLst>
          </p:cNvPr>
          <p:cNvSpPr txBox="1"/>
          <p:nvPr/>
        </p:nvSpPr>
        <p:spPr>
          <a:xfrm>
            <a:off x="6106024" y="3703081"/>
            <a:ext cx="517157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Avoid: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Spending more time checkpointing than running.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Jobs that will never reach a checkpoint.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7F52A1-429C-354D-B558-1EBA66AE7B77}"/>
              </a:ext>
            </a:extLst>
          </p:cNvPr>
          <p:cNvCxnSpPr/>
          <p:nvPr/>
        </p:nvCxnSpPr>
        <p:spPr>
          <a:xfrm>
            <a:off x="354842" y="3467131"/>
            <a:ext cx="11163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3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5680-7F7B-0747-AF5B-0F2A2D55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Checkpointing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51EC-D545-5444-B25E-8B24B942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If code can't exit after each checkpoint, but only run + checkpoint continuously, transfer of checkpoint files can be triggered by eviction. </a:t>
            </a:r>
          </a:p>
          <a:p>
            <a:r>
              <a:rPr lang="en-US" sz="3200" dirty="0"/>
              <a:t>Search for "</a:t>
            </a:r>
            <a:r>
              <a:rPr lang="en-US" sz="3200" dirty="0" err="1"/>
              <a:t>when_to_transfer_output</a:t>
            </a:r>
            <a:r>
              <a:rPr lang="en-US" sz="3200" dirty="0"/>
              <a:t>" on the </a:t>
            </a:r>
            <a:r>
              <a:rPr lang="en-US" sz="3200" dirty="0">
                <a:hlinkClick r:id="rId2"/>
              </a:rPr>
              <a:t>condor_submit manual page</a:t>
            </a:r>
            <a:r>
              <a:rPr lang="en-US" sz="3200" dirty="0"/>
              <a:t>; read about ON_EXIT_OR EVICT</a:t>
            </a:r>
          </a:p>
          <a:p>
            <a:r>
              <a:rPr lang="en-US" sz="3200" dirty="0"/>
              <a:t>This method of backing up checkpoint files is less resilient, as it won't work for other job interruption reasons (hardware issues, killed processes, held jobs)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33F8-53D9-504E-8D42-E2BB1EE05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D212-9024-1343-A660-7F44880B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E92A-58F1-6046-B912-68381E0E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Manual</a:t>
            </a:r>
          </a:p>
          <a:p>
            <a:pPr lvl="1"/>
            <a:r>
              <a:rPr lang="en-US" dirty="0"/>
              <a:t>Manual &gt; Users' Manual &gt; Self Checkpointing Applications</a:t>
            </a:r>
          </a:p>
          <a:p>
            <a:pPr lvl="1"/>
            <a:r>
              <a:rPr lang="en-US" dirty="0">
                <a:hlinkClick r:id="rId2"/>
              </a:rPr>
              <a:t>https://htcondor.readthedocs.io/en/latest/users-manual/self-checkpointing-applications.html</a:t>
            </a:r>
            <a:r>
              <a:rPr lang="en-US" dirty="0"/>
              <a:t> </a:t>
            </a:r>
          </a:p>
          <a:p>
            <a:r>
              <a:rPr lang="en-US" dirty="0"/>
              <a:t>Materials from the OSG Virtual School 2021</a:t>
            </a:r>
          </a:p>
          <a:p>
            <a:pPr lvl="1"/>
            <a:r>
              <a:rPr lang="en-US" dirty="0"/>
              <a:t>OSG Virtual School &gt; Materials &gt; Overview or Checkpointing Exercises</a:t>
            </a:r>
          </a:p>
          <a:p>
            <a:pPr lvl="1"/>
            <a:r>
              <a:rPr lang="en-US" dirty="0">
                <a:hlinkClick r:id="rId3"/>
              </a:rPr>
              <a:t>https://opensciencegrid.org/virtual-school-2021/materials/#self-checkpointing-for-long-running-jobs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7C4D-21BB-E644-B47E-D989915B6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4B0C-D57C-86B8-4DBC-3B7FB716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BC50-2C22-43C0-E9D6-FA85678A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Todd </a:t>
            </a:r>
            <a:r>
              <a:rPr lang="en-US" b="0" i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L Miller; Christina Koch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This work is supported by NSF under Grant Nos. 2030508, 1836650, and 1148698.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76C2-B24A-2EBE-0D53-576D0186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E6CC-49EB-819C-B3E8-7FAB3211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B1E3-639A-0F04-4753-005C9E40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5232-A79A-07B3-2CBB-EEA5FE9A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77FCE0-2E86-DED5-C170-8C52C002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is Checkpointing?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D1EC9-653C-3EF3-4B8C-C3473EAE5031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7576596" cy="45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u="none" strike="noStrike" dirty="0">
                <a:effectLst/>
              </a:rPr>
              <a:t>According to </a:t>
            </a:r>
            <a:r>
              <a:rPr lang="en-US" b="1" i="0" u="none" strike="noStrike" dirty="0" err="1">
                <a:effectLst/>
              </a:rPr>
              <a:t>ChatGPT</a:t>
            </a:r>
            <a:r>
              <a:rPr lang="en-US" b="1" i="0" u="none" strike="noStrike" dirty="0">
                <a:effectLst/>
              </a:rPr>
              <a:t>- </a:t>
            </a:r>
            <a:r>
              <a:rPr lang="en-US" b="0" i="0" u="none" strike="noStrike" dirty="0">
                <a:solidFill>
                  <a:srgbClr val="111111"/>
                </a:solidFill>
                <a:effectLst/>
              </a:rPr>
              <a:t>Checkpointing is a technique to </a:t>
            </a:r>
            <a:r>
              <a:rPr 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save the state</a:t>
            </a:r>
            <a:r>
              <a:rPr lang="en-US" b="0" i="0" u="none" strike="noStrike" dirty="0">
                <a:solidFill>
                  <a:srgbClr val="111111"/>
                </a:solidFill>
                <a:effectLst/>
              </a:rPr>
              <a:t> of a computation so that it can be resumed later without losing progress.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Analogy: </a:t>
            </a:r>
            <a:r>
              <a:rPr lang="en-US" dirty="0"/>
              <a:t>Saving progress in a game periodically </a:t>
            </a:r>
          </a:p>
          <a:p>
            <a:r>
              <a:rPr lang="en-US" dirty="0"/>
              <a:t>The executable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periodically saves </a:t>
            </a:r>
            <a:r>
              <a:rPr lang="en-US" dirty="0"/>
              <a:t>its progress to disk – a </a:t>
            </a:r>
            <a:r>
              <a:rPr lang="en-US" i="1" dirty="0"/>
              <a:t>self</a:t>
            </a:r>
            <a:r>
              <a:rPr lang="en-US" dirty="0"/>
              <a:t>-made </a:t>
            </a:r>
            <a:r>
              <a:rPr lang="en-US" i="1" dirty="0"/>
              <a:t>checkpoint</a:t>
            </a:r>
            <a:r>
              <a:rPr lang="en-US" dirty="0"/>
              <a:t> – so that it can resume from that point if interrupted later, losing minimal progress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9CFC2CE-108B-680B-BCDE-416373D6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1" y="1855128"/>
            <a:ext cx="2540000" cy="2540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2612-8F2B-E30F-06DB-217A1B2A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E2D90-DFEC-B2D6-2547-F81985867853}"/>
              </a:ext>
            </a:extLst>
          </p:cNvPr>
          <p:cNvSpPr txBox="1"/>
          <p:nvPr/>
        </p:nvSpPr>
        <p:spPr>
          <a:xfrm rot="16200000">
            <a:off x="9696919" y="2986628"/>
            <a:ext cx="470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 game from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33294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730E-A8ED-BDCA-1A25-A0EEF9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ECBA10-E9C6-42BB-6628-D1DDEDB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3" y="1459865"/>
            <a:ext cx="7487146" cy="4351338"/>
          </a:xfrm>
        </p:spPr>
        <p:txBody>
          <a:bodyPr/>
          <a:lstStyle/>
          <a:p>
            <a:r>
              <a:rPr lang="en-US" b="1" dirty="0"/>
              <a:t>Ability to checkpoint and restart: </a:t>
            </a:r>
          </a:p>
          <a:p>
            <a:pPr lvl="1"/>
            <a:r>
              <a:rPr lang="en-US" i="1" dirty="0"/>
              <a:t>Checkpoint</a:t>
            </a:r>
            <a:r>
              <a:rPr lang="en-US" dirty="0"/>
              <a:t>: Periodically write state to a file on disk.</a:t>
            </a:r>
          </a:p>
          <a:p>
            <a:pPr lvl="1"/>
            <a:r>
              <a:rPr lang="en-US" i="1" dirty="0"/>
              <a:t>Restart</a:t>
            </a:r>
            <a:r>
              <a:rPr lang="en-US" dirty="0"/>
              <a:t>: Code can both find the checkpoint file and can resume from it.</a:t>
            </a:r>
          </a:p>
          <a:p>
            <a:pPr lvl="1"/>
            <a:r>
              <a:rPr lang="en-US" i="1" dirty="0"/>
              <a:t>Exit</a:t>
            </a:r>
            <a:r>
              <a:rPr lang="en-US" dirty="0"/>
              <a:t>: Code exits with a non-zero exit code after writing a certain number of checkpoints, exits normally after writing final output.</a:t>
            </a:r>
          </a:p>
          <a:p>
            <a:pPr lvl="1"/>
            <a:r>
              <a:rPr lang="en-US" dirty="0"/>
              <a:t>(May need a wrapper script to do some of this.)</a:t>
            </a:r>
          </a:p>
          <a:p>
            <a:r>
              <a:rPr lang="en-US" b="1" dirty="0"/>
              <a:t>Ability to checkpoint sufficiently* frequently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7FC3B5-A44A-F604-A812-5642203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Requirement of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B64DE-426A-E5B2-B26A-52E4190843BB}"/>
              </a:ext>
            </a:extLst>
          </p:cNvPr>
          <p:cNvSpPr txBox="1"/>
          <p:nvPr/>
        </p:nvSpPr>
        <p:spPr>
          <a:xfrm rot="16200000">
            <a:off x="10398258" y="3198167"/>
            <a:ext cx="314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by Tanvir Islam from the Noun Project</a:t>
            </a:r>
          </a:p>
          <a:p>
            <a:r>
              <a:rPr lang="en-US" sz="1200" dirty="0"/>
              <a:t>Gears by Gregor </a:t>
            </a:r>
            <a:r>
              <a:rPr lang="en-US" sz="1200" dirty="0" err="1"/>
              <a:t>Cresnar</a:t>
            </a:r>
            <a:r>
              <a:rPr lang="en-US" sz="1200" dirty="0"/>
              <a:t> from the Noun Project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01B72DE-3474-858C-BB76-85A70E031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1"/>
          <a:stretch/>
        </p:blipFill>
        <p:spPr>
          <a:xfrm>
            <a:off x="9265763" y="3845047"/>
            <a:ext cx="1425366" cy="119986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7338507-DA26-5BA3-F8B3-02B092236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9031788" y="2099862"/>
            <a:ext cx="1541887" cy="132556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1C520D3-1120-0CF3-2475-E77EA6F65550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>
            <a:off x="9031789" y="2762645"/>
            <a:ext cx="233975" cy="1682333"/>
          </a:xfrm>
          <a:prstGeom prst="curvedConnector3">
            <a:avLst>
              <a:gd name="adj1" fmla="val 3785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CF856DD-A591-8624-CFBC-42B74D72CE13}"/>
              </a:ext>
            </a:extLst>
          </p:cNvPr>
          <p:cNvCxnSpPr>
            <a:cxnSpLocks/>
          </p:cNvCxnSpPr>
          <p:nvPr/>
        </p:nvCxnSpPr>
        <p:spPr>
          <a:xfrm>
            <a:off x="10573675" y="2762644"/>
            <a:ext cx="117454" cy="1682333"/>
          </a:xfrm>
          <a:prstGeom prst="curvedConnector3">
            <a:avLst>
              <a:gd name="adj1" fmla="val 6199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5153BB-7AE7-9CA6-ECA3-AE05BC0644F3}"/>
              </a:ext>
            </a:extLst>
          </p:cNvPr>
          <p:cNvSpPr txBox="1"/>
          <p:nvPr/>
        </p:nvSpPr>
        <p:spPr>
          <a:xfrm>
            <a:off x="7291056" y="6104653"/>
            <a:ext cx="394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Varies by code and 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4932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Why?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E2115-6E41-C5D1-B418-8BDCB6F4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F2B2EE1B-1787-29E6-6DE4-032E77FB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653"/>
            <a:ext cx="3800886" cy="213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C195F-4F9A-780F-71F5-285869A8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2158" y="1374653"/>
            <a:ext cx="3810294" cy="213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4B535-7D66-D8BC-616D-64E481D29E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45965" y="1374653"/>
            <a:ext cx="3798231" cy="2137998"/>
          </a:xfrm>
          <a:prstGeom prst="rect">
            <a:avLst/>
          </a:prstGeom>
        </p:spPr>
      </p:pic>
      <p:pic>
        <p:nvPicPr>
          <p:cNvPr id="10" name="Picture 9" descr="A close up of a person's face&#10;&#10;Description automatically generated">
            <a:extLst>
              <a:ext uri="{FF2B5EF4-FFF2-40B4-BE49-F238E27FC236}">
                <a16:creationId xmlns:a16="http://schemas.microsoft.com/office/drawing/2014/main" id="{37A5741C-AC3B-8A41-EFD7-C18F40228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284" y="55665"/>
            <a:ext cx="6427969" cy="678793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4A0E5E-A265-BDF3-EA37-615DF44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F429-86C4-0FBB-F957-1625C15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to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A9E9-66F9-F846-7C49-CE700F8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B004A-0061-96F8-020A-479A53F4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113608" cy="4170914"/>
          </a:xfrm>
        </p:spPr>
        <p:txBody>
          <a:bodyPr/>
          <a:lstStyle/>
          <a:p>
            <a:r>
              <a:rPr lang="en-US" b="1" dirty="0"/>
              <a:t>Interruptions happen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Hardware or networking failures</a:t>
            </a:r>
          </a:p>
          <a:p>
            <a:pPr lvl="1"/>
            <a:r>
              <a:rPr lang="en-US" dirty="0"/>
              <a:t>Cluster/node policy (jobs can only run for 8 hours before getting killed)</a:t>
            </a:r>
          </a:p>
          <a:p>
            <a:pPr lvl="1"/>
            <a:r>
              <a:rPr lang="en-US" dirty="0"/>
              <a:t>Using opportunistic or backfill resources with no runtime guarantee</a:t>
            </a:r>
          </a:p>
          <a:p>
            <a:r>
              <a:rPr lang="en-US" dirty="0"/>
              <a:t>Self-checkpointing allows you to make progress through interruptions,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especially for longer-running jobs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1DFC1-2FDE-2C0F-4F33-0E7DE60E5516}"/>
              </a:ext>
            </a:extLst>
          </p:cNvPr>
          <p:cNvSpPr txBox="1"/>
          <p:nvPr/>
        </p:nvSpPr>
        <p:spPr>
          <a:xfrm rot="16200000">
            <a:off x="9699262" y="2509469"/>
            <a:ext cx="470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Lightning by </a:t>
            </a:r>
            <a:r>
              <a:rPr lang="en-US" sz="1200" dirty="0" err="1"/>
              <a:t>Bernar</a:t>
            </a:r>
            <a:r>
              <a:rPr lang="en-US" sz="1200" dirty="0"/>
              <a:t> </a:t>
            </a:r>
            <a:r>
              <a:rPr lang="en-US" sz="1200" dirty="0" err="1"/>
              <a:t>Novalyi</a:t>
            </a:r>
            <a:r>
              <a:rPr lang="en-US" sz="1200" dirty="0"/>
              <a:t> from the Noun Project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EB95934-0D6E-D1C5-6FFF-CF4742F57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24"/>
          <a:stretch/>
        </p:blipFill>
        <p:spPr>
          <a:xfrm>
            <a:off x="8163472" y="1894795"/>
            <a:ext cx="3242183" cy="27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5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7CFD-157B-58E6-B908-64FE47F0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7" y="1212883"/>
            <a:ext cx="6485246" cy="4432234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The maximum allowed job duration on the </a:t>
            </a:r>
            <a:r>
              <a:rPr lang="en-US" sz="2400" b="0" i="0" u="none" strike="noStrike" dirty="0" err="1">
                <a:solidFill>
                  <a:srgbClr val="111111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 is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20 hours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*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Jobs on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runs on an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opportunistic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manner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longer a job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runs on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the greater the probability that your job may get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interrupted</a:t>
            </a:r>
            <a:endParaRPr lang="en-US" sz="2400" dirty="0">
              <a:solidFill>
                <a:srgbClr val="111111"/>
              </a:solidFill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1111"/>
                </a:solidFill>
              </a:rPr>
              <a:t>C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heckpointing removes the </a:t>
            </a: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wall-time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 limit on the </a:t>
            </a:r>
            <a:r>
              <a:rPr lang="en-US" sz="2400" b="0" i="0" u="none" strike="noStrike" dirty="0" err="1">
                <a:solidFill>
                  <a:srgbClr val="111111"/>
                </a:solidFill>
                <a:effectLst/>
              </a:rPr>
              <a:t>OSPool</a:t>
            </a:r>
            <a:endParaRPr lang="en-US" sz="2400" dirty="0">
              <a:solidFill>
                <a:srgbClr val="111111"/>
              </a:solidFill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Checkpointing increases the </a:t>
            </a: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goodput</a:t>
            </a:r>
            <a:r>
              <a:rPr lang="en-US" sz="2400" b="1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of the jobs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62EC9A-0DC6-CDD6-4C90-6C745D7B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OSPool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31F13-CD53-EA28-741B-6D4CB212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E5CD13-5C53-D1C4-950B-F410A104C5D1}"/>
              </a:ext>
            </a:extLst>
          </p:cNvPr>
          <p:cNvGrpSpPr/>
          <p:nvPr/>
        </p:nvGrpSpPr>
        <p:grpSpPr>
          <a:xfrm>
            <a:off x="6907764" y="1325563"/>
            <a:ext cx="5349825" cy="4023324"/>
            <a:chOff x="4257975" y="754375"/>
            <a:chExt cx="5349825" cy="4023324"/>
          </a:xfrm>
        </p:grpSpPr>
        <p:sp>
          <p:nvSpPr>
            <p:cNvPr id="19" name="Google Shape;488;p56">
              <a:extLst>
                <a:ext uri="{FF2B5EF4-FFF2-40B4-BE49-F238E27FC236}">
                  <a16:creationId xmlns:a16="http://schemas.microsoft.com/office/drawing/2014/main" id="{FF7A0F5C-967E-BDB1-6547-439D9ED85487}"/>
                </a:ext>
              </a:extLst>
            </p:cNvPr>
            <p:cNvSpPr/>
            <p:nvPr/>
          </p:nvSpPr>
          <p:spPr>
            <a:xfrm>
              <a:off x="4257975" y="754375"/>
              <a:ext cx="5214132" cy="4023324"/>
            </a:xfrm>
            <a:prstGeom prst="cloud">
              <a:avLst/>
            </a:prstGeom>
            <a:solidFill>
              <a:srgbClr val="A1E8D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489;p56">
              <a:extLst>
                <a:ext uri="{FF2B5EF4-FFF2-40B4-BE49-F238E27FC236}">
                  <a16:creationId xmlns:a16="http://schemas.microsoft.com/office/drawing/2014/main" id="{790C3CA1-82F8-031D-F395-D6E8C17BF251}"/>
                </a:ext>
              </a:extLst>
            </p:cNvPr>
            <p:cNvSpPr txBox="1"/>
            <p:nvPr/>
          </p:nvSpPr>
          <p:spPr>
            <a:xfrm>
              <a:off x="5365700" y="1333413"/>
              <a:ext cx="20976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rgbClr val="000000"/>
                </a:buClr>
                <a:buFont typeface="Arial"/>
                <a:buNone/>
              </a:pPr>
              <a:r>
                <a:rPr lang="en" sz="21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4. Jobs run on</a:t>
              </a:r>
              <a:endParaRPr sz="21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490;p56">
              <a:extLst>
                <a:ext uri="{FF2B5EF4-FFF2-40B4-BE49-F238E27FC236}">
                  <a16:creationId xmlns:a16="http://schemas.microsoft.com/office/drawing/2014/main" id="{FB407CD2-1C01-39BA-4DF8-EB367CCEFDFC}"/>
                </a:ext>
              </a:extLst>
            </p:cNvPr>
            <p:cNvSpPr/>
            <p:nvPr/>
          </p:nvSpPr>
          <p:spPr>
            <a:xfrm>
              <a:off x="5699850" y="2002625"/>
              <a:ext cx="2423700" cy="845100"/>
            </a:xfrm>
            <a:prstGeom prst="roundRect">
              <a:avLst>
                <a:gd name="adj" fmla="val 16667"/>
              </a:avLst>
            </a:prstGeom>
            <a:solidFill>
              <a:srgbClr val="B3A77D"/>
            </a:solidFill>
            <a:ln w="2857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OSPool Member Sites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494;p56">
              <a:extLst>
                <a:ext uri="{FF2B5EF4-FFF2-40B4-BE49-F238E27FC236}">
                  <a16:creationId xmlns:a16="http://schemas.microsoft.com/office/drawing/2014/main" id="{024BAA58-9F67-211A-D6F1-34BD4BFA2EB8}"/>
                </a:ext>
              </a:extLst>
            </p:cNvPr>
            <p:cNvSpPr txBox="1"/>
            <p:nvPr/>
          </p:nvSpPr>
          <p:spPr>
            <a:xfrm rot="-5400000">
              <a:off x="7935750" y="1923113"/>
              <a:ext cx="2492400" cy="85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Computer by miracle from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NounProject.com</a:t>
              </a:r>
              <a:endParaRPr sz="8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Laptop by Petr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Bilek</a:t>
              </a: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 from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NounProject.com</a:t>
              </a:r>
              <a:endParaRPr sz="8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spcBef>
                  <a:spcPts val="1600"/>
                </a:spcBef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496;p56">
              <a:extLst>
                <a:ext uri="{FF2B5EF4-FFF2-40B4-BE49-F238E27FC236}">
                  <a16:creationId xmlns:a16="http://schemas.microsoft.com/office/drawing/2014/main" id="{6A59CC9F-12F2-67E5-AE30-7B6443F9A319}"/>
                </a:ext>
              </a:extLst>
            </p:cNvPr>
            <p:cNvSpPr/>
            <p:nvPr/>
          </p:nvSpPr>
          <p:spPr>
            <a:xfrm>
              <a:off x="5564988" y="3494600"/>
              <a:ext cx="2257200" cy="634800"/>
            </a:xfrm>
            <a:prstGeom prst="roundRect">
              <a:avLst>
                <a:gd name="adj" fmla="val 16667"/>
              </a:avLst>
            </a:prstGeom>
            <a:solidFill>
              <a:srgbClr val="B3A77D"/>
            </a:solidFill>
            <a:ln w="2857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Other Resources 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(Cloud, cluster allocations)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4" name="Google Shape;498;p56">
              <a:extLst>
                <a:ext uri="{FF2B5EF4-FFF2-40B4-BE49-F238E27FC236}">
                  <a16:creationId xmlns:a16="http://schemas.microsoft.com/office/drawing/2014/main" id="{9997F83A-D946-D726-B606-0A67F2017EA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848150" y="1839150"/>
              <a:ext cx="913799" cy="693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99;p56">
              <a:extLst>
                <a:ext uri="{FF2B5EF4-FFF2-40B4-BE49-F238E27FC236}">
                  <a16:creationId xmlns:a16="http://schemas.microsoft.com/office/drawing/2014/main" id="{713037AD-F261-D012-22A5-D0A41AF7C6E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375850" y="2254350"/>
              <a:ext cx="913799" cy="693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500;p56">
              <a:extLst>
                <a:ext uri="{FF2B5EF4-FFF2-40B4-BE49-F238E27FC236}">
                  <a16:creationId xmlns:a16="http://schemas.microsoft.com/office/drawing/2014/main" id="{BF227C96-6B6F-8FB5-A12E-67DBC1B118E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967975" y="2414026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501;p56">
              <a:extLst>
                <a:ext uri="{FF2B5EF4-FFF2-40B4-BE49-F238E27FC236}">
                  <a16:creationId xmlns:a16="http://schemas.microsoft.com/office/drawing/2014/main" id="{FA4287F7-2F03-84AA-1D33-BC6A8506C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399801" y="1260125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502;p56">
              <a:extLst>
                <a:ext uri="{FF2B5EF4-FFF2-40B4-BE49-F238E27FC236}">
                  <a16:creationId xmlns:a16="http://schemas.microsoft.com/office/drawing/2014/main" id="{5BDE9723-51D5-64A2-025C-8A60B73D137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8123550" y="1407662"/>
              <a:ext cx="913799" cy="693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503;p56">
              <a:extLst>
                <a:ext uri="{FF2B5EF4-FFF2-40B4-BE49-F238E27FC236}">
                  <a16:creationId xmlns:a16="http://schemas.microsoft.com/office/drawing/2014/main" id="{5383E83B-EEF8-3290-1D78-3B49C56B143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975026" y="1968225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504;p56">
              <a:extLst>
                <a:ext uri="{FF2B5EF4-FFF2-40B4-BE49-F238E27FC236}">
                  <a16:creationId xmlns:a16="http://schemas.microsoft.com/office/drawing/2014/main" id="{48C803D2-8656-36C1-B093-F46D96799FA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167950" y="2790813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505;p56">
              <a:extLst>
                <a:ext uri="{FF2B5EF4-FFF2-40B4-BE49-F238E27FC236}">
                  <a16:creationId xmlns:a16="http://schemas.microsoft.com/office/drawing/2014/main" id="{45801DC1-D1B2-A489-6C62-3C03519F623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6012825" y="2789450"/>
              <a:ext cx="913799" cy="69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506;p56">
              <a:extLst>
                <a:ext uri="{FF2B5EF4-FFF2-40B4-BE49-F238E27FC236}">
                  <a16:creationId xmlns:a16="http://schemas.microsoft.com/office/drawing/2014/main" id="{DB66100E-5FEA-31A3-EE70-1041347B14A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6604975" y="2791450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509;p56">
              <a:extLst>
                <a:ext uri="{FF2B5EF4-FFF2-40B4-BE49-F238E27FC236}">
                  <a16:creationId xmlns:a16="http://schemas.microsoft.com/office/drawing/2014/main" id="{62DAA22A-8596-4D52-B83E-0D92926D3C2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3812" y="1462625"/>
              <a:ext cx="170016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510;p56">
              <a:extLst>
                <a:ext uri="{FF2B5EF4-FFF2-40B4-BE49-F238E27FC236}">
                  <a16:creationId xmlns:a16="http://schemas.microsoft.com/office/drawing/2014/main" id="{A072128B-5C8B-4A3C-83BB-D3C9D4AE9DB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3863" y="2029499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511;p56">
              <a:extLst>
                <a:ext uri="{FF2B5EF4-FFF2-40B4-BE49-F238E27FC236}">
                  <a16:creationId xmlns:a16="http://schemas.microsoft.com/office/drawing/2014/main" id="{E28A67E1-3535-7284-941A-61B5F8A2F5B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4562" y="1609350"/>
              <a:ext cx="170016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512;p56">
              <a:extLst>
                <a:ext uri="{FF2B5EF4-FFF2-40B4-BE49-F238E27FC236}">
                  <a16:creationId xmlns:a16="http://schemas.microsoft.com/office/drawing/2014/main" id="{06E5C92C-C504-7C98-1BB8-C26FFDB9EE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62187" y="2170725"/>
              <a:ext cx="170013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513;p56">
              <a:extLst>
                <a:ext uri="{FF2B5EF4-FFF2-40B4-BE49-F238E27FC236}">
                  <a16:creationId xmlns:a16="http://schemas.microsoft.com/office/drawing/2014/main" id="{43E36A56-7FBF-CBE8-5C99-1EE743CC507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05750" y="3002722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514;p56">
              <a:extLst>
                <a:ext uri="{FF2B5EF4-FFF2-40B4-BE49-F238E27FC236}">
                  <a16:creationId xmlns:a16="http://schemas.microsoft.com/office/drawing/2014/main" id="{DE2D5D38-0B10-D668-F0C4-73F34D3F89E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1125" y="2981797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515;p56">
              <a:extLst>
                <a:ext uri="{FF2B5EF4-FFF2-40B4-BE49-F238E27FC236}">
                  <a16:creationId xmlns:a16="http://schemas.microsoft.com/office/drawing/2014/main" id="{D7F40E98-14DB-0F6B-E657-485A84549CC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9388" y="2981797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516;p56">
              <a:extLst>
                <a:ext uri="{FF2B5EF4-FFF2-40B4-BE49-F238E27FC236}">
                  <a16:creationId xmlns:a16="http://schemas.microsoft.com/office/drawing/2014/main" id="{B78D64CC-EB2D-EBF2-D5E1-070FC6AFA72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4138" y="2444699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517;p56">
              <a:extLst>
                <a:ext uri="{FF2B5EF4-FFF2-40B4-BE49-F238E27FC236}">
                  <a16:creationId xmlns:a16="http://schemas.microsoft.com/office/drawing/2014/main" id="{E5A3E2F0-45CD-4096-6C83-9855402FF3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0263" y="2604374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682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8251</TotalTime>
  <Words>1460</Words>
  <Application>Microsoft Macintosh PowerPoint</Application>
  <PresentationFormat>Widescreen</PresentationFormat>
  <Paragraphs>346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Helvetica Neue</vt:lpstr>
      <vt:lpstr>Helvetica Neue Light</vt:lpstr>
      <vt:lpstr>Myriad Pro Light</vt:lpstr>
      <vt:lpstr>Open Sans</vt:lpstr>
      <vt:lpstr>Office Theme</vt:lpstr>
      <vt:lpstr>Checkpointing on OSPool</vt:lpstr>
      <vt:lpstr>Outline</vt:lpstr>
      <vt:lpstr>PowerPoint Presentation</vt:lpstr>
      <vt:lpstr>What is Checkpointing?</vt:lpstr>
      <vt:lpstr>Requirement of Jobs</vt:lpstr>
      <vt:lpstr>PowerPoint Presentation</vt:lpstr>
      <vt:lpstr>PowerPoint Presentation</vt:lpstr>
      <vt:lpstr>Why to Checkpoint</vt:lpstr>
      <vt:lpstr>Characteristics of OSPool </vt:lpstr>
      <vt:lpstr>PowerPoint Presentation</vt:lpstr>
      <vt:lpstr>Ways to Checkpoint</vt:lpstr>
      <vt:lpstr>Executable Exits After Checkpoint</vt:lpstr>
      <vt:lpstr>Save Checkpoint File/Resume with HTCondor</vt:lpstr>
      <vt:lpstr>Save Checkpoint File/Resume with HTCondor</vt:lpstr>
      <vt:lpstr>Example Submit file</vt:lpstr>
      <vt:lpstr>Job Submitted</vt:lpstr>
      <vt:lpstr>Job Starts, Executable Starts</vt:lpstr>
      <vt:lpstr>Executable Checkpoints</vt:lpstr>
      <vt:lpstr>Executable Exits, Checkpoint Spooled</vt:lpstr>
      <vt:lpstr>Executable Started Again</vt:lpstr>
      <vt:lpstr>Checkpoint Cycle Continues</vt:lpstr>
      <vt:lpstr>Executable Interrupted</vt:lpstr>
      <vt:lpstr>Job Idle</vt:lpstr>
      <vt:lpstr>Job Restarts, Executable Restarts</vt:lpstr>
      <vt:lpstr>Checkpoint Cycle Continues</vt:lpstr>
      <vt:lpstr>Final Execution: Executable Creates Output</vt:lpstr>
      <vt:lpstr>Output Returned</vt:lpstr>
      <vt:lpstr>Think About Output Files</vt:lpstr>
      <vt:lpstr>Testing and Troubleshooting</vt:lpstr>
      <vt:lpstr>Sample Code</vt:lpstr>
      <vt:lpstr>Best Practices</vt:lpstr>
      <vt:lpstr>Alternative Checkpointing Method</vt:lpstr>
      <vt:lpstr>Resources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on OSPool</dc:title>
  <dc:creator>Showmic Islam</dc:creator>
  <cp:lastModifiedBy>Showmic Islam</cp:lastModifiedBy>
  <cp:revision>1</cp:revision>
  <dcterms:created xsi:type="dcterms:W3CDTF">2023-07-31T15:43:59Z</dcterms:created>
  <dcterms:modified xsi:type="dcterms:W3CDTF">2023-08-10T15:56:52Z</dcterms:modified>
</cp:coreProperties>
</file>