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6" r:id="rId2"/>
    <p:sldId id="267" r:id="rId3"/>
    <p:sldId id="281" r:id="rId4"/>
    <p:sldId id="296" r:id="rId5"/>
    <p:sldId id="282" r:id="rId6"/>
    <p:sldId id="288" r:id="rId7"/>
    <p:sldId id="283" r:id="rId8"/>
    <p:sldId id="272" r:id="rId9"/>
    <p:sldId id="299" r:id="rId10"/>
    <p:sldId id="295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53" userDrawn="1">
          <p15:clr>
            <a:srgbClr val="A4A3A4"/>
          </p15:clr>
        </p15:guide>
        <p15:guide id="2" orient="horz" pos="225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8E8E"/>
    <a:srgbClr val="F06A6A"/>
    <a:srgbClr val="FCFCFC"/>
    <a:srgbClr val="F89E29"/>
    <a:srgbClr val="90C250"/>
    <a:srgbClr val="5EABE6"/>
    <a:srgbClr val="EE983A"/>
    <a:srgbClr val="82C836"/>
    <a:srgbClr val="EB8515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6" autoAdjust="0"/>
    <p:restoredTop sz="77419" autoAdjust="0"/>
  </p:normalViewPr>
  <p:slideViewPr>
    <p:cSldViewPr showGuides="1">
      <p:cViewPr>
        <p:scale>
          <a:sx n="80" d="100"/>
          <a:sy n="80" d="100"/>
        </p:scale>
        <p:origin x="1280" y="-112"/>
      </p:cViewPr>
      <p:guideLst>
        <p:guide orient="horz" pos="3853"/>
        <p:guide orient="horz" pos="22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/>
            </a:solidFill>
            <a:effectLst>
              <a:innerShdw blurRad="63500" dist="12700" dir="16200000">
                <a:prstClr val="black">
                  <a:alpha val="10000"/>
                </a:prst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1.5</c:v>
                </c:pt>
                <c:pt idx="1">
                  <c:v>2.0</c:v>
                </c:pt>
                <c:pt idx="2">
                  <c:v>3.5</c:v>
                </c:pt>
                <c:pt idx="3">
                  <c:v>5.0</c:v>
                </c:pt>
                <c:pt idx="4">
                  <c:v>6.5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7B0-490E-B447-7F247D2CC0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overlap val="7"/>
        <c:axId val="-2059917952"/>
        <c:axId val="-2063315520"/>
      </c:barChart>
      <c:catAx>
        <c:axId val="-20599179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 b="0" i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defRPr>
            </a:pPr>
            <a:endParaRPr lang="en-US"/>
          </a:p>
        </c:txPr>
        <c:crossAx val="-2063315520"/>
        <c:crosses val="autoZero"/>
        <c:auto val="1"/>
        <c:lblAlgn val="ctr"/>
        <c:lblOffset val="100"/>
        <c:noMultiLvlLbl val="0"/>
      </c:catAx>
      <c:valAx>
        <c:axId val="-20633155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-2059917952"/>
        <c:crosses val="autoZero"/>
        <c:crossBetween val="between"/>
        <c:majorUnit val="5.0"/>
        <c:minorUnit val="5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2DA1E46-8F53-47F8-B7BC-A9F0352BF51A}" type="datetimeFigureOut">
              <a:rPr lang="zh-CN" altLang="en-US"/>
              <a:pPr>
                <a:defRPr/>
              </a:pPr>
              <a:t>16/2/26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6661C89-6876-48A9-B4F8-488C2CF117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82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寒假活动安排：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、学会做饭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、同学聚会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、吃各种零食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、看电视剧</a:t>
            </a:r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蜀山战纪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班淑传奇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陆贞传奇</a:t>
            </a:r>
            <a:r>
              <a:rPr lang="en-US" altLang="zh-CN" dirty="0" smtClean="0"/>
              <a:t>》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、帮忙做家务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、拜年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661C89-6876-48A9-B4F8-488C2CF11728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4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661C89-6876-48A9-B4F8-488C2CF1172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18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寒假活动安排：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、学会做饭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、同学聚会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、吃各种零食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、看电视剧</a:t>
            </a:r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蜀山战纪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班淑传奇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陆贞传奇</a:t>
            </a:r>
            <a:r>
              <a:rPr lang="en-US" altLang="zh-CN" dirty="0" smtClean="0"/>
              <a:t>》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、帮忙做家务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、拜年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661C89-6876-48A9-B4F8-488C2CF11728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4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B3034-AC56-4B8F-85E2-7159F6ADD5D4}" type="datetime1">
              <a:rPr lang="zh-CN" altLang="en-US" smtClean="0"/>
              <a:pPr>
                <a:defRPr/>
              </a:pPr>
              <a:t>16/2/26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55707" y="6356351"/>
            <a:ext cx="5280587" cy="3661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34D00-1C4A-4843-A69F-4230EB0A4E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9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945FF-5269-422B-AEE5-56B8472009B3}" type="datetime1">
              <a:rPr lang="zh-CN" altLang="en-US" smtClean="0"/>
              <a:pPr>
                <a:defRPr/>
              </a:pPr>
              <a:t>16/2/26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86881-02D5-4CBA-B86A-380D02969A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0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EDDD1-772C-4457-BA8C-FF29CB85BE86}" type="datetime1">
              <a:rPr lang="zh-CN" altLang="en-US" smtClean="0"/>
              <a:pPr>
                <a:defRPr/>
              </a:pPr>
              <a:t>16/2/26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373FE-7578-46A2-B1D7-46704757B5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5707" y="6356351"/>
            <a:ext cx="5280587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149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28801"/>
            <a:ext cx="10972800" cy="45254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C2BBA-EFBE-4A22-8798-06DDB9FFB503}" type="datetime1">
              <a:rPr lang="zh-CN" altLang="en-US" smtClean="0"/>
              <a:pPr>
                <a:defRPr/>
              </a:pPr>
              <a:t>16/2/26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94106-C6F4-4655-B7DE-D48D79F371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71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180AD-5A3B-4143-95F9-A4A8CACA6F26}" type="datetime1">
              <a:rPr lang="zh-CN" altLang="en-US" smtClean="0"/>
              <a:pPr>
                <a:defRPr/>
              </a:pPr>
              <a:t>16/2/26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DC9E6-6DD3-4691-A9C7-D271DA0986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39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7EE31-1C7C-46BB-9063-CEFF43D399D1}" type="datetime1">
              <a:rPr lang="zh-CN" altLang="en-US" smtClean="0"/>
              <a:pPr>
                <a:defRPr/>
              </a:pPr>
              <a:t>16/2/26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D5811-AC7B-4E29-80B8-F7ADF695AE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0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10A80-4E27-4642-BAB6-289FA8DA24D8}" type="datetime1">
              <a:rPr lang="zh-CN" altLang="en-US" smtClean="0"/>
              <a:pPr>
                <a:defRPr/>
              </a:pPr>
              <a:t>16/2/26</a:t>
            </a:fld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4A716-14C9-41DE-A1AD-07CBE4E148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00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88AE4-FBF3-4262-AEC9-E11F842BF496}" type="datetime1">
              <a:rPr lang="zh-CN" altLang="en-US" smtClean="0"/>
              <a:pPr>
                <a:defRPr/>
              </a:pPr>
              <a:t>16/2/26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591AA-1701-4670-82F8-29319F7ADA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3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C5D4E-8744-44BE-A98B-762A4F899E2A}" type="datetime1">
              <a:rPr lang="zh-CN" altLang="en-US" smtClean="0"/>
              <a:pPr>
                <a:defRPr/>
              </a:pPr>
              <a:t>16/2/26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96E4C-A786-42C8-98B7-EB52B4851D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27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1D7BF-DD11-4F2E-8955-1A9A853CFEB0}" type="datetime1">
              <a:rPr lang="zh-CN" altLang="en-US" smtClean="0"/>
              <a:pPr>
                <a:defRPr/>
              </a:pPr>
              <a:t>16/2/26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58159-6336-4F39-ABDF-0970ED78D5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07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44D57-EEF4-463E-85B4-54F4BDE3AFB7}" type="datetime1">
              <a:rPr lang="zh-CN" altLang="en-US" smtClean="0"/>
              <a:pPr>
                <a:defRPr/>
              </a:pPr>
              <a:t>16/2/26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E238C-4D9C-4436-A513-4BF035CCAF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54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D6A7AAE-4856-4E0E-941F-542B4E7AEDEF}" type="datetime1">
              <a:rPr lang="zh-CN" altLang="en-US" smtClean="0"/>
              <a:pPr>
                <a:defRPr/>
              </a:pPr>
              <a:t>16/2/26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D58473B-3055-42E7-AAA6-D770D94057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>
            <a:spLocks/>
          </p:cNvSpPr>
          <p:nvPr/>
        </p:nvSpPr>
        <p:spPr bwMode="auto">
          <a:xfrm>
            <a:off x="4762918" y="2077477"/>
            <a:ext cx="1388608" cy="1331121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 rot="9502714">
            <a:off x="1507813" y="2077476"/>
            <a:ext cx="1388608" cy="1331121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 rot="17952227">
            <a:off x="6277032" y="2133703"/>
            <a:ext cx="1388608" cy="1331121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 rot="9123913">
            <a:off x="7694112" y="2057217"/>
            <a:ext cx="1388608" cy="1331121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 rot="3526558">
            <a:off x="9198151" y="2125411"/>
            <a:ext cx="1388608" cy="1331121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 rot="21120699">
            <a:off x="1928349" y="2223746"/>
            <a:ext cx="1242326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867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</a:t>
            </a:r>
            <a:endParaRPr lang="zh-CN" altLang="en-US" sz="5867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 rot="511214">
            <a:off x="5150875" y="2223747"/>
            <a:ext cx="840093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867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CN" altLang="en-US" sz="5867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 rot="20715092">
            <a:off x="6523874" y="2253241"/>
            <a:ext cx="840093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867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</a:t>
            </a:r>
            <a:endParaRPr lang="zh-CN" altLang="en-US" sz="5867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 rot="20425331">
            <a:off x="8113898" y="2223747"/>
            <a:ext cx="840093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867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</a:t>
            </a:r>
            <a:endParaRPr lang="zh-CN" altLang="en-US" sz="5867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 rot="738081">
            <a:off x="9623458" y="2223747"/>
            <a:ext cx="840093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867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</a:t>
            </a:r>
            <a:endParaRPr lang="zh-CN" altLang="en-US" sz="5867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1325" y="4177728"/>
            <a:ext cx="399488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33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FOR</a:t>
            </a:r>
            <a:r>
              <a:rPr lang="zh-CN" altLang="en-US" sz="2133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133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Winter</a:t>
            </a:r>
            <a:r>
              <a:rPr lang="zh-CN" altLang="en-US" sz="2133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133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Vacation</a:t>
            </a:r>
            <a:endParaRPr lang="zh-CN" altLang="en-US" sz="2133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515550" y="4414271"/>
            <a:ext cx="13707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125670" y="4414891"/>
            <a:ext cx="13707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5"/>
          <p:cNvSpPr>
            <a:spLocks/>
          </p:cNvSpPr>
          <p:nvPr/>
        </p:nvSpPr>
        <p:spPr bwMode="auto">
          <a:xfrm rot="2262070">
            <a:off x="3139495" y="2090314"/>
            <a:ext cx="1388608" cy="1331121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 rot="400519">
            <a:off x="3476194" y="2180358"/>
            <a:ext cx="840093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867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CN" altLang="en-US" sz="5867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492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/>
          </p:cNvSpPr>
          <p:nvPr/>
        </p:nvSpPr>
        <p:spPr bwMode="auto">
          <a:xfrm>
            <a:off x="4700845" y="2258870"/>
            <a:ext cx="2640293" cy="2530988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15880" y="3113965"/>
            <a:ext cx="27003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67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itchFamily="34" charset="0"/>
              </a:rPr>
              <a:t>Thanks</a:t>
            </a:r>
            <a:r>
              <a:rPr lang="zh-CN" altLang="en-US" sz="4267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itchFamily="34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985020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5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7356143" y="1928834"/>
            <a:ext cx="4020445" cy="4064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933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研究进展</a:t>
            </a:r>
            <a:endParaRPr lang="en-US" altLang="zh-CN" sz="2933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fontAlgn="auto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933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寒假活动</a:t>
            </a:r>
          </a:p>
          <a:p>
            <a:pPr fontAlgn="auto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933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下一步研究计划</a:t>
            </a:r>
          </a:p>
          <a:p>
            <a:pPr fontAlgn="auto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933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5394" y="688049"/>
            <a:ext cx="4440493" cy="78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33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CONTENTS</a:t>
            </a:r>
            <a:endParaRPr lang="zh-CN" altLang="en-US" sz="4533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9502714">
            <a:off x="6420993" y="2402646"/>
            <a:ext cx="600763" cy="575892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 rot="17952227">
            <a:off x="6433553" y="3338427"/>
            <a:ext cx="600763" cy="575892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 rot="3526558">
            <a:off x="6437596" y="4295090"/>
            <a:ext cx="600763" cy="575892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21340" y="2423851"/>
            <a:ext cx="5400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2667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21340" y="3359892"/>
            <a:ext cx="5400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2667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50563" y="4316295"/>
            <a:ext cx="5400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2667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0541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2" grpId="0" animBg="1"/>
      <p:bldP spid="13" grpId="0" animBg="1"/>
      <p:bldP spid="14" grpId="0" animBg="1"/>
      <p:bldP spid="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/>
          </p:cNvSpPr>
          <p:nvPr/>
        </p:nvSpPr>
        <p:spPr bwMode="auto">
          <a:xfrm rot="3526558">
            <a:off x="9045993" y="2678398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 rot="17952227">
            <a:off x="6941822" y="2647724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9502714">
            <a:off x="1092141" y="2551494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11525" y="2980059"/>
            <a:ext cx="60006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3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1</a:t>
            </a:r>
            <a:endParaRPr lang="zh-CN" altLang="en-US" sz="5333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76154" y="3008954"/>
            <a:ext cx="53773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3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2</a:t>
            </a:r>
            <a:endParaRPr lang="zh-CN" altLang="en-US" sz="5333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6887" y="3008954"/>
            <a:ext cx="60006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3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3</a:t>
            </a:r>
            <a:endParaRPr lang="zh-CN" altLang="en-US" sz="5333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53702" y="3072332"/>
            <a:ext cx="3346180" cy="941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733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研究进展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RESEARCH PROGRESS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854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216013" y="1208754"/>
            <a:ext cx="5072531" cy="4862533"/>
            <a:chOff x="5157064" y="1671649"/>
            <a:chExt cx="1779709" cy="1706031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5157065" y="1671650"/>
              <a:ext cx="1779708" cy="1706030"/>
            </a:xfrm>
            <a:custGeom>
              <a:avLst/>
              <a:gdLst>
                <a:gd name="T0" fmla="*/ 526 w 590"/>
                <a:gd name="T1" fmla="*/ 92 h 566"/>
                <a:gd name="T2" fmla="*/ 426 w 590"/>
                <a:gd name="T3" fmla="*/ 25 h 566"/>
                <a:gd name="T4" fmla="*/ 327 w 590"/>
                <a:gd name="T5" fmla="*/ 2 h 566"/>
                <a:gd name="T6" fmla="*/ 326 w 590"/>
                <a:gd name="T7" fmla="*/ 2 h 566"/>
                <a:gd name="T8" fmla="*/ 289 w 590"/>
                <a:gd name="T9" fmla="*/ 0 h 566"/>
                <a:gd name="T10" fmla="*/ 262 w 590"/>
                <a:gd name="T11" fmla="*/ 1 h 566"/>
                <a:gd name="T12" fmla="*/ 176 w 590"/>
                <a:gd name="T13" fmla="*/ 14 h 566"/>
                <a:gd name="T14" fmla="*/ 58 w 590"/>
                <a:gd name="T15" fmla="*/ 79 h 566"/>
                <a:gd name="T16" fmla="*/ 29 w 590"/>
                <a:gd name="T17" fmla="*/ 119 h 566"/>
                <a:gd name="T18" fmla="*/ 22 w 590"/>
                <a:gd name="T19" fmla="*/ 133 h 566"/>
                <a:gd name="T20" fmla="*/ 0 w 590"/>
                <a:gd name="T21" fmla="*/ 245 h 566"/>
                <a:gd name="T22" fmla="*/ 25 w 590"/>
                <a:gd name="T23" fmla="*/ 363 h 566"/>
                <a:gd name="T24" fmla="*/ 187 w 590"/>
                <a:gd name="T25" fmla="*/ 538 h 566"/>
                <a:gd name="T26" fmla="*/ 278 w 590"/>
                <a:gd name="T27" fmla="*/ 563 h 566"/>
                <a:gd name="T28" fmla="*/ 382 w 590"/>
                <a:gd name="T29" fmla="*/ 550 h 566"/>
                <a:gd name="T30" fmla="*/ 480 w 590"/>
                <a:gd name="T31" fmla="*/ 476 h 566"/>
                <a:gd name="T32" fmla="*/ 570 w 590"/>
                <a:gd name="T33" fmla="*/ 301 h 566"/>
                <a:gd name="T34" fmla="*/ 526 w 590"/>
                <a:gd name="T35" fmla="*/ 9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" h="566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F06A6A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 rot="1493204">
              <a:off x="5157064" y="1671649"/>
              <a:ext cx="1779708" cy="1706030"/>
            </a:xfrm>
            <a:custGeom>
              <a:avLst/>
              <a:gdLst>
                <a:gd name="T0" fmla="*/ 526 w 590"/>
                <a:gd name="T1" fmla="*/ 92 h 566"/>
                <a:gd name="T2" fmla="*/ 426 w 590"/>
                <a:gd name="T3" fmla="*/ 25 h 566"/>
                <a:gd name="T4" fmla="*/ 327 w 590"/>
                <a:gd name="T5" fmla="*/ 2 h 566"/>
                <a:gd name="T6" fmla="*/ 326 w 590"/>
                <a:gd name="T7" fmla="*/ 2 h 566"/>
                <a:gd name="T8" fmla="*/ 289 w 590"/>
                <a:gd name="T9" fmla="*/ 0 h 566"/>
                <a:gd name="T10" fmla="*/ 262 w 590"/>
                <a:gd name="T11" fmla="*/ 1 h 566"/>
                <a:gd name="T12" fmla="*/ 176 w 590"/>
                <a:gd name="T13" fmla="*/ 14 h 566"/>
                <a:gd name="T14" fmla="*/ 58 w 590"/>
                <a:gd name="T15" fmla="*/ 79 h 566"/>
                <a:gd name="T16" fmla="*/ 29 w 590"/>
                <a:gd name="T17" fmla="*/ 119 h 566"/>
                <a:gd name="T18" fmla="*/ 22 w 590"/>
                <a:gd name="T19" fmla="*/ 133 h 566"/>
                <a:gd name="T20" fmla="*/ 0 w 590"/>
                <a:gd name="T21" fmla="*/ 245 h 566"/>
                <a:gd name="T22" fmla="*/ 25 w 590"/>
                <a:gd name="T23" fmla="*/ 363 h 566"/>
                <a:gd name="T24" fmla="*/ 187 w 590"/>
                <a:gd name="T25" fmla="*/ 538 h 566"/>
                <a:gd name="T26" fmla="*/ 278 w 590"/>
                <a:gd name="T27" fmla="*/ 563 h 566"/>
                <a:gd name="T28" fmla="*/ 382 w 590"/>
                <a:gd name="T29" fmla="*/ 550 h 566"/>
                <a:gd name="T30" fmla="*/ 480 w 590"/>
                <a:gd name="T31" fmla="*/ 476 h 566"/>
                <a:gd name="T32" fmla="*/ 570 w 590"/>
                <a:gd name="T33" fmla="*/ 301 h 566"/>
                <a:gd name="T34" fmla="*/ 526 w 590"/>
                <a:gd name="T35" fmla="*/ 9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" h="566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F06A6A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TextBox 10"/>
          <p:cNvSpPr txBox="1"/>
          <p:nvPr/>
        </p:nvSpPr>
        <p:spPr>
          <a:xfrm>
            <a:off x="575387" y="428667"/>
            <a:ext cx="485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研究进展</a:t>
            </a:r>
            <a:endParaRPr lang="zh-CN" altLang="en-US" sz="3200" b="1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8163" y="2739313"/>
            <a:ext cx="4857784" cy="437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研读了学长给的异构网络的论文</a:t>
            </a:r>
            <a:endParaRPr lang="zh-CN" altLang="en-US" sz="1867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821694509"/>
              </p:ext>
            </p:extLst>
          </p:nvPr>
        </p:nvGraphicFramePr>
        <p:xfrm>
          <a:off x="6696067" y="1928834"/>
          <a:ext cx="3929131" cy="3342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865842" y="1858002"/>
            <a:ext cx="669652" cy="730905"/>
            <a:chOff x="337730" y="224999"/>
            <a:chExt cx="502239" cy="548179"/>
          </a:xfrm>
          <a:solidFill>
            <a:srgbClr val="F89E29"/>
          </a:solidFill>
        </p:grpSpPr>
        <p:sp>
          <p:nvSpPr>
            <p:cNvPr id="17" name="圆角矩形 16"/>
            <p:cNvSpPr/>
            <p:nvPr/>
          </p:nvSpPr>
          <p:spPr>
            <a:xfrm>
              <a:off x="337730" y="521354"/>
              <a:ext cx="117978" cy="251824"/>
            </a:xfrm>
            <a:prstGeom prst="roundRect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93444" y="598590"/>
              <a:ext cx="117978" cy="174588"/>
            </a:xfrm>
            <a:prstGeom prst="roundRect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651535" y="669369"/>
              <a:ext cx="117978" cy="103809"/>
            </a:xfrm>
            <a:prstGeom prst="roundRect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rot="16980000">
              <a:off x="444287" y="140117"/>
              <a:ext cx="310800" cy="480564"/>
            </a:xfrm>
            <a:custGeom>
              <a:avLst/>
              <a:gdLst>
                <a:gd name="connsiteX0" fmla="*/ 286810 w 310800"/>
                <a:gd name="connsiteY0" fmla="*/ 285910 h 480564"/>
                <a:gd name="connsiteX1" fmla="*/ 310800 w 310800"/>
                <a:gd name="connsiteY1" fmla="*/ 458363 h 480564"/>
                <a:gd name="connsiteX2" fmla="*/ 138108 w 310800"/>
                <a:gd name="connsiteY2" fmla="*/ 480564 h 480564"/>
                <a:gd name="connsiteX3" fmla="*/ 183535 w 310800"/>
                <a:gd name="connsiteY3" fmla="*/ 421099 h 480564"/>
                <a:gd name="connsiteX4" fmla="*/ 0 w 310800"/>
                <a:gd name="connsiteY4" fmla="*/ 280892 h 480564"/>
                <a:gd name="connsiteX5" fmla="*/ 2550 w 310800"/>
                <a:gd name="connsiteY5" fmla="*/ 277554 h 480564"/>
                <a:gd name="connsiteX6" fmla="*/ 2186 w 310800"/>
                <a:gd name="connsiteY6" fmla="*/ 277554 h 480564"/>
                <a:gd name="connsiteX7" fmla="*/ 107841 w 310800"/>
                <a:gd name="connsiteY7" fmla="*/ 138777 h 480564"/>
                <a:gd name="connsiteX8" fmla="*/ 2186 w 310800"/>
                <a:gd name="connsiteY8" fmla="*/ 0 h 480564"/>
                <a:gd name="connsiteX9" fmla="*/ 107841 w 310800"/>
                <a:gd name="connsiteY9" fmla="*/ 0 h 480564"/>
                <a:gd name="connsiteX10" fmla="*/ 213495 w 310800"/>
                <a:gd name="connsiteY10" fmla="*/ 138777 h 480564"/>
                <a:gd name="connsiteX11" fmla="*/ 124301 w 310800"/>
                <a:gd name="connsiteY11" fmla="*/ 255933 h 480564"/>
                <a:gd name="connsiteX12" fmla="*/ 241383 w 310800"/>
                <a:gd name="connsiteY12" fmla="*/ 345375 h 480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0800" h="480564">
                  <a:moveTo>
                    <a:pt x="286810" y="285910"/>
                  </a:moveTo>
                  <a:lnTo>
                    <a:pt x="310800" y="458363"/>
                  </a:lnTo>
                  <a:lnTo>
                    <a:pt x="138108" y="480564"/>
                  </a:lnTo>
                  <a:lnTo>
                    <a:pt x="183535" y="421099"/>
                  </a:lnTo>
                  <a:lnTo>
                    <a:pt x="0" y="280892"/>
                  </a:lnTo>
                  <a:lnTo>
                    <a:pt x="2550" y="277554"/>
                  </a:lnTo>
                  <a:lnTo>
                    <a:pt x="2186" y="277554"/>
                  </a:lnTo>
                  <a:lnTo>
                    <a:pt x="107841" y="138777"/>
                  </a:lnTo>
                  <a:lnTo>
                    <a:pt x="2186" y="0"/>
                  </a:lnTo>
                  <a:lnTo>
                    <a:pt x="107841" y="0"/>
                  </a:lnTo>
                  <a:lnTo>
                    <a:pt x="213495" y="138777"/>
                  </a:lnTo>
                  <a:lnTo>
                    <a:pt x="124301" y="255933"/>
                  </a:lnTo>
                  <a:lnTo>
                    <a:pt x="241383" y="345375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934787" y="2058524"/>
            <a:ext cx="276161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7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项目进度</a:t>
            </a:r>
            <a:endParaRPr lang="zh-CN" altLang="en-US" sz="1867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758163" y="3421465"/>
            <a:ext cx="4857784" cy="781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阅读了</a:t>
            </a:r>
            <a:r>
              <a:rPr lang="en-US" altLang="zh-CN" sz="18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《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社会网络与组织</a:t>
            </a:r>
            <a:r>
              <a:rPr lang="en-US" altLang="zh-CN" sz="18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》《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复杂网络视角下的知识传播</a:t>
            </a:r>
            <a:r>
              <a:rPr lang="en-US" altLang="zh-CN" sz="18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》</a:t>
            </a:r>
            <a:r>
              <a:rPr lang="zh-CN" altLang="en-US" sz="18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两本书</a:t>
            </a:r>
            <a:endParaRPr lang="zh-CN" altLang="en-US" sz="1867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581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5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/>
          <p:cNvSpPr>
            <a:spLocks/>
          </p:cNvSpPr>
          <p:nvPr/>
        </p:nvSpPr>
        <p:spPr bwMode="auto">
          <a:xfrm rot="9502714">
            <a:off x="989535" y="2604074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 rot="17952227">
            <a:off x="3248075" y="2604073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 rot="3526558">
            <a:off x="9043717" y="2690917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35493" y="2980059"/>
            <a:ext cx="60006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3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1</a:t>
            </a:r>
            <a:endParaRPr lang="zh-CN" altLang="en-US" sz="5333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5741" y="3008954"/>
            <a:ext cx="53773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3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2</a:t>
            </a:r>
            <a:endParaRPr lang="zh-CN" altLang="en-US" sz="5333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36393" y="3008954"/>
            <a:ext cx="60006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3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3</a:t>
            </a:r>
            <a:endParaRPr lang="zh-CN" altLang="en-US" sz="5333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162561" y="2948947"/>
            <a:ext cx="334618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733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其他寒假活动</a:t>
            </a:r>
          </a:p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67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OTHER</a:t>
            </a:r>
            <a:r>
              <a:rPr lang="zh-CN" altLang="en-US" sz="2667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667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ACTIVITIES</a:t>
            </a:r>
            <a:endParaRPr lang="en-US" altLang="zh-CN" sz="2667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2615613" y="1576537"/>
            <a:ext cx="0" cy="4353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835860" y="1576537"/>
            <a:ext cx="0" cy="4353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7086108" y="1576537"/>
            <a:ext cx="0" cy="4353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9456373" y="1576537"/>
            <a:ext cx="0" cy="4353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5"/>
          <p:cNvSpPr>
            <a:spLocks/>
          </p:cNvSpPr>
          <p:nvPr/>
        </p:nvSpPr>
        <p:spPr bwMode="auto">
          <a:xfrm rot="9502714">
            <a:off x="527697" y="1468245"/>
            <a:ext cx="1724071" cy="165269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 rot="17952227">
            <a:off x="2835486" y="1538055"/>
            <a:ext cx="1724071" cy="165269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29766" y="1988840"/>
            <a:ext cx="1622560" cy="551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zh-CN" altLang="en-US" sz="373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做家务</a:t>
            </a:r>
            <a:endParaRPr lang="zh-CN" altLang="en-US" sz="373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7432270" y="1508787"/>
            <a:ext cx="1724071" cy="165269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181414" y="1988840"/>
            <a:ext cx="1143262" cy="551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zh-CN" altLang="en-US" sz="37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聚会</a:t>
            </a:r>
          </a:p>
        </p:txBody>
      </p:sp>
      <p:sp>
        <p:nvSpPr>
          <p:cNvPr id="41" name="矩形 40"/>
          <p:cNvSpPr/>
          <p:nvPr/>
        </p:nvSpPr>
        <p:spPr>
          <a:xfrm>
            <a:off x="7664118" y="1988840"/>
            <a:ext cx="1143262" cy="10114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zh-CN" altLang="en-US" sz="3733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看剧</a:t>
            </a:r>
            <a:endParaRPr lang="zh-CN" altLang="en-US" sz="3733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>
              <a:lnSpc>
                <a:spcPct val="80000"/>
              </a:lnSpc>
            </a:pPr>
            <a:endParaRPr lang="zh-CN" altLang="en-US" sz="373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Freeform 5"/>
          <p:cNvSpPr>
            <a:spLocks/>
          </p:cNvSpPr>
          <p:nvPr/>
        </p:nvSpPr>
        <p:spPr bwMode="auto">
          <a:xfrm rot="3526558">
            <a:off x="9661069" y="1547940"/>
            <a:ext cx="1724071" cy="165269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9994866" y="1988840"/>
            <a:ext cx="1143262" cy="551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zh-CN" altLang="en-US" sz="373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拜年</a:t>
            </a:r>
            <a:endParaRPr lang="zh-CN" altLang="en-US" sz="373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Freeform 5"/>
          <p:cNvSpPr>
            <a:spLocks/>
          </p:cNvSpPr>
          <p:nvPr/>
        </p:nvSpPr>
        <p:spPr bwMode="auto">
          <a:xfrm rot="3526558">
            <a:off x="5095074" y="1562896"/>
            <a:ext cx="1724071" cy="165269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194211" y="1988840"/>
            <a:ext cx="1622559" cy="551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zh-CN" altLang="en-US" sz="373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吃零食</a:t>
            </a:r>
            <a:endParaRPr lang="zh-CN" altLang="en-US" sz="373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10"/>
          <p:cNvSpPr txBox="1"/>
          <p:nvPr/>
        </p:nvSpPr>
        <p:spPr>
          <a:xfrm>
            <a:off x="575387" y="428667"/>
            <a:ext cx="485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其他寒假活动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07240" y="3429000"/>
            <a:ext cx="2048368" cy="732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733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在爸妈工作忙的时候准备饭菜</a:t>
            </a:r>
            <a:endParaRPr lang="zh-CN" altLang="en-US" sz="1733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735628" y="3429000"/>
            <a:ext cx="2048368" cy="412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733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和高中同学聚餐</a:t>
            </a:r>
            <a:endParaRPr lang="zh-CN" altLang="en-US" sz="1733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981955" y="3432737"/>
            <a:ext cx="2048368" cy="412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733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吃各种各样的零食</a:t>
            </a:r>
            <a:endParaRPr lang="zh-CN" altLang="en-US" sz="1733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298648" y="3432737"/>
            <a:ext cx="2048368" cy="732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733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利用一部分时间看电视剧</a:t>
            </a:r>
            <a:endParaRPr lang="zh-CN" altLang="en-US" sz="1733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628253" y="3428999"/>
            <a:ext cx="2048368" cy="412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733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到长辈家里拜年</a:t>
            </a:r>
            <a:endParaRPr lang="zh-CN" altLang="en-US" sz="1733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矩形 49"/>
          <p:cNvSpPr/>
          <p:nvPr/>
        </p:nvSpPr>
        <p:spPr>
          <a:xfrm>
            <a:off x="553432" y="4354039"/>
            <a:ext cx="2048368" cy="412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733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打扫卫生</a:t>
            </a:r>
            <a:endParaRPr lang="zh-CN" altLang="en-US" sz="1733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矩形 50"/>
          <p:cNvSpPr/>
          <p:nvPr/>
        </p:nvSpPr>
        <p:spPr>
          <a:xfrm>
            <a:off x="2744100" y="3955201"/>
            <a:ext cx="2048368" cy="412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733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和朋友郊游</a:t>
            </a:r>
            <a:endParaRPr lang="zh-CN" altLang="en-US" sz="1733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315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 animBg="1"/>
      <p:bldP spid="39" grpId="0"/>
      <p:bldP spid="41" grpId="0"/>
      <p:bldP spid="45" grpId="0" animBg="1"/>
      <p:bldP spid="46" grpId="0"/>
      <p:bldP spid="47" grpId="0" animBg="1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 rot="9502714">
            <a:off x="906185" y="2571650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17952227">
            <a:off x="3164725" y="2571649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 rot="3526558">
            <a:off x="5333511" y="2658493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TextBox 6"/>
          <p:cNvSpPr txBox="1"/>
          <p:nvPr/>
        </p:nvSpPr>
        <p:spPr>
          <a:xfrm>
            <a:off x="1452143" y="2947635"/>
            <a:ext cx="60006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3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1</a:t>
            </a:r>
            <a:endParaRPr lang="zh-CN" altLang="en-US" sz="5333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3672390" y="2976530"/>
            <a:ext cx="53773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3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2</a:t>
            </a:r>
            <a:endParaRPr lang="zh-CN" altLang="en-US" sz="5333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5926188" y="2976530"/>
            <a:ext cx="60006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3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3</a:t>
            </a:r>
            <a:endParaRPr lang="zh-CN" altLang="en-US" sz="5333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64498" y="2994099"/>
            <a:ext cx="3346180" cy="1200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下一步研究计划</a:t>
            </a:r>
          </a:p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NEXT</a:t>
            </a:r>
            <a:r>
              <a:rPr lang="zh-CN" altLang="en-US" sz="26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6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STEP</a:t>
            </a:r>
            <a:endParaRPr lang="en-US" altLang="zh-CN" sz="2667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667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90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431627" y="2315125"/>
            <a:ext cx="3120347" cy="3120347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 rot="9502714">
            <a:off x="3776166" y="3784755"/>
            <a:ext cx="1724071" cy="165269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 rot="17952227">
            <a:off x="5147179" y="1598064"/>
            <a:ext cx="1724071" cy="165269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054890" y="4139014"/>
            <a:ext cx="1143262" cy="551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zh-CN" altLang="en-US" sz="3733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毕设</a:t>
            </a:r>
            <a:endParaRPr lang="zh-CN" altLang="en-US" sz="3733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37587" y="1938807"/>
            <a:ext cx="1143262" cy="551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3733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论文</a:t>
            </a:r>
            <a:endParaRPr lang="zh-CN" altLang="en-US" sz="3733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 rot="3526558">
            <a:off x="6300695" y="3900296"/>
            <a:ext cx="1724071" cy="165269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621043" y="4138954"/>
            <a:ext cx="1143262" cy="551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373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373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10"/>
          <p:cNvSpPr txBox="1"/>
          <p:nvPr/>
        </p:nvSpPr>
        <p:spPr>
          <a:xfrm>
            <a:off x="575387" y="428667"/>
            <a:ext cx="485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下一步研究计划</a:t>
            </a:r>
            <a:endParaRPr lang="zh-CN" altLang="en-US" sz="3200" b="1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82554" y="1651806"/>
            <a:ext cx="4086655" cy="437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67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从已有论文中得到模型</a:t>
            </a:r>
            <a:endParaRPr lang="zh-CN" altLang="en-US" sz="1867" b="1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86163" y="4472282"/>
            <a:ext cx="2880320" cy="437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67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编写论文</a:t>
            </a:r>
            <a:endParaRPr lang="zh-CN" altLang="en-US" sz="1867" b="1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37002" y="4352402"/>
            <a:ext cx="3399625" cy="437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67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根据实际需要改模型</a:t>
            </a:r>
            <a:endParaRPr lang="zh-CN" altLang="en-US" sz="1867" b="1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419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7" grpId="0"/>
      <p:bldP spid="30" grpId="0" animBg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 rot="11094828">
            <a:off x="541413" y="-472675"/>
            <a:ext cx="10980475" cy="5695884"/>
          </a:xfrm>
          <a:custGeom>
            <a:avLst/>
            <a:gdLst>
              <a:gd name="connsiteX0" fmla="*/ 8147754 w 8160895"/>
              <a:gd name="connsiteY0" fmla="*/ 3538645 h 4233288"/>
              <a:gd name="connsiteX1" fmla="*/ 67962 w 8160895"/>
              <a:gd name="connsiteY1" fmla="*/ 4233288 h 4233288"/>
              <a:gd name="connsiteX2" fmla="*/ 51982 w 8160895"/>
              <a:gd name="connsiteY2" fmla="*/ 4145960 h 4233288"/>
              <a:gd name="connsiteX3" fmla="*/ 0 w 8160895"/>
              <a:gd name="connsiteY3" fmla="*/ 3447455 h 4233288"/>
              <a:gd name="connsiteX4" fmla="*/ 309800 w 8160895"/>
              <a:gd name="connsiteY4" fmla="*/ 1871475 h 4233288"/>
              <a:gd name="connsiteX5" fmla="*/ 408373 w 8160895"/>
              <a:gd name="connsiteY5" fmla="*/ 1674478 h 4233288"/>
              <a:gd name="connsiteX6" fmla="*/ 816746 w 8160895"/>
              <a:gd name="connsiteY6" fmla="*/ 1111628 h 4233288"/>
              <a:gd name="connsiteX7" fmla="*/ 2478401 w 8160895"/>
              <a:gd name="connsiteY7" fmla="*/ 196997 h 4233288"/>
              <a:gd name="connsiteX8" fmla="*/ 3689438 w 8160895"/>
              <a:gd name="connsiteY8" fmla="*/ 14071 h 4233288"/>
              <a:gd name="connsiteX9" fmla="*/ 4069647 w 8160895"/>
              <a:gd name="connsiteY9" fmla="*/ 0 h 4233288"/>
              <a:gd name="connsiteX10" fmla="*/ 4590675 w 8160895"/>
              <a:gd name="connsiteY10" fmla="*/ 28142 h 4233288"/>
              <a:gd name="connsiteX11" fmla="*/ 4604757 w 8160895"/>
              <a:gd name="connsiteY11" fmla="*/ 28142 h 4233288"/>
              <a:gd name="connsiteX12" fmla="*/ 5998857 w 8160895"/>
              <a:gd name="connsiteY12" fmla="*/ 351781 h 4233288"/>
              <a:gd name="connsiteX13" fmla="*/ 7407040 w 8160895"/>
              <a:gd name="connsiteY13" fmla="*/ 1294554 h 4233288"/>
              <a:gd name="connsiteX14" fmla="*/ 8155576 w 8160895"/>
              <a:gd name="connsiteY14" fmla="*/ 3445476 h 423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60895" h="4233288">
                <a:moveTo>
                  <a:pt x="8147754" y="3538645"/>
                </a:moveTo>
                <a:lnTo>
                  <a:pt x="67962" y="4233288"/>
                </a:lnTo>
                <a:lnTo>
                  <a:pt x="51982" y="4145960"/>
                </a:lnTo>
                <a:cubicBezTo>
                  <a:pt x="17822" y="3924998"/>
                  <a:pt x="-1" y="3690184"/>
                  <a:pt x="0" y="3447455"/>
                </a:cubicBezTo>
                <a:cubicBezTo>
                  <a:pt x="0" y="2842391"/>
                  <a:pt x="112654" y="2293613"/>
                  <a:pt x="309800" y="1871475"/>
                </a:cubicBezTo>
                <a:cubicBezTo>
                  <a:pt x="337964" y="1801119"/>
                  <a:pt x="366127" y="1744834"/>
                  <a:pt x="408373" y="1674478"/>
                </a:cubicBezTo>
                <a:cubicBezTo>
                  <a:pt x="521028" y="1463409"/>
                  <a:pt x="661846" y="1280483"/>
                  <a:pt x="816746" y="1111628"/>
                </a:cubicBezTo>
                <a:cubicBezTo>
                  <a:pt x="1070219" y="759847"/>
                  <a:pt x="1703901" y="408066"/>
                  <a:pt x="2478401" y="196997"/>
                </a:cubicBezTo>
                <a:cubicBezTo>
                  <a:pt x="2914938" y="70356"/>
                  <a:pt x="3337392" y="14071"/>
                  <a:pt x="3689438" y="14071"/>
                </a:cubicBezTo>
                <a:cubicBezTo>
                  <a:pt x="3816174" y="14071"/>
                  <a:pt x="3942910" y="0"/>
                  <a:pt x="4069647" y="0"/>
                </a:cubicBezTo>
                <a:cubicBezTo>
                  <a:pt x="4266792" y="0"/>
                  <a:pt x="4435775" y="14071"/>
                  <a:pt x="4590675" y="28142"/>
                </a:cubicBezTo>
                <a:cubicBezTo>
                  <a:pt x="4604757" y="28142"/>
                  <a:pt x="4604757" y="28142"/>
                  <a:pt x="4604757" y="28142"/>
                </a:cubicBezTo>
                <a:cubicBezTo>
                  <a:pt x="5083538" y="70356"/>
                  <a:pt x="5548238" y="168855"/>
                  <a:pt x="5998857" y="351781"/>
                </a:cubicBezTo>
                <a:cubicBezTo>
                  <a:pt x="6533966" y="562850"/>
                  <a:pt x="7012748" y="858346"/>
                  <a:pt x="7407040" y="1294554"/>
                </a:cubicBezTo>
                <a:cubicBezTo>
                  <a:pt x="7977353" y="1938314"/>
                  <a:pt x="8199142" y="2669139"/>
                  <a:pt x="8155576" y="3445476"/>
                </a:cubicBezTo>
                <a:close/>
              </a:path>
            </a:pathLst>
          </a:custGeom>
          <a:solidFill>
            <a:srgbClr val="F89E29">
              <a:alpha val="7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5" name="TextBox 10"/>
          <p:cNvSpPr txBox="1"/>
          <p:nvPr/>
        </p:nvSpPr>
        <p:spPr>
          <a:xfrm>
            <a:off x="575387" y="5649247"/>
            <a:ext cx="485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怎么解决问题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任意多边形 30"/>
          <p:cNvSpPr>
            <a:spLocks/>
          </p:cNvSpPr>
          <p:nvPr/>
        </p:nvSpPr>
        <p:spPr bwMode="auto">
          <a:xfrm rot="11094828">
            <a:off x="760579" y="-474795"/>
            <a:ext cx="10933261" cy="5671393"/>
          </a:xfrm>
          <a:custGeom>
            <a:avLst/>
            <a:gdLst>
              <a:gd name="connsiteX0" fmla="*/ 8147754 w 8160895"/>
              <a:gd name="connsiteY0" fmla="*/ 3538645 h 4233288"/>
              <a:gd name="connsiteX1" fmla="*/ 67962 w 8160895"/>
              <a:gd name="connsiteY1" fmla="*/ 4233288 h 4233288"/>
              <a:gd name="connsiteX2" fmla="*/ 51982 w 8160895"/>
              <a:gd name="connsiteY2" fmla="*/ 4145960 h 4233288"/>
              <a:gd name="connsiteX3" fmla="*/ 0 w 8160895"/>
              <a:gd name="connsiteY3" fmla="*/ 3447455 h 4233288"/>
              <a:gd name="connsiteX4" fmla="*/ 309800 w 8160895"/>
              <a:gd name="connsiteY4" fmla="*/ 1871475 h 4233288"/>
              <a:gd name="connsiteX5" fmla="*/ 408373 w 8160895"/>
              <a:gd name="connsiteY5" fmla="*/ 1674478 h 4233288"/>
              <a:gd name="connsiteX6" fmla="*/ 816746 w 8160895"/>
              <a:gd name="connsiteY6" fmla="*/ 1111628 h 4233288"/>
              <a:gd name="connsiteX7" fmla="*/ 2478401 w 8160895"/>
              <a:gd name="connsiteY7" fmla="*/ 196997 h 4233288"/>
              <a:gd name="connsiteX8" fmla="*/ 3689438 w 8160895"/>
              <a:gd name="connsiteY8" fmla="*/ 14071 h 4233288"/>
              <a:gd name="connsiteX9" fmla="*/ 4069647 w 8160895"/>
              <a:gd name="connsiteY9" fmla="*/ 0 h 4233288"/>
              <a:gd name="connsiteX10" fmla="*/ 4590675 w 8160895"/>
              <a:gd name="connsiteY10" fmla="*/ 28142 h 4233288"/>
              <a:gd name="connsiteX11" fmla="*/ 4604757 w 8160895"/>
              <a:gd name="connsiteY11" fmla="*/ 28142 h 4233288"/>
              <a:gd name="connsiteX12" fmla="*/ 5998857 w 8160895"/>
              <a:gd name="connsiteY12" fmla="*/ 351781 h 4233288"/>
              <a:gd name="connsiteX13" fmla="*/ 7407040 w 8160895"/>
              <a:gd name="connsiteY13" fmla="*/ 1294554 h 4233288"/>
              <a:gd name="connsiteX14" fmla="*/ 8155576 w 8160895"/>
              <a:gd name="connsiteY14" fmla="*/ 3445476 h 423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60895" h="4233288">
                <a:moveTo>
                  <a:pt x="8147754" y="3538645"/>
                </a:moveTo>
                <a:lnTo>
                  <a:pt x="67962" y="4233288"/>
                </a:lnTo>
                <a:lnTo>
                  <a:pt x="51982" y="4145960"/>
                </a:lnTo>
                <a:cubicBezTo>
                  <a:pt x="17822" y="3924998"/>
                  <a:pt x="-1" y="3690184"/>
                  <a:pt x="0" y="3447455"/>
                </a:cubicBezTo>
                <a:cubicBezTo>
                  <a:pt x="0" y="2842391"/>
                  <a:pt x="112654" y="2293613"/>
                  <a:pt x="309800" y="1871475"/>
                </a:cubicBezTo>
                <a:cubicBezTo>
                  <a:pt x="337964" y="1801119"/>
                  <a:pt x="366127" y="1744834"/>
                  <a:pt x="408373" y="1674478"/>
                </a:cubicBezTo>
                <a:cubicBezTo>
                  <a:pt x="521028" y="1463409"/>
                  <a:pt x="661846" y="1280483"/>
                  <a:pt x="816746" y="1111628"/>
                </a:cubicBezTo>
                <a:cubicBezTo>
                  <a:pt x="1070219" y="759847"/>
                  <a:pt x="1703901" y="408066"/>
                  <a:pt x="2478401" y="196997"/>
                </a:cubicBezTo>
                <a:cubicBezTo>
                  <a:pt x="2914938" y="70356"/>
                  <a:pt x="3337392" y="14071"/>
                  <a:pt x="3689438" y="14071"/>
                </a:cubicBezTo>
                <a:cubicBezTo>
                  <a:pt x="3816174" y="14071"/>
                  <a:pt x="3942910" y="0"/>
                  <a:pt x="4069647" y="0"/>
                </a:cubicBezTo>
                <a:cubicBezTo>
                  <a:pt x="4266792" y="0"/>
                  <a:pt x="4435775" y="14071"/>
                  <a:pt x="4590675" y="28142"/>
                </a:cubicBezTo>
                <a:cubicBezTo>
                  <a:pt x="4604757" y="28142"/>
                  <a:pt x="4604757" y="28142"/>
                  <a:pt x="4604757" y="28142"/>
                </a:cubicBezTo>
                <a:cubicBezTo>
                  <a:pt x="5083538" y="70356"/>
                  <a:pt x="5548238" y="168855"/>
                  <a:pt x="5998857" y="351781"/>
                </a:cubicBezTo>
                <a:cubicBezTo>
                  <a:pt x="6533966" y="562850"/>
                  <a:pt x="7012748" y="858346"/>
                  <a:pt x="7407040" y="1294554"/>
                </a:cubicBezTo>
                <a:cubicBezTo>
                  <a:pt x="7977353" y="1938314"/>
                  <a:pt x="8199142" y="2669139"/>
                  <a:pt x="8155576" y="3445476"/>
                </a:cubicBezTo>
                <a:close/>
              </a:path>
            </a:pathLst>
          </a:custGeom>
          <a:solidFill>
            <a:srgbClr val="F89E29">
              <a:alpha val="7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 rot="9502714">
            <a:off x="2496744" y="759117"/>
            <a:ext cx="600763" cy="575892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 rot="17952227">
            <a:off x="2509304" y="1923569"/>
            <a:ext cx="600763" cy="575892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 rot="3526558">
            <a:off x="2513347" y="3034950"/>
            <a:ext cx="600763" cy="575892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2497091" y="780321"/>
            <a:ext cx="5400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i="1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2667" i="1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97091" y="1945033"/>
            <a:ext cx="5400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i="1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2667" i="1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526314" y="3056155"/>
            <a:ext cx="5400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i="1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2667" i="1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20652" y="805007"/>
            <a:ext cx="7080787" cy="453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133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读论文时做笔记，记录相关的模型</a:t>
            </a:r>
            <a:endParaRPr lang="zh-CN" altLang="en-US" sz="2133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335693" y="1781890"/>
            <a:ext cx="7080787" cy="814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133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过好数学关，打好写作的基础，从“小木从”中学习发表论文的技巧和知识</a:t>
            </a:r>
            <a:endParaRPr lang="zh-CN" altLang="en-US" sz="2133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330215" y="3096199"/>
            <a:ext cx="7080787" cy="453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133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多向导师和学长请教，和同学相互学习</a:t>
            </a:r>
            <a:endParaRPr lang="zh-CN" altLang="en-US" sz="2133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4723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287</Words>
  <Application>Microsoft Macintosh PowerPoint</Application>
  <PresentationFormat>Widescreen</PresentationFormat>
  <Paragraphs>97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Microsoft YaHei</vt:lpstr>
      <vt:lpstr>华文细黑</vt:lpstr>
      <vt:lpstr>宋体</vt:lpstr>
      <vt:lpstr>微软雅黑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demon</dc:creator>
  <cp:lastModifiedBy>fen lei</cp:lastModifiedBy>
  <cp:revision>694</cp:revision>
  <dcterms:modified xsi:type="dcterms:W3CDTF">2016-02-26T00:00:49Z</dcterms:modified>
</cp:coreProperties>
</file>