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7" autoAdjust="0"/>
    <p:restoredTop sz="69435" autoAdjust="0"/>
  </p:normalViewPr>
  <p:slideViewPr>
    <p:cSldViewPr snapToGrid="0">
      <p:cViewPr varScale="1">
        <p:scale>
          <a:sx n="58" d="100"/>
          <a:sy n="58" d="100"/>
        </p:scale>
        <p:origin x="36"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352D9-6B49-4170-AC99-7336C5950573}" type="datetimeFigureOut">
              <a:rPr lang="zh-CN" altLang="en-US" smtClean="0"/>
              <a:t>2016/4/14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C6357-5A1C-4F44-B951-5C41E537C68E}" type="slidenum">
              <a:rPr lang="zh-CN" altLang="en-US" smtClean="0"/>
              <a:t>‹#›</a:t>
            </a:fld>
            <a:endParaRPr lang="zh-CN" altLang="en-US"/>
          </a:p>
        </p:txBody>
      </p:sp>
    </p:spTree>
    <p:extLst>
      <p:ext uri="{BB962C8B-B14F-4D97-AF65-F5344CB8AC3E}">
        <p14:creationId xmlns:p14="http://schemas.microsoft.com/office/powerpoint/2010/main" val="2343033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专有的算法，用于衡量特定网页相对于搜索引擎索引中的其他网页而言的重要程度。它由</a:t>
            </a:r>
            <a:r>
              <a:rPr lang="en-US" altLang="zh-CN" sz="1200" b="0" i="0" kern="1200" dirty="0" smtClean="0">
                <a:solidFill>
                  <a:schemeClr val="tx1"/>
                </a:solidFill>
                <a:effectLst/>
                <a:latin typeface="+mn-lt"/>
                <a:ea typeface="+mn-ea"/>
                <a:cs typeface="+mn-cs"/>
              </a:rPr>
              <a:t>Larry Page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Sergey </a:t>
            </a:r>
            <a:r>
              <a:rPr lang="en-US" altLang="zh-CN" sz="1200" b="0" i="0" kern="1200" dirty="0" err="1" smtClean="0">
                <a:solidFill>
                  <a:schemeClr val="tx1"/>
                </a:solidFill>
                <a:effectLst/>
                <a:latin typeface="+mn-lt"/>
                <a:ea typeface="+mn-ea"/>
                <a:cs typeface="+mn-cs"/>
              </a:rPr>
              <a:t>Brin</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世纪</a:t>
            </a:r>
            <a:r>
              <a:rPr lang="en-US" altLang="zh-CN" sz="1200" b="0" i="0" kern="1200" dirty="0" smtClean="0">
                <a:solidFill>
                  <a:schemeClr val="tx1"/>
                </a:solidFill>
                <a:effectLst/>
                <a:latin typeface="+mn-lt"/>
                <a:ea typeface="+mn-ea"/>
                <a:cs typeface="+mn-cs"/>
              </a:rPr>
              <a:t>90</a:t>
            </a:r>
            <a:r>
              <a:rPr lang="zh-CN" altLang="en-US" sz="1200" b="0" i="0" kern="1200" dirty="0" smtClean="0">
                <a:solidFill>
                  <a:schemeClr val="tx1"/>
                </a:solidFill>
                <a:effectLst/>
                <a:latin typeface="+mn-lt"/>
                <a:ea typeface="+mn-ea"/>
                <a:cs typeface="+mn-cs"/>
              </a:rPr>
              <a:t>年代后期发明。</a:t>
            </a:r>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实现了将链接价值概念作为排名因素。</a:t>
            </a:r>
          </a:p>
          <a:p>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让链接来”投票”</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一个页面的“得票数”由所有链向它的页面的重要性来决定，到一个页面的超链接相当于对该页投一票。一个页面的</a:t>
            </a:r>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是由所有链向它的页面（“链入页面”）的重要性经过递归算法得到的。一个有较多链入的页面会有较高的等级，相反如果一个页面没有任何链入页面，那么它没有等级。</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简单一句话概括：从许多优质的网页链接过来的网页，必定还是优质网页。</a:t>
            </a:r>
          </a:p>
          <a:p>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的计算基于以下两个基本假设：</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数量假设：如果一个页面节点接收到的其他网页指向的入链数量越多，那么这个页面越重要</a:t>
            </a:r>
          </a:p>
          <a:p>
            <a:r>
              <a:rPr lang="zh-CN" altLang="en-US" sz="1200" b="0" i="0" kern="1200" dirty="0" smtClean="0">
                <a:solidFill>
                  <a:schemeClr val="tx1"/>
                </a:solidFill>
                <a:effectLst/>
                <a:latin typeface="+mn-lt"/>
                <a:ea typeface="+mn-ea"/>
                <a:cs typeface="+mn-cs"/>
              </a:rPr>
              <a:t>质量假设：指向页面</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的入链质量不同，质量高的页面会通过链接向其他页面传递更多的权重。所以越是质量高的页面指向页面</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，则页面</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越重要。</a:t>
            </a:r>
          </a:p>
          <a:p>
            <a:r>
              <a:rPr lang="zh-CN" altLang="en-US" sz="1200" b="0" i="0" kern="1200" dirty="0" smtClean="0">
                <a:solidFill>
                  <a:schemeClr val="tx1"/>
                </a:solidFill>
                <a:effectLst/>
                <a:latin typeface="+mn-lt"/>
                <a:ea typeface="+mn-ea"/>
                <a:cs typeface="+mn-cs"/>
              </a:rPr>
              <a:t>要提高</a:t>
            </a:r>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有</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个要点：</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反向链接数</a:t>
            </a:r>
          </a:p>
          <a:p>
            <a:r>
              <a:rPr lang="zh-CN" altLang="en-US" sz="1200" b="0" i="0" kern="1200" dirty="0" smtClean="0">
                <a:solidFill>
                  <a:schemeClr val="tx1"/>
                </a:solidFill>
                <a:effectLst/>
                <a:latin typeface="+mn-lt"/>
                <a:ea typeface="+mn-ea"/>
                <a:cs typeface="+mn-cs"/>
              </a:rPr>
              <a:t>反向链接是否来自</a:t>
            </a:r>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较高的页面</a:t>
            </a:r>
          </a:p>
          <a:p>
            <a:r>
              <a:rPr lang="zh-CN" altLang="en-US" sz="1200" b="0" i="0" kern="1200" dirty="0" smtClean="0">
                <a:solidFill>
                  <a:schemeClr val="tx1"/>
                </a:solidFill>
                <a:effectLst/>
                <a:latin typeface="+mn-lt"/>
                <a:ea typeface="+mn-ea"/>
                <a:cs typeface="+mn-cs"/>
              </a:rPr>
              <a:t>反向链接源页面的链接数</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在初始阶段：网页通过链接关系构建起有向图，每个页面设置相同的</a:t>
            </a:r>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值，通过若干轮的计算，会得到每个页面所获得的最终</a:t>
            </a:r>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值。随着每一轮的计算进行，网页当前的</a:t>
            </a:r>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值会不断得到更新。</a:t>
            </a:r>
          </a:p>
          <a:p>
            <a:r>
              <a:rPr lang="zh-CN" altLang="en-US" sz="1200" b="0" i="0" kern="1200" dirty="0" smtClean="0">
                <a:solidFill>
                  <a:schemeClr val="tx1"/>
                </a:solidFill>
                <a:effectLst/>
                <a:latin typeface="+mn-lt"/>
                <a:ea typeface="+mn-ea"/>
                <a:cs typeface="+mn-cs"/>
              </a:rPr>
              <a:t>在一轮更新页面</a:t>
            </a:r>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得分的计算中，每个页面将其当前的</a:t>
            </a:r>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值平均分配到本页面包含的出链上，这样每个链接即获得了相应的权值。而每个页面将所有指向本页面的入链所传入的权值求和，即可得到新的</a:t>
            </a:r>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得分。当每个页面都获得了更新后的</a:t>
            </a:r>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值，就完成了一轮</a:t>
            </a:r>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计算。</a:t>
            </a:r>
          </a:p>
          <a:p>
            <a:endParaRPr lang="zh-CN" altLang="en-US" dirty="0"/>
          </a:p>
        </p:txBody>
      </p:sp>
      <p:sp>
        <p:nvSpPr>
          <p:cNvPr id="4" name="灯片编号占位符 3"/>
          <p:cNvSpPr>
            <a:spLocks noGrp="1"/>
          </p:cNvSpPr>
          <p:nvPr>
            <p:ph type="sldNum" sz="quarter" idx="10"/>
          </p:nvPr>
        </p:nvSpPr>
        <p:spPr/>
        <p:txBody>
          <a:bodyPr/>
          <a:lstStyle/>
          <a:p>
            <a:fld id="{C92C6357-5A1C-4F44-B951-5C41E537C68E}" type="slidenum">
              <a:rPr lang="zh-CN" altLang="en-US" smtClean="0"/>
              <a:t>2</a:t>
            </a:fld>
            <a:endParaRPr lang="zh-CN" altLang="en-US"/>
          </a:p>
        </p:txBody>
      </p:sp>
    </p:spTree>
    <p:extLst>
      <p:ext uri="{BB962C8B-B14F-4D97-AF65-F5344CB8AC3E}">
        <p14:creationId xmlns:p14="http://schemas.microsoft.com/office/powerpoint/2010/main" val="121058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在互联网的超链接结构中，一旦出现封闭的情况，就会使得幂法不能收敛。所谓的封闭是指若干个网页互相指向对方，但不指向别的网页，</a:t>
            </a:r>
            <a:endParaRPr lang="en-US" altLang="zh-CN" dirty="0" smtClean="0"/>
          </a:p>
          <a:p>
            <a:r>
              <a:rPr lang="zh-CN" altLang="en-US" sz="1200" b="0" i="0" kern="1200" dirty="0" smtClean="0">
                <a:solidFill>
                  <a:schemeClr val="tx1"/>
                </a:solidFill>
                <a:effectLst/>
                <a:latin typeface="+mn-lt"/>
                <a:ea typeface="+mn-ea"/>
                <a:cs typeface="+mn-cs"/>
              </a:rPr>
              <a:t>如果连通图中有一个顶点的入度为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，则经过有限次迭代之后，该连通图内的所有顶点的</a:t>
            </a:r>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均为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，形象的说，这个顶点就像一个黑洞一样，把整体的</a:t>
            </a:r>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值慢慢地“吸收”了。由于它不对外贡献任何</a:t>
            </a:r>
            <a:r>
              <a:rPr lang="en-US" altLang="zh-CN" sz="1200" b="0" i="0" kern="1200" dirty="0" smtClean="0">
                <a:solidFill>
                  <a:schemeClr val="tx1"/>
                </a:solidFill>
                <a:effectLst/>
                <a:latin typeface="+mn-lt"/>
                <a:ea typeface="+mn-ea"/>
                <a:cs typeface="+mn-cs"/>
              </a:rPr>
              <a:t>PR</a:t>
            </a:r>
            <a:r>
              <a:rPr lang="zh-CN" altLang="en-US" sz="1200" b="0" i="0" kern="1200" dirty="0" smtClean="0">
                <a:solidFill>
                  <a:schemeClr val="tx1"/>
                </a:solidFill>
                <a:effectLst/>
                <a:latin typeface="+mn-lt"/>
                <a:ea typeface="+mn-ea"/>
                <a:cs typeface="+mn-cs"/>
              </a:rPr>
              <a:t>值，所以整体的</a:t>
            </a:r>
            <a:r>
              <a:rPr lang="en-US" altLang="zh-CN" sz="1200" b="0" i="0" kern="1200" dirty="0" smtClean="0">
                <a:solidFill>
                  <a:schemeClr val="tx1"/>
                </a:solidFill>
                <a:effectLst/>
                <a:latin typeface="+mn-lt"/>
                <a:ea typeface="+mn-ea"/>
                <a:cs typeface="+mn-cs"/>
              </a:rPr>
              <a:t>PR</a:t>
            </a:r>
            <a:r>
              <a:rPr lang="zh-CN" altLang="en-US" sz="1200" b="0" i="0" kern="1200" dirty="0" smtClean="0">
                <a:solidFill>
                  <a:schemeClr val="tx1"/>
                </a:solidFill>
                <a:effectLst/>
                <a:latin typeface="+mn-lt"/>
                <a:ea typeface="+mn-ea"/>
                <a:cs typeface="+mn-cs"/>
              </a:rPr>
              <a:t>总和是在不断地减少，直到最终收敛到</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。我把它称之为：</a:t>
            </a:r>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的“黑洞效应”。</a:t>
            </a:r>
            <a:endParaRPr lang="zh-CN" altLang="en-US" dirty="0"/>
          </a:p>
        </p:txBody>
      </p:sp>
      <p:sp>
        <p:nvSpPr>
          <p:cNvPr id="4" name="灯片编号占位符 3"/>
          <p:cNvSpPr>
            <a:spLocks noGrp="1"/>
          </p:cNvSpPr>
          <p:nvPr>
            <p:ph type="sldNum" sz="quarter" idx="10"/>
          </p:nvPr>
        </p:nvSpPr>
        <p:spPr/>
        <p:txBody>
          <a:bodyPr/>
          <a:lstStyle/>
          <a:p>
            <a:fld id="{C92C6357-5A1C-4F44-B951-5C41E537C68E}" type="slidenum">
              <a:rPr lang="zh-CN" altLang="en-US" smtClean="0"/>
              <a:t>3</a:t>
            </a:fld>
            <a:endParaRPr lang="zh-CN" altLang="en-US"/>
          </a:p>
        </p:txBody>
      </p:sp>
    </p:spTree>
    <p:extLst>
      <p:ext uri="{BB962C8B-B14F-4D97-AF65-F5344CB8AC3E}">
        <p14:creationId xmlns:p14="http://schemas.microsoft.com/office/powerpoint/2010/main" val="3175539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PageRank</a:t>
            </a:r>
            <a:r>
              <a:rPr lang="zh-CN" altLang="en-US" dirty="0" smtClean="0"/>
              <a:t>的办法是作素性修正，构造一个所有元素都为</a:t>
            </a:r>
            <a:r>
              <a:rPr lang="en-US" altLang="zh-CN" dirty="0" smtClean="0"/>
              <a:t>1/n</a:t>
            </a:r>
            <a:r>
              <a:rPr lang="zh-CN" altLang="en-US" dirty="0" smtClean="0"/>
              <a:t>的列随机矩阵，与原来的矩阵按加权（一般取</a:t>
            </a:r>
            <a:r>
              <a:rPr lang="en-US" altLang="zh-CN" dirty="0" smtClean="0"/>
              <a:t>0.15</a:t>
            </a:r>
            <a:r>
              <a:rPr lang="zh-CN" altLang="en-US" dirty="0" smtClean="0"/>
              <a:t>和</a:t>
            </a:r>
            <a:r>
              <a:rPr lang="en-US" altLang="zh-CN" dirty="0" smtClean="0"/>
              <a:t>0.85</a:t>
            </a:r>
            <a:r>
              <a:rPr lang="zh-CN" altLang="en-US" dirty="0" smtClean="0"/>
              <a:t>）叠加变成所谓的素矩阵 </a:t>
            </a:r>
            <a:r>
              <a:rPr lang="en-US" altLang="zh-CN" dirty="0" smtClean="0"/>
              <a:t>(primitive matrix),</a:t>
            </a:r>
            <a:r>
              <a:rPr lang="zh-CN" altLang="en-US" dirty="0" smtClean="0"/>
              <a:t>使得网络连通（解决了排序不唯一），并且仍然保持为列随机矩阵（保证了</a:t>
            </a:r>
            <a:r>
              <a:rPr lang="en-US" altLang="zh-CN" dirty="0" smtClean="0"/>
              <a:t>1</a:t>
            </a:r>
            <a:r>
              <a:rPr lang="zh-CN" altLang="en-US" dirty="0" smtClean="0"/>
              <a:t>特征值的存在）。这显然解决了排序不唯一的问题，但是新的矩阵全连接了，但是原来的结构也遭到很大的变形，排序会不会走样呢？吕琳媛他们提出的</a:t>
            </a:r>
            <a:r>
              <a:rPr lang="en-US" altLang="zh-CN" dirty="0" smtClean="0"/>
              <a:t>LeaderRank</a:t>
            </a:r>
            <a:r>
              <a:rPr lang="zh-CN" altLang="en-US" dirty="0" smtClean="0"/>
              <a:t>是这样做的，在已有节点外另加一个节点</a:t>
            </a:r>
            <a:r>
              <a:rPr lang="en-US" altLang="zh-CN" dirty="0" smtClean="0"/>
              <a:t>(ground node)</a:t>
            </a:r>
            <a:r>
              <a:rPr lang="zh-CN" altLang="en-US" dirty="0" smtClean="0"/>
              <a:t>，并且将它与已有的所有节点双向连接，于是得到</a:t>
            </a:r>
            <a:r>
              <a:rPr lang="en-US" altLang="zh-CN" dirty="0" smtClean="0"/>
              <a:t>N+1</a:t>
            </a:r>
            <a:r>
              <a:rPr lang="zh-CN" altLang="en-US" dirty="0" smtClean="0"/>
              <a:t>个节点的网络，这个新的网络是一个强连通的网络，再按照原始的</a:t>
            </a:r>
            <a:r>
              <a:rPr lang="en-US" altLang="zh-CN" dirty="0" smtClean="0"/>
              <a:t>PageRank</a:t>
            </a:r>
            <a:r>
              <a:rPr lang="zh-CN" altLang="en-US" dirty="0" smtClean="0"/>
              <a:t>算法计算得到原来</a:t>
            </a:r>
            <a:r>
              <a:rPr lang="en-US" altLang="zh-CN" dirty="0" smtClean="0"/>
              <a:t>N</a:t>
            </a:r>
            <a:r>
              <a:rPr lang="zh-CN" altLang="en-US" dirty="0" smtClean="0"/>
              <a:t>个节点的“重要性”排序。于是由于加入</a:t>
            </a:r>
            <a:r>
              <a:rPr lang="en-US" altLang="zh-CN" dirty="0" smtClean="0"/>
              <a:t>ground node</a:t>
            </a:r>
            <a:r>
              <a:rPr lang="zh-CN" altLang="en-US" dirty="0" smtClean="0"/>
              <a:t>后的图是一个连通图，排序的唯一性就解决了。</a:t>
            </a:r>
            <a:endParaRPr lang="en-US" altLang="zh-CN" dirty="0" smtClean="0"/>
          </a:p>
          <a:p>
            <a:r>
              <a:rPr lang="zh-CN" altLang="en-US" dirty="0" smtClean="0"/>
              <a:t>（</a:t>
            </a:r>
            <a:r>
              <a:rPr lang="en-US" altLang="zh-CN" dirty="0" smtClean="0"/>
              <a:t>1</a:t>
            </a:r>
            <a:r>
              <a:rPr lang="zh-CN" altLang="en-US" dirty="0" smtClean="0"/>
              <a:t>）利用传染免疫的模型验证排序得到的最优节点的影响力；（</a:t>
            </a:r>
            <a:r>
              <a:rPr lang="en-US" altLang="zh-CN" dirty="0" smtClean="0"/>
              <a:t>2</a:t>
            </a:r>
            <a:r>
              <a:rPr lang="zh-CN" altLang="en-US" dirty="0" smtClean="0"/>
              <a:t>）排序对噪声</a:t>
            </a:r>
            <a:r>
              <a:rPr lang="en-US" altLang="zh-CN" dirty="0" smtClean="0"/>
              <a:t>(</a:t>
            </a:r>
            <a:r>
              <a:rPr lang="zh-CN" altLang="en-US" dirty="0" smtClean="0"/>
              <a:t>随机增加或者减少边</a:t>
            </a:r>
            <a:r>
              <a:rPr lang="en-US" altLang="zh-CN" dirty="0" smtClean="0"/>
              <a:t>)</a:t>
            </a:r>
            <a:r>
              <a:rPr lang="zh-CN" altLang="en-US" dirty="0" smtClean="0"/>
              <a:t>的抗干扰性；（</a:t>
            </a:r>
            <a:r>
              <a:rPr lang="en-US" altLang="zh-CN" dirty="0" smtClean="0"/>
              <a:t>3</a:t>
            </a:r>
            <a:r>
              <a:rPr lang="zh-CN" altLang="en-US" dirty="0" smtClean="0"/>
              <a:t>）对于人为增加垃圾页面指向某个页面企图操纵排序下，排序方法的鲁棒性</a:t>
            </a:r>
            <a:r>
              <a:rPr lang="zh-CN" altLang="en-US" dirty="0" smtClean="0"/>
              <a:t>。</a:t>
            </a:r>
            <a:endParaRPr lang="en-US" altLang="zh-CN" dirty="0" smtClean="0"/>
          </a:p>
          <a:p>
            <a:endParaRPr lang="en-US" altLang="zh-CN" dirty="0" smtClean="0"/>
          </a:p>
          <a:p>
            <a:r>
              <a:rPr lang="zh-CN" altLang="en-US" dirty="0" smtClean="0"/>
              <a:t>超级节点的引入使图变得完全连通</a:t>
            </a:r>
            <a:r>
              <a:rPr lang="en-US" altLang="zh-CN" dirty="0" smtClean="0"/>
              <a:t>,</a:t>
            </a:r>
            <a:r>
              <a:rPr lang="zh-CN" altLang="en-US" dirty="0" smtClean="0"/>
              <a:t>也同时解决了算法收敛性和采集器陷讲两个问题。</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C92C6357-5A1C-4F44-B951-5C41E537C68E}" type="slidenum">
              <a:rPr lang="zh-CN" altLang="en-US" smtClean="0"/>
              <a:t>6</a:t>
            </a:fld>
            <a:endParaRPr lang="zh-CN" altLang="en-US"/>
          </a:p>
        </p:txBody>
      </p:sp>
    </p:spTree>
    <p:extLst>
      <p:ext uri="{BB962C8B-B14F-4D97-AF65-F5344CB8AC3E}">
        <p14:creationId xmlns:p14="http://schemas.microsoft.com/office/powerpoint/2010/main" val="220503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首先定义矩阵</a:t>
            </a:r>
            <a:r>
              <a:rPr lang="en-US" altLang="zh-CN" dirty="0" smtClean="0"/>
              <a:t>DT,D</a:t>
            </a:r>
            <a:r>
              <a:rPr lang="zh-CN" altLang="en-US" dirty="0" smtClean="0"/>
              <a:t>表示</a:t>
            </a:r>
            <a:r>
              <a:rPr lang="en-US" altLang="zh-CN" dirty="0" smtClean="0"/>
              <a:t>twitter</a:t>
            </a:r>
            <a:r>
              <a:rPr lang="zh-CN" altLang="en-US" dirty="0" smtClean="0"/>
              <a:t>用户数</a:t>
            </a:r>
            <a:r>
              <a:rPr lang="en-US" altLang="zh-CN" dirty="0" smtClean="0"/>
              <a:t>,T</a:t>
            </a:r>
            <a:r>
              <a:rPr lang="zh-CN" altLang="en-US" dirty="0" smtClean="0"/>
              <a:t>表示主题数</a:t>
            </a:r>
            <a:r>
              <a:rPr lang="en-US" altLang="zh-CN" dirty="0" smtClean="0"/>
              <a:t>,</a:t>
            </a:r>
            <a:r>
              <a:rPr lang="en-US" altLang="zh-CN" dirty="0" err="1" smtClean="0"/>
              <a:t>DTij</a:t>
            </a:r>
            <a:r>
              <a:rPr lang="zh-CN" altLang="en-US" dirty="0" smtClean="0"/>
              <a:t>表示用户</a:t>
            </a:r>
            <a:r>
              <a:rPr lang="en-US" altLang="zh-CN" dirty="0" err="1" smtClean="0"/>
              <a:t>i</a:t>
            </a:r>
            <a:r>
              <a:rPr lang="zh-CN" altLang="en-US" dirty="0" smtClean="0"/>
              <a:t>在主题</a:t>
            </a:r>
            <a:r>
              <a:rPr lang="en-US" altLang="zh-CN" dirty="0" smtClean="0"/>
              <a:t>j</a:t>
            </a:r>
            <a:r>
              <a:rPr lang="zh-CN" altLang="en-US" dirty="0" smtClean="0"/>
              <a:t>下发布的</a:t>
            </a:r>
            <a:r>
              <a:rPr lang="en-US" altLang="zh-CN" dirty="0" smtClean="0"/>
              <a:t>twitter</a:t>
            </a:r>
            <a:r>
              <a:rPr lang="zh-CN" altLang="en-US" dirty="0" smtClean="0"/>
              <a:t>消息数量。然后分别对矩阵</a:t>
            </a:r>
            <a:r>
              <a:rPr lang="en-US" altLang="zh-CN" dirty="0" smtClean="0"/>
              <a:t>DT</a:t>
            </a:r>
            <a:r>
              <a:rPr lang="zh-CN" altLang="en-US" dirty="0" smtClean="0"/>
              <a:t>作关于用户</a:t>
            </a:r>
            <a:r>
              <a:rPr lang="en-US" altLang="zh-CN" dirty="0" err="1" smtClean="0"/>
              <a:t>i</a:t>
            </a:r>
            <a:r>
              <a:rPr lang="zh-CN" altLang="en-US" dirty="0" smtClean="0"/>
              <a:t>的行归一化和关于主题</a:t>
            </a:r>
            <a:r>
              <a:rPr lang="en-US" altLang="zh-CN" dirty="0" smtClean="0"/>
              <a:t>t</a:t>
            </a:r>
            <a:r>
              <a:rPr lang="zh-CN" altLang="en-US" dirty="0" smtClean="0"/>
              <a:t>的列归一化</a:t>
            </a:r>
            <a:endParaRPr lang="en-US" altLang="zh-CN" dirty="0" smtClean="0"/>
          </a:p>
          <a:p>
            <a:r>
              <a:rPr lang="zh-CN" altLang="en-US" dirty="0" smtClean="0"/>
              <a:t>在给定的主题</a:t>
            </a:r>
            <a:r>
              <a:rPr lang="en-US" altLang="zh-CN" dirty="0" smtClean="0"/>
              <a:t>t</a:t>
            </a:r>
            <a:r>
              <a:rPr lang="zh-CN" altLang="en-US" dirty="0" smtClean="0"/>
              <a:t>下</a:t>
            </a:r>
            <a:r>
              <a:rPr lang="en-US" altLang="zh-CN" dirty="0" smtClean="0"/>
              <a:t>,</a:t>
            </a:r>
            <a:r>
              <a:rPr lang="zh-CN" altLang="en-US" dirty="0" smtClean="0"/>
              <a:t>用户</a:t>
            </a:r>
            <a:r>
              <a:rPr lang="en-US" altLang="zh-CN" dirty="0" err="1" smtClean="0"/>
              <a:t>i</a:t>
            </a:r>
            <a:r>
              <a:rPr lang="zh-CN" altLang="en-US" dirty="0" smtClean="0"/>
              <a:t>转移到用户</a:t>
            </a:r>
            <a:r>
              <a:rPr lang="en-US" altLang="zh-CN" dirty="0" smtClean="0"/>
              <a:t>j (</a:t>
            </a:r>
            <a:r>
              <a:rPr lang="zh-CN" altLang="en-US" dirty="0" smtClean="0"/>
              <a:t>用户</a:t>
            </a:r>
            <a:r>
              <a:rPr lang="en-US" altLang="zh-CN" dirty="0" err="1" smtClean="0"/>
              <a:t>i</a:t>
            </a:r>
            <a:r>
              <a:rPr lang="zh-CN" altLang="en-US" dirty="0" smtClean="0"/>
              <a:t>关注用户</a:t>
            </a:r>
            <a:r>
              <a:rPr lang="en-US" altLang="zh-CN" dirty="0" smtClean="0"/>
              <a:t>j)</a:t>
            </a:r>
            <a:r>
              <a:rPr lang="zh-CN" altLang="en-US" dirty="0" smtClean="0"/>
              <a:t>的转移概率</a:t>
            </a:r>
            <a:r>
              <a:rPr lang="en-US" altLang="zh-CN" dirty="0" smtClean="0"/>
              <a:t>y)</a:t>
            </a:r>
          </a:p>
          <a:p>
            <a:r>
              <a:rPr lang="en-US" altLang="zh-CN" dirty="0" err="1" smtClean="0"/>
              <a:t>Tj</a:t>
            </a:r>
            <a:r>
              <a:rPr lang="zh-CN" altLang="en-US" dirty="0" smtClean="0"/>
              <a:t>表示用户</a:t>
            </a:r>
            <a:r>
              <a:rPr lang="en-US" altLang="zh-CN" dirty="0" smtClean="0"/>
              <a:t>j</a:t>
            </a:r>
            <a:r>
              <a:rPr lang="zh-CN" altLang="en-US" dirty="0" smtClean="0"/>
              <a:t>在主题</a:t>
            </a:r>
            <a:r>
              <a:rPr lang="en-US" altLang="zh-CN" dirty="0" smtClean="0"/>
              <a:t>t</a:t>
            </a:r>
            <a:r>
              <a:rPr lang="zh-CN" altLang="en-US" dirty="0" smtClean="0"/>
              <a:t>下发布的微博数</a:t>
            </a:r>
            <a:endParaRPr lang="en-US" altLang="zh-CN" dirty="0" smtClean="0"/>
          </a:p>
          <a:p>
            <a:r>
              <a:rPr lang="en-US" altLang="zh-CN" dirty="0" err="1" smtClean="0"/>
              <a:t>sumTa</a:t>
            </a:r>
            <a:r>
              <a:rPr lang="zh-CN" altLang="en-US" dirty="0" smtClean="0"/>
              <a:t>表示用户</a:t>
            </a:r>
            <a:r>
              <a:rPr lang="en-US" altLang="zh-CN" dirty="0" err="1" smtClean="0"/>
              <a:t>i</a:t>
            </a:r>
            <a:r>
              <a:rPr lang="zh-CN" altLang="en-US" dirty="0" smtClean="0"/>
              <a:t>关注的所有用户在主题</a:t>
            </a:r>
            <a:r>
              <a:rPr lang="en-US" altLang="zh-CN" dirty="0" smtClean="0"/>
              <a:t>t</a:t>
            </a:r>
            <a:r>
              <a:rPr lang="zh-CN" altLang="en-US" dirty="0" smtClean="0"/>
              <a:t>下发布的微博数</a:t>
            </a:r>
            <a:endParaRPr lang="en-US" altLang="zh-CN" dirty="0" smtClean="0"/>
          </a:p>
          <a:p>
            <a:r>
              <a:rPr lang="zh-CN" altLang="en-US" dirty="0" smtClean="0"/>
              <a:t>用户</a:t>
            </a:r>
            <a:r>
              <a:rPr lang="en-US" altLang="zh-CN" dirty="0" err="1" smtClean="0"/>
              <a:t>i</a:t>
            </a:r>
            <a:r>
              <a:rPr lang="zh-CN" altLang="en-US" dirty="0" smtClean="0"/>
              <a:t>与用户</a:t>
            </a:r>
            <a:r>
              <a:rPr lang="en-US" altLang="zh-CN" dirty="0" smtClean="0"/>
              <a:t>j</a:t>
            </a:r>
            <a:r>
              <a:rPr lang="zh-CN" altLang="en-US" dirty="0" smtClean="0"/>
              <a:t>在主题</a:t>
            </a:r>
            <a:r>
              <a:rPr lang="en-US" altLang="zh-CN" dirty="0" smtClean="0"/>
              <a:t>t</a:t>
            </a:r>
            <a:r>
              <a:rPr lang="zh-CN" altLang="en-US" dirty="0" smtClean="0"/>
              <a:t>下的用户相似度</a:t>
            </a:r>
            <a:r>
              <a:rPr lang="en-US" altLang="zh-CN" dirty="0" smtClean="0"/>
              <a:t>,</a:t>
            </a:r>
          </a:p>
          <a:p>
            <a:r>
              <a:rPr lang="zh-CN" altLang="en-US" dirty="0" smtClean="0"/>
              <a:t>针对第二种情况</a:t>
            </a:r>
            <a:r>
              <a:rPr lang="en-US" altLang="zh-CN" dirty="0" smtClean="0"/>
              <a:t>,</a:t>
            </a:r>
            <a:r>
              <a:rPr lang="zh-CN" altLang="en-US" dirty="0" smtClean="0"/>
              <a:t>用户</a:t>
            </a:r>
            <a:r>
              <a:rPr lang="en-US" altLang="zh-CN" dirty="0" err="1" smtClean="0"/>
              <a:t>i</a:t>
            </a:r>
            <a:r>
              <a:rPr lang="zh-CN" altLang="en-US" dirty="0" smtClean="0"/>
              <a:t>不一定关注用户</a:t>
            </a:r>
            <a:r>
              <a:rPr lang="en-US" altLang="zh-CN" dirty="0" smtClean="0"/>
              <a:t>j</a:t>
            </a:r>
            <a:r>
              <a:rPr lang="zh-CN" altLang="en-US" dirty="0" smtClean="0"/>
              <a:t>的情况下</a:t>
            </a:r>
            <a:r>
              <a:rPr lang="en-US" altLang="zh-CN" dirty="0" smtClean="0"/>
              <a:t>,</a:t>
            </a:r>
            <a:r>
              <a:rPr lang="zh-CN" altLang="en-US" dirty="0" smtClean="0"/>
              <a:t>在给定的主题</a:t>
            </a:r>
            <a:r>
              <a:rPr lang="en-US" altLang="zh-CN" dirty="0" smtClean="0"/>
              <a:t>t</a:t>
            </a:r>
            <a:r>
              <a:rPr lang="zh-CN" altLang="en-US" dirty="0" smtClean="0"/>
              <a:t>下</a:t>
            </a:r>
            <a:r>
              <a:rPr lang="en-US" altLang="zh-CN" dirty="0" smtClean="0"/>
              <a:t>,</a:t>
            </a:r>
            <a:r>
              <a:rPr lang="zh-CN" altLang="en-US" dirty="0" smtClean="0"/>
              <a:t>用户</a:t>
            </a:r>
            <a:r>
              <a:rPr lang="en-US" altLang="zh-CN" dirty="0" err="1" smtClean="0"/>
              <a:t>i</a:t>
            </a:r>
            <a:r>
              <a:rPr lang="zh-CN" altLang="en-US" dirty="0" smtClean="0"/>
              <a:t>转移到用户</a:t>
            </a:r>
            <a:r>
              <a:rPr lang="en-US" altLang="zh-CN" dirty="0" smtClean="0"/>
              <a:t>j</a:t>
            </a:r>
            <a:r>
              <a:rPr lang="zh-CN" altLang="en-US" dirty="0" smtClean="0"/>
              <a:t>的随机概率矩阵</a:t>
            </a:r>
            <a:r>
              <a:rPr lang="en-US" altLang="zh-CN" dirty="0" smtClean="0"/>
              <a:t>A</a:t>
            </a:r>
          </a:p>
          <a:p>
            <a:endParaRPr lang="zh-CN" altLang="en-US"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92C6357-5A1C-4F44-B951-5C41E537C68E}" type="slidenum">
              <a:rPr lang="zh-CN" altLang="en-US" smtClean="0"/>
              <a:t>10</a:t>
            </a:fld>
            <a:endParaRPr lang="zh-CN" altLang="en-US"/>
          </a:p>
        </p:txBody>
      </p:sp>
    </p:spTree>
    <p:extLst>
      <p:ext uri="{BB962C8B-B14F-4D97-AF65-F5344CB8AC3E}">
        <p14:creationId xmlns:p14="http://schemas.microsoft.com/office/powerpoint/2010/main" val="2232200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3CA7AFB-9F89-4EA7-AA03-5094DC5C161C}" type="datetimeFigureOut">
              <a:rPr lang="zh-CN" altLang="en-US" smtClean="0"/>
              <a:t>2016/4/14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B61C41-83AE-480E-A5AB-8F34029C0271}" type="slidenum">
              <a:rPr lang="zh-CN" altLang="en-US" smtClean="0"/>
              <a:t>‹#›</a:t>
            </a:fld>
            <a:endParaRPr lang="zh-CN" altLang="en-US"/>
          </a:p>
        </p:txBody>
      </p:sp>
    </p:spTree>
    <p:extLst>
      <p:ext uri="{BB962C8B-B14F-4D97-AF65-F5344CB8AC3E}">
        <p14:creationId xmlns:p14="http://schemas.microsoft.com/office/powerpoint/2010/main" val="3319532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CA7AFB-9F89-4EA7-AA03-5094DC5C161C}" type="datetimeFigureOut">
              <a:rPr lang="zh-CN" altLang="en-US" smtClean="0"/>
              <a:t>2016/4/14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B61C41-83AE-480E-A5AB-8F34029C0271}" type="slidenum">
              <a:rPr lang="zh-CN" altLang="en-US" smtClean="0"/>
              <a:t>‹#›</a:t>
            </a:fld>
            <a:endParaRPr lang="zh-CN" altLang="en-US"/>
          </a:p>
        </p:txBody>
      </p:sp>
    </p:spTree>
    <p:extLst>
      <p:ext uri="{BB962C8B-B14F-4D97-AF65-F5344CB8AC3E}">
        <p14:creationId xmlns:p14="http://schemas.microsoft.com/office/powerpoint/2010/main" val="324804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CA7AFB-9F89-4EA7-AA03-5094DC5C161C}" type="datetimeFigureOut">
              <a:rPr lang="zh-CN" altLang="en-US" smtClean="0"/>
              <a:t>2016/4/14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B61C41-83AE-480E-A5AB-8F34029C0271}" type="slidenum">
              <a:rPr lang="zh-CN" altLang="en-US" smtClean="0"/>
              <a:t>‹#›</a:t>
            </a:fld>
            <a:endParaRPr lang="zh-CN" altLang="en-US"/>
          </a:p>
        </p:txBody>
      </p:sp>
    </p:spTree>
    <p:extLst>
      <p:ext uri="{BB962C8B-B14F-4D97-AF65-F5344CB8AC3E}">
        <p14:creationId xmlns:p14="http://schemas.microsoft.com/office/powerpoint/2010/main" val="373893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CA7AFB-9F89-4EA7-AA03-5094DC5C161C}" type="datetimeFigureOut">
              <a:rPr lang="zh-CN" altLang="en-US" smtClean="0"/>
              <a:t>2016/4/14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B61C41-83AE-480E-A5AB-8F34029C0271}" type="slidenum">
              <a:rPr lang="zh-CN" altLang="en-US" smtClean="0"/>
              <a:t>‹#›</a:t>
            </a:fld>
            <a:endParaRPr lang="zh-CN" altLang="en-US"/>
          </a:p>
        </p:txBody>
      </p:sp>
    </p:spTree>
    <p:extLst>
      <p:ext uri="{BB962C8B-B14F-4D97-AF65-F5344CB8AC3E}">
        <p14:creationId xmlns:p14="http://schemas.microsoft.com/office/powerpoint/2010/main" val="208716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3CA7AFB-9F89-4EA7-AA03-5094DC5C161C}" type="datetimeFigureOut">
              <a:rPr lang="zh-CN" altLang="en-US" smtClean="0"/>
              <a:t>2016/4/14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B61C41-83AE-480E-A5AB-8F34029C0271}" type="slidenum">
              <a:rPr lang="zh-CN" altLang="en-US" smtClean="0"/>
              <a:t>‹#›</a:t>
            </a:fld>
            <a:endParaRPr lang="zh-CN" altLang="en-US"/>
          </a:p>
        </p:txBody>
      </p:sp>
    </p:spTree>
    <p:extLst>
      <p:ext uri="{BB962C8B-B14F-4D97-AF65-F5344CB8AC3E}">
        <p14:creationId xmlns:p14="http://schemas.microsoft.com/office/powerpoint/2010/main" val="220653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3CA7AFB-9F89-4EA7-AA03-5094DC5C161C}" type="datetimeFigureOut">
              <a:rPr lang="zh-CN" altLang="en-US" smtClean="0"/>
              <a:t>2016/4/14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B61C41-83AE-480E-A5AB-8F34029C0271}" type="slidenum">
              <a:rPr lang="zh-CN" altLang="en-US" smtClean="0"/>
              <a:t>‹#›</a:t>
            </a:fld>
            <a:endParaRPr lang="zh-CN" altLang="en-US"/>
          </a:p>
        </p:txBody>
      </p:sp>
    </p:spTree>
    <p:extLst>
      <p:ext uri="{BB962C8B-B14F-4D97-AF65-F5344CB8AC3E}">
        <p14:creationId xmlns:p14="http://schemas.microsoft.com/office/powerpoint/2010/main" val="2755177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3CA7AFB-9F89-4EA7-AA03-5094DC5C161C}" type="datetimeFigureOut">
              <a:rPr lang="zh-CN" altLang="en-US" smtClean="0"/>
              <a:t>2016/4/14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B61C41-83AE-480E-A5AB-8F34029C0271}" type="slidenum">
              <a:rPr lang="zh-CN" altLang="en-US" smtClean="0"/>
              <a:t>‹#›</a:t>
            </a:fld>
            <a:endParaRPr lang="zh-CN" altLang="en-US"/>
          </a:p>
        </p:txBody>
      </p:sp>
    </p:spTree>
    <p:extLst>
      <p:ext uri="{BB962C8B-B14F-4D97-AF65-F5344CB8AC3E}">
        <p14:creationId xmlns:p14="http://schemas.microsoft.com/office/powerpoint/2010/main" val="24758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3CA7AFB-9F89-4EA7-AA03-5094DC5C161C}" type="datetimeFigureOut">
              <a:rPr lang="zh-CN" altLang="en-US" smtClean="0"/>
              <a:t>2016/4/14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B61C41-83AE-480E-A5AB-8F34029C0271}" type="slidenum">
              <a:rPr lang="zh-CN" altLang="en-US" smtClean="0"/>
              <a:t>‹#›</a:t>
            </a:fld>
            <a:endParaRPr lang="zh-CN" altLang="en-US"/>
          </a:p>
        </p:txBody>
      </p:sp>
    </p:spTree>
    <p:extLst>
      <p:ext uri="{BB962C8B-B14F-4D97-AF65-F5344CB8AC3E}">
        <p14:creationId xmlns:p14="http://schemas.microsoft.com/office/powerpoint/2010/main" val="701425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CA7AFB-9F89-4EA7-AA03-5094DC5C161C}" type="datetimeFigureOut">
              <a:rPr lang="zh-CN" altLang="en-US" smtClean="0"/>
              <a:t>2016/4/14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B61C41-83AE-480E-A5AB-8F34029C0271}" type="slidenum">
              <a:rPr lang="zh-CN" altLang="en-US" smtClean="0"/>
              <a:t>‹#›</a:t>
            </a:fld>
            <a:endParaRPr lang="zh-CN" altLang="en-US"/>
          </a:p>
        </p:txBody>
      </p:sp>
    </p:spTree>
    <p:extLst>
      <p:ext uri="{BB962C8B-B14F-4D97-AF65-F5344CB8AC3E}">
        <p14:creationId xmlns:p14="http://schemas.microsoft.com/office/powerpoint/2010/main" val="8742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3CA7AFB-9F89-4EA7-AA03-5094DC5C161C}" type="datetimeFigureOut">
              <a:rPr lang="zh-CN" altLang="en-US" smtClean="0"/>
              <a:t>2016/4/14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B61C41-83AE-480E-A5AB-8F34029C0271}" type="slidenum">
              <a:rPr lang="zh-CN" altLang="en-US" smtClean="0"/>
              <a:t>‹#›</a:t>
            </a:fld>
            <a:endParaRPr lang="zh-CN" altLang="en-US"/>
          </a:p>
        </p:txBody>
      </p:sp>
    </p:spTree>
    <p:extLst>
      <p:ext uri="{BB962C8B-B14F-4D97-AF65-F5344CB8AC3E}">
        <p14:creationId xmlns:p14="http://schemas.microsoft.com/office/powerpoint/2010/main" val="194040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3CA7AFB-9F89-4EA7-AA03-5094DC5C161C}" type="datetimeFigureOut">
              <a:rPr lang="zh-CN" altLang="en-US" smtClean="0"/>
              <a:t>2016/4/14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B61C41-83AE-480E-A5AB-8F34029C0271}" type="slidenum">
              <a:rPr lang="zh-CN" altLang="en-US" smtClean="0"/>
              <a:t>‹#›</a:t>
            </a:fld>
            <a:endParaRPr lang="zh-CN" altLang="en-US"/>
          </a:p>
        </p:txBody>
      </p:sp>
    </p:spTree>
    <p:extLst>
      <p:ext uri="{BB962C8B-B14F-4D97-AF65-F5344CB8AC3E}">
        <p14:creationId xmlns:p14="http://schemas.microsoft.com/office/powerpoint/2010/main" val="319462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A7AFB-9F89-4EA7-AA03-5094DC5C161C}" type="datetimeFigureOut">
              <a:rPr lang="zh-CN" altLang="en-US" smtClean="0"/>
              <a:t>2016/4/14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61C41-83AE-480E-A5AB-8F34029C0271}" type="slidenum">
              <a:rPr lang="zh-CN" altLang="en-US" smtClean="0"/>
              <a:t>‹#›</a:t>
            </a:fld>
            <a:endParaRPr lang="zh-CN" altLang="en-US"/>
          </a:p>
        </p:txBody>
      </p:sp>
    </p:spTree>
    <p:extLst>
      <p:ext uri="{BB962C8B-B14F-4D97-AF65-F5344CB8AC3E}">
        <p14:creationId xmlns:p14="http://schemas.microsoft.com/office/powerpoint/2010/main" val="1184102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79563"/>
            <a:ext cx="9144000" cy="2387600"/>
          </a:xfrm>
        </p:spPr>
        <p:txBody>
          <a:bodyPr/>
          <a:lstStyle/>
          <a:p>
            <a:r>
              <a:rPr lang="en-US" altLang="zh-CN" dirty="0" smtClean="0"/>
              <a:t>PageRank</a:t>
            </a:r>
            <a:r>
              <a:rPr lang="zh-CN" altLang="en-US" dirty="0" smtClean="0"/>
              <a:t>等算法原理</a:t>
            </a:r>
            <a:r>
              <a:rPr lang="en-US" altLang="zh-CN" dirty="0" smtClean="0"/>
              <a:t/>
            </a:r>
            <a:br>
              <a:rPr lang="en-US" altLang="zh-CN" dirty="0" smtClean="0"/>
            </a:br>
            <a:r>
              <a:rPr lang="zh-CN" altLang="en-US" dirty="0" smtClean="0"/>
              <a:t>与</a:t>
            </a:r>
            <a:r>
              <a:rPr lang="en-US" altLang="zh-CN" dirty="0" smtClean="0"/>
              <a:t>R</a:t>
            </a:r>
            <a:r>
              <a:rPr lang="zh-CN" altLang="en-US" dirty="0" smtClean="0"/>
              <a:t>语言实现</a:t>
            </a:r>
            <a:endParaRPr lang="zh-CN" altLang="en-US" dirty="0"/>
          </a:p>
        </p:txBody>
      </p:sp>
    </p:spTree>
    <p:extLst>
      <p:ext uri="{BB962C8B-B14F-4D97-AF65-F5344CB8AC3E}">
        <p14:creationId xmlns:p14="http://schemas.microsoft.com/office/powerpoint/2010/main" val="1683606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公式</a:t>
            </a:r>
            <a:endParaRPr lang="zh-CN" altLang="en-US" dirty="0"/>
          </a:p>
        </p:txBody>
      </p:sp>
      <p:pic>
        <p:nvPicPr>
          <p:cNvPr id="5" name="图片 4"/>
          <p:cNvPicPr>
            <a:picLocks noChangeAspect="1"/>
          </p:cNvPicPr>
          <p:nvPr/>
        </p:nvPicPr>
        <p:blipFill>
          <a:blip r:embed="rId3"/>
          <a:stretch>
            <a:fillRect/>
          </a:stretch>
        </p:blipFill>
        <p:spPr>
          <a:xfrm>
            <a:off x="0" y="1563120"/>
            <a:ext cx="8026310" cy="1770289"/>
          </a:xfrm>
          <a:prstGeom prst="rect">
            <a:avLst/>
          </a:prstGeom>
        </p:spPr>
      </p:pic>
      <p:pic>
        <p:nvPicPr>
          <p:cNvPr id="6" name="图片 5"/>
          <p:cNvPicPr>
            <a:picLocks noChangeAspect="1"/>
          </p:cNvPicPr>
          <p:nvPr/>
        </p:nvPicPr>
        <p:blipFill>
          <a:blip r:embed="rId4"/>
          <a:stretch>
            <a:fillRect/>
          </a:stretch>
        </p:blipFill>
        <p:spPr>
          <a:xfrm>
            <a:off x="0" y="3586727"/>
            <a:ext cx="7516513" cy="1334181"/>
          </a:xfrm>
          <a:prstGeom prst="rect">
            <a:avLst/>
          </a:prstGeom>
        </p:spPr>
      </p:pic>
      <p:pic>
        <p:nvPicPr>
          <p:cNvPr id="7" name="图片 6"/>
          <p:cNvPicPr>
            <a:picLocks noChangeAspect="1"/>
          </p:cNvPicPr>
          <p:nvPr/>
        </p:nvPicPr>
        <p:blipFill>
          <a:blip r:embed="rId5"/>
          <a:stretch>
            <a:fillRect/>
          </a:stretch>
        </p:blipFill>
        <p:spPr>
          <a:xfrm>
            <a:off x="8411505" y="2676489"/>
            <a:ext cx="3232043" cy="1313839"/>
          </a:xfrm>
          <a:prstGeom prst="rect">
            <a:avLst/>
          </a:prstGeom>
        </p:spPr>
      </p:pic>
      <p:pic>
        <p:nvPicPr>
          <p:cNvPr id="8" name="图片 7"/>
          <p:cNvPicPr>
            <a:picLocks noChangeAspect="1"/>
          </p:cNvPicPr>
          <p:nvPr/>
        </p:nvPicPr>
        <p:blipFill>
          <a:blip r:embed="rId6"/>
          <a:stretch>
            <a:fillRect/>
          </a:stretch>
        </p:blipFill>
        <p:spPr>
          <a:xfrm>
            <a:off x="41139" y="5174226"/>
            <a:ext cx="7985171" cy="1683774"/>
          </a:xfrm>
          <a:prstGeom prst="rect">
            <a:avLst/>
          </a:prstGeom>
        </p:spPr>
      </p:pic>
      <p:pic>
        <p:nvPicPr>
          <p:cNvPr id="9" name="图片 8"/>
          <p:cNvPicPr>
            <a:picLocks noChangeAspect="1"/>
          </p:cNvPicPr>
          <p:nvPr/>
        </p:nvPicPr>
        <p:blipFill>
          <a:blip r:embed="rId7"/>
          <a:stretch>
            <a:fillRect/>
          </a:stretch>
        </p:blipFill>
        <p:spPr>
          <a:xfrm>
            <a:off x="7728310" y="5174226"/>
            <a:ext cx="4598435" cy="1678102"/>
          </a:xfrm>
          <a:prstGeom prst="rect">
            <a:avLst/>
          </a:prstGeom>
        </p:spPr>
      </p:pic>
    </p:spTree>
    <p:extLst>
      <p:ext uri="{BB962C8B-B14F-4D97-AF65-F5344CB8AC3E}">
        <p14:creationId xmlns:p14="http://schemas.microsoft.com/office/powerpoint/2010/main" val="234211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PageRank</a:t>
            </a:r>
            <a:r>
              <a:rPr lang="zh-CN" altLang="en-US" dirty="0" smtClean="0"/>
              <a:t>算法原理</a:t>
            </a:r>
            <a:endParaRPr lang="zh-CN" altLang="en-US" dirty="0"/>
          </a:p>
        </p:txBody>
      </p:sp>
      <p:sp>
        <p:nvSpPr>
          <p:cNvPr id="3" name="内容占位符 2"/>
          <p:cNvSpPr>
            <a:spLocks noGrp="1"/>
          </p:cNvSpPr>
          <p:nvPr>
            <p:ph idx="1"/>
          </p:nvPr>
        </p:nvSpPr>
        <p:spPr/>
        <p:txBody>
          <a:bodyPr/>
          <a:lstStyle/>
          <a:p>
            <a:r>
              <a:rPr lang="en-US" altLang="zh-CN" dirty="0" smtClean="0"/>
              <a:t>PageRank</a:t>
            </a:r>
            <a:r>
              <a:rPr lang="zh-CN" altLang="en-US" dirty="0" smtClean="0"/>
              <a:t>算法建立在随机游走模型上，其基本思想是：网页的重要性排序是由网页间的链接关系所决定的，算法是依靠网页间的链接结构来评价每个页面的等级和重要性，一个网页的</a:t>
            </a:r>
            <a:r>
              <a:rPr lang="en-US" altLang="zh-CN" dirty="0" smtClean="0"/>
              <a:t>PR</a:t>
            </a:r>
            <a:r>
              <a:rPr lang="zh-CN" altLang="en-US" dirty="0" smtClean="0"/>
              <a:t>值不仅考虑指向它的链接网页数，还有指向它的其他网页本身的重要性。</a:t>
            </a:r>
            <a:endParaRPr lang="en-US" altLang="zh-CN" dirty="0" smtClean="0"/>
          </a:p>
          <a:p>
            <a:endParaRPr lang="en-US" altLang="zh-CN" dirty="0" smtClean="0"/>
          </a:p>
          <a:p>
            <a:r>
              <a:rPr lang="en-US" altLang="zh-CN" dirty="0" smtClean="0"/>
              <a:t>PR</a:t>
            </a:r>
            <a:r>
              <a:rPr lang="zh-CN" altLang="en-US" dirty="0"/>
              <a:t>值的传递性：网页</a:t>
            </a:r>
            <a:r>
              <a:rPr lang="en-US" altLang="zh-CN" dirty="0"/>
              <a:t>A</a:t>
            </a:r>
            <a:r>
              <a:rPr lang="zh-CN" altLang="en-US" dirty="0"/>
              <a:t>指向网页</a:t>
            </a:r>
            <a:r>
              <a:rPr lang="en-US" altLang="zh-CN" dirty="0"/>
              <a:t>B</a:t>
            </a:r>
            <a:r>
              <a:rPr lang="zh-CN" altLang="en-US" dirty="0"/>
              <a:t>时，</a:t>
            </a:r>
            <a:r>
              <a:rPr lang="en-US" altLang="zh-CN" dirty="0"/>
              <a:t>A</a:t>
            </a:r>
            <a:r>
              <a:rPr lang="zh-CN" altLang="en-US" dirty="0"/>
              <a:t>的</a:t>
            </a:r>
            <a:r>
              <a:rPr lang="en-US" altLang="zh-CN" dirty="0"/>
              <a:t>PR</a:t>
            </a:r>
            <a:r>
              <a:rPr lang="zh-CN" altLang="en-US" dirty="0"/>
              <a:t>值也部分传递给</a:t>
            </a:r>
            <a:r>
              <a:rPr lang="en-US" altLang="zh-CN" dirty="0"/>
              <a:t>B</a:t>
            </a:r>
          </a:p>
          <a:p>
            <a:r>
              <a:rPr lang="zh-CN" altLang="en-US" dirty="0"/>
              <a:t>重要性的传递性：一个重要网页比一个不重要网页传递的权重要多</a:t>
            </a:r>
          </a:p>
          <a:p>
            <a:endParaRPr lang="zh-CN" altLang="en-US" dirty="0"/>
          </a:p>
        </p:txBody>
      </p:sp>
    </p:spTree>
    <p:extLst>
      <p:ext uri="{BB962C8B-B14F-4D97-AF65-F5344CB8AC3E}">
        <p14:creationId xmlns:p14="http://schemas.microsoft.com/office/powerpoint/2010/main" val="1267896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公式</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91738" y="919770"/>
            <a:ext cx="9398330" cy="2190397"/>
          </a:xfrm>
        </p:spPr>
      </p:pic>
      <p:sp>
        <p:nvSpPr>
          <p:cNvPr id="5" name="矩形 4"/>
          <p:cNvSpPr/>
          <p:nvPr/>
        </p:nvSpPr>
        <p:spPr>
          <a:xfrm>
            <a:off x="933697" y="3110167"/>
            <a:ext cx="11915404" cy="3539430"/>
          </a:xfrm>
          <a:prstGeom prst="rect">
            <a:avLst/>
          </a:prstGeom>
        </p:spPr>
        <p:txBody>
          <a:bodyPr wrap="square">
            <a:spAutoFit/>
          </a:bodyPr>
          <a:lstStyle/>
          <a:p>
            <a:r>
              <a:rPr lang="en-US" altLang="zh-CN" sz="2800" dirty="0" smtClean="0"/>
              <a:t>PR(pi): pi</a:t>
            </a:r>
            <a:r>
              <a:rPr lang="zh-CN" altLang="en-US" sz="2800" dirty="0" smtClean="0"/>
              <a:t>页面的</a:t>
            </a:r>
            <a:r>
              <a:rPr lang="en-US" altLang="zh-CN" sz="2800" dirty="0" smtClean="0"/>
              <a:t>PageRank</a:t>
            </a:r>
            <a:r>
              <a:rPr lang="zh-CN" altLang="en-US" sz="2800" dirty="0" smtClean="0"/>
              <a:t>值</a:t>
            </a:r>
          </a:p>
          <a:p>
            <a:r>
              <a:rPr lang="en-US" altLang="zh-CN" sz="2800" dirty="0" smtClean="0"/>
              <a:t>n: </a:t>
            </a:r>
            <a:r>
              <a:rPr lang="zh-CN" altLang="en-US" sz="2800" dirty="0" smtClean="0"/>
              <a:t>所有页面的数量</a:t>
            </a:r>
          </a:p>
          <a:p>
            <a:r>
              <a:rPr lang="en-US" altLang="zh-CN" sz="2800" dirty="0" smtClean="0"/>
              <a:t>pi: </a:t>
            </a:r>
            <a:r>
              <a:rPr lang="zh-CN" altLang="en-US" sz="2800" dirty="0" smtClean="0"/>
              <a:t>不同的网页</a:t>
            </a:r>
            <a:r>
              <a:rPr lang="en-US" altLang="zh-CN" sz="2800" dirty="0" smtClean="0"/>
              <a:t>p1,p2,p3</a:t>
            </a:r>
          </a:p>
          <a:p>
            <a:r>
              <a:rPr lang="en-US" altLang="zh-CN" sz="2800" dirty="0" smtClean="0"/>
              <a:t>M(</a:t>
            </a:r>
            <a:r>
              <a:rPr lang="en-US" altLang="zh-CN" sz="2800" dirty="0" err="1" smtClean="0"/>
              <a:t>i</a:t>
            </a:r>
            <a:r>
              <a:rPr lang="en-US" altLang="zh-CN" sz="2800" dirty="0" smtClean="0"/>
              <a:t>): pi</a:t>
            </a:r>
            <a:r>
              <a:rPr lang="zh-CN" altLang="en-US" sz="2800" dirty="0" smtClean="0"/>
              <a:t>链入网页的集合</a:t>
            </a:r>
          </a:p>
          <a:p>
            <a:r>
              <a:rPr lang="en-US" altLang="zh-CN" sz="2800" dirty="0" smtClean="0"/>
              <a:t>L(j): </a:t>
            </a:r>
            <a:r>
              <a:rPr lang="en-US" altLang="zh-CN" sz="2800" dirty="0" err="1" smtClean="0"/>
              <a:t>pj</a:t>
            </a:r>
            <a:r>
              <a:rPr lang="zh-CN" altLang="en-US" sz="2800" dirty="0" smtClean="0"/>
              <a:t>链出网页的数量</a:t>
            </a:r>
          </a:p>
          <a:p>
            <a:r>
              <a:rPr lang="en-US" altLang="zh-CN" sz="2800" dirty="0" smtClean="0"/>
              <a:t>d:</a:t>
            </a:r>
            <a:r>
              <a:rPr lang="zh-CN" altLang="en-US" sz="2800" dirty="0" smtClean="0"/>
              <a:t>阻尼系数</a:t>
            </a:r>
            <a:r>
              <a:rPr lang="en-US" altLang="zh-CN" sz="2800" dirty="0" smtClean="0"/>
              <a:t>, </a:t>
            </a:r>
            <a:r>
              <a:rPr lang="zh-CN" altLang="en-US" sz="2800" dirty="0" smtClean="0"/>
              <a:t>任意时刻，用户到达某页面后并继续向后浏览的概率。</a:t>
            </a:r>
          </a:p>
          <a:p>
            <a:r>
              <a:rPr lang="en-US" altLang="zh-CN" sz="2800" dirty="0" smtClean="0"/>
              <a:t>(1-d=0.15) :</a:t>
            </a:r>
            <a:r>
              <a:rPr lang="zh-CN" altLang="en-US" sz="2800" dirty="0" smtClean="0"/>
              <a:t>表示用户停止点击，随机跳到新</a:t>
            </a:r>
            <a:r>
              <a:rPr lang="en-US" altLang="zh-CN" sz="2800" dirty="0" smtClean="0"/>
              <a:t>URL</a:t>
            </a:r>
            <a:r>
              <a:rPr lang="zh-CN" altLang="en-US" sz="2800" dirty="0" smtClean="0"/>
              <a:t>的概率</a:t>
            </a:r>
          </a:p>
          <a:p>
            <a:r>
              <a:rPr lang="zh-CN" altLang="en-US" sz="2800" dirty="0" smtClean="0"/>
              <a:t>取值范围</a:t>
            </a:r>
            <a:r>
              <a:rPr lang="en-US" altLang="zh-CN" sz="2800" dirty="0" smtClean="0"/>
              <a:t>: 0 &lt; d ≤ 1, Google</a:t>
            </a:r>
            <a:r>
              <a:rPr lang="zh-CN" altLang="en-US" sz="2800" dirty="0" smtClean="0"/>
              <a:t>设为</a:t>
            </a:r>
            <a:r>
              <a:rPr lang="en-US" altLang="zh-CN" sz="2800" dirty="0" smtClean="0"/>
              <a:t>0.85</a:t>
            </a:r>
            <a:endParaRPr lang="zh-CN" altLang="en-US" sz="2800" dirty="0"/>
          </a:p>
        </p:txBody>
      </p:sp>
    </p:spTree>
    <p:extLst>
      <p:ext uri="{BB962C8B-B14F-4D97-AF65-F5344CB8AC3E}">
        <p14:creationId xmlns:p14="http://schemas.microsoft.com/office/powerpoint/2010/main" val="3098829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pic>
        <p:nvPicPr>
          <p:cNvPr id="9" name="内容占位符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337" y="1943708"/>
            <a:ext cx="4610546" cy="4290837"/>
          </a:xfrm>
        </p:spPr>
      </p:pic>
      <p:sp>
        <p:nvSpPr>
          <p:cNvPr id="10" name="矩形 9"/>
          <p:cNvSpPr/>
          <p:nvPr/>
        </p:nvSpPr>
        <p:spPr>
          <a:xfrm>
            <a:off x="5589319" y="2934964"/>
            <a:ext cx="6096000" cy="2308324"/>
          </a:xfrm>
          <a:prstGeom prst="rect">
            <a:avLst/>
          </a:prstGeom>
        </p:spPr>
        <p:txBody>
          <a:bodyPr>
            <a:spAutoFit/>
          </a:bodyPr>
          <a:lstStyle/>
          <a:p>
            <a:r>
              <a:rPr lang="en-US" altLang="zh-CN" dirty="0" smtClean="0"/>
              <a:t>ID=1</a:t>
            </a:r>
            <a:r>
              <a:rPr lang="zh-CN" altLang="en-US" dirty="0" smtClean="0"/>
              <a:t>的页面链向</a:t>
            </a:r>
            <a:r>
              <a:rPr lang="en-US" altLang="zh-CN" dirty="0" smtClean="0"/>
              <a:t>2,3,4</a:t>
            </a:r>
            <a:r>
              <a:rPr lang="zh-CN" altLang="en-US" dirty="0" smtClean="0"/>
              <a:t>页面，所以一个用户从</a:t>
            </a:r>
            <a:r>
              <a:rPr lang="en-US" altLang="zh-CN" dirty="0" smtClean="0"/>
              <a:t>ID=1</a:t>
            </a:r>
            <a:r>
              <a:rPr lang="zh-CN" altLang="en-US" dirty="0" smtClean="0"/>
              <a:t>的页面跳转到</a:t>
            </a:r>
            <a:r>
              <a:rPr lang="en-US" altLang="zh-CN" dirty="0" smtClean="0"/>
              <a:t>2,3,4</a:t>
            </a:r>
            <a:r>
              <a:rPr lang="zh-CN" altLang="en-US" dirty="0" smtClean="0"/>
              <a:t>的概率各为</a:t>
            </a:r>
            <a:r>
              <a:rPr lang="en-US" altLang="zh-CN" dirty="0" smtClean="0"/>
              <a:t>1/3</a:t>
            </a:r>
          </a:p>
          <a:p>
            <a:r>
              <a:rPr lang="en-US" altLang="zh-CN" dirty="0" smtClean="0"/>
              <a:t>ID=2</a:t>
            </a:r>
            <a:r>
              <a:rPr lang="zh-CN" altLang="en-US" dirty="0" smtClean="0"/>
              <a:t>的页面链向</a:t>
            </a:r>
            <a:r>
              <a:rPr lang="en-US" altLang="zh-CN" dirty="0" smtClean="0"/>
              <a:t>3,4</a:t>
            </a:r>
            <a:r>
              <a:rPr lang="zh-CN" altLang="en-US" dirty="0" smtClean="0"/>
              <a:t>页面，所以一个用户从</a:t>
            </a:r>
            <a:r>
              <a:rPr lang="en-US" altLang="zh-CN" dirty="0" smtClean="0"/>
              <a:t>ID=2</a:t>
            </a:r>
            <a:r>
              <a:rPr lang="zh-CN" altLang="en-US" dirty="0" smtClean="0"/>
              <a:t>的页面跳转到</a:t>
            </a:r>
            <a:r>
              <a:rPr lang="en-US" altLang="zh-CN" dirty="0" smtClean="0"/>
              <a:t>3,4</a:t>
            </a:r>
            <a:r>
              <a:rPr lang="zh-CN" altLang="en-US" dirty="0" smtClean="0"/>
              <a:t>的概率各为</a:t>
            </a:r>
            <a:r>
              <a:rPr lang="en-US" altLang="zh-CN" dirty="0" smtClean="0"/>
              <a:t>1/2</a:t>
            </a:r>
          </a:p>
          <a:p>
            <a:r>
              <a:rPr lang="en-US" altLang="zh-CN" dirty="0" smtClean="0"/>
              <a:t>ID=3</a:t>
            </a:r>
            <a:r>
              <a:rPr lang="zh-CN" altLang="en-US" dirty="0" smtClean="0"/>
              <a:t>的页面链向</a:t>
            </a:r>
            <a:r>
              <a:rPr lang="en-US" altLang="zh-CN" dirty="0" smtClean="0"/>
              <a:t>4</a:t>
            </a:r>
            <a:r>
              <a:rPr lang="zh-CN" altLang="en-US" dirty="0" smtClean="0"/>
              <a:t>页面，所以一个用户从</a:t>
            </a:r>
            <a:r>
              <a:rPr lang="en-US" altLang="zh-CN" dirty="0" smtClean="0"/>
              <a:t>ID=3</a:t>
            </a:r>
            <a:r>
              <a:rPr lang="zh-CN" altLang="en-US" dirty="0" smtClean="0"/>
              <a:t>的页面跳转到</a:t>
            </a:r>
            <a:r>
              <a:rPr lang="en-US" altLang="zh-CN" dirty="0" smtClean="0"/>
              <a:t>4</a:t>
            </a:r>
            <a:r>
              <a:rPr lang="zh-CN" altLang="en-US" dirty="0" smtClean="0"/>
              <a:t>的概率各为</a:t>
            </a:r>
            <a:r>
              <a:rPr lang="en-US" altLang="zh-CN" dirty="0" smtClean="0"/>
              <a:t>1</a:t>
            </a:r>
          </a:p>
          <a:p>
            <a:r>
              <a:rPr lang="en-US" altLang="zh-CN" dirty="0" smtClean="0"/>
              <a:t>ID=4</a:t>
            </a:r>
            <a:r>
              <a:rPr lang="zh-CN" altLang="en-US" dirty="0" smtClean="0"/>
              <a:t>的页面链向</a:t>
            </a:r>
            <a:r>
              <a:rPr lang="en-US" altLang="zh-CN" dirty="0" smtClean="0"/>
              <a:t>2</a:t>
            </a:r>
            <a:r>
              <a:rPr lang="zh-CN" altLang="en-US" dirty="0" smtClean="0"/>
              <a:t>页面，所以一个用户从</a:t>
            </a:r>
            <a:r>
              <a:rPr lang="en-US" altLang="zh-CN" dirty="0" smtClean="0"/>
              <a:t>ID=4</a:t>
            </a:r>
            <a:r>
              <a:rPr lang="zh-CN" altLang="en-US" dirty="0" smtClean="0"/>
              <a:t>的页面跳转到</a:t>
            </a:r>
            <a:r>
              <a:rPr lang="en-US" altLang="zh-CN" dirty="0" smtClean="0"/>
              <a:t>2</a:t>
            </a:r>
            <a:r>
              <a:rPr lang="zh-CN" altLang="en-US" dirty="0" smtClean="0"/>
              <a:t>的概率各为</a:t>
            </a:r>
            <a:r>
              <a:rPr lang="en-US" altLang="zh-CN" dirty="0" smtClean="0"/>
              <a:t>1</a:t>
            </a:r>
            <a:endParaRPr lang="zh-CN" altLang="en-US" dirty="0"/>
          </a:p>
        </p:txBody>
      </p:sp>
    </p:spTree>
    <p:extLst>
      <p:ext uri="{BB962C8B-B14F-4D97-AF65-F5344CB8AC3E}">
        <p14:creationId xmlns:p14="http://schemas.microsoft.com/office/powerpoint/2010/main" val="54089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a:t>
            </a:r>
            <a:endParaRPr lang="zh-CN" altLang="en-US" dirty="0"/>
          </a:p>
        </p:txBody>
      </p:sp>
      <p:sp>
        <p:nvSpPr>
          <p:cNvPr id="4" name="矩形 3"/>
          <p:cNvSpPr/>
          <p:nvPr/>
        </p:nvSpPr>
        <p:spPr>
          <a:xfrm>
            <a:off x="4402777" y="148359"/>
            <a:ext cx="6096000" cy="6555641"/>
          </a:xfrm>
          <a:prstGeom prst="rect">
            <a:avLst/>
          </a:prstGeom>
        </p:spPr>
        <p:txBody>
          <a:bodyPr>
            <a:spAutoFit/>
          </a:bodyPr>
          <a:lstStyle/>
          <a:p>
            <a:r>
              <a:rPr lang="zh-CN" altLang="en-US" sz="2000" dirty="0" smtClean="0"/>
              <a:t>#构建邻接矩阵</a:t>
            </a:r>
          </a:p>
          <a:p>
            <a:r>
              <a:rPr lang="zh-CN" altLang="en-US" sz="2000" dirty="0" smtClean="0"/>
              <a:t>A&lt;-matrix(0, 2500, 2500)</a:t>
            </a:r>
          </a:p>
          <a:p>
            <a:r>
              <a:rPr lang="zh-CN" altLang="en-US" sz="2000" dirty="0" smtClean="0"/>
              <a:t>for(i in 1:108274)</a:t>
            </a:r>
          </a:p>
          <a:p>
            <a:r>
              <a:rPr lang="zh-CN" altLang="en-US" sz="2000" dirty="0" smtClean="0"/>
              <a:t>{</a:t>
            </a:r>
          </a:p>
          <a:p>
            <a:r>
              <a:rPr lang="zh-CN" altLang="en-US" sz="2000" dirty="0" smtClean="0"/>
              <a:t>  A[user_friends_2500[i,2],user_friends_2500[i,1]]&lt;-1</a:t>
            </a:r>
          </a:p>
          <a:p>
            <a:r>
              <a:rPr lang="zh-CN" altLang="en-US" sz="2000" dirty="0" smtClean="0"/>
              <a:t>}</a:t>
            </a:r>
          </a:p>
          <a:p>
            <a:r>
              <a:rPr lang="zh-CN" altLang="en-US" sz="2000" dirty="0" smtClean="0"/>
              <a:t>Abf&lt;-A</a:t>
            </a:r>
          </a:p>
          <a:p>
            <a:endParaRPr lang="zh-CN" altLang="en-US" sz="2000" dirty="0" smtClean="0"/>
          </a:p>
          <a:p>
            <a:r>
              <a:rPr lang="zh-CN" altLang="en-US" sz="2000" dirty="0" smtClean="0"/>
              <a:t>#变换概率矩阵</a:t>
            </a:r>
          </a:p>
          <a:p>
            <a:r>
              <a:rPr lang="zh-CN" altLang="en-US" sz="2000" dirty="0" smtClean="0"/>
              <a:t>cs &lt;- colSums(A)</a:t>
            </a:r>
          </a:p>
          <a:p>
            <a:r>
              <a:rPr lang="zh-CN" altLang="en-US" sz="2000" dirty="0" smtClean="0"/>
              <a:t>cs[cs==0] &lt;- 1</a:t>
            </a:r>
          </a:p>
          <a:p>
            <a:r>
              <a:rPr lang="zh-CN" altLang="en-US" sz="2000" dirty="0" smtClean="0"/>
              <a:t>n &lt;- nrow(A)</a:t>
            </a:r>
          </a:p>
          <a:p>
            <a:r>
              <a:rPr lang="zh-CN" altLang="en-US" sz="2000" dirty="0" smtClean="0"/>
              <a:t>d&lt;-0.85</a:t>
            </a:r>
          </a:p>
          <a:p>
            <a:r>
              <a:rPr lang="zh-CN" altLang="en-US" sz="2000" dirty="0" smtClean="0"/>
              <a:t>delta&lt;-(1-d)/n</a:t>
            </a:r>
          </a:p>
          <a:p>
            <a:r>
              <a:rPr lang="zh-CN" altLang="en-US" sz="2000" dirty="0" smtClean="0"/>
              <a:t>G&lt;-matrix(delta,n,n)</a:t>
            </a:r>
          </a:p>
          <a:p>
            <a:r>
              <a:rPr lang="zh-CN" altLang="en-US" sz="2000" dirty="0" smtClean="0"/>
              <a:t>for (i in 1:n) G[i,] &lt;- G[i,]+d*A[i,]/cs</a:t>
            </a:r>
          </a:p>
          <a:p>
            <a:endParaRPr lang="zh-CN" altLang="en-US" sz="2000" dirty="0" smtClean="0"/>
          </a:p>
          <a:p>
            <a:r>
              <a:rPr lang="zh-CN" altLang="en-US" sz="2000" dirty="0" smtClean="0"/>
              <a:t>#递归计算矩阵特征值</a:t>
            </a:r>
          </a:p>
          <a:p>
            <a:r>
              <a:rPr lang="zh-CN" altLang="en-US" sz="2000" dirty="0" smtClean="0"/>
              <a:t>x &lt;- rep(1,n)</a:t>
            </a:r>
          </a:p>
          <a:p>
            <a:r>
              <a:rPr lang="zh-CN" altLang="en-US" sz="2000" dirty="0" smtClean="0"/>
              <a:t>for (i in 1:100) x &lt;- G %*% x</a:t>
            </a:r>
          </a:p>
          <a:p>
            <a:r>
              <a:rPr lang="zh-CN" altLang="en-US" sz="2000" dirty="0" smtClean="0"/>
              <a:t>x&lt;-x/sum(x)</a:t>
            </a:r>
            <a:endParaRPr lang="zh-CN" altLang="en-US" sz="2000" dirty="0"/>
          </a:p>
        </p:txBody>
      </p:sp>
    </p:spTree>
    <p:extLst>
      <p:ext uri="{BB962C8B-B14F-4D97-AF65-F5344CB8AC3E}">
        <p14:creationId xmlns:p14="http://schemas.microsoft.com/office/powerpoint/2010/main" val="1194572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LeaderRank</a:t>
            </a:r>
            <a:r>
              <a:rPr lang="zh-CN" altLang="en-US" dirty="0" smtClean="0"/>
              <a:t>算法原理</a:t>
            </a:r>
            <a:endParaRPr lang="zh-CN" altLang="en-US" dirty="0"/>
          </a:p>
        </p:txBody>
      </p:sp>
      <p:pic>
        <p:nvPicPr>
          <p:cNvPr id="5" name="图片 4"/>
          <p:cNvPicPr>
            <a:picLocks noChangeAspect="1"/>
          </p:cNvPicPr>
          <p:nvPr/>
        </p:nvPicPr>
        <p:blipFill>
          <a:blip r:embed="rId3"/>
          <a:stretch>
            <a:fillRect/>
          </a:stretch>
        </p:blipFill>
        <p:spPr>
          <a:xfrm>
            <a:off x="3074658" y="1424915"/>
            <a:ext cx="5711598" cy="5186910"/>
          </a:xfrm>
          <a:prstGeom prst="rect">
            <a:avLst/>
          </a:prstGeom>
        </p:spPr>
      </p:pic>
    </p:spTree>
    <p:extLst>
      <p:ext uri="{BB962C8B-B14F-4D97-AF65-F5344CB8AC3E}">
        <p14:creationId xmlns:p14="http://schemas.microsoft.com/office/powerpoint/2010/main" val="3315466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公式</a:t>
            </a:r>
            <a:endParaRPr lang="zh-CN" altLang="en-US" dirty="0"/>
          </a:p>
        </p:txBody>
      </p:sp>
      <p:pic>
        <p:nvPicPr>
          <p:cNvPr id="4" name="内容占位符 3"/>
          <p:cNvPicPr>
            <a:picLocks noGrp="1" noChangeAspect="1"/>
          </p:cNvPicPr>
          <p:nvPr>
            <p:ph idx="1"/>
          </p:nvPr>
        </p:nvPicPr>
        <p:blipFill>
          <a:blip r:embed="rId2"/>
          <a:stretch>
            <a:fillRect/>
          </a:stretch>
        </p:blipFill>
        <p:spPr>
          <a:xfrm>
            <a:off x="3454852" y="1915319"/>
            <a:ext cx="5381625" cy="1657350"/>
          </a:xfrm>
          <a:prstGeom prst="rect">
            <a:avLst/>
          </a:prstGeom>
        </p:spPr>
      </p:pic>
      <p:pic>
        <p:nvPicPr>
          <p:cNvPr id="5" name="图片 4"/>
          <p:cNvPicPr>
            <a:picLocks noChangeAspect="1"/>
          </p:cNvPicPr>
          <p:nvPr/>
        </p:nvPicPr>
        <p:blipFill>
          <a:blip r:embed="rId3"/>
          <a:stretch>
            <a:fillRect/>
          </a:stretch>
        </p:blipFill>
        <p:spPr>
          <a:xfrm>
            <a:off x="3697739" y="4026694"/>
            <a:ext cx="4895850" cy="1733550"/>
          </a:xfrm>
          <a:prstGeom prst="rect">
            <a:avLst/>
          </a:prstGeom>
        </p:spPr>
      </p:pic>
    </p:spTree>
    <p:extLst>
      <p:ext uri="{BB962C8B-B14F-4D97-AF65-F5344CB8AC3E}">
        <p14:creationId xmlns:p14="http://schemas.microsoft.com/office/powerpoint/2010/main" val="270515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a:t>
            </a:r>
            <a:endParaRPr lang="zh-CN" altLang="en-US" dirty="0"/>
          </a:p>
        </p:txBody>
      </p:sp>
      <p:sp>
        <p:nvSpPr>
          <p:cNvPr id="4" name="矩形 3"/>
          <p:cNvSpPr/>
          <p:nvPr/>
        </p:nvSpPr>
        <p:spPr>
          <a:xfrm>
            <a:off x="3227614" y="814653"/>
            <a:ext cx="8757557" cy="5632311"/>
          </a:xfrm>
          <a:prstGeom prst="rect">
            <a:avLst/>
          </a:prstGeom>
        </p:spPr>
        <p:txBody>
          <a:bodyPr wrap="square">
            <a:spAutoFit/>
          </a:bodyPr>
          <a:lstStyle/>
          <a:p>
            <a:r>
              <a:rPr lang="zh-CN" altLang="en-US" sz="2000" dirty="0" smtClean="0"/>
              <a:t>##构建邻接矩阵</a:t>
            </a:r>
          </a:p>
          <a:p>
            <a:r>
              <a:rPr lang="zh-CN" altLang="en-US" sz="2000" dirty="0" smtClean="0"/>
              <a:t>L&lt;-matrix(0, 2501, 2501)</a:t>
            </a:r>
          </a:p>
          <a:p>
            <a:r>
              <a:rPr lang="zh-CN" altLang="en-US" sz="2000" dirty="0" smtClean="0"/>
              <a:t>for(i in 1:108274)</a:t>
            </a:r>
          </a:p>
          <a:p>
            <a:r>
              <a:rPr lang="zh-CN" altLang="en-US" sz="2000" dirty="0" smtClean="0"/>
              <a:t>{</a:t>
            </a:r>
          </a:p>
          <a:p>
            <a:r>
              <a:rPr lang="zh-CN" altLang="en-US" sz="2000" dirty="0" smtClean="0"/>
              <a:t>  L[user_friends_2500[i,2],user_friends_2500[i,1]]&lt;-1</a:t>
            </a:r>
          </a:p>
          <a:p>
            <a:r>
              <a:rPr lang="zh-CN" altLang="en-US" sz="2000" dirty="0" smtClean="0"/>
              <a:t>}</a:t>
            </a:r>
          </a:p>
          <a:p>
            <a:r>
              <a:rPr lang="zh-CN" altLang="en-US" sz="2000" dirty="0" smtClean="0"/>
              <a:t>Lbf&lt;-L</a:t>
            </a:r>
          </a:p>
          <a:p>
            <a:r>
              <a:rPr lang="zh-CN" altLang="en-US" sz="2000" dirty="0" smtClean="0"/>
              <a:t>for(i in 1:2500)</a:t>
            </a:r>
          </a:p>
          <a:p>
            <a:r>
              <a:rPr lang="zh-CN" altLang="en-US" sz="2000" dirty="0" smtClean="0"/>
              <a:t>{</a:t>
            </a:r>
          </a:p>
          <a:p>
            <a:r>
              <a:rPr lang="zh-CN" altLang="en-US" sz="2000" dirty="0" smtClean="0"/>
              <a:t>  L[2501,i]&lt;-1</a:t>
            </a:r>
          </a:p>
          <a:p>
            <a:r>
              <a:rPr lang="zh-CN" altLang="en-US" sz="2000" dirty="0" smtClean="0"/>
              <a:t>  L[i,2501]&lt;-1</a:t>
            </a:r>
          </a:p>
          <a:p>
            <a:r>
              <a:rPr lang="zh-CN" altLang="en-US" sz="2000" dirty="0" smtClean="0"/>
              <a:t>}</a:t>
            </a:r>
          </a:p>
          <a:p>
            <a:r>
              <a:rPr lang="zh-CN" altLang="en-US" sz="2000" dirty="0" smtClean="0"/>
              <a:t>##变换概率矩阵</a:t>
            </a:r>
          </a:p>
          <a:p>
            <a:r>
              <a:rPr lang="zh-CN" altLang="en-US" sz="2000" dirty="0" smtClean="0"/>
              <a:t>cs &lt;- colSums(L)</a:t>
            </a:r>
          </a:p>
          <a:p>
            <a:r>
              <a:rPr lang="zh-CN" altLang="en-US" sz="2000" dirty="0" smtClean="0"/>
              <a:t>cs[cs==0] &lt;- 1</a:t>
            </a:r>
          </a:p>
          <a:p>
            <a:r>
              <a:rPr lang="zh-CN" altLang="en-US" sz="2000" dirty="0" smtClean="0"/>
              <a:t>n &lt;- nrow(L)</a:t>
            </a:r>
          </a:p>
          <a:p>
            <a:r>
              <a:rPr lang="zh-CN" altLang="en-US" sz="2000" dirty="0" smtClean="0"/>
              <a:t>G&lt;-matrix(0,n,n)</a:t>
            </a:r>
          </a:p>
          <a:p>
            <a:r>
              <a:rPr lang="zh-CN" altLang="en-US" sz="2000" dirty="0" smtClean="0"/>
              <a:t>for (i in 1:n) G[i,] &lt;- G[i,]+L[i,]/cs</a:t>
            </a:r>
          </a:p>
        </p:txBody>
      </p:sp>
      <p:sp>
        <p:nvSpPr>
          <p:cNvPr id="5" name="矩形 4"/>
          <p:cNvSpPr/>
          <p:nvPr/>
        </p:nvSpPr>
        <p:spPr>
          <a:xfrm>
            <a:off x="9144000" y="814653"/>
            <a:ext cx="6096000" cy="5632311"/>
          </a:xfrm>
          <a:prstGeom prst="rect">
            <a:avLst/>
          </a:prstGeom>
        </p:spPr>
        <p:txBody>
          <a:bodyPr>
            <a:spAutoFit/>
          </a:bodyPr>
          <a:lstStyle/>
          <a:p>
            <a:r>
              <a:rPr lang="zh-CN" altLang="en-US" sz="2000" dirty="0" smtClean="0"/>
              <a:t>##递归计算得分</a:t>
            </a:r>
          </a:p>
          <a:p>
            <a:r>
              <a:rPr lang="zh-CN" altLang="en-US" sz="2000" dirty="0" smtClean="0"/>
              <a:t>t&lt;-100</a:t>
            </a:r>
          </a:p>
          <a:p>
            <a:r>
              <a:rPr lang="zh-CN" altLang="en-US" sz="2000" dirty="0" smtClean="0"/>
              <a:t>m&lt;-t-1</a:t>
            </a:r>
          </a:p>
          <a:p>
            <a:r>
              <a:rPr lang="zh-CN" altLang="en-US" sz="2000" dirty="0" smtClean="0"/>
              <a:t>x&lt;-matrix(0,n,t)</a:t>
            </a:r>
          </a:p>
          <a:p>
            <a:r>
              <a:rPr lang="zh-CN" altLang="en-US" sz="2000" dirty="0" smtClean="0"/>
              <a:t>x[,1] &lt;- 1</a:t>
            </a:r>
          </a:p>
          <a:p>
            <a:r>
              <a:rPr lang="zh-CN" altLang="en-US" sz="2000" dirty="0" smtClean="0"/>
              <a:t>x[n,1]&lt;-0</a:t>
            </a:r>
          </a:p>
          <a:p>
            <a:r>
              <a:rPr lang="zh-CN" altLang="en-US" sz="2000" dirty="0" smtClean="0"/>
              <a:t>for (i in 1:m)</a:t>
            </a:r>
          </a:p>
          <a:p>
            <a:r>
              <a:rPr lang="zh-CN" altLang="en-US" sz="2000" dirty="0" smtClean="0"/>
              <a:t>{</a:t>
            </a:r>
          </a:p>
          <a:p>
            <a:r>
              <a:rPr lang="zh-CN" altLang="en-US" sz="2000" dirty="0" smtClean="0"/>
              <a:t>  for(j in 1:n)</a:t>
            </a:r>
          </a:p>
          <a:p>
            <a:r>
              <a:rPr lang="zh-CN" altLang="en-US" sz="2000" dirty="0" smtClean="0"/>
              <a:t>  {</a:t>
            </a:r>
          </a:p>
          <a:p>
            <a:r>
              <a:rPr lang="zh-CN" altLang="en-US" sz="2000" dirty="0" smtClean="0"/>
              <a:t>    x[j,i+1]&lt;-sum(G[j,]*x[,i])</a:t>
            </a:r>
          </a:p>
          <a:p>
            <a:r>
              <a:rPr lang="zh-CN" altLang="en-US" sz="2000" dirty="0" smtClean="0"/>
              <a:t>  }</a:t>
            </a:r>
          </a:p>
          <a:p>
            <a:r>
              <a:rPr lang="zh-CN" altLang="en-US" sz="2000" dirty="0" smtClean="0"/>
              <a:t>  </a:t>
            </a:r>
          </a:p>
          <a:p>
            <a:r>
              <a:rPr lang="zh-CN" altLang="en-US" sz="2000" dirty="0" smtClean="0"/>
              <a:t>}</a:t>
            </a:r>
          </a:p>
          <a:p>
            <a:r>
              <a:rPr lang="zh-CN" altLang="en-US" sz="2000" dirty="0" smtClean="0"/>
              <a:t>for(i in 1:n-1)</a:t>
            </a:r>
          </a:p>
          <a:p>
            <a:r>
              <a:rPr lang="zh-CN" altLang="en-US" sz="2000" dirty="0" smtClean="0"/>
              <a:t>{</a:t>
            </a:r>
          </a:p>
          <a:p>
            <a:r>
              <a:rPr lang="zh-CN" altLang="en-US" sz="2000" dirty="0" smtClean="0"/>
              <a:t>  x[i,t]&lt;-x[i,t]+x[n,t]/(n-1)</a:t>
            </a:r>
          </a:p>
          <a:p>
            <a:r>
              <a:rPr lang="zh-CN" altLang="en-US" sz="2000" dirty="0" smtClean="0"/>
              <a:t>}</a:t>
            </a:r>
            <a:endParaRPr lang="zh-CN" altLang="en-US" sz="2000" dirty="0"/>
          </a:p>
        </p:txBody>
      </p:sp>
    </p:spTree>
    <p:extLst>
      <p:ext uri="{BB962C8B-B14F-4D97-AF65-F5344CB8AC3E}">
        <p14:creationId xmlns:p14="http://schemas.microsoft.com/office/powerpoint/2010/main" val="84449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TwitterRank</a:t>
            </a:r>
            <a:r>
              <a:rPr lang="zh-CN" altLang="en-US" dirty="0" smtClean="0"/>
              <a:t>算法原理</a:t>
            </a:r>
            <a:endParaRPr lang="zh-CN" altLang="en-US" dirty="0"/>
          </a:p>
        </p:txBody>
      </p:sp>
      <p:sp>
        <p:nvSpPr>
          <p:cNvPr id="3" name="内容占位符 2"/>
          <p:cNvSpPr>
            <a:spLocks noGrp="1"/>
          </p:cNvSpPr>
          <p:nvPr>
            <p:ph idx="1"/>
          </p:nvPr>
        </p:nvSpPr>
        <p:spPr/>
        <p:txBody>
          <a:bodyPr/>
          <a:lstStyle/>
          <a:p>
            <a:r>
              <a:rPr lang="zh-CN" altLang="en-US" dirty="0" smtClean="0"/>
              <a:t>基于</a:t>
            </a:r>
            <a:r>
              <a:rPr lang="en-US" altLang="zh-CN" dirty="0" smtClean="0"/>
              <a:t>PageRank</a:t>
            </a:r>
            <a:r>
              <a:rPr lang="zh-CN" altLang="en-US" dirty="0" smtClean="0"/>
              <a:t>算法扩展</a:t>
            </a:r>
            <a:endParaRPr lang="en-US" altLang="zh-CN" dirty="0" smtClean="0"/>
          </a:p>
          <a:p>
            <a:endParaRPr lang="en-US" altLang="zh-CN" dirty="0" smtClean="0"/>
          </a:p>
          <a:p>
            <a:r>
              <a:rPr lang="zh-CN" altLang="en-US" dirty="0" smtClean="0"/>
              <a:t>加入主题相关性</a:t>
            </a:r>
            <a:endParaRPr lang="en-US" altLang="zh-CN" dirty="0" smtClean="0"/>
          </a:p>
          <a:p>
            <a:endParaRPr lang="en-US" altLang="zh-CN" dirty="0" smtClean="0"/>
          </a:p>
          <a:p>
            <a:r>
              <a:rPr lang="zh-CN" altLang="en-US" dirty="0" smtClean="0"/>
              <a:t>分为两种情况</a:t>
            </a:r>
            <a:endParaRPr lang="en-US" altLang="zh-CN" dirty="0" smtClean="0"/>
          </a:p>
          <a:p>
            <a:pPr lvl="1"/>
            <a:r>
              <a:rPr lang="zh-CN" altLang="en-US" dirty="0" smtClean="0"/>
              <a:t>用户</a:t>
            </a:r>
            <a:r>
              <a:rPr lang="en-US" altLang="zh-CN" dirty="0" err="1" smtClean="0"/>
              <a:t>i</a:t>
            </a:r>
            <a:r>
              <a:rPr lang="zh-CN" altLang="en-US" dirty="0" smtClean="0"/>
              <a:t>关注用户</a:t>
            </a:r>
            <a:r>
              <a:rPr lang="en-US" altLang="zh-CN" dirty="0" smtClean="0"/>
              <a:t>j</a:t>
            </a:r>
          </a:p>
          <a:p>
            <a:pPr lvl="1"/>
            <a:r>
              <a:rPr lang="zh-CN" altLang="en-US" dirty="0" smtClean="0"/>
              <a:t>用户</a:t>
            </a:r>
            <a:r>
              <a:rPr lang="en-US" altLang="zh-CN" dirty="0" err="1" smtClean="0"/>
              <a:t>i</a:t>
            </a:r>
            <a:r>
              <a:rPr lang="zh-CN" altLang="en-US" dirty="0" smtClean="0"/>
              <a:t>不关注用户</a:t>
            </a:r>
            <a:r>
              <a:rPr lang="en-US" altLang="zh-CN" dirty="0" smtClean="0"/>
              <a:t>j</a:t>
            </a:r>
            <a:endParaRPr lang="zh-CN" altLang="en-US" dirty="0"/>
          </a:p>
        </p:txBody>
      </p:sp>
    </p:spTree>
    <p:extLst>
      <p:ext uri="{BB962C8B-B14F-4D97-AF65-F5344CB8AC3E}">
        <p14:creationId xmlns:p14="http://schemas.microsoft.com/office/powerpoint/2010/main" val="1769278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1693</Words>
  <Application>Microsoft Office PowerPoint</Application>
  <PresentationFormat>宽屏</PresentationFormat>
  <Paragraphs>128</Paragraphs>
  <Slides>10</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宋体</vt:lpstr>
      <vt:lpstr>Arial</vt:lpstr>
      <vt:lpstr>Calibri</vt:lpstr>
      <vt:lpstr>Calibri Light</vt:lpstr>
      <vt:lpstr>Office 主题</vt:lpstr>
      <vt:lpstr>PageRank等算法原理 与R语言实现</vt:lpstr>
      <vt:lpstr>PageRank算法原理</vt:lpstr>
      <vt:lpstr>公式</vt:lpstr>
      <vt:lpstr>实例</vt:lpstr>
      <vt:lpstr>代码实现</vt:lpstr>
      <vt:lpstr>LeaderRank算法原理</vt:lpstr>
      <vt:lpstr>公式</vt:lpstr>
      <vt:lpstr>代码实现</vt:lpstr>
      <vt:lpstr>TwitterRank算法原理</vt:lpstr>
      <vt:lpstr>公式</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PageRank等算法原理 与R语言实现</dc:title>
  <dc:creator>lenovo</dc:creator>
  <cp:lastModifiedBy>lenovo</cp:lastModifiedBy>
  <cp:revision>13</cp:revision>
  <dcterms:created xsi:type="dcterms:W3CDTF">2016-04-13T11:54:13Z</dcterms:created>
  <dcterms:modified xsi:type="dcterms:W3CDTF">2016-04-14T07:42:40Z</dcterms:modified>
</cp:coreProperties>
</file>