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70" r:id="rId7"/>
    <p:sldId id="269" r:id="rId8"/>
    <p:sldId id="261" r:id="rId9"/>
    <p:sldId id="268" r:id="rId10"/>
    <p:sldId id="263" r:id="rId11"/>
    <p:sldId id="262" r:id="rId12"/>
    <p:sldId id="264" r:id="rId13"/>
    <p:sldId id="267"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3835"/>
  </p:normalViewPr>
  <p:slideViewPr>
    <p:cSldViewPr snapToGrid="0" snapToObjects="1">
      <p:cViewPr varScale="1">
        <p:scale>
          <a:sx n="68" d="100"/>
          <a:sy n="68" d="100"/>
        </p:scale>
        <p:origin x="17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0D5DE-A4AE-2845-BC48-E949B0986CE0}"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CC587792-3F54-D942-8CFA-0B2AD8A1470A}">
      <dgm:prSet phldrT="[Text]"/>
      <dgm:spPr/>
      <dgm:t>
        <a:bodyPr/>
        <a:lstStyle/>
        <a:p>
          <a:r>
            <a:rPr lang="zh-CN" altLang="en-US" smtClean="0"/>
            <a:t>定义社区</a:t>
          </a:r>
          <a:endParaRPr lang="en-US" dirty="0"/>
        </a:p>
      </dgm:t>
    </dgm:pt>
    <dgm:pt modelId="{5E8635E0-B855-1647-91EF-F266B8B9B3FD}" type="parTrans" cxnId="{44807208-BA7F-2F41-ADF8-431147039BBB}">
      <dgm:prSet/>
      <dgm:spPr/>
      <dgm:t>
        <a:bodyPr/>
        <a:lstStyle/>
        <a:p>
          <a:endParaRPr lang="en-US"/>
        </a:p>
      </dgm:t>
    </dgm:pt>
    <dgm:pt modelId="{2C7B84E3-5CF8-324B-8439-62D2DA5E7708}" type="sibTrans" cxnId="{44807208-BA7F-2F41-ADF8-431147039BBB}">
      <dgm:prSet/>
      <dgm:spPr/>
      <dgm:t>
        <a:bodyPr/>
        <a:lstStyle/>
        <a:p>
          <a:endParaRPr lang="en-US"/>
        </a:p>
      </dgm:t>
    </dgm:pt>
    <dgm:pt modelId="{7C1235F7-BF32-0245-AFA1-AAB33430A5FF}">
      <dgm:prSet/>
      <dgm:spPr/>
      <dgm:t>
        <a:bodyPr/>
        <a:lstStyle/>
        <a:p>
          <a:r>
            <a:rPr lang="zh-CN" altLang="en-US" dirty="0" smtClean="0"/>
            <a:t>分析社区影响力的构成要素</a:t>
          </a:r>
          <a:r>
            <a:rPr lang="en-US" dirty="0" smtClean="0"/>
            <a:t> </a:t>
          </a:r>
          <a:endParaRPr lang="zh-CN" altLang="en-US" dirty="0" smtClean="0"/>
        </a:p>
      </dgm:t>
    </dgm:pt>
    <dgm:pt modelId="{32787A40-9484-4C4F-8DD8-DB94B05E9E60}" type="parTrans" cxnId="{35E21078-2241-7E45-ADC5-E3A3A0B017E3}">
      <dgm:prSet/>
      <dgm:spPr/>
      <dgm:t>
        <a:bodyPr/>
        <a:lstStyle/>
        <a:p>
          <a:endParaRPr lang="en-US"/>
        </a:p>
      </dgm:t>
    </dgm:pt>
    <dgm:pt modelId="{85FF3537-5897-0F4D-8EB8-6B8BC98E0B9A}" type="sibTrans" cxnId="{35E21078-2241-7E45-ADC5-E3A3A0B017E3}">
      <dgm:prSet/>
      <dgm:spPr/>
      <dgm:t>
        <a:bodyPr/>
        <a:lstStyle/>
        <a:p>
          <a:endParaRPr lang="en-US"/>
        </a:p>
      </dgm:t>
    </dgm:pt>
    <dgm:pt modelId="{7CFF73F8-6633-FC48-A560-4C7C3B0EF475}">
      <dgm:prSet/>
      <dgm:spPr/>
      <dgm:t>
        <a:bodyPr/>
        <a:lstStyle/>
        <a:p>
          <a:r>
            <a:rPr lang="zh-CN" altLang="en-US" dirty="0" smtClean="0"/>
            <a:t>提出衡量社区影响力的指标 </a:t>
          </a:r>
        </a:p>
      </dgm:t>
    </dgm:pt>
    <dgm:pt modelId="{7D4DB1B3-E96F-4642-882E-1A63838615D4}" type="parTrans" cxnId="{4393F273-5BD5-B947-A2A0-E0F06E8824E6}">
      <dgm:prSet/>
      <dgm:spPr/>
      <dgm:t>
        <a:bodyPr/>
        <a:lstStyle/>
        <a:p>
          <a:endParaRPr lang="en-US"/>
        </a:p>
      </dgm:t>
    </dgm:pt>
    <dgm:pt modelId="{5CC4F22F-84D1-F34C-99C4-7D0B16D188E7}" type="sibTrans" cxnId="{4393F273-5BD5-B947-A2A0-E0F06E8824E6}">
      <dgm:prSet/>
      <dgm:spPr/>
      <dgm:t>
        <a:bodyPr/>
        <a:lstStyle/>
        <a:p>
          <a:endParaRPr lang="en-US"/>
        </a:p>
      </dgm:t>
    </dgm:pt>
    <dgm:pt modelId="{86272354-40BB-D548-B215-9514127DBD4E}" type="pres">
      <dgm:prSet presAssocID="{8CF0D5DE-A4AE-2845-BC48-E949B0986CE0}" presName="Name0" presStyleCnt="0">
        <dgm:presLayoutVars>
          <dgm:dir/>
          <dgm:animLvl val="lvl"/>
          <dgm:resizeHandles val="exact"/>
        </dgm:presLayoutVars>
      </dgm:prSet>
      <dgm:spPr/>
      <dgm:t>
        <a:bodyPr/>
        <a:lstStyle/>
        <a:p>
          <a:endParaRPr lang="en-US"/>
        </a:p>
      </dgm:t>
    </dgm:pt>
    <dgm:pt modelId="{064D773F-1951-3B43-8964-240528C843CA}" type="pres">
      <dgm:prSet presAssocID="{CC587792-3F54-D942-8CFA-0B2AD8A1470A}" presName="parTxOnly" presStyleLbl="node1" presStyleIdx="0" presStyleCnt="3">
        <dgm:presLayoutVars>
          <dgm:chMax val="0"/>
          <dgm:chPref val="0"/>
          <dgm:bulletEnabled val="1"/>
        </dgm:presLayoutVars>
      </dgm:prSet>
      <dgm:spPr/>
      <dgm:t>
        <a:bodyPr/>
        <a:lstStyle/>
        <a:p>
          <a:endParaRPr lang="en-US"/>
        </a:p>
      </dgm:t>
    </dgm:pt>
    <dgm:pt modelId="{25AC52B9-6BA4-5F42-B10F-B7DAC451BBB5}" type="pres">
      <dgm:prSet presAssocID="{2C7B84E3-5CF8-324B-8439-62D2DA5E7708}" presName="parTxOnlySpace" presStyleCnt="0"/>
      <dgm:spPr/>
    </dgm:pt>
    <dgm:pt modelId="{34F8015E-ECDB-A246-AF54-EF6F30D264F7}" type="pres">
      <dgm:prSet presAssocID="{7C1235F7-BF32-0245-AFA1-AAB33430A5FF}" presName="parTxOnly" presStyleLbl="node1" presStyleIdx="1" presStyleCnt="3">
        <dgm:presLayoutVars>
          <dgm:chMax val="0"/>
          <dgm:chPref val="0"/>
          <dgm:bulletEnabled val="1"/>
        </dgm:presLayoutVars>
      </dgm:prSet>
      <dgm:spPr/>
      <dgm:t>
        <a:bodyPr/>
        <a:lstStyle/>
        <a:p>
          <a:endParaRPr lang="en-US"/>
        </a:p>
      </dgm:t>
    </dgm:pt>
    <dgm:pt modelId="{9B556B3C-AAC9-0544-BEBA-4DE54895162F}" type="pres">
      <dgm:prSet presAssocID="{85FF3537-5897-0F4D-8EB8-6B8BC98E0B9A}" presName="parTxOnlySpace" presStyleCnt="0"/>
      <dgm:spPr/>
    </dgm:pt>
    <dgm:pt modelId="{8A78C999-9EF3-6D4C-8795-BC66911D1DF9}" type="pres">
      <dgm:prSet presAssocID="{7CFF73F8-6633-FC48-A560-4C7C3B0EF475}" presName="parTxOnly" presStyleLbl="node1" presStyleIdx="2" presStyleCnt="3">
        <dgm:presLayoutVars>
          <dgm:chMax val="0"/>
          <dgm:chPref val="0"/>
          <dgm:bulletEnabled val="1"/>
        </dgm:presLayoutVars>
      </dgm:prSet>
      <dgm:spPr/>
      <dgm:t>
        <a:bodyPr/>
        <a:lstStyle/>
        <a:p>
          <a:endParaRPr lang="en-US"/>
        </a:p>
      </dgm:t>
    </dgm:pt>
  </dgm:ptLst>
  <dgm:cxnLst>
    <dgm:cxn modelId="{FE5DA5AF-43B8-9A4C-93F9-24B76DBE61C4}" type="presOf" srcId="{8CF0D5DE-A4AE-2845-BC48-E949B0986CE0}" destId="{86272354-40BB-D548-B215-9514127DBD4E}" srcOrd="0" destOrd="0" presId="urn:microsoft.com/office/officeart/2005/8/layout/chevron1"/>
    <dgm:cxn modelId="{4393F273-5BD5-B947-A2A0-E0F06E8824E6}" srcId="{8CF0D5DE-A4AE-2845-BC48-E949B0986CE0}" destId="{7CFF73F8-6633-FC48-A560-4C7C3B0EF475}" srcOrd="2" destOrd="0" parTransId="{7D4DB1B3-E96F-4642-882E-1A63838615D4}" sibTransId="{5CC4F22F-84D1-F34C-99C4-7D0B16D188E7}"/>
    <dgm:cxn modelId="{35E21078-2241-7E45-ADC5-E3A3A0B017E3}" srcId="{8CF0D5DE-A4AE-2845-BC48-E949B0986CE0}" destId="{7C1235F7-BF32-0245-AFA1-AAB33430A5FF}" srcOrd="1" destOrd="0" parTransId="{32787A40-9484-4C4F-8DD8-DB94B05E9E60}" sibTransId="{85FF3537-5897-0F4D-8EB8-6B8BC98E0B9A}"/>
    <dgm:cxn modelId="{7ABD4FE6-5CA7-3C48-81D6-BBBE664381A6}" type="presOf" srcId="{7C1235F7-BF32-0245-AFA1-AAB33430A5FF}" destId="{34F8015E-ECDB-A246-AF54-EF6F30D264F7}" srcOrd="0" destOrd="0" presId="urn:microsoft.com/office/officeart/2005/8/layout/chevron1"/>
    <dgm:cxn modelId="{44807208-BA7F-2F41-ADF8-431147039BBB}" srcId="{8CF0D5DE-A4AE-2845-BC48-E949B0986CE0}" destId="{CC587792-3F54-D942-8CFA-0B2AD8A1470A}" srcOrd="0" destOrd="0" parTransId="{5E8635E0-B855-1647-91EF-F266B8B9B3FD}" sibTransId="{2C7B84E3-5CF8-324B-8439-62D2DA5E7708}"/>
    <dgm:cxn modelId="{49355748-1B80-C94D-BE81-E401C5E2751D}" type="presOf" srcId="{CC587792-3F54-D942-8CFA-0B2AD8A1470A}" destId="{064D773F-1951-3B43-8964-240528C843CA}" srcOrd="0" destOrd="0" presId="urn:microsoft.com/office/officeart/2005/8/layout/chevron1"/>
    <dgm:cxn modelId="{70609468-E456-DF4B-A6E0-EB064FC2A56F}" type="presOf" srcId="{7CFF73F8-6633-FC48-A560-4C7C3B0EF475}" destId="{8A78C999-9EF3-6D4C-8795-BC66911D1DF9}" srcOrd="0" destOrd="0" presId="urn:microsoft.com/office/officeart/2005/8/layout/chevron1"/>
    <dgm:cxn modelId="{EEE00C28-8469-6348-8242-E3A92E1E93E7}" type="presParOf" srcId="{86272354-40BB-D548-B215-9514127DBD4E}" destId="{064D773F-1951-3B43-8964-240528C843CA}" srcOrd="0" destOrd="0" presId="urn:microsoft.com/office/officeart/2005/8/layout/chevron1"/>
    <dgm:cxn modelId="{B63ADF00-0CFA-C24F-915B-208A8992EABE}" type="presParOf" srcId="{86272354-40BB-D548-B215-9514127DBD4E}" destId="{25AC52B9-6BA4-5F42-B10F-B7DAC451BBB5}" srcOrd="1" destOrd="0" presId="urn:microsoft.com/office/officeart/2005/8/layout/chevron1"/>
    <dgm:cxn modelId="{95C993D3-698E-9442-98B8-AE4C6C789B1C}" type="presParOf" srcId="{86272354-40BB-D548-B215-9514127DBD4E}" destId="{34F8015E-ECDB-A246-AF54-EF6F30D264F7}" srcOrd="2" destOrd="0" presId="urn:microsoft.com/office/officeart/2005/8/layout/chevron1"/>
    <dgm:cxn modelId="{918ED2F8-8203-984E-BFA5-9894B899B6EC}" type="presParOf" srcId="{86272354-40BB-D548-B215-9514127DBD4E}" destId="{9B556B3C-AAC9-0544-BEBA-4DE54895162F}" srcOrd="3" destOrd="0" presId="urn:microsoft.com/office/officeart/2005/8/layout/chevron1"/>
    <dgm:cxn modelId="{A4D8A2EC-2CC7-FA4C-A76E-BA286A6E5301}" type="presParOf" srcId="{86272354-40BB-D548-B215-9514127DBD4E}" destId="{8A78C999-9EF3-6D4C-8795-BC66911D1DF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F0D5DE-A4AE-2845-BC48-E949B0986CE0}"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CC587792-3F54-D942-8CFA-0B2AD8A1470A}">
      <dgm:prSet phldrT="[Text]"/>
      <dgm:spPr/>
      <dgm:t>
        <a:bodyPr/>
        <a:lstStyle/>
        <a:p>
          <a:r>
            <a:rPr lang="zh-CN" altLang="en-US" smtClean="0"/>
            <a:t>理解</a:t>
          </a:r>
          <a:r>
            <a:rPr lang="en-US" altLang="zh-CN" smtClean="0"/>
            <a:t>DBLP</a:t>
          </a:r>
          <a:r>
            <a:rPr lang="zh-CN" altLang="en-US" smtClean="0"/>
            <a:t>数据集</a:t>
          </a:r>
          <a:endParaRPr lang="en-US" dirty="0"/>
        </a:p>
      </dgm:t>
    </dgm:pt>
    <dgm:pt modelId="{5E8635E0-B855-1647-91EF-F266B8B9B3FD}" type="parTrans" cxnId="{44807208-BA7F-2F41-ADF8-431147039BBB}">
      <dgm:prSet/>
      <dgm:spPr/>
      <dgm:t>
        <a:bodyPr/>
        <a:lstStyle/>
        <a:p>
          <a:endParaRPr lang="en-US"/>
        </a:p>
      </dgm:t>
    </dgm:pt>
    <dgm:pt modelId="{2C7B84E3-5CF8-324B-8439-62D2DA5E7708}" type="sibTrans" cxnId="{44807208-BA7F-2F41-ADF8-431147039BBB}">
      <dgm:prSet/>
      <dgm:spPr/>
      <dgm:t>
        <a:bodyPr/>
        <a:lstStyle/>
        <a:p>
          <a:endParaRPr lang="en-US"/>
        </a:p>
      </dgm:t>
    </dgm:pt>
    <dgm:pt modelId="{11C1AADF-7D4E-9A44-844C-4886B2C6152F}">
      <dgm:prSet/>
      <dgm:spPr/>
      <dgm:t>
        <a:bodyPr/>
        <a:lstStyle/>
        <a:p>
          <a:r>
            <a:rPr lang="zh-CN" altLang="en-US" dirty="0" smtClean="0"/>
            <a:t>构建作者合作网络 </a:t>
          </a:r>
        </a:p>
      </dgm:t>
    </dgm:pt>
    <dgm:pt modelId="{4AEC239E-BB95-F74E-8390-8F3B201E2D74}" type="parTrans" cxnId="{F32EF1D5-E77D-9442-A1F9-F88B517DF97A}">
      <dgm:prSet/>
      <dgm:spPr/>
      <dgm:t>
        <a:bodyPr/>
        <a:lstStyle/>
        <a:p>
          <a:endParaRPr lang="en-US"/>
        </a:p>
      </dgm:t>
    </dgm:pt>
    <dgm:pt modelId="{0DB61FE0-7CCA-E144-A051-3CB63D00E028}" type="sibTrans" cxnId="{F32EF1D5-E77D-9442-A1F9-F88B517DF97A}">
      <dgm:prSet/>
      <dgm:spPr/>
      <dgm:t>
        <a:bodyPr/>
        <a:lstStyle/>
        <a:p>
          <a:endParaRPr lang="en-US"/>
        </a:p>
      </dgm:t>
    </dgm:pt>
    <dgm:pt modelId="{F1890811-F70E-3B4F-A4AE-992EBF52DBE1}" type="pres">
      <dgm:prSet presAssocID="{8CF0D5DE-A4AE-2845-BC48-E949B0986CE0}" presName="Name0" presStyleCnt="0">
        <dgm:presLayoutVars>
          <dgm:dir/>
          <dgm:animLvl val="lvl"/>
          <dgm:resizeHandles val="exact"/>
        </dgm:presLayoutVars>
      </dgm:prSet>
      <dgm:spPr/>
      <dgm:t>
        <a:bodyPr/>
        <a:lstStyle/>
        <a:p>
          <a:endParaRPr lang="en-US"/>
        </a:p>
      </dgm:t>
    </dgm:pt>
    <dgm:pt modelId="{F3138550-69A5-9E44-8182-21B1DD04AAE0}" type="pres">
      <dgm:prSet presAssocID="{CC587792-3F54-D942-8CFA-0B2AD8A1470A}" presName="parTxOnly" presStyleLbl="node1" presStyleIdx="0" presStyleCnt="2">
        <dgm:presLayoutVars>
          <dgm:chMax val="0"/>
          <dgm:chPref val="0"/>
          <dgm:bulletEnabled val="1"/>
        </dgm:presLayoutVars>
      </dgm:prSet>
      <dgm:spPr/>
      <dgm:t>
        <a:bodyPr/>
        <a:lstStyle/>
        <a:p>
          <a:endParaRPr lang="en-US"/>
        </a:p>
      </dgm:t>
    </dgm:pt>
    <dgm:pt modelId="{8A649567-69D2-AD45-BD04-BDBF7384B1B5}" type="pres">
      <dgm:prSet presAssocID="{2C7B84E3-5CF8-324B-8439-62D2DA5E7708}" presName="parTxOnlySpace" presStyleCnt="0"/>
      <dgm:spPr/>
    </dgm:pt>
    <dgm:pt modelId="{106E7546-A925-7C4D-BDC1-77E388676809}" type="pres">
      <dgm:prSet presAssocID="{11C1AADF-7D4E-9A44-844C-4886B2C6152F}" presName="parTxOnly" presStyleLbl="node1" presStyleIdx="1" presStyleCnt="2">
        <dgm:presLayoutVars>
          <dgm:chMax val="0"/>
          <dgm:chPref val="0"/>
          <dgm:bulletEnabled val="1"/>
        </dgm:presLayoutVars>
      </dgm:prSet>
      <dgm:spPr/>
      <dgm:t>
        <a:bodyPr/>
        <a:lstStyle/>
        <a:p>
          <a:endParaRPr lang="en-US"/>
        </a:p>
      </dgm:t>
    </dgm:pt>
  </dgm:ptLst>
  <dgm:cxnLst>
    <dgm:cxn modelId="{F32EF1D5-E77D-9442-A1F9-F88B517DF97A}" srcId="{8CF0D5DE-A4AE-2845-BC48-E949B0986CE0}" destId="{11C1AADF-7D4E-9A44-844C-4886B2C6152F}" srcOrd="1" destOrd="0" parTransId="{4AEC239E-BB95-F74E-8390-8F3B201E2D74}" sibTransId="{0DB61FE0-7CCA-E144-A051-3CB63D00E028}"/>
    <dgm:cxn modelId="{5B79F39F-F696-5049-9904-E5FEE36A72DA}" type="presOf" srcId="{8CF0D5DE-A4AE-2845-BC48-E949B0986CE0}" destId="{F1890811-F70E-3B4F-A4AE-992EBF52DBE1}" srcOrd="0" destOrd="0" presId="urn:microsoft.com/office/officeart/2005/8/layout/chevron1"/>
    <dgm:cxn modelId="{FF5834F5-4DE6-0A42-A3CE-C2D4F366A07A}" type="presOf" srcId="{11C1AADF-7D4E-9A44-844C-4886B2C6152F}" destId="{106E7546-A925-7C4D-BDC1-77E388676809}" srcOrd="0" destOrd="0" presId="urn:microsoft.com/office/officeart/2005/8/layout/chevron1"/>
    <dgm:cxn modelId="{44807208-BA7F-2F41-ADF8-431147039BBB}" srcId="{8CF0D5DE-A4AE-2845-BC48-E949B0986CE0}" destId="{CC587792-3F54-D942-8CFA-0B2AD8A1470A}" srcOrd="0" destOrd="0" parTransId="{5E8635E0-B855-1647-91EF-F266B8B9B3FD}" sibTransId="{2C7B84E3-5CF8-324B-8439-62D2DA5E7708}"/>
    <dgm:cxn modelId="{6FE0740B-85F0-A149-AAC8-E3A4C7750A3B}" type="presOf" srcId="{CC587792-3F54-D942-8CFA-0B2AD8A1470A}" destId="{F3138550-69A5-9E44-8182-21B1DD04AAE0}" srcOrd="0" destOrd="0" presId="urn:microsoft.com/office/officeart/2005/8/layout/chevron1"/>
    <dgm:cxn modelId="{4F1AA836-5A4C-D643-89AA-BC756CF21039}" type="presParOf" srcId="{F1890811-F70E-3B4F-A4AE-992EBF52DBE1}" destId="{F3138550-69A5-9E44-8182-21B1DD04AAE0}" srcOrd="0" destOrd="0" presId="urn:microsoft.com/office/officeart/2005/8/layout/chevron1"/>
    <dgm:cxn modelId="{1A908B0C-D9F2-BF49-A388-BD335E702BA2}" type="presParOf" srcId="{F1890811-F70E-3B4F-A4AE-992EBF52DBE1}" destId="{8A649567-69D2-AD45-BD04-BDBF7384B1B5}" srcOrd="1" destOrd="0" presId="urn:microsoft.com/office/officeart/2005/8/layout/chevron1"/>
    <dgm:cxn modelId="{26BBFD4C-499C-034B-8632-21B2C285E199}" type="presParOf" srcId="{F1890811-F70E-3B4F-A4AE-992EBF52DBE1}" destId="{106E7546-A925-7C4D-BDC1-77E388676809}" srcOrd="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F0D5DE-A4AE-2845-BC48-E949B0986CE0}"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CC587792-3F54-D942-8CFA-0B2AD8A1470A}">
      <dgm:prSet phldrT="[Text]"/>
      <dgm:spPr/>
      <dgm:t>
        <a:bodyPr/>
        <a:lstStyle/>
        <a:p>
          <a:r>
            <a:rPr lang="zh-CN" altLang="en-US" dirty="0" smtClean="0"/>
            <a:t>评估社区影响力</a:t>
          </a:r>
          <a:endParaRPr lang="en-US" dirty="0"/>
        </a:p>
      </dgm:t>
    </dgm:pt>
    <dgm:pt modelId="{5E8635E0-B855-1647-91EF-F266B8B9B3FD}" type="parTrans" cxnId="{44807208-BA7F-2F41-ADF8-431147039BBB}">
      <dgm:prSet/>
      <dgm:spPr/>
      <dgm:t>
        <a:bodyPr/>
        <a:lstStyle/>
        <a:p>
          <a:endParaRPr lang="en-US"/>
        </a:p>
      </dgm:t>
    </dgm:pt>
    <dgm:pt modelId="{2C7B84E3-5CF8-324B-8439-62D2DA5E7708}" type="sibTrans" cxnId="{44807208-BA7F-2F41-ADF8-431147039BBB}">
      <dgm:prSet/>
      <dgm:spPr/>
      <dgm:t>
        <a:bodyPr/>
        <a:lstStyle/>
        <a:p>
          <a:endParaRPr lang="en-US"/>
        </a:p>
      </dgm:t>
    </dgm:pt>
    <dgm:pt modelId="{E0869F0A-0455-2646-9F67-A9B700A24852}">
      <dgm:prSet/>
      <dgm:spPr/>
      <dgm:t>
        <a:bodyPr/>
        <a:lstStyle/>
        <a:p>
          <a:r>
            <a:rPr lang="zh-CN" altLang="en-US" dirty="0" smtClean="0"/>
            <a:t>与权威结论比较论证</a:t>
          </a:r>
        </a:p>
      </dgm:t>
    </dgm:pt>
    <dgm:pt modelId="{F965F69E-9099-EB44-8DDE-B4895BBCECD5}" type="parTrans" cxnId="{669CFB9C-68C1-0647-84D9-33268686FA11}">
      <dgm:prSet/>
      <dgm:spPr/>
      <dgm:t>
        <a:bodyPr/>
        <a:lstStyle/>
        <a:p>
          <a:endParaRPr lang="en-US"/>
        </a:p>
      </dgm:t>
    </dgm:pt>
    <dgm:pt modelId="{E6D6FEA7-D56E-1147-8889-5F6A1D5814DF}" type="sibTrans" cxnId="{669CFB9C-68C1-0647-84D9-33268686FA11}">
      <dgm:prSet/>
      <dgm:spPr/>
      <dgm:t>
        <a:bodyPr/>
        <a:lstStyle/>
        <a:p>
          <a:endParaRPr lang="en-US"/>
        </a:p>
      </dgm:t>
    </dgm:pt>
    <dgm:pt modelId="{31B88E0E-E2E9-224B-A9AD-D916573A060E}">
      <dgm:prSet phldrT="[Text]"/>
      <dgm:spPr/>
      <dgm:t>
        <a:bodyPr/>
        <a:lstStyle/>
        <a:p>
          <a:r>
            <a:rPr lang="zh-CN" altLang="en-US" dirty="0" smtClean="0"/>
            <a:t>建立影响力评估要素模型 </a:t>
          </a:r>
          <a:endParaRPr lang="en-US" dirty="0"/>
        </a:p>
      </dgm:t>
    </dgm:pt>
    <dgm:pt modelId="{278E3E49-4222-3343-A88B-3C5E205E1541}" type="parTrans" cxnId="{9E2B6DDC-1A77-DA4A-A0C0-CC74665FAC8D}">
      <dgm:prSet/>
      <dgm:spPr/>
    </dgm:pt>
    <dgm:pt modelId="{1D88F8BF-7159-2246-B76A-A0FC44D26C8F}" type="sibTrans" cxnId="{9E2B6DDC-1A77-DA4A-A0C0-CC74665FAC8D}">
      <dgm:prSet/>
      <dgm:spPr/>
    </dgm:pt>
    <dgm:pt modelId="{F1890811-F70E-3B4F-A4AE-992EBF52DBE1}" type="pres">
      <dgm:prSet presAssocID="{8CF0D5DE-A4AE-2845-BC48-E949B0986CE0}" presName="Name0" presStyleCnt="0">
        <dgm:presLayoutVars>
          <dgm:dir/>
          <dgm:animLvl val="lvl"/>
          <dgm:resizeHandles val="exact"/>
        </dgm:presLayoutVars>
      </dgm:prSet>
      <dgm:spPr/>
      <dgm:t>
        <a:bodyPr/>
        <a:lstStyle/>
        <a:p>
          <a:endParaRPr lang="en-US"/>
        </a:p>
      </dgm:t>
    </dgm:pt>
    <dgm:pt modelId="{C5D9B7BE-F6F9-6849-9F5A-75125B7F5764}" type="pres">
      <dgm:prSet presAssocID="{31B88E0E-E2E9-224B-A9AD-D916573A060E}" presName="parTxOnly" presStyleLbl="node1" presStyleIdx="0" presStyleCnt="3">
        <dgm:presLayoutVars>
          <dgm:chMax val="0"/>
          <dgm:chPref val="0"/>
          <dgm:bulletEnabled val="1"/>
        </dgm:presLayoutVars>
      </dgm:prSet>
      <dgm:spPr/>
      <dgm:t>
        <a:bodyPr/>
        <a:lstStyle/>
        <a:p>
          <a:endParaRPr lang="en-US"/>
        </a:p>
      </dgm:t>
    </dgm:pt>
    <dgm:pt modelId="{FF4092D1-C9FC-694A-BE1B-34942A599561}" type="pres">
      <dgm:prSet presAssocID="{1D88F8BF-7159-2246-B76A-A0FC44D26C8F}" presName="parTxOnlySpace" presStyleCnt="0"/>
      <dgm:spPr/>
    </dgm:pt>
    <dgm:pt modelId="{F3138550-69A5-9E44-8182-21B1DD04AAE0}" type="pres">
      <dgm:prSet presAssocID="{CC587792-3F54-D942-8CFA-0B2AD8A1470A}" presName="parTxOnly" presStyleLbl="node1" presStyleIdx="1" presStyleCnt="3">
        <dgm:presLayoutVars>
          <dgm:chMax val="0"/>
          <dgm:chPref val="0"/>
          <dgm:bulletEnabled val="1"/>
        </dgm:presLayoutVars>
      </dgm:prSet>
      <dgm:spPr/>
      <dgm:t>
        <a:bodyPr/>
        <a:lstStyle/>
        <a:p>
          <a:endParaRPr lang="en-US"/>
        </a:p>
      </dgm:t>
    </dgm:pt>
    <dgm:pt modelId="{8A649567-69D2-AD45-BD04-BDBF7384B1B5}" type="pres">
      <dgm:prSet presAssocID="{2C7B84E3-5CF8-324B-8439-62D2DA5E7708}" presName="parTxOnlySpace" presStyleCnt="0"/>
      <dgm:spPr/>
    </dgm:pt>
    <dgm:pt modelId="{F3AE2AC1-C79C-9A4E-861A-5AC0212D5043}" type="pres">
      <dgm:prSet presAssocID="{E0869F0A-0455-2646-9F67-A9B700A24852}" presName="parTxOnly" presStyleLbl="node1" presStyleIdx="2" presStyleCnt="3">
        <dgm:presLayoutVars>
          <dgm:chMax val="0"/>
          <dgm:chPref val="0"/>
          <dgm:bulletEnabled val="1"/>
        </dgm:presLayoutVars>
      </dgm:prSet>
      <dgm:spPr/>
      <dgm:t>
        <a:bodyPr/>
        <a:lstStyle/>
        <a:p>
          <a:endParaRPr lang="en-US"/>
        </a:p>
      </dgm:t>
    </dgm:pt>
  </dgm:ptLst>
  <dgm:cxnLst>
    <dgm:cxn modelId="{6BED0247-4171-024E-8B36-16C42C433888}" type="presOf" srcId="{CC587792-3F54-D942-8CFA-0B2AD8A1470A}" destId="{F3138550-69A5-9E44-8182-21B1DD04AAE0}" srcOrd="0" destOrd="0" presId="urn:microsoft.com/office/officeart/2005/8/layout/chevron1"/>
    <dgm:cxn modelId="{E72DF804-0BB5-0343-B062-B66F2BBD6008}" type="presOf" srcId="{8CF0D5DE-A4AE-2845-BC48-E949B0986CE0}" destId="{F1890811-F70E-3B4F-A4AE-992EBF52DBE1}" srcOrd="0" destOrd="0" presId="urn:microsoft.com/office/officeart/2005/8/layout/chevron1"/>
    <dgm:cxn modelId="{79409191-2C73-6447-BB46-74E022FA0948}" type="presOf" srcId="{E0869F0A-0455-2646-9F67-A9B700A24852}" destId="{F3AE2AC1-C79C-9A4E-861A-5AC0212D5043}" srcOrd="0" destOrd="0" presId="urn:microsoft.com/office/officeart/2005/8/layout/chevron1"/>
    <dgm:cxn modelId="{148D00F2-3A58-C647-85D7-A40092C31BCA}" type="presOf" srcId="{31B88E0E-E2E9-224B-A9AD-D916573A060E}" destId="{C5D9B7BE-F6F9-6849-9F5A-75125B7F5764}" srcOrd="0" destOrd="0" presId="urn:microsoft.com/office/officeart/2005/8/layout/chevron1"/>
    <dgm:cxn modelId="{9E2B6DDC-1A77-DA4A-A0C0-CC74665FAC8D}" srcId="{8CF0D5DE-A4AE-2845-BC48-E949B0986CE0}" destId="{31B88E0E-E2E9-224B-A9AD-D916573A060E}" srcOrd="0" destOrd="0" parTransId="{278E3E49-4222-3343-A88B-3C5E205E1541}" sibTransId="{1D88F8BF-7159-2246-B76A-A0FC44D26C8F}"/>
    <dgm:cxn modelId="{44807208-BA7F-2F41-ADF8-431147039BBB}" srcId="{8CF0D5DE-A4AE-2845-BC48-E949B0986CE0}" destId="{CC587792-3F54-D942-8CFA-0B2AD8A1470A}" srcOrd="1" destOrd="0" parTransId="{5E8635E0-B855-1647-91EF-F266B8B9B3FD}" sibTransId="{2C7B84E3-5CF8-324B-8439-62D2DA5E7708}"/>
    <dgm:cxn modelId="{669CFB9C-68C1-0647-84D9-33268686FA11}" srcId="{8CF0D5DE-A4AE-2845-BC48-E949B0986CE0}" destId="{E0869F0A-0455-2646-9F67-A9B700A24852}" srcOrd="2" destOrd="0" parTransId="{F965F69E-9099-EB44-8DDE-B4895BBCECD5}" sibTransId="{E6D6FEA7-D56E-1147-8889-5F6A1D5814DF}"/>
    <dgm:cxn modelId="{940F08B9-3F33-9547-9A7E-17A4898C5FF8}" type="presParOf" srcId="{F1890811-F70E-3B4F-A4AE-992EBF52DBE1}" destId="{C5D9B7BE-F6F9-6849-9F5A-75125B7F5764}" srcOrd="0" destOrd="0" presId="urn:microsoft.com/office/officeart/2005/8/layout/chevron1"/>
    <dgm:cxn modelId="{67833C2C-C03A-A843-BD71-963ADFA05EA8}" type="presParOf" srcId="{F1890811-F70E-3B4F-A4AE-992EBF52DBE1}" destId="{FF4092D1-C9FC-694A-BE1B-34942A599561}" srcOrd="1" destOrd="0" presId="urn:microsoft.com/office/officeart/2005/8/layout/chevron1"/>
    <dgm:cxn modelId="{29C94D0F-F267-2142-A174-8FF22264AB3B}" type="presParOf" srcId="{F1890811-F70E-3B4F-A4AE-992EBF52DBE1}" destId="{F3138550-69A5-9E44-8182-21B1DD04AAE0}" srcOrd="2" destOrd="0" presId="urn:microsoft.com/office/officeart/2005/8/layout/chevron1"/>
    <dgm:cxn modelId="{A58129B6-EAFE-EA4B-A278-4D2A615E7E67}" type="presParOf" srcId="{F1890811-F70E-3B4F-A4AE-992EBF52DBE1}" destId="{8A649567-69D2-AD45-BD04-BDBF7384B1B5}" srcOrd="3" destOrd="0" presId="urn:microsoft.com/office/officeart/2005/8/layout/chevron1"/>
    <dgm:cxn modelId="{AA3366D9-E340-2A41-A329-4039CA73B84B}" type="presParOf" srcId="{F1890811-F70E-3B4F-A4AE-992EBF52DBE1}" destId="{F3AE2AC1-C79C-9A4E-861A-5AC0212D5043}"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D773F-1951-3B43-8964-240528C843CA}">
      <dsp:nvSpPr>
        <dsp:cNvPr id="0" name=""/>
        <dsp:cNvSpPr/>
      </dsp:nvSpPr>
      <dsp:spPr>
        <a:xfrm>
          <a:off x="1732" y="999318"/>
          <a:ext cx="2111271" cy="844508"/>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CN" altLang="en-US" sz="1900" kern="1200" smtClean="0"/>
            <a:t>定义社区</a:t>
          </a:r>
          <a:endParaRPr lang="en-US" sz="1900" kern="1200" dirty="0"/>
        </a:p>
      </dsp:txBody>
      <dsp:txXfrm>
        <a:off x="423986" y="999318"/>
        <a:ext cx="1266763" cy="844508"/>
      </dsp:txXfrm>
    </dsp:sp>
    <dsp:sp modelId="{34F8015E-ECDB-A246-AF54-EF6F30D264F7}">
      <dsp:nvSpPr>
        <dsp:cNvPr id="0" name=""/>
        <dsp:cNvSpPr/>
      </dsp:nvSpPr>
      <dsp:spPr>
        <a:xfrm>
          <a:off x="1901876" y="999318"/>
          <a:ext cx="2111271" cy="844508"/>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CN" altLang="en-US" sz="1900" kern="1200" dirty="0" smtClean="0"/>
            <a:t>分析社区影响力的构成要素</a:t>
          </a:r>
          <a:r>
            <a:rPr lang="en-US" sz="1900" kern="1200" dirty="0" smtClean="0"/>
            <a:t> </a:t>
          </a:r>
          <a:endParaRPr lang="zh-CN" altLang="en-US" sz="1900" kern="1200" dirty="0" smtClean="0"/>
        </a:p>
      </dsp:txBody>
      <dsp:txXfrm>
        <a:off x="2324130" y="999318"/>
        <a:ext cx="1266763" cy="844508"/>
      </dsp:txXfrm>
    </dsp:sp>
    <dsp:sp modelId="{8A78C999-9EF3-6D4C-8795-BC66911D1DF9}">
      <dsp:nvSpPr>
        <dsp:cNvPr id="0" name=""/>
        <dsp:cNvSpPr/>
      </dsp:nvSpPr>
      <dsp:spPr>
        <a:xfrm>
          <a:off x="3802020" y="999318"/>
          <a:ext cx="2111271" cy="844508"/>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zh-CN" altLang="en-US" sz="1900" kern="1200" dirty="0" smtClean="0"/>
            <a:t>提出衡量社区影响力的指标 </a:t>
          </a:r>
        </a:p>
      </dsp:txBody>
      <dsp:txXfrm>
        <a:off x="4224274" y="999318"/>
        <a:ext cx="1266763" cy="844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38550-69A5-9E44-8182-21B1DD04AAE0}">
      <dsp:nvSpPr>
        <dsp:cNvPr id="0" name=""/>
        <dsp:cNvSpPr/>
      </dsp:nvSpPr>
      <dsp:spPr>
        <a:xfrm>
          <a:off x="3488" y="785039"/>
          <a:ext cx="2085144" cy="834057"/>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smtClean="0"/>
            <a:t>理解</a:t>
          </a:r>
          <a:r>
            <a:rPr lang="en-US" altLang="zh-CN" sz="2200" kern="1200" smtClean="0"/>
            <a:t>DBLP</a:t>
          </a:r>
          <a:r>
            <a:rPr lang="zh-CN" altLang="en-US" sz="2200" kern="1200" smtClean="0"/>
            <a:t>数据集</a:t>
          </a:r>
          <a:endParaRPr lang="en-US" sz="2200" kern="1200" dirty="0"/>
        </a:p>
      </dsp:txBody>
      <dsp:txXfrm>
        <a:off x="420517" y="785039"/>
        <a:ext cx="1251087" cy="834057"/>
      </dsp:txXfrm>
    </dsp:sp>
    <dsp:sp modelId="{106E7546-A925-7C4D-BDC1-77E388676809}">
      <dsp:nvSpPr>
        <dsp:cNvPr id="0" name=""/>
        <dsp:cNvSpPr/>
      </dsp:nvSpPr>
      <dsp:spPr>
        <a:xfrm>
          <a:off x="1880117" y="785039"/>
          <a:ext cx="2085144" cy="834057"/>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CN" altLang="en-US" sz="2200" kern="1200" dirty="0" smtClean="0"/>
            <a:t>构建作者合作网络 </a:t>
          </a:r>
        </a:p>
      </dsp:txBody>
      <dsp:txXfrm>
        <a:off x="2297146" y="785039"/>
        <a:ext cx="1251087" cy="8340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9B7BE-F6F9-6849-9F5A-75125B7F5764}">
      <dsp:nvSpPr>
        <dsp:cNvPr id="0" name=""/>
        <dsp:cNvSpPr/>
      </dsp:nvSpPr>
      <dsp:spPr>
        <a:xfrm>
          <a:off x="1838" y="930320"/>
          <a:ext cx="2240463" cy="896185"/>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建立影响力评估要素模型 </a:t>
          </a:r>
          <a:endParaRPr lang="en-US" sz="2000" kern="1200" dirty="0"/>
        </a:p>
      </dsp:txBody>
      <dsp:txXfrm>
        <a:off x="449931" y="930320"/>
        <a:ext cx="1344278" cy="896185"/>
      </dsp:txXfrm>
    </dsp:sp>
    <dsp:sp modelId="{F3138550-69A5-9E44-8182-21B1DD04AAE0}">
      <dsp:nvSpPr>
        <dsp:cNvPr id="0" name=""/>
        <dsp:cNvSpPr/>
      </dsp:nvSpPr>
      <dsp:spPr>
        <a:xfrm>
          <a:off x="2018255" y="930320"/>
          <a:ext cx="2240463" cy="896185"/>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评估社区影响力</a:t>
          </a:r>
          <a:endParaRPr lang="en-US" sz="2000" kern="1200" dirty="0"/>
        </a:p>
      </dsp:txBody>
      <dsp:txXfrm>
        <a:off x="2466348" y="930320"/>
        <a:ext cx="1344278" cy="896185"/>
      </dsp:txXfrm>
    </dsp:sp>
    <dsp:sp modelId="{F3AE2AC1-C79C-9A4E-861A-5AC0212D5043}">
      <dsp:nvSpPr>
        <dsp:cNvPr id="0" name=""/>
        <dsp:cNvSpPr/>
      </dsp:nvSpPr>
      <dsp:spPr>
        <a:xfrm>
          <a:off x="4034672" y="930320"/>
          <a:ext cx="2240463" cy="896185"/>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t>与权威结论比较论证</a:t>
          </a:r>
        </a:p>
      </dsp:txBody>
      <dsp:txXfrm>
        <a:off x="4482765" y="930320"/>
        <a:ext cx="1344278" cy="8961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13888-8DDE-8942-8701-5B9EFF5CF96C}" type="datetimeFigureOut">
              <a:rPr lang="en-US" smtClean="0"/>
              <a:t>3/10/16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0CA38-84C0-814F-82F3-21D4F3D06CAC}" type="slidenum">
              <a:rPr lang="en-US" smtClean="0"/>
              <a:t>‹#›</a:t>
            </a:fld>
            <a:endParaRPr lang="en-US"/>
          </a:p>
        </p:txBody>
      </p:sp>
    </p:spTree>
    <p:extLst>
      <p:ext uri="{BB962C8B-B14F-4D97-AF65-F5344CB8AC3E}">
        <p14:creationId xmlns:p14="http://schemas.microsoft.com/office/powerpoint/2010/main" val="67532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2</a:t>
            </a:fld>
            <a:endParaRPr lang="en-US"/>
          </a:p>
        </p:txBody>
      </p:sp>
    </p:spTree>
    <p:extLst>
      <p:ext uri="{BB962C8B-B14F-4D97-AF65-F5344CB8AC3E}">
        <p14:creationId xmlns:p14="http://schemas.microsoft.com/office/powerpoint/2010/main" val="1944204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13</a:t>
            </a:fld>
            <a:endParaRPr lang="en-US"/>
          </a:p>
        </p:txBody>
      </p:sp>
    </p:spTree>
    <p:extLst>
      <p:ext uri="{BB962C8B-B14F-4D97-AF65-F5344CB8AC3E}">
        <p14:creationId xmlns:p14="http://schemas.microsoft.com/office/powerpoint/2010/main" val="142285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14</a:t>
            </a:fld>
            <a:endParaRPr lang="en-US"/>
          </a:p>
        </p:txBody>
      </p:sp>
    </p:spTree>
    <p:extLst>
      <p:ext uri="{BB962C8B-B14F-4D97-AF65-F5344CB8AC3E}">
        <p14:creationId xmlns:p14="http://schemas.microsoft.com/office/powerpoint/2010/main" val="1970184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15</a:t>
            </a:fld>
            <a:endParaRPr lang="en-US"/>
          </a:p>
        </p:txBody>
      </p:sp>
    </p:spTree>
    <p:extLst>
      <p:ext uri="{BB962C8B-B14F-4D97-AF65-F5344CB8AC3E}">
        <p14:creationId xmlns:p14="http://schemas.microsoft.com/office/powerpoint/2010/main" val="1840882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5</a:t>
            </a:fld>
            <a:endParaRPr lang="en-US"/>
          </a:p>
        </p:txBody>
      </p:sp>
    </p:spTree>
    <p:extLst>
      <p:ext uri="{BB962C8B-B14F-4D97-AF65-F5344CB8AC3E}">
        <p14:creationId xmlns:p14="http://schemas.microsoft.com/office/powerpoint/2010/main" val="71611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6</a:t>
            </a:fld>
            <a:endParaRPr lang="en-US"/>
          </a:p>
        </p:txBody>
      </p:sp>
    </p:spTree>
    <p:extLst>
      <p:ext uri="{BB962C8B-B14F-4D97-AF65-F5344CB8AC3E}">
        <p14:creationId xmlns:p14="http://schemas.microsoft.com/office/powerpoint/2010/main" val="776915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7</a:t>
            </a:fld>
            <a:endParaRPr lang="en-US"/>
          </a:p>
        </p:txBody>
      </p:sp>
    </p:spTree>
    <p:extLst>
      <p:ext uri="{BB962C8B-B14F-4D97-AF65-F5344CB8AC3E}">
        <p14:creationId xmlns:p14="http://schemas.microsoft.com/office/powerpoint/2010/main" val="177631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8</a:t>
            </a:fld>
            <a:endParaRPr lang="en-US"/>
          </a:p>
        </p:txBody>
      </p:sp>
    </p:spTree>
    <p:extLst>
      <p:ext uri="{BB962C8B-B14F-4D97-AF65-F5344CB8AC3E}">
        <p14:creationId xmlns:p14="http://schemas.microsoft.com/office/powerpoint/2010/main" val="204613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Keys are not changed if we correct misspelled author names or year information.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9</a:t>
            </a:fld>
            <a:endParaRPr lang="en-US"/>
          </a:p>
        </p:txBody>
      </p:sp>
    </p:spTree>
    <p:extLst>
      <p:ext uri="{BB962C8B-B14F-4D97-AF65-F5344CB8AC3E}">
        <p14:creationId xmlns:p14="http://schemas.microsoft.com/office/powerpoint/2010/main" val="35654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latin typeface="+mn-lt"/>
                <a:ea typeface="+mn-ea"/>
                <a:cs typeface="+mn-cs"/>
              </a:rPr>
              <a:t>影响因子并非一个最客观的评价期刊影响力的标准。一般来说影响因子高，期刊的影响力就越大。对于一些综合类，或者大项的研究领域来说，因为研究的领域广所以引用率也比较高。比如，生物，和化学类的期刊，这类期刊一般情况下就比较容易有较高的影响力。影响因子虽然可在一定程度上表征其学术质量的优劣，但影响因子与学术质量间并非呈线性正比关系，比如不能说影响因子为</a:t>
            </a:r>
            <a:r>
              <a:rPr lang="en-US" altLang="zh-CN" sz="1200" kern="1200" dirty="0" smtClean="0">
                <a:solidFill>
                  <a:schemeClr val="tx1"/>
                </a:solidFill>
                <a:latin typeface="+mn-lt"/>
                <a:ea typeface="+mn-ea"/>
                <a:cs typeface="+mn-cs"/>
              </a:rPr>
              <a:t>5.0</a:t>
            </a:r>
            <a:r>
              <a:rPr lang="zh-CN" altLang="en-US" sz="1200" kern="1200" dirty="0" smtClean="0">
                <a:solidFill>
                  <a:schemeClr val="tx1"/>
                </a:solidFill>
                <a:latin typeface="+mn-lt"/>
                <a:ea typeface="+mn-ea"/>
                <a:cs typeface="+mn-cs"/>
              </a:rPr>
              <a:t>的期刊一定优于影响因子为</a:t>
            </a:r>
            <a:r>
              <a:rPr lang="en-US" altLang="zh-CN"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的期刊，影响因子不具有这种对学术质量进行精确定量评价的功能。</a:t>
            </a:r>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10</a:t>
            </a:fld>
            <a:endParaRPr lang="en-US"/>
          </a:p>
        </p:txBody>
      </p:sp>
    </p:spTree>
    <p:extLst>
      <p:ext uri="{BB962C8B-B14F-4D97-AF65-F5344CB8AC3E}">
        <p14:creationId xmlns:p14="http://schemas.microsoft.com/office/powerpoint/2010/main" val="54185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期刊影响因子的绝对值没有意义。例如：影响因子为 </a:t>
            </a:r>
            <a:r>
              <a:rPr lang="en-US" altLang="zh-CN" dirty="0" smtClean="0"/>
              <a:t>2 </a:t>
            </a:r>
            <a:r>
              <a:rPr lang="zh-CN" altLang="en-US" dirty="0" smtClean="0"/>
              <a:t>的期刊在微生物学等领域关注度不很高，但在海洋学领域却有较高关注度。专业期刊 </a:t>
            </a:r>
            <a:r>
              <a:rPr lang="en-US" altLang="zh-CN" dirty="0" smtClean="0"/>
              <a:t>– </a:t>
            </a:r>
            <a:r>
              <a:rPr lang="zh-CN" altLang="en-US" dirty="0" smtClean="0"/>
              <a:t>如疾病类期刊或关注灾害管理的期刊的影响因子值可能会较低，因为期刊论文主要为少数专业读者阅读或引用。</a:t>
            </a:r>
            <a:r>
              <a:rPr lang="en-US" altLang="zh-CN" dirty="0" smtClean="0"/>
              <a:t>6</a:t>
            </a:r>
          </a:p>
          <a:p>
            <a:r>
              <a:rPr lang="en-US" altLang="zh-CN" dirty="0" smtClean="0"/>
              <a:t> </a:t>
            </a:r>
          </a:p>
          <a:p>
            <a:endParaRPr lang="en-US" altLang="zh-CN" dirty="0" smtClean="0"/>
          </a:p>
          <a:p>
            <a:r>
              <a:rPr lang="zh-CN" altLang="en-US" dirty="0" smtClean="0"/>
              <a:t>学科趋向不同。不同研究领域的引用习惯不同。因此，影响因子不能用于比较不同学科的期刊。例如：医学论文的引用频率远高于数学或工程类论文；因此，医学期刊的影响因子高于数学及工程期刊。</a:t>
            </a:r>
            <a:r>
              <a:rPr lang="en-US" altLang="zh-CN" dirty="0" smtClean="0"/>
              <a:t>7</a:t>
            </a:r>
          </a:p>
          <a:p>
            <a:r>
              <a:rPr lang="en-US" altLang="zh-CN" dirty="0" smtClean="0"/>
              <a:t> </a:t>
            </a:r>
          </a:p>
          <a:p>
            <a:r>
              <a:rPr lang="zh-CN" altLang="en-US" dirty="0" smtClean="0"/>
              <a:t>影响因子在特定领域意义不大。例如：在计算机科学领域，会议论文被视为科技论文的主要形式。</a:t>
            </a:r>
          </a:p>
          <a:p>
            <a:r>
              <a:rPr lang="zh-CN" altLang="en-US" dirty="0" smtClean="0"/>
              <a:t> </a:t>
            </a:r>
          </a:p>
          <a:p>
            <a:r>
              <a:rPr lang="zh-CN" altLang="en-US" dirty="0" smtClean="0"/>
              <a:t>无影响因子不能代表期刊不重要。汤森路透根据他们的引文数据库计算影响因子。数据库收入了约 </a:t>
            </a:r>
            <a:r>
              <a:rPr lang="en-US" altLang="zh-CN" dirty="0" smtClean="0"/>
              <a:t>25,000 </a:t>
            </a:r>
            <a:r>
              <a:rPr lang="zh-CN" altLang="en-US" dirty="0" smtClean="0"/>
              <a:t>家同行评审期刊的几乎一半。其数据库的覆盖范围分布也不均匀，某些学科领域期刊的收录率要高于其它领域。另外，虽然汤森路透数据库收录了来自 </a:t>
            </a:r>
            <a:r>
              <a:rPr lang="en-US" altLang="zh-CN" dirty="0" smtClean="0"/>
              <a:t>60 </a:t>
            </a:r>
            <a:r>
              <a:rPr lang="zh-CN" altLang="en-US" dirty="0" smtClean="0"/>
              <a:t>个国家的期刊，但来自欠发达国家的期刊并不多，而且只有少数非英语期刊。</a:t>
            </a:r>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11</a:t>
            </a:fld>
            <a:endParaRPr lang="en-US"/>
          </a:p>
        </p:txBody>
      </p:sp>
    </p:spTree>
    <p:extLst>
      <p:ext uri="{BB962C8B-B14F-4D97-AF65-F5344CB8AC3E}">
        <p14:creationId xmlns:p14="http://schemas.microsoft.com/office/powerpoint/2010/main" val="113010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0CA38-84C0-814F-82F3-21D4F3D06CAC}" type="slidenum">
              <a:rPr lang="en-US" smtClean="0"/>
              <a:t>12</a:t>
            </a:fld>
            <a:endParaRPr lang="en-US"/>
          </a:p>
        </p:txBody>
      </p:sp>
    </p:spTree>
    <p:extLst>
      <p:ext uri="{BB962C8B-B14F-4D97-AF65-F5344CB8AC3E}">
        <p14:creationId xmlns:p14="http://schemas.microsoft.com/office/powerpoint/2010/main" val="94654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ltLang="zh-CN"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ltLang="zh-CN"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ltLang="zh-CN"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ltLang="zh-CN"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ltLang="zh-CN"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ltLang="zh-CN"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www.journalindicators.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www.eigenfactor.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毕业设计小组报告</a:t>
            </a:r>
            <a:endParaRPr lang="en-US" dirty="0"/>
          </a:p>
        </p:txBody>
      </p:sp>
      <p:sp>
        <p:nvSpPr>
          <p:cNvPr id="3" name="Subtitle 2"/>
          <p:cNvSpPr>
            <a:spLocks noGrp="1"/>
          </p:cNvSpPr>
          <p:nvPr>
            <p:ph type="subTitle" idx="1"/>
          </p:nvPr>
        </p:nvSpPr>
        <p:spPr/>
        <p:txBody>
          <a:bodyPr/>
          <a:lstStyle/>
          <a:p>
            <a:r>
              <a:rPr lang="zh-CN" altLang="en-US" dirty="0" smtClean="0"/>
              <a:t>报告人：冯滔</a:t>
            </a:r>
          </a:p>
          <a:p>
            <a:r>
              <a:rPr lang="zh-CN" altLang="en-US" dirty="0" smtClean="0"/>
              <a:t>时间：</a:t>
            </a:r>
            <a:r>
              <a:rPr lang="en-US" altLang="zh-CN" dirty="0" smtClean="0"/>
              <a:t>2016-03-11</a:t>
            </a:r>
            <a:endParaRPr lang="en-US" dirty="0"/>
          </a:p>
        </p:txBody>
      </p:sp>
    </p:spTree>
    <p:extLst>
      <p:ext uri="{BB962C8B-B14F-4D97-AF65-F5344CB8AC3E}">
        <p14:creationId xmlns:p14="http://schemas.microsoft.com/office/powerpoint/2010/main" val="1168842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smtClean="0"/>
              <a:t>3.</a:t>
            </a:r>
            <a:r>
              <a:rPr lang="zh-CN" altLang="en-US" dirty="0"/>
              <a:t>分析社区影响力的构成要素</a:t>
            </a:r>
            <a:r>
              <a:rPr lang="en-US" dirty="0"/>
              <a:t> </a:t>
            </a:r>
            <a:endParaRPr lang="zh-CN" altLang="en-US" dirty="0"/>
          </a:p>
          <a:p>
            <a:pPr algn="l"/>
            <a:r>
              <a:rPr lang="zh-CN" altLang="en-US" dirty="0" smtClean="0"/>
              <a:t> </a:t>
            </a:r>
            <a:endParaRPr lang="zh-CN" altLang="en-US" dirty="0"/>
          </a:p>
          <a:p>
            <a:pPr algn="l"/>
            <a:endParaRPr lang="en-US" dirty="0"/>
          </a:p>
        </p:txBody>
      </p:sp>
      <p:sp>
        <p:nvSpPr>
          <p:cNvPr id="3" name="Rectangle 2"/>
          <p:cNvSpPr/>
          <p:nvPr/>
        </p:nvSpPr>
        <p:spPr>
          <a:xfrm>
            <a:off x="1104900" y="1416605"/>
            <a:ext cx="10173326" cy="4278094"/>
          </a:xfrm>
          <a:prstGeom prst="rect">
            <a:avLst/>
          </a:prstGeom>
        </p:spPr>
        <p:txBody>
          <a:bodyPr wrap="square">
            <a:spAutoFit/>
          </a:bodyPr>
          <a:lstStyle/>
          <a:p>
            <a:r>
              <a:rPr lang="en-US" altLang="zh-CN" sz="2800" dirty="0" smtClean="0">
                <a:solidFill>
                  <a:srgbClr val="313131"/>
                </a:solidFill>
                <a:latin typeface="HelveticaNeue" charset="0"/>
              </a:rPr>
              <a:t>3.1</a:t>
            </a:r>
            <a:r>
              <a:rPr lang="zh-CN" altLang="en-US" sz="2800" dirty="0">
                <a:solidFill>
                  <a:srgbClr val="313131"/>
                </a:solidFill>
                <a:latin typeface="HelveticaNeue" charset="0"/>
              </a:rPr>
              <a:t>期刊影响因子 </a:t>
            </a:r>
            <a:r>
              <a:rPr lang="en-US" altLang="zh-CN" sz="2800" dirty="0">
                <a:solidFill>
                  <a:srgbClr val="313131"/>
                </a:solidFill>
                <a:latin typeface="HelveticaNeue" charset="0"/>
              </a:rPr>
              <a:t>(IF) </a:t>
            </a:r>
            <a:endParaRPr lang="zh-CN" altLang="en-US" sz="2800" dirty="0" smtClean="0">
              <a:solidFill>
                <a:srgbClr val="313131"/>
              </a:solidFill>
              <a:latin typeface="HelveticaNeue" charset="0"/>
            </a:endParaRPr>
          </a:p>
          <a:p>
            <a:endParaRPr lang="zh-CN" altLang="en-US" sz="2800" dirty="0" smtClean="0">
              <a:solidFill>
                <a:srgbClr val="313131"/>
              </a:solidFill>
              <a:latin typeface="HelveticaNeue" charset="0"/>
            </a:endParaRPr>
          </a:p>
          <a:p>
            <a:r>
              <a:rPr lang="zh-CN" altLang="en-US" sz="2400" dirty="0" smtClean="0">
                <a:solidFill>
                  <a:srgbClr val="313131"/>
                </a:solidFill>
                <a:latin typeface="HelveticaNeue" charset="0"/>
              </a:rPr>
              <a:t>期刊</a:t>
            </a:r>
            <a:r>
              <a:rPr lang="zh-CN" altLang="en-US" sz="2400" dirty="0">
                <a:solidFill>
                  <a:srgbClr val="313131"/>
                </a:solidFill>
                <a:latin typeface="HelveticaNeue" charset="0"/>
              </a:rPr>
              <a:t>影响因子 </a:t>
            </a:r>
            <a:r>
              <a:rPr lang="en-US" altLang="zh-CN" sz="2400" dirty="0">
                <a:solidFill>
                  <a:srgbClr val="313131"/>
                </a:solidFill>
                <a:latin typeface="HelveticaNeue" charset="0"/>
              </a:rPr>
              <a:t>(IF) </a:t>
            </a:r>
            <a:r>
              <a:rPr lang="zh-CN" altLang="en-US" sz="2400" dirty="0">
                <a:solidFill>
                  <a:srgbClr val="313131"/>
                </a:solidFill>
                <a:latin typeface="HelveticaNeue" charset="0"/>
              </a:rPr>
              <a:t>是公认的衡量期刊关注度和影响力的指标</a:t>
            </a:r>
            <a:r>
              <a:rPr lang="zh-CN" altLang="en-US" sz="2400" dirty="0" smtClean="0">
                <a:solidFill>
                  <a:srgbClr val="313131"/>
                </a:solidFill>
                <a:latin typeface="HelveticaNeue" charset="0"/>
              </a:rPr>
              <a:t>。</a:t>
            </a:r>
          </a:p>
          <a:p>
            <a:endParaRPr lang="zh-CN" altLang="en-US" sz="2400" dirty="0">
              <a:solidFill>
                <a:srgbClr val="313131"/>
              </a:solidFill>
              <a:latin typeface="HelveticaNeue" charset="0"/>
            </a:endParaRPr>
          </a:p>
          <a:p>
            <a:r>
              <a:rPr lang="zh-CN" altLang="en-US" sz="2400" dirty="0"/>
              <a:t>影响因子是以年为单位进行计算的。以</a:t>
            </a:r>
            <a:r>
              <a:rPr lang="en-US" altLang="zh-CN" sz="2400" dirty="0"/>
              <a:t>2013</a:t>
            </a:r>
            <a:r>
              <a:rPr lang="zh-CN" altLang="en-US" sz="2400" dirty="0"/>
              <a:t>年的某一期刊影响因子为例，</a:t>
            </a:r>
            <a:r>
              <a:rPr lang="en-US" altLang="zh-CN" sz="2400" dirty="0"/>
              <a:t>IF</a:t>
            </a:r>
            <a:r>
              <a:rPr lang="zh-CN" altLang="en-US" sz="2400" dirty="0"/>
              <a:t>（</a:t>
            </a:r>
            <a:r>
              <a:rPr lang="en-US" altLang="zh-CN" sz="2400" dirty="0"/>
              <a:t>2013</a:t>
            </a:r>
            <a:r>
              <a:rPr lang="zh-CN" altLang="en-US" sz="2400" dirty="0"/>
              <a:t>年</a:t>
            </a:r>
            <a:r>
              <a:rPr lang="en-US" altLang="zh-CN" sz="2400" dirty="0"/>
              <a:t>) = A / B</a:t>
            </a:r>
          </a:p>
          <a:p>
            <a:r>
              <a:rPr lang="zh-CN" altLang="en-US" sz="2400" dirty="0"/>
              <a:t>其中，</a:t>
            </a:r>
          </a:p>
          <a:p>
            <a:r>
              <a:rPr lang="en-US" altLang="zh-CN" sz="2400" dirty="0"/>
              <a:t>A = </a:t>
            </a:r>
            <a:r>
              <a:rPr lang="zh-CN" altLang="en-US" sz="2400" dirty="0"/>
              <a:t>该期刊</a:t>
            </a:r>
            <a:r>
              <a:rPr lang="en-US" altLang="zh-CN" sz="2400" dirty="0"/>
              <a:t>2011</a:t>
            </a:r>
            <a:r>
              <a:rPr lang="zh-CN" altLang="en-US" sz="2400" dirty="0"/>
              <a:t>年至</a:t>
            </a:r>
            <a:r>
              <a:rPr lang="en-US" altLang="zh-CN" sz="2400" dirty="0"/>
              <a:t>2012</a:t>
            </a:r>
            <a:r>
              <a:rPr lang="zh-CN" altLang="en-US" sz="2400" dirty="0"/>
              <a:t>年所有文章在</a:t>
            </a:r>
            <a:r>
              <a:rPr lang="en-US" altLang="zh-CN" sz="2400" dirty="0"/>
              <a:t>2013</a:t>
            </a:r>
            <a:r>
              <a:rPr lang="zh-CN" altLang="en-US" sz="2400" dirty="0"/>
              <a:t>年中被引用的次数；</a:t>
            </a:r>
          </a:p>
          <a:p>
            <a:r>
              <a:rPr lang="en-US" altLang="zh-CN" sz="2400" dirty="0"/>
              <a:t>B = </a:t>
            </a:r>
            <a:r>
              <a:rPr lang="zh-CN" altLang="en-US" sz="2400" dirty="0"/>
              <a:t>该期刊</a:t>
            </a:r>
            <a:r>
              <a:rPr lang="en-US" altLang="zh-CN" sz="2400" dirty="0"/>
              <a:t>2011</a:t>
            </a:r>
            <a:r>
              <a:rPr lang="zh-CN" altLang="en-US" sz="2400" dirty="0"/>
              <a:t>年至</a:t>
            </a:r>
            <a:r>
              <a:rPr lang="en-US" altLang="zh-CN" sz="2400" dirty="0"/>
              <a:t>2012</a:t>
            </a:r>
            <a:r>
              <a:rPr lang="zh-CN" altLang="en-US" sz="2400" dirty="0"/>
              <a:t>年所有文章数。</a:t>
            </a:r>
          </a:p>
          <a:p>
            <a:r>
              <a:rPr lang="zh-CN" altLang="en-US" sz="2400" dirty="0"/>
              <a:t>这样说来只有引用近两年的的文章才能对某期刊的</a:t>
            </a:r>
            <a:r>
              <a:rPr lang="en-US" altLang="zh-CN" sz="2400" dirty="0"/>
              <a:t>IF</a:t>
            </a:r>
            <a:r>
              <a:rPr lang="zh-CN" altLang="en-US" sz="2400" dirty="0"/>
              <a:t>有贡献啊，见刊慢的期刊明显对提高</a:t>
            </a:r>
            <a:r>
              <a:rPr lang="en-US" altLang="zh-CN" sz="2400" dirty="0"/>
              <a:t>IF</a:t>
            </a:r>
            <a:r>
              <a:rPr lang="zh-CN" altLang="en-US" sz="2400" dirty="0"/>
              <a:t>贡献</a:t>
            </a:r>
            <a:r>
              <a:rPr lang="zh-CN" altLang="en-US" sz="2400" dirty="0" smtClean="0"/>
              <a:t>不足。</a:t>
            </a:r>
          </a:p>
        </p:txBody>
      </p:sp>
    </p:spTree>
    <p:extLst>
      <p:ext uri="{BB962C8B-B14F-4D97-AF65-F5344CB8AC3E}">
        <p14:creationId xmlns:p14="http://schemas.microsoft.com/office/powerpoint/2010/main" val="195525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smtClean="0">
                <a:solidFill>
                  <a:srgbClr val="313131"/>
                </a:solidFill>
                <a:latin typeface="HelveticaNeue" charset="0"/>
              </a:rPr>
              <a:t>3.2</a:t>
            </a:r>
            <a:r>
              <a:rPr lang="zh-CN" altLang="en-US" dirty="0" smtClean="0">
                <a:solidFill>
                  <a:srgbClr val="313131"/>
                </a:solidFill>
                <a:latin typeface="HelveticaNeue" charset="0"/>
              </a:rPr>
              <a:t>期刊</a:t>
            </a:r>
            <a:r>
              <a:rPr lang="zh-CN" altLang="en-US" dirty="0">
                <a:solidFill>
                  <a:srgbClr val="313131"/>
                </a:solidFill>
                <a:latin typeface="HelveticaNeue" charset="0"/>
              </a:rPr>
              <a:t>影响因子 </a:t>
            </a:r>
            <a:r>
              <a:rPr lang="en-US" altLang="zh-CN" dirty="0">
                <a:solidFill>
                  <a:srgbClr val="313131"/>
                </a:solidFill>
                <a:latin typeface="HelveticaNeue" charset="0"/>
              </a:rPr>
              <a:t>(IF) </a:t>
            </a:r>
            <a:r>
              <a:rPr lang="zh-CN" altLang="en-US" dirty="0" smtClean="0">
                <a:solidFill>
                  <a:srgbClr val="313131"/>
                </a:solidFill>
                <a:latin typeface="HelveticaNeue" charset="0"/>
              </a:rPr>
              <a:t>的使用范围</a:t>
            </a:r>
            <a:endParaRPr lang="zh-CN" altLang="en-US" dirty="0">
              <a:solidFill>
                <a:srgbClr val="313131"/>
              </a:solidFill>
              <a:latin typeface="HelveticaNeue" charset="0"/>
            </a:endParaRPr>
          </a:p>
          <a:p>
            <a:pPr algn="l"/>
            <a:r>
              <a:rPr lang="zh-CN" altLang="en-US" dirty="0" smtClean="0"/>
              <a:t> </a:t>
            </a:r>
            <a:endParaRPr lang="zh-CN" altLang="en-US" dirty="0"/>
          </a:p>
          <a:p>
            <a:pPr algn="l"/>
            <a:endParaRPr lang="en-US" dirty="0"/>
          </a:p>
        </p:txBody>
      </p:sp>
      <p:sp>
        <p:nvSpPr>
          <p:cNvPr id="3" name="Rectangle 2"/>
          <p:cNvSpPr/>
          <p:nvPr/>
        </p:nvSpPr>
        <p:spPr>
          <a:xfrm>
            <a:off x="1104900" y="1416605"/>
            <a:ext cx="10173326" cy="3785652"/>
          </a:xfrm>
          <a:prstGeom prst="rect">
            <a:avLst/>
          </a:prstGeom>
        </p:spPr>
        <p:txBody>
          <a:bodyPr wrap="square">
            <a:spAutoFit/>
          </a:bodyPr>
          <a:lstStyle/>
          <a:p>
            <a:r>
              <a:rPr lang="en-US" altLang="zh-CN" sz="2400" dirty="0">
                <a:latin typeface="+mn-ea"/>
              </a:rPr>
              <a:t>1. </a:t>
            </a:r>
            <a:r>
              <a:rPr lang="zh-CN" altLang="en-US" sz="2400" dirty="0">
                <a:latin typeface="+mn-ea"/>
              </a:rPr>
              <a:t>作为衡量期刊关注度的客观</a:t>
            </a:r>
            <a:r>
              <a:rPr lang="zh-CN" altLang="en-US" sz="2400" dirty="0" smtClean="0">
                <a:latin typeface="+mn-ea"/>
              </a:rPr>
              <a:t>指标（好）。可</a:t>
            </a:r>
            <a:r>
              <a:rPr lang="zh-CN" altLang="en-US" sz="2400" dirty="0">
                <a:latin typeface="+mn-ea"/>
              </a:rPr>
              <a:t>选择的期刊数量巨大，期刊的影响因子提供了衡量期刊发表论文整体质量的客观指标。一般来说，影响因子值越高，期刊的关注度越大</a:t>
            </a:r>
            <a:r>
              <a:rPr lang="zh-CN" altLang="en-US" sz="2400" dirty="0" smtClean="0">
                <a:latin typeface="+mn-ea"/>
              </a:rPr>
              <a:t>。</a:t>
            </a:r>
          </a:p>
          <a:p>
            <a:endParaRPr lang="zh-CN" altLang="en-US" sz="2400" dirty="0">
              <a:latin typeface="+mn-ea"/>
            </a:endParaRPr>
          </a:p>
          <a:p>
            <a:r>
              <a:rPr lang="en-US" altLang="zh-CN" sz="2400" dirty="0">
                <a:latin typeface="+mn-ea"/>
              </a:rPr>
              <a:t>2. </a:t>
            </a:r>
            <a:r>
              <a:rPr lang="zh-CN" altLang="en-US" sz="2400" dirty="0">
                <a:latin typeface="+mn-ea"/>
              </a:rPr>
              <a:t>图书馆选择</a:t>
            </a:r>
            <a:r>
              <a:rPr lang="zh-CN" altLang="en-US" sz="2400" dirty="0" smtClean="0">
                <a:latin typeface="+mn-ea"/>
              </a:rPr>
              <a:t>期刊（好）。目前</a:t>
            </a:r>
            <a:r>
              <a:rPr lang="zh-CN" altLang="en-US" sz="2400" dirty="0">
                <a:latin typeface="+mn-ea"/>
              </a:rPr>
              <a:t>全球有数以万计的期刊出版物。影响因子为图书馆管理员提供了一种判定保留哪些期刊并收录哪些新期刊的工具</a:t>
            </a:r>
            <a:r>
              <a:rPr lang="zh-CN" altLang="en-US" sz="2400" dirty="0" smtClean="0">
                <a:latin typeface="+mn-ea"/>
              </a:rPr>
              <a:t>。</a:t>
            </a:r>
          </a:p>
          <a:p>
            <a:endParaRPr lang="zh-CN" altLang="en-US" sz="2400" dirty="0">
              <a:latin typeface="+mn-ea"/>
            </a:endParaRPr>
          </a:p>
          <a:p>
            <a:r>
              <a:rPr lang="en-US" altLang="zh-CN" sz="2400" dirty="0">
                <a:latin typeface="+mn-ea"/>
              </a:rPr>
              <a:t>3. </a:t>
            </a:r>
            <a:r>
              <a:rPr lang="zh-CN" altLang="en-US" sz="2400" dirty="0">
                <a:latin typeface="+mn-ea"/>
              </a:rPr>
              <a:t>学术</a:t>
            </a:r>
            <a:r>
              <a:rPr lang="zh-CN" altLang="en-US" sz="2400" dirty="0" smtClean="0">
                <a:latin typeface="+mn-ea"/>
              </a:rPr>
              <a:t>评估（不好）。影响</a:t>
            </a:r>
            <a:r>
              <a:rPr lang="zh-CN" altLang="en-US" sz="2400" dirty="0">
                <a:latin typeface="+mn-ea"/>
              </a:rPr>
              <a:t>因子通常被用于研究者的学术评估过程，但是，这种使用方法是不正确的，因为影响因子仅表示期刊的整体质量，而不是期刊发表的某篇论文。</a:t>
            </a:r>
            <a:endParaRPr lang="zh-CN" altLang="en-US" sz="2400" dirty="0" smtClean="0">
              <a:latin typeface="+mn-ea"/>
            </a:endParaRPr>
          </a:p>
        </p:txBody>
      </p:sp>
    </p:spTree>
    <p:extLst>
      <p:ext uri="{BB962C8B-B14F-4D97-AF65-F5344CB8AC3E}">
        <p14:creationId xmlns:p14="http://schemas.microsoft.com/office/powerpoint/2010/main" val="305895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smtClean="0">
                <a:solidFill>
                  <a:srgbClr val="313131"/>
                </a:solidFill>
                <a:latin typeface="HelveticaNeue" charset="0"/>
              </a:rPr>
              <a:t>3.3</a:t>
            </a:r>
            <a:r>
              <a:rPr lang="zh-CN" altLang="en-US" dirty="0" smtClean="0">
                <a:solidFill>
                  <a:srgbClr val="313131"/>
                </a:solidFill>
                <a:latin typeface="HelveticaNeue" charset="0"/>
              </a:rPr>
              <a:t>期刊</a:t>
            </a:r>
            <a:r>
              <a:rPr lang="zh-CN" altLang="en-US" dirty="0">
                <a:solidFill>
                  <a:srgbClr val="313131"/>
                </a:solidFill>
                <a:latin typeface="HelveticaNeue" charset="0"/>
              </a:rPr>
              <a:t>影响因子 </a:t>
            </a:r>
            <a:r>
              <a:rPr lang="en-US" altLang="zh-CN" dirty="0">
                <a:solidFill>
                  <a:srgbClr val="313131"/>
                </a:solidFill>
                <a:latin typeface="HelveticaNeue" charset="0"/>
              </a:rPr>
              <a:t>(IF) </a:t>
            </a:r>
            <a:r>
              <a:rPr lang="zh-CN" altLang="en-US" dirty="0" smtClean="0">
                <a:solidFill>
                  <a:srgbClr val="313131"/>
                </a:solidFill>
                <a:latin typeface="HelveticaNeue" charset="0"/>
              </a:rPr>
              <a:t>的替代指标</a:t>
            </a:r>
            <a:r>
              <a:rPr lang="zh-CN" altLang="en-US" dirty="0" smtClean="0"/>
              <a:t> </a:t>
            </a:r>
            <a:endParaRPr lang="zh-CN" altLang="en-US" dirty="0"/>
          </a:p>
          <a:p>
            <a:pPr algn="l"/>
            <a:endParaRPr lang="en-US" dirty="0"/>
          </a:p>
        </p:txBody>
      </p:sp>
      <p:sp>
        <p:nvSpPr>
          <p:cNvPr id="3" name="Rectangle 2"/>
          <p:cNvSpPr/>
          <p:nvPr/>
        </p:nvSpPr>
        <p:spPr>
          <a:xfrm>
            <a:off x="1104900" y="1797605"/>
            <a:ext cx="10173326" cy="3046988"/>
          </a:xfrm>
          <a:prstGeom prst="rect">
            <a:avLst/>
          </a:prstGeom>
        </p:spPr>
        <p:txBody>
          <a:bodyPr wrap="square">
            <a:spAutoFit/>
          </a:bodyPr>
          <a:lstStyle/>
          <a:p>
            <a:r>
              <a:rPr lang="en-US" altLang="zh-CN" sz="2400" dirty="0">
                <a:latin typeface="+mn-ea"/>
              </a:rPr>
              <a:t>1. </a:t>
            </a:r>
            <a:r>
              <a:rPr lang="en-US" sz="2400" b="1" dirty="0" err="1"/>
              <a:t>Scimago</a:t>
            </a:r>
            <a:r>
              <a:rPr lang="en-US" sz="2400" b="1" dirty="0"/>
              <a:t> 期刊排名 (DJR</a:t>
            </a:r>
            <a:r>
              <a:rPr lang="en-US" sz="2400" b="1" dirty="0" smtClean="0"/>
              <a:t>)</a:t>
            </a:r>
            <a:endParaRPr lang="zh-CN" altLang="en-US" sz="2400" b="1" dirty="0" smtClean="0"/>
          </a:p>
          <a:p>
            <a:r>
              <a:rPr lang="zh-CN" altLang="en-US" sz="2400" dirty="0">
                <a:latin typeface="+mn-ea"/>
              </a:rPr>
              <a:t>数据来源：</a:t>
            </a:r>
            <a:r>
              <a:rPr lang="en-US" altLang="zh-CN" sz="2400" dirty="0">
                <a:latin typeface="+mn-ea"/>
              </a:rPr>
              <a:t>Scopus</a:t>
            </a:r>
          </a:p>
          <a:p>
            <a:r>
              <a:rPr lang="zh-CN" altLang="en-US" sz="2400" dirty="0">
                <a:latin typeface="+mn-ea"/>
              </a:rPr>
              <a:t>查询网址</a:t>
            </a:r>
            <a:r>
              <a:rPr lang="en-US" altLang="zh-CN" sz="2400" dirty="0">
                <a:latin typeface="+mn-ea"/>
              </a:rPr>
              <a:t>: http://</a:t>
            </a:r>
            <a:r>
              <a:rPr lang="en-US" altLang="zh-CN" sz="2400" dirty="0" err="1">
                <a:latin typeface="+mn-ea"/>
              </a:rPr>
              <a:t>www.scimagojr.com</a:t>
            </a:r>
            <a:r>
              <a:rPr lang="en-US" altLang="zh-CN" sz="2400" dirty="0" smtClean="0">
                <a:latin typeface="+mn-ea"/>
              </a:rPr>
              <a:t>/</a:t>
            </a:r>
            <a:r>
              <a:rPr lang="zh-CN" altLang="en-US" sz="2400" dirty="0">
                <a:latin typeface="+mn-ea"/>
              </a:rPr>
              <a:t> </a:t>
            </a:r>
          </a:p>
          <a:p>
            <a:r>
              <a:rPr lang="zh-CN" altLang="en-US" sz="2400" dirty="0">
                <a:latin typeface="+mn-ea"/>
              </a:rPr>
              <a:t>计算方法：来自知名期刊的引文分值高于来自较低等级期刊的引文（类似于谷歌网页排名的计算方法）。</a:t>
            </a:r>
            <a:r>
              <a:rPr lang="en-US" altLang="zh-CN" sz="2400" dirty="0">
                <a:latin typeface="+mn-ea"/>
              </a:rPr>
              <a:t>2010 </a:t>
            </a:r>
            <a:r>
              <a:rPr lang="zh-CN" altLang="en-US" sz="2400" dirty="0">
                <a:latin typeface="+mn-ea"/>
              </a:rPr>
              <a:t>年的 </a:t>
            </a:r>
            <a:r>
              <a:rPr lang="en-US" altLang="zh-CN" sz="2400" dirty="0">
                <a:latin typeface="+mn-ea"/>
              </a:rPr>
              <a:t>SJR </a:t>
            </a:r>
            <a:r>
              <a:rPr lang="zh-CN" altLang="en-US" sz="2400" dirty="0">
                <a:latin typeface="+mn-ea"/>
              </a:rPr>
              <a:t>根据 </a:t>
            </a:r>
            <a:r>
              <a:rPr lang="en-US" altLang="zh-CN" sz="2400" dirty="0">
                <a:latin typeface="+mn-ea"/>
              </a:rPr>
              <a:t>2010 </a:t>
            </a:r>
            <a:r>
              <a:rPr lang="zh-CN" altLang="en-US" sz="2400" dirty="0">
                <a:latin typeface="+mn-ea"/>
              </a:rPr>
              <a:t>年所引用的 </a:t>
            </a:r>
            <a:r>
              <a:rPr lang="en-US" altLang="zh-CN" sz="2400" dirty="0">
                <a:latin typeface="+mn-ea"/>
              </a:rPr>
              <a:t>2007 </a:t>
            </a:r>
            <a:r>
              <a:rPr lang="zh-CN" altLang="en-US" sz="2400" dirty="0">
                <a:latin typeface="+mn-ea"/>
              </a:rPr>
              <a:t>年、</a:t>
            </a:r>
            <a:r>
              <a:rPr lang="en-US" altLang="zh-CN" sz="2400" dirty="0">
                <a:latin typeface="+mn-ea"/>
              </a:rPr>
              <a:t>2008 </a:t>
            </a:r>
            <a:r>
              <a:rPr lang="zh-CN" altLang="en-US" sz="2400" dirty="0">
                <a:latin typeface="+mn-ea"/>
              </a:rPr>
              <a:t>年和 </a:t>
            </a:r>
            <a:r>
              <a:rPr lang="en-US" altLang="zh-CN" sz="2400" dirty="0">
                <a:latin typeface="+mn-ea"/>
              </a:rPr>
              <a:t>2009 </a:t>
            </a:r>
            <a:r>
              <a:rPr lang="zh-CN" altLang="en-US" sz="2400" dirty="0">
                <a:latin typeface="+mn-ea"/>
              </a:rPr>
              <a:t>年（三年期）的论文数量计算</a:t>
            </a:r>
            <a:r>
              <a:rPr lang="zh-CN" altLang="en-US" sz="2400" dirty="0" smtClean="0">
                <a:latin typeface="+mn-ea"/>
              </a:rPr>
              <a:t>。</a:t>
            </a:r>
          </a:p>
          <a:p>
            <a:r>
              <a:rPr lang="zh-CN" altLang="en-US" sz="2400" dirty="0"/>
              <a:t>优点：</a:t>
            </a:r>
            <a:r>
              <a:rPr lang="en-US" altLang="zh-CN" sz="2400" dirty="0"/>
              <a:t>SJR </a:t>
            </a:r>
            <a:r>
              <a:rPr lang="zh-CN" altLang="en-US" sz="2400" dirty="0"/>
              <a:t>可指示哪些期刊被知名期刊引用论文的可能性更大，而不是仅仅指示哪些期刊被引用最多</a:t>
            </a:r>
            <a:r>
              <a:rPr lang="zh-CN" altLang="en-US" sz="2400" dirty="0" smtClean="0"/>
              <a:t>。</a:t>
            </a:r>
            <a:endParaRPr lang="zh-CN" altLang="en-US" sz="2400" dirty="0">
              <a:latin typeface="+mn-ea"/>
            </a:endParaRPr>
          </a:p>
        </p:txBody>
      </p:sp>
    </p:spTree>
    <p:extLst>
      <p:ext uri="{BB962C8B-B14F-4D97-AF65-F5344CB8AC3E}">
        <p14:creationId xmlns:p14="http://schemas.microsoft.com/office/powerpoint/2010/main" val="1363856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smtClean="0">
                <a:solidFill>
                  <a:srgbClr val="313131"/>
                </a:solidFill>
                <a:latin typeface="HelveticaNeue" charset="0"/>
              </a:rPr>
              <a:t>3.2</a:t>
            </a:r>
            <a:r>
              <a:rPr lang="zh-CN" altLang="en-US" dirty="0" smtClean="0">
                <a:solidFill>
                  <a:srgbClr val="313131"/>
                </a:solidFill>
                <a:latin typeface="HelveticaNeue" charset="0"/>
              </a:rPr>
              <a:t>期刊</a:t>
            </a:r>
            <a:r>
              <a:rPr lang="zh-CN" altLang="en-US" dirty="0">
                <a:solidFill>
                  <a:srgbClr val="313131"/>
                </a:solidFill>
                <a:latin typeface="HelveticaNeue" charset="0"/>
              </a:rPr>
              <a:t>影响因子 </a:t>
            </a:r>
            <a:r>
              <a:rPr lang="en-US" altLang="zh-CN" dirty="0">
                <a:solidFill>
                  <a:srgbClr val="313131"/>
                </a:solidFill>
                <a:latin typeface="HelveticaNeue" charset="0"/>
              </a:rPr>
              <a:t>(IF) </a:t>
            </a:r>
            <a:r>
              <a:rPr lang="zh-CN" altLang="en-US" dirty="0" smtClean="0">
                <a:solidFill>
                  <a:srgbClr val="313131"/>
                </a:solidFill>
                <a:latin typeface="HelveticaNeue" charset="0"/>
              </a:rPr>
              <a:t>的替代指标</a:t>
            </a:r>
            <a:r>
              <a:rPr lang="zh-CN" altLang="en-US" dirty="0" smtClean="0"/>
              <a:t> </a:t>
            </a:r>
            <a:endParaRPr lang="zh-CN" altLang="en-US" dirty="0"/>
          </a:p>
          <a:p>
            <a:pPr algn="l"/>
            <a:endParaRPr lang="en-US" dirty="0"/>
          </a:p>
        </p:txBody>
      </p:sp>
      <p:sp>
        <p:nvSpPr>
          <p:cNvPr id="3" name="Rectangle 2"/>
          <p:cNvSpPr/>
          <p:nvPr/>
        </p:nvSpPr>
        <p:spPr>
          <a:xfrm>
            <a:off x="1104900" y="2007155"/>
            <a:ext cx="10173326" cy="2308324"/>
          </a:xfrm>
          <a:prstGeom prst="rect">
            <a:avLst/>
          </a:prstGeom>
        </p:spPr>
        <p:txBody>
          <a:bodyPr wrap="square">
            <a:spAutoFit/>
          </a:bodyPr>
          <a:lstStyle/>
          <a:p>
            <a:r>
              <a:rPr lang="en-US" altLang="zh-CN" sz="2400" dirty="0" smtClean="0">
                <a:latin typeface="+mn-ea"/>
              </a:rPr>
              <a:t>2.</a:t>
            </a:r>
            <a:r>
              <a:rPr lang="zh-CN" altLang="en-US" sz="2400" b="1" dirty="0"/>
              <a:t>期刊影响因子 </a:t>
            </a:r>
            <a:r>
              <a:rPr lang="en-US" altLang="zh-CN" sz="2400" b="1" dirty="0"/>
              <a:t>(JIF)</a:t>
            </a:r>
            <a:endParaRPr lang="zh-CN" altLang="en-US" sz="2400" dirty="0"/>
          </a:p>
          <a:p>
            <a:r>
              <a:rPr lang="zh-CN" altLang="en-US" sz="2400" dirty="0"/>
              <a:t>数据来源：美国科学情报研究所</a:t>
            </a:r>
          </a:p>
          <a:p>
            <a:r>
              <a:rPr lang="zh-CN" altLang="en-US" sz="2400" dirty="0"/>
              <a:t>查询位置：期刊引证</a:t>
            </a:r>
            <a:r>
              <a:rPr lang="zh-CN" altLang="en-US" sz="2400" dirty="0" smtClean="0"/>
              <a:t>报告</a:t>
            </a:r>
            <a:endParaRPr lang="zh-CN" altLang="en-US" sz="2400" dirty="0"/>
          </a:p>
          <a:p>
            <a:r>
              <a:rPr lang="zh-CN" altLang="en-US" sz="2400" dirty="0"/>
              <a:t>计算方法：所有的引文分配的分值相等。影响因子以两年为周期进行计算。</a:t>
            </a:r>
          </a:p>
          <a:p>
            <a:r>
              <a:rPr lang="zh-CN" altLang="en-US" sz="2400" dirty="0"/>
              <a:t>优点：是使用最广泛的传统衡量期刊关注度的指标。学术界的大多数人都了解并使用期刊影响因子。</a:t>
            </a:r>
            <a:endParaRPr lang="zh-CN" altLang="en-US" sz="2400" dirty="0" smtClean="0">
              <a:latin typeface="+mn-ea"/>
            </a:endParaRPr>
          </a:p>
        </p:txBody>
      </p:sp>
    </p:spTree>
    <p:extLst>
      <p:ext uri="{BB962C8B-B14F-4D97-AF65-F5344CB8AC3E}">
        <p14:creationId xmlns:p14="http://schemas.microsoft.com/office/powerpoint/2010/main" val="739380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smtClean="0">
                <a:solidFill>
                  <a:srgbClr val="313131"/>
                </a:solidFill>
                <a:latin typeface="HelveticaNeue" charset="0"/>
              </a:rPr>
              <a:t>3.2</a:t>
            </a:r>
            <a:r>
              <a:rPr lang="zh-CN" altLang="en-US" dirty="0" smtClean="0">
                <a:solidFill>
                  <a:srgbClr val="313131"/>
                </a:solidFill>
                <a:latin typeface="HelveticaNeue" charset="0"/>
              </a:rPr>
              <a:t>期刊</a:t>
            </a:r>
            <a:r>
              <a:rPr lang="zh-CN" altLang="en-US" dirty="0">
                <a:solidFill>
                  <a:srgbClr val="313131"/>
                </a:solidFill>
                <a:latin typeface="HelveticaNeue" charset="0"/>
              </a:rPr>
              <a:t>影响因子 </a:t>
            </a:r>
            <a:r>
              <a:rPr lang="en-US" altLang="zh-CN" dirty="0">
                <a:solidFill>
                  <a:srgbClr val="313131"/>
                </a:solidFill>
                <a:latin typeface="HelveticaNeue" charset="0"/>
              </a:rPr>
              <a:t>(IF) </a:t>
            </a:r>
            <a:r>
              <a:rPr lang="zh-CN" altLang="en-US" dirty="0" smtClean="0">
                <a:solidFill>
                  <a:srgbClr val="313131"/>
                </a:solidFill>
                <a:latin typeface="HelveticaNeue" charset="0"/>
              </a:rPr>
              <a:t>的替代指标</a:t>
            </a:r>
            <a:r>
              <a:rPr lang="zh-CN" altLang="en-US" dirty="0" smtClean="0"/>
              <a:t> </a:t>
            </a:r>
            <a:endParaRPr lang="zh-CN" altLang="en-US" dirty="0"/>
          </a:p>
          <a:p>
            <a:pPr algn="l"/>
            <a:endParaRPr lang="en-US" dirty="0"/>
          </a:p>
        </p:txBody>
      </p:sp>
      <p:sp>
        <p:nvSpPr>
          <p:cNvPr id="3" name="Rectangle 2"/>
          <p:cNvSpPr/>
          <p:nvPr/>
        </p:nvSpPr>
        <p:spPr>
          <a:xfrm>
            <a:off x="1104900" y="1740455"/>
            <a:ext cx="10173326" cy="3046988"/>
          </a:xfrm>
          <a:prstGeom prst="rect">
            <a:avLst/>
          </a:prstGeom>
        </p:spPr>
        <p:txBody>
          <a:bodyPr wrap="square">
            <a:spAutoFit/>
          </a:bodyPr>
          <a:lstStyle/>
          <a:p>
            <a:r>
              <a:rPr lang="en-US" altLang="zh-CN" sz="2400" b="1" dirty="0" smtClean="0"/>
              <a:t>3.</a:t>
            </a:r>
            <a:r>
              <a:rPr lang="zh-CN" altLang="en-US" sz="2400" b="1" dirty="0" smtClean="0"/>
              <a:t> 单篇</a:t>
            </a:r>
            <a:r>
              <a:rPr lang="zh-CN" altLang="en-US" sz="2400" b="1" dirty="0"/>
              <a:t>文章源标准化影响 </a:t>
            </a:r>
            <a:r>
              <a:rPr lang="en-US" altLang="zh-CN" sz="2400" b="1" dirty="0"/>
              <a:t>(SNIP)</a:t>
            </a:r>
            <a:endParaRPr lang="zh-CN" altLang="en-US" sz="2400" dirty="0"/>
          </a:p>
          <a:p>
            <a:r>
              <a:rPr lang="en-US" sz="2400" dirty="0"/>
              <a:t>数据来源: Scopus</a:t>
            </a:r>
          </a:p>
          <a:p>
            <a:r>
              <a:rPr lang="en-US" sz="2400" dirty="0"/>
              <a:t>查询网址: </a:t>
            </a:r>
            <a:r>
              <a:rPr lang="en-US" sz="2400" dirty="0">
                <a:hlinkClick r:id="rId3"/>
              </a:rPr>
              <a:t>http://www.journalindicators.com/ </a:t>
            </a:r>
          </a:p>
          <a:p>
            <a:r>
              <a:rPr lang="zh-CN" altLang="en-US" sz="2400" dirty="0"/>
              <a:t>计算方法：计算单篇文章源标准化影响的目的是实现某领域引文的标准化，因此消除了期刊影响因子在不同领域的高低变化。单篇文章源标准化影响也计算其它多种指标，如在某期刊学科领域内的引用潜力。</a:t>
            </a:r>
          </a:p>
          <a:p>
            <a:r>
              <a:rPr lang="zh-CN" altLang="en-US" sz="2400" dirty="0"/>
              <a:t>优点：在衡量各学科知名度方面，单篇文章源标准化影响的可靠性要明显高于期刊影响因子</a:t>
            </a:r>
            <a:r>
              <a:rPr lang="zh-CN" altLang="en-US" sz="2400" dirty="0" smtClean="0"/>
              <a:t>。</a:t>
            </a:r>
            <a:endParaRPr lang="zh-CN" altLang="en-US" sz="2400" dirty="0"/>
          </a:p>
        </p:txBody>
      </p:sp>
    </p:spTree>
    <p:extLst>
      <p:ext uri="{BB962C8B-B14F-4D97-AF65-F5344CB8AC3E}">
        <p14:creationId xmlns:p14="http://schemas.microsoft.com/office/powerpoint/2010/main" val="1211662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smtClean="0">
                <a:solidFill>
                  <a:srgbClr val="313131"/>
                </a:solidFill>
                <a:latin typeface="HelveticaNeue" charset="0"/>
              </a:rPr>
              <a:t>3.2</a:t>
            </a:r>
            <a:r>
              <a:rPr lang="zh-CN" altLang="en-US" dirty="0" smtClean="0">
                <a:solidFill>
                  <a:srgbClr val="313131"/>
                </a:solidFill>
                <a:latin typeface="HelveticaNeue" charset="0"/>
              </a:rPr>
              <a:t>期刊</a:t>
            </a:r>
            <a:r>
              <a:rPr lang="zh-CN" altLang="en-US" dirty="0">
                <a:solidFill>
                  <a:srgbClr val="313131"/>
                </a:solidFill>
                <a:latin typeface="HelveticaNeue" charset="0"/>
              </a:rPr>
              <a:t>影响因子 </a:t>
            </a:r>
            <a:r>
              <a:rPr lang="en-US" altLang="zh-CN" dirty="0">
                <a:solidFill>
                  <a:srgbClr val="313131"/>
                </a:solidFill>
                <a:latin typeface="HelveticaNeue" charset="0"/>
              </a:rPr>
              <a:t>(IF) </a:t>
            </a:r>
            <a:r>
              <a:rPr lang="zh-CN" altLang="en-US" dirty="0" smtClean="0">
                <a:solidFill>
                  <a:srgbClr val="313131"/>
                </a:solidFill>
                <a:latin typeface="HelveticaNeue" charset="0"/>
              </a:rPr>
              <a:t>的替代指标</a:t>
            </a:r>
            <a:r>
              <a:rPr lang="zh-CN" altLang="en-US" dirty="0" smtClean="0"/>
              <a:t> </a:t>
            </a:r>
            <a:endParaRPr lang="zh-CN" altLang="en-US" dirty="0"/>
          </a:p>
          <a:p>
            <a:pPr algn="l"/>
            <a:endParaRPr lang="en-US" dirty="0"/>
          </a:p>
        </p:txBody>
      </p:sp>
      <p:sp>
        <p:nvSpPr>
          <p:cNvPr id="3" name="Rectangle 2"/>
          <p:cNvSpPr/>
          <p:nvPr/>
        </p:nvSpPr>
        <p:spPr>
          <a:xfrm>
            <a:off x="1104900" y="1645205"/>
            <a:ext cx="10173326" cy="3785652"/>
          </a:xfrm>
          <a:prstGeom prst="rect">
            <a:avLst/>
          </a:prstGeom>
        </p:spPr>
        <p:txBody>
          <a:bodyPr wrap="square">
            <a:spAutoFit/>
          </a:bodyPr>
          <a:lstStyle/>
          <a:p>
            <a:r>
              <a:rPr lang="en-US" altLang="zh-CN" sz="2400" b="1" dirty="0" smtClean="0"/>
              <a:t>4.</a:t>
            </a:r>
            <a:r>
              <a:rPr lang="zh-CN" altLang="en-US" sz="2400" b="1" dirty="0"/>
              <a:t>特征因子分值 </a:t>
            </a:r>
            <a:r>
              <a:rPr lang="en-US" altLang="zh-CN" sz="2400" b="1" dirty="0"/>
              <a:t>(ES) </a:t>
            </a:r>
            <a:r>
              <a:rPr lang="zh-CN" altLang="en-US" sz="2400" b="1" dirty="0"/>
              <a:t>和论文影响分值</a:t>
            </a:r>
            <a:r>
              <a:rPr lang="en-US" altLang="zh-CN" sz="2400" b="1" dirty="0"/>
              <a:t>(AIS)</a:t>
            </a:r>
            <a:endParaRPr lang="zh-CN" altLang="en-US" sz="2400" dirty="0"/>
          </a:p>
          <a:p>
            <a:r>
              <a:rPr lang="zh-CN" altLang="en-US" sz="2400" dirty="0"/>
              <a:t>数据来源：美国科学情报研究所</a:t>
            </a:r>
          </a:p>
          <a:p>
            <a:r>
              <a:rPr lang="en-US" sz="2400" dirty="0"/>
              <a:t>查询网址: </a:t>
            </a:r>
            <a:r>
              <a:rPr lang="en-US" sz="2400" dirty="0">
                <a:hlinkClick r:id="rId3"/>
              </a:rPr>
              <a:t>http://www.eigenfactor.org/ </a:t>
            </a:r>
          </a:p>
          <a:p>
            <a:r>
              <a:rPr lang="zh-CN" altLang="en-US" sz="2400" dirty="0"/>
              <a:t>计算方法：特征因子分值类似于 </a:t>
            </a:r>
            <a:r>
              <a:rPr lang="en-US" altLang="zh-CN" sz="2400" dirty="0"/>
              <a:t>SIR</a:t>
            </a:r>
            <a:r>
              <a:rPr lang="zh-CN" altLang="en-US" sz="2400" dirty="0"/>
              <a:t>，来自于知名期刊的引文所分配的分值较高。特征因子分值以 </a:t>
            </a:r>
            <a:r>
              <a:rPr lang="en-US" altLang="zh-CN" sz="2400" dirty="0"/>
              <a:t>5 </a:t>
            </a:r>
            <a:r>
              <a:rPr lang="zh-CN" altLang="en-US" sz="2400" dirty="0"/>
              <a:t>年为周期进行计算。最重要的是，特征因子分值还建立研究者针对各期刊所花费时间的数学模型。论文影响分值类似于影响因子，但论文影响分值利用特征因子分值进行计算，因此其计算结果比影响因子的可信度更高。</a:t>
            </a:r>
          </a:p>
          <a:p>
            <a:r>
              <a:rPr lang="zh-CN" altLang="en-US" sz="2400" dirty="0"/>
              <a:t>优点：有证据表明，相较影响因子，特征因子分值和论文影响分值是衡量期刊知名度的更可靠指标</a:t>
            </a:r>
            <a:r>
              <a:rPr lang="zh-CN" altLang="en-US" sz="2400" dirty="0" smtClean="0"/>
              <a:t>。</a:t>
            </a:r>
            <a:endParaRPr lang="zh-CN" altLang="en-US" sz="2400" dirty="0"/>
          </a:p>
        </p:txBody>
      </p:sp>
    </p:spTree>
    <p:extLst>
      <p:ext uri="{BB962C8B-B14F-4D97-AF65-F5344CB8AC3E}">
        <p14:creationId xmlns:p14="http://schemas.microsoft.com/office/powerpoint/2010/main" val="388795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dirty="0" smtClean="0"/>
              <a:t>一、任务导向</a:t>
            </a:r>
            <a:endParaRPr lang="en-US" dirty="0"/>
          </a:p>
        </p:txBody>
      </p:sp>
      <p:sp>
        <p:nvSpPr>
          <p:cNvPr id="3" name="Content Placeholder 2"/>
          <p:cNvSpPr>
            <a:spLocks noGrp="1"/>
          </p:cNvSpPr>
          <p:nvPr>
            <p:ph sz="quarter" idx="13"/>
          </p:nvPr>
        </p:nvSpPr>
        <p:spPr>
          <a:xfrm>
            <a:off x="914400" y="1986092"/>
            <a:ext cx="10363826" cy="4700458"/>
          </a:xfrm>
        </p:spPr>
        <p:txBody>
          <a:bodyPr>
            <a:noAutofit/>
          </a:bodyPr>
          <a:lstStyle/>
          <a:p>
            <a:r>
              <a:rPr lang="zh-CN" altLang="en-US" sz="2400" dirty="0" smtClean="0"/>
              <a:t>定义社区</a:t>
            </a:r>
          </a:p>
          <a:p>
            <a:r>
              <a:rPr lang="zh-CN" altLang="en-US" sz="2400" dirty="0" smtClean="0"/>
              <a:t>分析社区</a:t>
            </a:r>
            <a:r>
              <a:rPr lang="zh-CN" altLang="en-US" sz="2400" dirty="0"/>
              <a:t>影响力的构成要素</a:t>
            </a:r>
            <a:r>
              <a:rPr lang="en-US" sz="2400" dirty="0"/>
              <a:t> </a:t>
            </a:r>
            <a:endParaRPr lang="zh-CN" altLang="en-US" sz="2400" dirty="0" smtClean="0"/>
          </a:p>
          <a:p>
            <a:r>
              <a:rPr lang="zh-CN" altLang="en-US" sz="2400" dirty="0"/>
              <a:t>提出衡量社区影响力的指标 </a:t>
            </a:r>
            <a:endParaRPr lang="zh-CN" altLang="en-US" sz="2400" dirty="0" smtClean="0"/>
          </a:p>
          <a:p>
            <a:r>
              <a:rPr lang="zh-CN" altLang="en-US" sz="2400" dirty="0"/>
              <a:t>建立影响力评估要素模型 </a:t>
            </a:r>
            <a:endParaRPr lang="zh-CN" altLang="en-US" sz="2400" dirty="0" smtClean="0"/>
          </a:p>
          <a:p>
            <a:r>
              <a:rPr lang="zh-CN" altLang="en-US" sz="2400" dirty="0" smtClean="0"/>
              <a:t>理解</a:t>
            </a:r>
            <a:r>
              <a:rPr lang="en-US" altLang="zh-CN" sz="2400" dirty="0" smtClean="0"/>
              <a:t>DBLP</a:t>
            </a:r>
            <a:r>
              <a:rPr lang="zh-CN" altLang="en-US" sz="2400" dirty="0" smtClean="0"/>
              <a:t>数据集</a:t>
            </a:r>
          </a:p>
          <a:p>
            <a:r>
              <a:rPr lang="zh-CN" altLang="en-US" sz="2400" dirty="0" smtClean="0"/>
              <a:t>构建</a:t>
            </a:r>
            <a:r>
              <a:rPr lang="zh-CN" altLang="en-US" sz="2400" dirty="0"/>
              <a:t>作者合作网络 </a:t>
            </a:r>
            <a:endParaRPr lang="zh-CN" altLang="en-US" sz="2400" dirty="0" smtClean="0"/>
          </a:p>
          <a:p>
            <a:r>
              <a:rPr lang="zh-CN" altLang="en-US" sz="2400" dirty="0" smtClean="0"/>
              <a:t>评估社区影响力</a:t>
            </a:r>
          </a:p>
          <a:p>
            <a:r>
              <a:rPr lang="zh-CN" altLang="en-US" sz="2400" dirty="0" smtClean="0"/>
              <a:t>与权威结论比较论证</a:t>
            </a:r>
          </a:p>
          <a:p>
            <a:endParaRPr lang="en-US" sz="2400" dirty="0"/>
          </a:p>
        </p:txBody>
      </p:sp>
    </p:spTree>
    <p:extLst>
      <p:ext uri="{BB962C8B-B14F-4D97-AF65-F5344CB8AC3E}">
        <p14:creationId xmlns:p14="http://schemas.microsoft.com/office/powerpoint/2010/main" val="2100779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dirty="0" smtClean="0"/>
              <a:t>二、任务导向图</a:t>
            </a:r>
            <a:endParaRPr lang="en-US" dirty="0"/>
          </a:p>
        </p:txBody>
      </p:sp>
      <p:graphicFrame>
        <p:nvGraphicFramePr>
          <p:cNvPr id="4" name="Diagram 3"/>
          <p:cNvGraphicFramePr/>
          <p:nvPr>
            <p:extLst>
              <p:ext uri="{D42A27DB-BD31-4B8C-83A1-F6EECF244321}">
                <p14:modId xmlns:p14="http://schemas.microsoft.com/office/powerpoint/2010/main" val="1802676184"/>
              </p:ext>
            </p:extLst>
          </p:nvPr>
        </p:nvGraphicFramePr>
        <p:xfrm>
          <a:off x="0" y="1671704"/>
          <a:ext cx="5915025" cy="2843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966221112"/>
              </p:ext>
            </p:extLst>
          </p:nvPr>
        </p:nvGraphicFramePr>
        <p:xfrm>
          <a:off x="1946275" y="3700989"/>
          <a:ext cx="3968750" cy="24041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355775607"/>
              </p:ext>
            </p:extLst>
          </p:nvPr>
        </p:nvGraphicFramePr>
        <p:xfrm>
          <a:off x="5915025" y="2614614"/>
          <a:ext cx="6276975" cy="275682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Curved Connector 7"/>
          <p:cNvCxnSpPr/>
          <p:nvPr/>
        </p:nvCxnSpPr>
        <p:spPr>
          <a:xfrm rot="16200000" flipH="1">
            <a:off x="1364456" y="3636168"/>
            <a:ext cx="971550" cy="78581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a:off x="2957514" y="3543301"/>
            <a:ext cx="1332266" cy="97154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16200000" flipH="1">
            <a:off x="4366376" y="3814720"/>
            <a:ext cx="971555" cy="428707"/>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16200000" flipH="1">
            <a:off x="2257424" y="3680618"/>
            <a:ext cx="971555" cy="69691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363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dirty="0" smtClean="0"/>
              <a:t>三、完成具体的工作</a:t>
            </a:r>
            <a:endParaRPr lang="en-US" dirty="0"/>
          </a:p>
        </p:txBody>
      </p:sp>
      <p:sp>
        <p:nvSpPr>
          <p:cNvPr id="3" name="Content Placeholder 2"/>
          <p:cNvSpPr txBox="1">
            <a:spLocks/>
          </p:cNvSpPr>
          <p:nvPr/>
        </p:nvSpPr>
        <p:spPr>
          <a:xfrm>
            <a:off x="913774" y="2367092"/>
            <a:ext cx="10363826" cy="3424107"/>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indent="-457200">
              <a:buFont typeface="+mj-lt"/>
              <a:buAutoNum type="arabicPeriod"/>
            </a:pPr>
            <a:r>
              <a:rPr lang="zh-CN" altLang="en-US" dirty="0" smtClean="0"/>
              <a:t>定义社区</a:t>
            </a:r>
          </a:p>
          <a:p>
            <a:pPr marL="457200" indent="-457200">
              <a:buFont typeface="+mj-lt"/>
              <a:buAutoNum type="arabicPeriod"/>
            </a:pPr>
            <a:r>
              <a:rPr lang="zh-CN" altLang="en-US" dirty="0" smtClean="0"/>
              <a:t>理解</a:t>
            </a:r>
            <a:r>
              <a:rPr lang="en-US" altLang="zh-CN" dirty="0" smtClean="0"/>
              <a:t>DBLP</a:t>
            </a:r>
            <a:r>
              <a:rPr lang="zh-CN" altLang="en-US" dirty="0" smtClean="0"/>
              <a:t>数据集</a:t>
            </a:r>
          </a:p>
          <a:p>
            <a:pPr marL="457200" indent="-457200">
              <a:buFont typeface="+mj-lt"/>
              <a:buAutoNum type="arabicPeriod"/>
            </a:pPr>
            <a:r>
              <a:rPr lang="zh-CN" altLang="en-US" dirty="0"/>
              <a:t>分析社区影响力的构成要素</a:t>
            </a:r>
            <a:r>
              <a:rPr lang="en-US" dirty="0"/>
              <a:t> </a:t>
            </a:r>
            <a:endParaRPr lang="zh-CN" altLang="en-US" dirty="0"/>
          </a:p>
          <a:p>
            <a:pPr marL="0" indent="0">
              <a:buNone/>
            </a:pPr>
            <a:endParaRPr lang="zh-CN" altLang="en-US" dirty="0" smtClean="0"/>
          </a:p>
          <a:p>
            <a:endParaRPr lang="en-US" dirty="0"/>
          </a:p>
        </p:txBody>
      </p:sp>
    </p:spTree>
    <p:extLst>
      <p:ext uri="{BB962C8B-B14F-4D97-AF65-F5344CB8AC3E}">
        <p14:creationId xmlns:p14="http://schemas.microsoft.com/office/powerpoint/2010/main" val="1981714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smtClean="0"/>
              <a:t>1.</a:t>
            </a:r>
            <a:r>
              <a:rPr lang="zh-CN" altLang="en-US" dirty="0"/>
              <a:t>定义社区</a:t>
            </a:r>
          </a:p>
          <a:p>
            <a:pPr algn="l"/>
            <a:endParaRPr lang="en-US" dirty="0"/>
          </a:p>
        </p:txBody>
      </p:sp>
      <p:sp>
        <p:nvSpPr>
          <p:cNvPr id="4" name="Rectangle 3"/>
          <p:cNvSpPr/>
          <p:nvPr/>
        </p:nvSpPr>
        <p:spPr>
          <a:xfrm>
            <a:off x="1190625" y="1416605"/>
            <a:ext cx="8839199" cy="5016758"/>
          </a:xfrm>
          <a:prstGeom prst="rect">
            <a:avLst/>
          </a:prstGeom>
        </p:spPr>
        <p:txBody>
          <a:bodyPr wrap="square">
            <a:spAutoFit/>
          </a:bodyPr>
          <a:lstStyle/>
          <a:p>
            <a:r>
              <a:rPr lang="zh-CN" altLang="en-US" sz="2400" dirty="0" smtClean="0"/>
              <a:t>	社区</a:t>
            </a:r>
            <a:r>
              <a:rPr lang="zh-CN" altLang="en-US" sz="2400" dirty="0"/>
              <a:t>是若干社会群体或社会组织聚集在某一个领域里所形成的一个生活上相互关联的大集体，是社会有机体最基本的内容，是宏观社会的缩影</a:t>
            </a:r>
            <a:r>
              <a:rPr lang="zh-CN" altLang="en-US" sz="2400" dirty="0" smtClean="0"/>
              <a:t>。</a:t>
            </a:r>
          </a:p>
          <a:p>
            <a:endParaRPr lang="zh-CN" altLang="en-US" sz="2400" dirty="0" smtClean="0"/>
          </a:p>
          <a:p>
            <a:r>
              <a:rPr lang="zh-CN" altLang="en-US" sz="2400" dirty="0" smtClean="0"/>
              <a:t>	尽管</a:t>
            </a:r>
            <a:r>
              <a:rPr lang="zh-CN" altLang="en-US" sz="2400" dirty="0"/>
              <a:t>社会学家对社区下的定义各不相同，在构成社区的基本要素上认识还是基本一致的，普遍认为一个社区应该包括一定数量的人口、一定范围的地域、一定规模的设施、一定特征的文化、一定类型的组织。社区就是这样一个“聚居在一定地域范围内的人们所组成的社会生活共同体”。</a:t>
            </a:r>
          </a:p>
          <a:p>
            <a:endParaRPr lang="zh-CN" altLang="en-US" sz="2400" dirty="0"/>
          </a:p>
          <a:p>
            <a:r>
              <a:rPr lang="zh-CN" altLang="en-US" sz="2400" dirty="0" smtClean="0"/>
              <a:t>	而我们研究的目标是学术上的社区。</a:t>
            </a:r>
          </a:p>
          <a:p>
            <a:endParaRPr lang="zh-CN" altLang="en-US" sz="3200" dirty="0" smtClean="0"/>
          </a:p>
          <a:p>
            <a:endParaRPr lang="en-US" sz="2400" dirty="0"/>
          </a:p>
        </p:txBody>
      </p:sp>
    </p:spTree>
    <p:extLst>
      <p:ext uri="{BB962C8B-B14F-4D97-AF65-F5344CB8AC3E}">
        <p14:creationId xmlns:p14="http://schemas.microsoft.com/office/powerpoint/2010/main" val="878518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a:t>1.1</a:t>
            </a:r>
            <a:r>
              <a:rPr lang="zh-CN" altLang="en-US" dirty="0"/>
              <a:t> 根据主题划分社区</a:t>
            </a:r>
          </a:p>
        </p:txBody>
      </p:sp>
      <p:sp>
        <p:nvSpPr>
          <p:cNvPr id="4" name="Rectangle 3"/>
          <p:cNvSpPr/>
          <p:nvPr/>
        </p:nvSpPr>
        <p:spPr>
          <a:xfrm>
            <a:off x="1190625" y="1416605"/>
            <a:ext cx="8839199" cy="6001643"/>
          </a:xfrm>
          <a:prstGeom prst="rect">
            <a:avLst/>
          </a:prstGeom>
        </p:spPr>
        <p:txBody>
          <a:bodyPr wrap="square">
            <a:spAutoFit/>
          </a:bodyPr>
          <a:lstStyle/>
          <a:p>
            <a:r>
              <a:rPr lang="en-US" altLang="zh-CN" sz="2400" dirty="0" smtClean="0"/>
              <a:t>《</a:t>
            </a:r>
            <a:r>
              <a:rPr lang="zh-CN" altLang="en-US" sz="2400" dirty="0"/>
              <a:t>基于主题的学术社区发现算法</a:t>
            </a:r>
            <a:r>
              <a:rPr lang="en-US" altLang="zh-CN" sz="2400" dirty="0"/>
              <a:t>》</a:t>
            </a:r>
          </a:p>
          <a:p>
            <a:r>
              <a:rPr lang="zh-CN" altLang="en-US" sz="2400" dirty="0"/>
              <a:t>每个社区</a:t>
            </a:r>
            <a:r>
              <a:rPr lang="zh-CN" altLang="en-US" sz="2400" dirty="0" smtClean="0"/>
              <a:t>内部</a:t>
            </a:r>
            <a:r>
              <a:rPr lang="en-US" altLang="zh-CN" sz="2400" dirty="0"/>
              <a:t>《</a:t>
            </a:r>
            <a:r>
              <a:rPr lang="zh-CN" altLang="en-US" sz="2400" dirty="0"/>
              <a:t>基于主题的学术社区发现算法</a:t>
            </a:r>
            <a:r>
              <a:rPr lang="en-US" altLang="zh-CN" sz="2400" dirty="0"/>
              <a:t>》</a:t>
            </a:r>
            <a:endParaRPr lang="zh-CN" altLang="en-US" sz="2400" dirty="0"/>
          </a:p>
          <a:p>
            <a:r>
              <a:rPr lang="zh-CN" altLang="en-US" sz="2400" dirty="0"/>
              <a:t>每个社区内部的节点相对非常紧密，但各个社区之间的连接却比较稀疏。</a:t>
            </a:r>
          </a:p>
          <a:p>
            <a:r>
              <a:rPr lang="zh-CN" altLang="en-US" sz="2400" dirty="0" smtClean="0"/>
              <a:t>的</a:t>
            </a:r>
            <a:r>
              <a:rPr lang="zh-CN" altLang="en-US" sz="2400" dirty="0"/>
              <a:t>节点相对非常紧密，但各个社区之间的连接却比较稀疏</a:t>
            </a:r>
            <a:r>
              <a:rPr lang="zh-CN" altLang="en-US" sz="2400" dirty="0" smtClean="0"/>
              <a:t>。</a:t>
            </a:r>
          </a:p>
          <a:p>
            <a:endParaRPr lang="zh-CN" altLang="en-US" sz="2800" dirty="0" smtClean="0"/>
          </a:p>
          <a:p>
            <a:r>
              <a:rPr lang="en-US" altLang="zh-CN" sz="2400" dirty="0" smtClean="0"/>
              <a:t>GN</a:t>
            </a:r>
            <a:r>
              <a:rPr lang="zh-CN" altLang="en-US" sz="2400" dirty="0" smtClean="0"/>
              <a:t>算法获得社区：</a:t>
            </a:r>
          </a:p>
          <a:p>
            <a:r>
              <a:rPr lang="en-US" altLang="zh-CN" sz="2400" dirty="0" smtClean="0"/>
              <a:t>1.</a:t>
            </a:r>
            <a:r>
              <a:rPr lang="zh-CN" altLang="en-US" sz="2400" dirty="0" smtClean="0"/>
              <a:t>计算网络中所有边的介数</a:t>
            </a:r>
          </a:p>
          <a:p>
            <a:r>
              <a:rPr lang="en-US" altLang="zh-CN" sz="2400" dirty="0" smtClean="0"/>
              <a:t>2.</a:t>
            </a:r>
            <a:r>
              <a:rPr lang="zh-CN" altLang="en-US" sz="2400" dirty="0" smtClean="0"/>
              <a:t>去除所有边中介数最大的</a:t>
            </a:r>
          </a:p>
          <a:p>
            <a:r>
              <a:rPr lang="en-US" altLang="zh-CN" sz="2400" dirty="0" smtClean="0"/>
              <a:t>3.</a:t>
            </a:r>
            <a:r>
              <a:rPr lang="zh-CN" altLang="en-US" sz="2400" dirty="0" smtClean="0"/>
              <a:t>重复（</a:t>
            </a:r>
            <a:r>
              <a:rPr lang="en-US" altLang="zh-CN" sz="2400" dirty="0" smtClean="0"/>
              <a:t>2</a:t>
            </a:r>
            <a:r>
              <a:rPr lang="zh-CN" altLang="en-US" sz="2400" dirty="0" smtClean="0"/>
              <a:t>）直到得到社区为止</a:t>
            </a:r>
          </a:p>
          <a:p>
            <a:endParaRPr lang="zh-CN" altLang="en-US" sz="2400" dirty="0"/>
          </a:p>
          <a:p>
            <a:r>
              <a:rPr lang="zh-CN" altLang="en-US" sz="2400" b="1" dirty="0" smtClean="0"/>
              <a:t>需要知道社区数量这个前提。</a:t>
            </a:r>
          </a:p>
          <a:p>
            <a:r>
              <a:rPr lang="zh-CN" altLang="en-US" sz="2400" b="1" dirty="0"/>
              <a:t>作者和社区的关系：一个</a:t>
            </a:r>
            <a:r>
              <a:rPr lang="zh-CN" altLang="en-US" sz="2400" b="1" dirty="0" smtClean="0"/>
              <a:t>作者只属于一个</a:t>
            </a:r>
            <a:r>
              <a:rPr lang="zh-CN" altLang="en-US" sz="2400" b="1" dirty="0"/>
              <a:t>社区</a:t>
            </a:r>
          </a:p>
          <a:p>
            <a:r>
              <a:rPr lang="zh-CN" altLang="en-US" sz="2400" b="1" dirty="0"/>
              <a:t>期刊会议和社区的关系</a:t>
            </a:r>
            <a:r>
              <a:rPr lang="zh-CN" altLang="en-US" sz="2400" b="1" dirty="0" smtClean="0"/>
              <a:t>：期刊会议与社区关系不固定</a:t>
            </a:r>
            <a:endParaRPr lang="zh-CN" altLang="en-US" sz="2400" b="1" dirty="0"/>
          </a:p>
          <a:p>
            <a:endParaRPr lang="zh-CN" altLang="en-US" sz="2400" dirty="0" smtClean="0"/>
          </a:p>
          <a:p>
            <a:endParaRPr lang="en-US" sz="2000" dirty="0"/>
          </a:p>
        </p:txBody>
      </p:sp>
    </p:spTree>
    <p:extLst>
      <p:ext uri="{BB962C8B-B14F-4D97-AF65-F5344CB8AC3E}">
        <p14:creationId xmlns:p14="http://schemas.microsoft.com/office/powerpoint/2010/main" val="584864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a:t>1.2</a:t>
            </a:r>
            <a:r>
              <a:rPr lang="zh-CN" altLang="en-US" dirty="0"/>
              <a:t> 根据期刊会议划分社区</a:t>
            </a:r>
          </a:p>
        </p:txBody>
      </p:sp>
      <p:sp>
        <p:nvSpPr>
          <p:cNvPr id="4" name="Rectangle 3"/>
          <p:cNvSpPr/>
          <p:nvPr/>
        </p:nvSpPr>
        <p:spPr>
          <a:xfrm>
            <a:off x="1190625" y="1416605"/>
            <a:ext cx="8839199" cy="1569660"/>
          </a:xfrm>
          <a:prstGeom prst="rect">
            <a:avLst/>
          </a:prstGeom>
        </p:spPr>
        <p:txBody>
          <a:bodyPr wrap="square">
            <a:spAutoFit/>
          </a:bodyPr>
          <a:lstStyle/>
          <a:p>
            <a:r>
              <a:rPr lang="zh-CN" altLang="en-US" sz="2400" dirty="0" smtClean="0"/>
              <a:t>直接将每个会议和期刊划分为一个个社区。</a:t>
            </a:r>
          </a:p>
          <a:p>
            <a:endParaRPr lang="zh-CN" altLang="en-US" sz="2400" dirty="0"/>
          </a:p>
          <a:p>
            <a:r>
              <a:rPr lang="zh-CN" altLang="en-US" sz="2400" dirty="0" smtClean="0"/>
              <a:t>作者和社区的关系：一个作者可以属于多个社区</a:t>
            </a:r>
          </a:p>
          <a:p>
            <a:r>
              <a:rPr lang="zh-CN" altLang="en-US" sz="2400" dirty="0" smtClean="0"/>
              <a:t>期刊会议和社区的关系：一一对应</a:t>
            </a:r>
          </a:p>
        </p:txBody>
      </p:sp>
    </p:spTree>
    <p:extLst>
      <p:ext uri="{BB962C8B-B14F-4D97-AF65-F5344CB8AC3E}">
        <p14:creationId xmlns:p14="http://schemas.microsoft.com/office/powerpoint/2010/main" val="1149553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a:t>2</a:t>
            </a:r>
            <a:r>
              <a:rPr lang="en-US" altLang="zh-CN" dirty="0" smtClean="0"/>
              <a:t>.</a:t>
            </a:r>
            <a:r>
              <a:rPr lang="zh-CN" altLang="en-US" dirty="0" smtClean="0"/>
              <a:t> 理解</a:t>
            </a:r>
            <a:r>
              <a:rPr lang="en-US" altLang="zh-CN" dirty="0" smtClean="0"/>
              <a:t>DBLP</a:t>
            </a:r>
            <a:r>
              <a:rPr lang="zh-CN" altLang="en-US" dirty="0" smtClean="0"/>
              <a:t>数据集</a:t>
            </a:r>
            <a:endParaRPr lang="zh-CN" altLang="en-US" dirty="0"/>
          </a:p>
          <a:p>
            <a:pPr algn="l"/>
            <a:endParaRPr lang="en-US" dirty="0"/>
          </a:p>
        </p:txBody>
      </p:sp>
      <p:sp>
        <p:nvSpPr>
          <p:cNvPr id="4" name="Rectangle 3"/>
          <p:cNvSpPr/>
          <p:nvPr/>
        </p:nvSpPr>
        <p:spPr>
          <a:xfrm>
            <a:off x="1190625" y="1416605"/>
            <a:ext cx="8839199" cy="5262979"/>
          </a:xfrm>
          <a:prstGeom prst="rect">
            <a:avLst/>
          </a:prstGeom>
        </p:spPr>
        <p:txBody>
          <a:bodyPr wrap="square">
            <a:spAutoFit/>
          </a:bodyPr>
          <a:lstStyle/>
          <a:p>
            <a:r>
              <a:rPr lang="en-US" altLang="zh-CN" sz="2400" dirty="0"/>
              <a:t>DBLP</a:t>
            </a:r>
            <a:r>
              <a:rPr lang="zh-CN" altLang="en-US" sz="2400" dirty="0"/>
              <a:t>（外文名：</a:t>
            </a:r>
            <a:r>
              <a:rPr lang="en-US" altLang="zh-CN" sz="2400" dirty="0"/>
              <a:t>Computer Science Bibliography</a:t>
            </a:r>
            <a:r>
              <a:rPr lang="zh-CN" altLang="en-US" sz="2400" dirty="0"/>
              <a:t>）</a:t>
            </a:r>
          </a:p>
          <a:p>
            <a:r>
              <a:rPr lang="en-US" altLang="zh-CN" sz="2400" dirty="0"/>
              <a:t>DBLP</a:t>
            </a:r>
            <a:r>
              <a:rPr lang="zh-CN" altLang="en-US" sz="2400" dirty="0"/>
              <a:t>是计算机领域内对研究成果以作者为核心的一个计算机类英文文献的集成数据库系统。按年代列出了作者的科研成果。包括国际期刊和会议等公开发表的论文。</a:t>
            </a:r>
            <a:r>
              <a:rPr lang="en-US" altLang="zh-CN" sz="2400" dirty="0"/>
              <a:t>DBLP</a:t>
            </a:r>
            <a:r>
              <a:rPr lang="zh-CN" altLang="en-US" sz="2400" dirty="0"/>
              <a:t>没有提供对中文文献的收录和检索功能，国内的权威期刊集重要会议的论文缺乏一个类似的集成检索系统。</a:t>
            </a:r>
            <a:r>
              <a:rPr lang="en-US" altLang="zh-CN" sz="2400" dirty="0"/>
              <a:t>DBLP</a:t>
            </a:r>
            <a:r>
              <a:rPr lang="zh-CN" altLang="en-US" sz="2400" dirty="0"/>
              <a:t>所收录的期刊和会议论文质量较高，</a:t>
            </a:r>
            <a:r>
              <a:rPr lang="en-US" altLang="zh-CN" sz="2400" dirty="0"/>
              <a:t>DBLP</a:t>
            </a:r>
            <a:r>
              <a:rPr lang="zh-CN" altLang="en-US" sz="2400" dirty="0"/>
              <a:t>的文献更新速度很快，很好的反应了国外学术研究的前沿方向。</a:t>
            </a:r>
          </a:p>
          <a:p>
            <a:endParaRPr lang="zh-CN" altLang="en-US" sz="2400" dirty="0" smtClean="0"/>
          </a:p>
          <a:p>
            <a:r>
              <a:rPr lang="en-US" sz="2400" dirty="0"/>
              <a:t>DBLP</a:t>
            </a:r>
            <a:r>
              <a:rPr lang="zh-CN" altLang="en-US" sz="2400" dirty="0" smtClean="0"/>
              <a:t>使用</a:t>
            </a:r>
            <a:r>
              <a:rPr lang="en-US" sz="2400" dirty="0" smtClean="0"/>
              <a:t>XML</a:t>
            </a:r>
            <a:r>
              <a:rPr lang="zh-CN" altLang="en-US" sz="2400" dirty="0" smtClean="0"/>
              <a:t>储存元</a:t>
            </a:r>
            <a:r>
              <a:rPr lang="zh-CN" altLang="en-US" sz="2400" dirty="0"/>
              <a:t>数据</a:t>
            </a:r>
            <a:r>
              <a:rPr lang="zh-CN" altLang="en-US" sz="2400" dirty="0" smtClean="0"/>
              <a:t>。</a:t>
            </a:r>
            <a:endParaRPr lang="en-US" sz="2400" dirty="0"/>
          </a:p>
          <a:p>
            <a:r>
              <a:rPr lang="en-US" sz="2400" dirty="0"/>
              <a:t>Publications: 3273360</a:t>
            </a:r>
          </a:p>
          <a:p>
            <a:r>
              <a:rPr lang="en-US" sz="2400" dirty="0"/>
              <a:t>Authors: 1692763</a:t>
            </a:r>
          </a:p>
          <a:p>
            <a:r>
              <a:rPr lang="en-US" sz="2400" dirty="0"/>
              <a:t>Conferences: 4629</a:t>
            </a:r>
          </a:p>
          <a:p>
            <a:r>
              <a:rPr lang="en-US" sz="2400" dirty="0"/>
              <a:t>Journals: 1465 </a:t>
            </a:r>
          </a:p>
        </p:txBody>
      </p:sp>
    </p:spTree>
    <p:extLst>
      <p:ext uri="{BB962C8B-B14F-4D97-AF65-F5344CB8AC3E}">
        <p14:creationId xmlns:p14="http://schemas.microsoft.com/office/powerpoint/2010/main" val="93396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3775" y="618517"/>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dirty="0"/>
              <a:t>2</a:t>
            </a:r>
            <a:r>
              <a:rPr lang="en-US" altLang="zh-CN" dirty="0" smtClean="0"/>
              <a:t>.</a:t>
            </a:r>
            <a:r>
              <a:rPr lang="zh-CN" altLang="en-US" dirty="0" smtClean="0"/>
              <a:t> 理解</a:t>
            </a:r>
            <a:r>
              <a:rPr lang="en-US" altLang="zh-CN" dirty="0" smtClean="0"/>
              <a:t>DBLP</a:t>
            </a:r>
            <a:r>
              <a:rPr lang="zh-CN" altLang="en-US" dirty="0" smtClean="0"/>
              <a:t>数据集</a:t>
            </a:r>
            <a:endParaRPr lang="zh-CN" altLang="en-US" dirty="0"/>
          </a:p>
          <a:p>
            <a:pPr algn="l"/>
            <a:endParaRPr lang="en-US" dirty="0"/>
          </a:p>
        </p:txBody>
      </p:sp>
      <p:sp>
        <p:nvSpPr>
          <p:cNvPr id="4" name="Rectangle 3"/>
          <p:cNvSpPr/>
          <p:nvPr/>
        </p:nvSpPr>
        <p:spPr>
          <a:xfrm>
            <a:off x="1190625" y="1416605"/>
            <a:ext cx="11134725" cy="4893647"/>
          </a:xfrm>
          <a:prstGeom prst="rect">
            <a:avLst/>
          </a:prstGeom>
        </p:spPr>
        <p:txBody>
          <a:bodyPr wrap="square">
            <a:spAutoFit/>
          </a:bodyPr>
          <a:lstStyle/>
          <a:p>
            <a:r>
              <a:rPr lang="en-US" altLang="zh-CN" sz="2400" dirty="0"/>
              <a:t>&lt;article key="journals/</a:t>
            </a:r>
            <a:r>
              <a:rPr lang="en-US" altLang="zh-CN" sz="2400" dirty="0" err="1"/>
              <a:t>cacm</a:t>
            </a:r>
            <a:r>
              <a:rPr lang="en-US" altLang="zh-CN" sz="2400" dirty="0"/>
              <a:t>/Szalay08" </a:t>
            </a:r>
            <a:r>
              <a:rPr lang="en-US" altLang="zh-CN" sz="2400" dirty="0" err="1"/>
              <a:t>mdate</a:t>
            </a:r>
            <a:r>
              <a:rPr lang="en-US" altLang="zh-CN" sz="2400" dirty="0"/>
              <a:t>="2008-11-03"&gt; </a:t>
            </a:r>
          </a:p>
          <a:p>
            <a:r>
              <a:rPr lang="en-US" altLang="zh-CN" sz="2400" dirty="0"/>
              <a:t>&lt;author&gt;Alexander S. </a:t>
            </a:r>
            <a:r>
              <a:rPr lang="en-US" altLang="zh-CN" sz="2400" dirty="0" err="1"/>
              <a:t>Szalay</a:t>
            </a:r>
            <a:r>
              <a:rPr lang="en-US" altLang="zh-CN" sz="2400" dirty="0"/>
              <a:t>&lt;/author&gt; </a:t>
            </a:r>
            <a:endParaRPr lang="zh-CN" altLang="en-US" sz="2400" dirty="0" smtClean="0"/>
          </a:p>
          <a:p>
            <a:r>
              <a:rPr lang="en-US" altLang="zh-CN" sz="2400" dirty="0" smtClean="0"/>
              <a:t>&lt;</a:t>
            </a:r>
            <a:r>
              <a:rPr lang="en-US" altLang="zh-CN" sz="2400" dirty="0"/>
              <a:t>title&gt;Jim Gray, astronomer.&lt;/title&gt; </a:t>
            </a:r>
            <a:endParaRPr lang="zh-CN" altLang="en-US" sz="2400" dirty="0" smtClean="0"/>
          </a:p>
          <a:p>
            <a:r>
              <a:rPr lang="en-US" altLang="zh-CN" sz="2400" dirty="0" smtClean="0"/>
              <a:t>&lt;</a:t>
            </a:r>
            <a:r>
              <a:rPr lang="en-US" altLang="zh-CN" sz="2400" dirty="0"/>
              <a:t>pages&gt;58-65&lt;/pages&gt; </a:t>
            </a:r>
            <a:endParaRPr lang="zh-CN" altLang="en-US" sz="2400" dirty="0" smtClean="0"/>
          </a:p>
          <a:p>
            <a:r>
              <a:rPr lang="en-US" altLang="zh-CN" sz="2400" dirty="0" smtClean="0"/>
              <a:t>&lt;</a:t>
            </a:r>
            <a:r>
              <a:rPr lang="en-US" altLang="zh-CN" sz="2400" dirty="0"/>
              <a:t>year&gt;2008&lt;/year&gt; </a:t>
            </a:r>
            <a:endParaRPr lang="zh-CN" altLang="en-US" sz="2400" dirty="0" smtClean="0"/>
          </a:p>
          <a:p>
            <a:r>
              <a:rPr lang="en-US" altLang="zh-CN" sz="2400" dirty="0" smtClean="0"/>
              <a:t>&lt;</a:t>
            </a:r>
            <a:r>
              <a:rPr lang="en-US" altLang="zh-CN" sz="2400" dirty="0"/>
              <a:t>volume&gt;51&lt;/volume&gt; </a:t>
            </a:r>
            <a:endParaRPr lang="zh-CN" altLang="en-US" sz="2400" dirty="0" smtClean="0"/>
          </a:p>
          <a:p>
            <a:r>
              <a:rPr lang="en-US" altLang="zh-CN" sz="2400" dirty="0" smtClean="0"/>
              <a:t>&lt;</a:t>
            </a:r>
            <a:r>
              <a:rPr lang="en-US" altLang="zh-CN" sz="2400" dirty="0"/>
              <a:t>journal&gt;</a:t>
            </a:r>
            <a:r>
              <a:rPr lang="en-US" altLang="zh-CN" sz="2400" dirty="0" err="1"/>
              <a:t>Commun</a:t>
            </a:r>
            <a:r>
              <a:rPr lang="en-US" altLang="zh-CN" sz="2400" dirty="0"/>
              <a:t>. ACM&lt;/journal&gt; </a:t>
            </a:r>
            <a:endParaRPr lang="zh-CN" altLang="en-US" sz="2400" dirty="0"/>
          </a:p>
          <a:p>
            <a:r>
              <a:rPr lang="en-US" altLang="zh-CN" sz="2400" dirty="0" smtClean="0"/>
              <a:t>&lt;</a:t>
            </a:r>
            <a:r>
              <a:rPr lang="en-US" altLang="zh-CN" sz="2400" dirty="0"/>
              <a:t>number&gt;11&lt;/number&gt; </a:t>
            </a:r>
            <a:endParaRPr lang="zh-CN" altLang="en-US" sz="2400" dirty="0" smtClean="0"/>
          </a:p>
          <a:p>
            <a:r>
              <a:rPr lang="en-US" altLang="zh-CN" sz="2400" dirty="0" smtClean="0"/>
              <a:t>&lt;</a:t>
            </a:r>
            <a:r>
              <a:rPr lang="en-US" altLang="zh-CN" sz="2400" dirty="0" err="1"/>
              <a:t>ee</a:t>
            </a:r>
            <a:r>
              <a:rPr lang="en-US" altLang="zh-CN" sz="2400" dirty="0"/>
              <a:t>&gt;http://</a:t>
            </a:r>
            <a:r>
              <a:rPr lang="en-US" altLang="zh-CN" sz="2400" dirty="0" err="1"/>
              <a:t>doi.acm.org</a:t>
            </a:r>
            <a:r>
              <a:rPr lang="en-US" altLang="zh-CN" sz="2400" dirty="0"/>
              <a:t>/10.1145/ </a:t>
            </a:r>
            <a:r>
              <a:rPr lang="en-US" altLang="zh-CN" sz="2400" dirty="0" smtClean="0"/>
              <a:t>1400214.1400231</a:t>
            </a:r>
            <a:r>
              <a:rPr lang="en-US" altLang="zh-CN" sz="2400" dirty="0"/>
              <a:t>&lt;/</a:t>
            </a:r>
            <a:r>
              <a:rPr lang="en-US" altLang="zh-CN" sz="2400" dirty="0" err="1"/>
              <a:t>ee</a:t>
            </a:r>
            <a:r>
              <a:rPr lang="en-US" altLang="zh-CN" sz="2400" dirty="0"/>
              <a:t>&gt; </a:t>
            </a:r>
            <a:endParaRPr lang="zh-CN" altLang="en-US" sz="2400" dirty="0" smtClean="0"/>
          </a:p>
          <a:p>
            <a:r>
              <a:rPr lang="en-US" altLang="zh-CN" sz="2400" dirty="0" smtClean="0"/>
              <a:t>&lt;</a:t>
            </a:r>
            <a:r>
              <a:rPr lang="en-US" altLang="zh-CN" sz="2400" dirty="0" err="1" smtClean="0"/>
              <a:t>url</a:t>
            </a:r>
            <a:r>
              <a:rPr lang="en-US" altLang="zh-CN" sz="2400" dirty="0" smtClean="0"/>
              <a:t>&gt;</a:t>
            </a:r>
            <a:r>
              <a:rPr lang="en-US" altLang="zh-CN" sz="2400" dirty="0" err="1" smtClean="0"/>
              <a:t>db</a:t>
            </a:r>
            <a:r>
              <a:rPr lang="en-US" altLang="zh-CN" sz="2400" dirty="0" smtClean="0"/>
              <a:t>/journals/</a:t>
            </a:r>
            <a:r>
              <a:rPr lang="en-US" altLang="zh-CN" sz="2400" dirty="0" err="1" smtClean="0"/>
              <a:t>cacm</a:t>
            </a:r>
            <a:r>
              <a:rPr lang="en-US" altLang="zh-CN" sz="2400" dirty="0" smtClean="0"/>
              <a:t>/cacm51.html#Szalay08</a:t>
            </a:r>
            <a:r>
              <a:rPr lang="en-US" altLang="zh-CN" sz="2400" dirty="0"/>
              <a:t>&lt;/</a:t>
            </a:r>
            <a:r>
              <a:rPr lang="en-US" altLang="zh-CN" sz="2400" dirty="0" err="1"/>
              <a:t>url</a:t>
            </a:r>
            <a:r>
              <a:rPr lang="en-US" altLang="zh-CN" sz="2400" dirty="0" smtClean="0"/>
              <a:t>&gt;</a:t>
            </a:r>
            <a:endParaRPr lang="zh-CN" altLang="en-US" sz="2400" dirty="0" smtClean="0"/>
          </a:p>
          <a:p>
            <a:r>
              <a:rPr lang="en-US" altLang="zh-CN" sz="2400" dirty="0" smtClean="0"/>
              <a:t>&lt;/</a:t>
            </a:r>
            <a:r>
              <a:rPr lang="en-US" altLang="zh-CN" sz="2400" dirty="0"/>
              <a:t>article&gt; </a:t>
            </a:r>
            <a:endParaRPr lang="zh-CN" altLang="en-US" sz="2400" dirty="0" smtClean="0"/>
          </a:p>
          <a:p>
            <a:endParaRPr lang="zh-CN" altLang="en-US" sz="2400" dirty="0"/>
          </a:p>
          <a:p>
            <a:r>
              <a:rPr lang="en-US" sz="2400" dirty="0" smtClean="0"/>
              <a:t>DBLP </a:t>
            </a:r>
            <a:r>
              <a:rPr lang="zh-CN" altLang="en-US" sz="2400" dirty="0" smtClean="0"/>
              <a:t>的缺点：缺少引用的信息，以及只涉及计算机科学及其附属领域的论文数据</a:t>
            </a:r>
            <a:endParaRPr lang="en-US" altLang="zh-CN" sz="2400" dirty="0"/>
          </a:p>
        </p:txBody>
      </p:sp>
    </p:spTree>
    <p:extLst>
      <p:ext uri="{BB962C8B-B14F-4D97-AF65-F5344CB8AC3E}">
        <p14:creationId xmlns:p14="http://schemas.microsoft.com/office/powerpoint/2010/main" val="278055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599</TotalTime>
  <Words>1041</Words>
  <Application>Microsoft Macintosh PowerPoint</Application>
  <PresentationFormat>Widescreen</PresentationFormat>
  <Paragraphs>137</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HelveticaNeue</vt:lpstr>
      <vt:lpstr>Tw Cen MT</vt:lpstr>
      <vt:lpstr>宋体</vt:lpstr>
      <vt:lpstr>Arial</vt:lpstr>
      <vt:lpstr>Droplet</vt:lpstr>
      <vt:lpstr>毕业设计小组报告</vt:lpstr>
      <vt:lpstr>一、任务导向</vt:lpstr>
      <vt:lpstr>二、任务导向图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毕业设计小组报告</dc:title>
  <dc:creator>fen lei</dc:creator>
  <cp:lastModifiedBy>fen lei</cp:lastModifiedBy>
  <cp:revision>82</cp:revision>
  <dcterms:created xsi:type="dcterms:W3CDTF">2016-03-09T15:10:17Z</dcterms:created>
  <dcterms:modified xsi:type="dcterms:W3CDTF">2016-03-10T08:30:17Z</dcterms:modified>
</cp:coreProperties>
</file>