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rpbourret.com/xml/DTDToDatabase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rpbourret.com/xml/DTDToDatabase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毕业设计小组报告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冯滔 </a:t>
            </a:r>
            <a:r>
              <a:rPr lang="en-US" altLang="zh-CN" dirty="0" smtClean="0"/>
              <a:t>2016-4-15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一、建立数据库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9" y="2986088"/>
            <a:ext cx="8935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DTD</a:t>
            </a:r>
            <a:r>
              <a:rPr lang="zh-CN" altLang="en-US" dirty="0" smtClean="0"/>
              <a:t>：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文档类型定义</a:t>
            </a:r>
            <a:r>
              <a:rPr lang="en-US" altLang="zh-CN" dirty="0"/>
              <a:t>(Document Type Definition)</a:t>
            </a:r>
            <a:r>
              <a:rPr lang="zh-CN" altLang="en-US" dirty="0"/>
              <a:t>是一套为了进行程序间的数据交换而建立的关于标记符的语法规则</a:t>
            </a:r>
            <a:r>
              <a:rPr lang="zh-CN" altLang="en-US" dirty="0" smtClean="0"/>
              <a:t>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/>
              <a:t>使用它来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的数据结构是否正确。</a:t>
            </a: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DTD</a:t>
            </a:r>
            <a:r>
              <a:rPr lang="zh-CN" altLang="en-US" dirty="0" smtClean="0"/>
              <a:t>转化过程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DTD</a:t>
            </a:r>
            <a:r>
              <a:rPr lang="zh-CN" altLang="en-US" dirty="0" smtClean="0"/>
              <a:t>转化为对象关系模型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对象关系模型转为数据库关系模型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参考资料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www.rpbourret.com/xml/DTDToDatabase.htm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 smtClean="0"/>
          </a:p>
          <a:p>
            <a:pPr marL="742950" lvl="1" indent="-285750">
              <a:buFont typeface="Arial" charset="0"/>
              <a:buChar char="•"/>
            </a:pP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51579" y="2286000"/>
            <a:ext cx="7181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1.</a:t>
            </a:r>
            <a:r>
              <a:rPr lang="zh-CN" altLang="en-US" sz="2000" dirty="0" smtClean="0">
                <a:solidFill>
                  <a:srgbClr val="7030A0"/>
                </a:solidFill>
              </a:rPr>
              <a:t>  根据</a:t>
            </a:r>
            <a:r>
              <a:rPr lang="en-US" altLang="zh-CN" sz="2000" dirty="0">
                <a:solidFill>
                  <a:srgbClr val="7030A0"/>
                </a:solidFill>
              </a:rPr>
              <a:t>DBLP</a:t>
            </a:r>
            <a:r>
              <a:rPr lang="zh-CN" altLang="en-US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xml</a:t>
            </a:r>
            <a:r>
              <a:rPr lang="zh-CN" altLang="en-US" sz="2000" dirty="0">
                <a:solidFill>
                  <a:srgbClr val="7030A0"/>
                </a:solidFill>
              </a:rPr>
              <a:t> 的 </a:t>
            </a:r>
            <a:r>
              <a:rPr lang="en-US" altLang="zh-CN" sz="2000" dirty="0">
                <a:solidFill>
                  <a:srgbClr val="7030A0"/>
                </a:solidFill>
              </a:rPr>
              <a:t>DTD</a:t>
            </a:r>
            <a:r>
              <a:rPr lang="zh-CN" altLang="en-US" sz="2000" dirty="0">
                <a:solidFill>
                  <a:srgbClr val="7030A0"/>
                </a:solidFill>
              </a:rPr>
              <a:t> 文件建立数据库实体关系模型（</a:t>
            </a:r>
            <a:r>
              <a:rPr lang="en-US" altLang="zh-CN" sz="2000" dirty="0">
                <a:solidFill>
                  <a:srgbClr val="7030A0"/>
                </a:solidFill>
              </a:rPr>
              <a:t>ER</a:t>
            </a:r>
            <a:r>
              <a:rPr lang="zh-CN" altLang="en-US" sz="2000" dirty="0">
                <a:solidFill>
                  <a:srgbClr val="7030A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89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一、建立数据库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09" y="0"/>
            <a:ext cx="388583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9" y="22860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2.</a:t>
            </a:r>
            <a:r>
              <a:rPr lang="zh-CN" altLang="en-US" sz="2000" dirty="0" smtClean="0">
                <a:solidFill>
                  <a:srgbClr val="7030A0"/>
                </a:solidFill>
              </a:rPr>
              <a:t> 数据库</a:t>
            </a:r>
            <a:r>
              <a:rPr lang="zh-CN" altLang="en-US" sz="2000" dirty="0">
                <a:solidFill>
                  <a:srgbClr val="7030A0"/>
                </a:solidFill>
              </a:rPr>
              <a:t>实体</a:t>
            </a:r>
            <a:r>
              <a:rPr lang="zh-CN" altLang="en-US" sz="2000" dirty="0" smtClean="0">
                <a:solidFill>
                  <a:srgbClr val="7030A0"/>
                </a:solidFill>
              </a:rPr>
              <a:t>关系图（</a:t>
            </a:r>
            <a:r>
              <a:rPr lang="en-US" altLang="zh-CN" sz="2000" dirty="0" smtClean="0">
                <a:solidFill>
                  <a:srgbClr val="7030A0"/>
                </a:solidFill>
              </a:rPr>
              <a:t>ER</a:t>
            </a:r>
            <a:r>
              <a:rPr lang="zh-CN" altLang="en-US" sz="2000" dirty="0" smtClean="0">
                <a:solidFill>
                  <a:srgbClr val="7030A0"/>
                </a:solidFill>
              </a:rPr>
              <a:t>图）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二、从 </a:t>
            </a:r>
            <a:r>
              <a:rPr lang="en-US" altLang="zh-CN" dirty="0" err="1" smtClean="0"/>
              <a:t>dblp</a:t>
            </a:r>
            <a:r>
              <a:rPr lang="zh-CN" altLang="en-US" dirty="0" smtClean="0"/>
              <a:t> 文件中提取数据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579" y="2286000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1.</a:t>
            </a:r>
            <a:r>
              <a:rPr lang="zh-CN" altLang="en-US" sz="2000" dirty="0" smtClean="0">
                <a:solidFill>
                  <a:srgbClr val="7030A0"/>
                </a:solidFill>
              </a:rPr>
              <a:t>  选择</a:t>
            </a:r>
            <a:r>
              <a:rPr lang="en-US" altLang="zh-CN" sz="2000" dirty="0" smtClean="0">
                <a:solidFill>
                  <a:srgbClr val="7030A0"/>
                </a:solidFill>
              </a:rPr>
              <a:t>XML</a:t>
            </a:r>
            <a:r>
              <a:rPr lang="zh-CN" altLang="en-US" sz="2000" dirty="0" smtClean="0">
                <a:solidFill>
                  <a:srgbClr val="7030A0"/>
                </a:solidFill>
              </a:rPr>
              <a:t>的解析方式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579" y="2986088"/>
            <a:ext cx="89354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DOM</a:t>
            </a:r>
            <a:r>
              <a:rPr lang="zh-CN" altLang="en-US" dirty="0" smtClean="0"/>
              <a:t> 解析：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文档</a:t>
            </a:r>
            <a:r>
              <a:rPr lang="zh-CN" altLang="en-US" dirty="0"/>
              <a:t>对象模型</a:t>
            </a:r>
            <a:r>
              <a:rPr lang="en-US" altLang="zh-CN" dirty="0"/>
              <a:t>(Document Object </a:t>
            </a:r>
            <a:r>
              <a:rPr lang="en-US" altLang="zh-CN" dirty="0" smtClean="0"/>
              <a:t>Model)</a:t>
            </a:r>
            <a:r>
              <a:rPr lang="zh-CN" altLang="en-US" dirty="0"/>
              <a:t>以面向对象方式描述的文档模型</a:t>
            </a:r>
            <a:r>
              <a:rPr lang="zh-CN" altLang="en-US" dirty="0" smtClean="0"/>
              <a:t>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是</a:t>
            </a:r>
            <a:r>
              <a:rPr lang="zh-CN" altLang="en-US" dirty="0"/>
              <a:t>页面上数据和结构的一个树形</a:t>
            </a:r>
            <a:r>
              <a:rPr lang="zh-CN" altLang="en-US" dirty="0" smtClean="0"/>
              <a:t>表示。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DOM</a:t>
            </a:r>
            <a:r>
              <a:rPr lang="zh-CN" altLang="en-US" dirty="0"/>
              <a:t> </a:t>
            </a:r>
            <a:r>
              <a:rPr lang="zh-CN" altLang="en-US" dirty="0" smtClean="0"/>
              <a:t>解析 是将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对象，然后对对象树进行遍历和解析。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抽象度高，便于数据的操控。降低复杂度。</a:t>
            </a:r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/>
              <a:t>SAX</a:t>
            </a:r>
            <a:r>
              <a:rPr lang="zh-CN" altLang="en-US" dirty="0" smtClean="0"/>
              <a:t>解析：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基于事件的解析方式，不需要将整个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文档转化为文档对象树。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速度快，便于处理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大文件。</a:t>
            </a:r>
          </a:p>
          <a:p>
            <a:pPr marL="342900" indent="-342900">
              <a:buFont typeface="Arial" charset="0"/>
              <a:buChar char="•"/>
            </a:pPr>
            <a:r>
              <a:rPr lang="zh-CN" altLang="en-US" dirty="0" smtClean="0"/>
              <a:t>参考资料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www.rpbourret.com/xml/DTDToDatabase.htm</a:t>
            </a:r>
            <a:endParaRPr lang="zh-CN" altLang="en-US" dirty="0" smtClean="0"/>
          </a:p>
          <a:p>
            <a:pPr marL="800100" lvl="1" indent="-342900">
              <a:buFont typeface="+mj-lt"/>
              <a:buAutoNum type="arabicPeriod"/>
            </a:pPr>
            <a:endParaRPr lang="zh-CN" altLang="en-US" dirty="0" smtClean="0"/>
          </a:p>
          <a:p>
            <a:pPr marL="742950" lvl="1" indent="-285750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8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二、从 </a:t>
            </a:r>
            <a:r>
              <a:rPr lang="en-US" altLang="zh-CN" dirty="0" err="1" smtClean="0"/>
              <a:t>dblp</a:t>
            </a:r>
            <a:r>
              <a:rPr lang="zh-CN" altLang="en-US" dirty="0" smtClean="0"/>
              <a:t> 文件中提取数据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579" y="2286000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2.</a:t>
            </a:r>
            <a:r>
              <a:rPr lang="zh-CN" altLang="en-US" sz="2000" dirty="0" smtClean="0">
                <a:solidFill>
                  <a:srgbClr val="7030A0"/>
                </a:solidFill>
              </a:rPr>
              <a:t>  选择</a:t>
            </a:r>
            <a:r>
              <a:rPr lang="en-US" altLang="zh-CN" sz="2000" dirty="0" smtClean="0">
                <a:solidFill>
                  <a:srgbClr val="7030A0"/>
                </a:solidFill>
              </a:rPr>
              <a:t>SAX</a:t>
            </a:r>
            <a:r>
              <a:rPr lang="zh-CN" altLang="en-US" sz="2000" dirty="0" smtClean="0">
                <a:solidFill>
                  <a:srgbClr val="7030A0"/>
                </a:solidFill>
              </a:rPr>
              <a:t>解析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579" y="2986088"/>
            <a:ext cx="8935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DBLP</a:t>
            </a:r>
            <a:r>
              <a:rPr lang="zh-CN" altLang="en-US" dirty="0" smtClean="0"/>
              <a:t>中提取</a:t>
            </a:r>
            <a:r>
              <a:rPr lang="en-US" altLang="zh-CN" dirty="0" smtClean="0"/>
              <a:t>&lt;article&gt;</a:t>
            </a:r>
            <a:r>
              <a:rPr lang="zh-CN" altLang="en-US" dirty="0" smtClean="0"/>
              <a:t>标签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SAX</a:t>
            </a:r>
            <a:r>
              <a:rPr lang="zh-CN" altLang="en-US" dirty="0" smtClean="0"/>
              <a:t>解析对</a:t>
            </a:r>
            <a:r>
              <a:rPr lang="en-US" altLang="zh-CN" dirty="0"/>
              <a:t>&lt;article&gt;</a:t>
            </a:r>
            <a:r>
              <a:rPr lang="zh-CN" altLang="en-US" dirty="0" smtClean="0"/>
              <a:t>标签和内部的标签进行解析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提取需要的信息，实例化到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等对象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对象存储到数据库</a:t>
            </a:r>
          </a:p>
          <a:p>
            <a:pPr marL="742950" lvl="1" indent="-285750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三、数据库操作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579" y="2286000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</a:rPr>
              <a:t>1</a:t>
            </a:r>
            <a:r>
              <a:rPr lang="en-US" altLang="zh-CN" sz="2000" dirty="0">
                <a:solidFill>
                  <a:srgbClr val="7030A0"/>
                </a:solidFill>
              </a:rPr>
              <a:t>.</a:t>
            </a:r>
            <a:r>
              <a:rPr lang="zh-CN" altLang="en-US" sz="2000" dirty="0" smtClean="0">
                <a:solidFill>
                  <a:srgbClr val="7030A0"/>
                </a:solidFill>
              </a:rPr>
              <a:t>  </a:t>
            </a:r>
            <a:r>
              <a:rPr lang="en-US" altLang="zh-CN" sz="2000" dirty="0" smtClean="0">
                <a:solidFill>
                  <a:srgbClr val="7030A0"/>
                </a:solidFill>
              </a:rPr>
              <a:t>Python</a:t>
            </a:r>
            <a:r>
              <a:rPr lang="zh-CN" altLang="en-US" sz="2000" dirty="0" smtClean="0">
                <a:solidFill>
                  <a:srgbClr val="7030A0"/>
                </a:solidFill>
              </a:rPr>
              <a:t>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Mysql</a:t>
            </a:r>
            <a:r>
              <a:rPr lang="zh-CN" altLang="en-US" sz="2000" dirty="0" smtClean="0">
                <a:solidFill>
                  <a:srgbClr val="7030A0"/>
                </a:solidFill>
              </a:rPr>
              <a:t> 数据库访问接口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579" y="2986088"/>
            <a:ext cx="8935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altLang="zh-CN" dirty="0" err="1" smtClean="0"/>
              <a:t>PyMysql</a:t>
            </a:r>
            <a:endParaRPr lang="zh-CN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跨平台的兼容性好</a:t>
            </a:r>
          </a:p>
          <a:p>
            <a:pPr marL="1257300" lvl="2" indent="-342900">
              <a:buFont typeface="+mj-lt"/>
              <a:buAutoNum type="arabicPeriod"/>
            </a:pPr>
            <a:endParaRPr lang="zh-CN" alt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 err="1" smtClean="0"/>
              <a:t>MySQLdb</a:t>
            </a:r>
            <a:endParaRPr lang="zh-CN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语言实现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 smtClean="0"/>
              <a:t>速度快</a:t>
            </a:r>
          </a:p>
          <a:p>
            <a:pPr lvl="2"/>
            <a:r>
              <a:rPr lang="en-US" altLang="zh-CN" dirty="0" smtClean="0"/>
              <a:t>3.</a:t>
            </a:r>
            <a:r>
              <a:rPr lang="zh-CN" altLang="en-US" dirty="0"/>
              <a:t> </a:t>
            </a:r>
            <a:r>
              <a:rPr lang="zh-CN" altLang="en-US" dirty="0" smtClean="0"/>
              <a:t>  接口设计更复杂</a:t>
            </a:r>
          </a:p>
          <a:p>
            <a:pPr marL="1257300" lvl="2" indent="-342900">
              <a:buFont typeface="+mj-lt"/>
              <a:buAutoNum type="arabicPeriod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9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三、数据库操作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1579" y="228600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2</a:t>
            </a:r>
            <a:r>
              <a:rPr lang="en-US" altLang="zh-CN" sz="2000" dirty="0" smtClean="0">
                <a:solidFill>
                  <a:srgbClr val="7030A0"/>
                </a:solidFill>
              </a:rPr>
              <a:t>.</a:t>
            </a:r>
            <a:r>
              <a:rPr lang="zh-CN" altLang="en-US" sz="2000" dirty="0" smtClean="0">
                <a:solidFill>
                  <a:srgbClr val="7030A0"/>
                </a:solidFill>
              </a:rPr>
              <a:t>  具体实现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579" y="2986088"/>
            <a:ext cx="8935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集成开发环境 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PyCharm</a:t>
            </a:r>
            <a:endParaRPr lang="zh-CN" alt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 smtClean="0"/>
              <a:t>高效</a:t>
            </a:r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 smtClean="0"/>
              <a:t>集成编辑器解释器和各种工具</a:t>
            </a:r>
          </a:p>
          <a:p>
            <a:pPr marL="1200150" lvl="2" indent="-285750">
              <a:buFont typeface="Arial" charset="0"/>
              <a:buChar char="•"/>
            </a:pPr>
            <a:endParaRPr lang="zh-CN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 smtClean="0"/>
              <a:t>版本控制系统（</a:t>
            </a:r>
            <a:r>
              <a:rPr lang="en-US" altLang="zh-CN" dirty="0" smtClean="0"/>
              <a:t>VCS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GIT</a:t>
            </a:r>
            <a:endParaRPr lang="zh-CN" altLang="en-US" dirty="0" smtClean="0"/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 smtClean="0"/>
              <a:t>版本控制</a:t>
            </a:r>
          </a:p>
          <a:p>
            <a:pPr marL="1200150" lvl="2" indent="-285750">
              <a:buFont typeface="Arial" charset="0"/>
              <a:buChar char="•"/>
            </a:pPr>
            <a:r>
              <a:rPr lang="zh-CN" altLang="en-US" dirty="0" smtClean="0"/>
              <a:t>合作开发</a:t>
            </a:r>
          </a:p>
          <a:p>
            <a:pPr lvl="2"/>
            <a:endParaRPr lang="zh-CN" alt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zh-CN" altLang="en-US" smtClean="0"/>
              <a:t>代码实现地址</a:t>
            </a:r>
            <a:endParaRPr lang="zh-CN" altLang="en-US" dirty="0" smtClean="0"/>
          </a:p>
          <a:p>
            <a:pPr lvl="2"/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osgee</a:t>
            </a:r>
            <a:r>
              <a:rPr lang="en-US" altLang="zh-CN" dirty="0"/>
              <a:t>/dblp2sql</a:t>
            </a:r>
            <a:endParaRPr lang="zh-CN" altLang="en-US" dirty="0" smtClean="0"/>
          </a:p>
          <a:p>
            <a:pPr marL="742950" lvl="1" indent="-285750">
              <a:buFont typeface="Arial" charset="0"/>
              <a:buChar char="•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340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等线</vt:lpstr>
      <vt:lpstr>等线 Light</vt:lpstr>
      <vt:lpstr>Arial</vt:lpstr>
      <vt:lpstr>Gallery</vt:lpstr>
      <vt:lpstr>毕业设计小组报告</vt:lpstr>
      <vt:lpstr>一、建立数据库</vt:lpstr>
      <vt:lpstr>一、建立数据库</vt:lpstr>
      <vt:lpstr>二、从 dblp 文件中提取数据</vt:lpstr>
      <vt:lpstr>二、从 dblp 文件中提取数据</vt:lpstr>
      <vt:lpstr>三、数据库操作</vt:lpstr>
      <vt:lpstr>三、数据库操作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毕业设计小组报告</dc:title>
  <dc:creator>fen lei</dc:creator>
  <cp:lastModifiedBy>fen lei</cp:lastModifiedBy>
  <cp:revision>22</cp:revision>
  <dcterms:created xsi:type="dcterms:W3CDTF">2016-04-14T16:15:38Z</dcterms:created>
  <dcterms:modified xsi:type="dcterms:W3CDTF">2016-04-14T17:00:47Z</dcterms:modified>
</cp:coreProperties>
</file>