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8"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E7939B-5F6D-49B6-9CAB-8AA4C3BCAF1D}"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1675234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7939B-5F6D-49B6-9CAB-8AA4C3BCAF1D}"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20815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7939B-5F6D-49B6-9CAB-8AA4C3BCAF1D}"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337523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E7939B-5F6D-49B6-9CAB-8AA4C3BCAF1D}"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246617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E7939B-5F6D-49B6-9CAB-8AA4C3BCAF1D}"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295750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E7939B-5F6D-49B6-9CAB-8AA4C3BCAF1D}"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208865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E7939B-5F6D-49B6-9CAB-8AA4C3BCAF1D}" type="datetimeFigureOut">
              <a:rPr lang="en-US" smtClean="0"/>
              <a:t>11/19/2020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35588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E7939B-5F6D-49B6-9CAB-8AA4C3BCAF1D}" type="datetimeFigureOut">
              <a:rPr lang="en-US" smtClean="0"/>
              <a:t>11/19/2020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387580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E7939B-5F6D-49B6-9CAB-8AA4C3BCAF1D}" type="datetimeFigureOut">
              <a:rPr lang="en-US" smtClean="0"/>
              <a:t>11/19/2020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180174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7939B-5F6D-49B6-9CAB-8AA4C3BCAF1D}"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302142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E7939B-5F6D-49B6-9CAB-8AA4C3BCAF1D}" type="datetimeFigureOut">
              <a:rPr lang="en-US" smtClean="0"/>
              <a:t>11/19/2020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FAC93-8AE0-47CA-A648-1AD9BCBA0A2F}" type="slidenum">
              <a:rPr lang="en-US" smtClean="0"/>
              <a:t>‹#›</a:t>
            </a:fld>
            <a:endParaRPr lang="en-US"/>
          </a:p>
        </p:txBody>
      </p:sp>
    </p:spTree>
    <p:extLst>
      <p:ext uri="{BB962C8B-B14F-4D97-AF65-F5344CB8AC3E}">
        <p14:creationId xmlns:p14="http://schemas.microsoft.com/office/powerpoint/2010/main" val="373620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939B-5F6D-49B6-9CAB-8AA4C3BCAF1D}" type="datetimeFigureOut">
              <a:rPr lang="en-US" smtClean="0"/>
              <a:t>11/19/2020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FAC93-8AE0-47CA-A648-1AD9BCBA0A2F}" type="slidenum">
              <a:rPr lang="en-US" smtClean="0"/>
              <a:t>‹#›</a:t>
            </a:fld>
            <a:endParaRPr lang="en-US"/>
          </a:p>
        </p:txBody>
      </p:sp>
    </p:spTree>
    <p:extLst>
      <p:ext uri="{BB962C8B-B14F-4D97-AF65-F5344CB8AC3E}">
        <p14:creationId xmlns:p14="http://schemas.microsoft.com/office/powerpoint/2010/main" val="1039167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jpeg"/><Relationship Id="rId4" Type="http://schemas.openxmlformats.org/officeDocument/2006/relationships/image" Target="../media/image4.jpg"/><Relationship Id="rId9" Type="http://schemas.openxmlformats.org/officeDocument/2006/relationships/image" Target="../media/image9.jpeg"/><Relationship Id="rId1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65" t="22425" r="1274" b="16109"/>
          <a:stretch/>
        </p:blipFill>
        <p:spPr>
          <a:xfrm>
            <a:off x="-16091" y="-257577"/>
            <a:ext cx="12208091" cy="7115577"/>
          </a:xfrm>
          <a:prstGeom prst="rect">
            <a:avLst/>
          </a:prstGeom>
        </p:spPr>
      </p:pic>
      <p:sp>
        <p:nvSpPr>
          <p:cNvPr id="2" name="Title 1"/>
          <p:cNvSpPr>
            <a:spLocks noGrp="1"/>
          </p:cNvSpPr>
          <p:nvPr>
            <p:ph type="ctrTitle"/>
          </p:nvPr>
        </p:nvSpPr>
        <p:spPr>
          <a:xfrm>
            <a:off x="1524000" y="515155"/>
            <a:ext cx="9144000" cy="2994808"/>
          </a:xfrm>
        </p:spPr>
        <p:txBody>
          <a:bodyPr>
            <a:normAutofit fontScale="90000"/>
          </a:bodyPr>
          <a:lstStyle/>
          <a:p>
            <a:r>
              <a:rPr lang="en-US" dirty="0">
                <a:latin typeface="Times New Roman" panose="02020603050405020304" pitchFamily="18" charset="0"/>
                <a:cs typeface="Times New Roman" panose="02020603050405020304" pitchFamily="18" charset="0"/>
              </a:rPr>
              <a:t>Socio-economic inclusion of </a:t>
            </a:r>
            <a:r>
              <a:rPr lang="en-US" dirty="0" smtClean="0">
                <a:latin typeface="Times New Roman" panose="02020603050405020304" pitchFamily="18" charset="0"/>
                <a:cs typeface="Times New Roman" panose="02020603050405020304" pitchFamily="18" charset="0"/>
              </a:rPr>
              <a:t>Transgender Community </a:t>
            </a:r>
            <a:r>
              <a:rPr lang="en-US" dirty="0">
                <a:latin typeface="Times New Roman" panose="02020603050405020304" pitchFamily="18" charset="0"/>
                <a:cs typeface="Times New Roman" panose="02020603050405020304" pitchFamily="18" charset="0"/>
              </a:rPr>
              <a:t>through Smart interventions in India</a:t>
            </a:r>
          </a:p>
        </p:txBody>
      </p:sp>
      <p:sp>
        <p:nvSpPr>
          <p:cNvPr id="3" name="Subtitle 2"/>
          <p:cNvSpPr>
            <a:spLocks noGrp="1"/>
          </p:cNvSpPr>
          <p:nvPr>
            <p:ph type="subTitle" idx="1"/>
          </p:nvPr>
        </p:nvSpPr>
        <p:spPr>
          <a:xfrm>
            <a:off x="1524000" y="4130072"/>
            <a:ext cx="4400282" cy="1655762"/>
          </a:xfrm>
        </p:spPr>
        <p:txBody>
          <a:bodyPr>
            <a:normAutofit lnSpcReduction="10000"/>
          </a:bodyPr>
          <a:lstStyle/>
          <a:p>
            <a:pPr algn="l"/>
            <a:r>
              <a:rPr lang="en-US" dirty="0" smtClean="0">
                <a:latin typeface="Times New Roman" panose="02020603050405020304" pitchFamily="18" charset="0"/>
                <a:cs typeface="Times New Roman" panose="02020603050405020304" pitchFamily="18" charset="0"/>
              </a:rPr>
              <a:t>Presented At:</a:t>
            </a:r>
          </a:p>
          <a:p>
            <a:pPr algn="l"/>
            <a:r>
              <a:rPr lang="en-US" dirty="0" smtClean="0">
                <a:latin typeface="Times New Roman" panose="02020603050405020304" pitchFamily="18" charset="0"/>
                <a:cs typeface="Times New Roman" panose="02020603050405020304" pitchFamily="18" charset="0"/>
              </a:rPr>
              <a:t>FOSS4G KOREA 2020</a:t>
            </a:r>
          </a:p>
          <a:p>
            <a:pPr algn="l"/>
            <a:r>
              <a:rPr lang="en-US" dirty="0" smtClean="0">
                <a:latin typeface="Times New Roman" panose="02020603050405020304" pitchFamily="18" charset="0"/>
                <a:cs typeface="Times New Roman" panose="02020603050405020304" pitchFamily="18" charset="0"/>
              </a:rPr>
              <a:t>12-13 Nov</a:t>
            </a:r>
          </a:p>
          <a:p>
            <a:pPr algn="l"/>
            <a:r>
              <a:rPr lang="en-US" dirty="0" smtClean="0">
                <a:latin typeface="Times New Roman" panose="02020603050405020304" pitchFamily="18" charset="0"/>
                <a:cs typeface="Times New Roman" panose="02020603050405020304" pitchFamily="18" charset="0"/>
              </a:rPr>
              <a:t>Beyond Time &amp; Space</a:t>
            </a: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6544616" y="4127924"/>
            <a:ext cx="4400282"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mtClean="0">
                <a:latin typeface="Times New Roman" panose="02020603050405020304" pitchFamily="18" charset="0"/>
                <a:cs typeface="Times New Roman" panose="02020603050405020304" pitchFamily="18" charset="0"/>
              </a:rPr>
              <a:t>Presented By:</a:t>
            </a:r>
          </a:p>
          <a:p>
            <a:pPr algn="l"/>
            <a:r>
              <a:rPr lang="en-US" smtClean="0">
                <a:latin typeface="Times New Roman" panose="02020603050405020304" pitchFamily="18" charset="0"/>
                <a:cs typeface="Times New Roman" panose="02020603050405020304" pitchFamily="18" charset="0"/>
              </a:rPr>
              <a:t>Sakshi Dhruve</a:t>
            </a:r>
          </a:p>
          <a:p>
            <a:pPr algn="l"/>
            <a:r>
              <a:rPr lang="en-US" smtClean="0">
                <a:latin typeface="Times New Roman" panose="02020603050405020304" pitchFamily="18" charset="0"/>
                <a:cs typeface="Times New Roman" panose="02020603050405020304" pitchFamily="18" charset="0"/>
              </a:rPr>
              <a:t>Maulana Azad National Institute of Technology, Bhopal, India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275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832612"/>
          </a:xfrm>
        </p:spPr>
        <p:txBody>
          <a:bodyPr>
            <a:normAutofit/>
          </a:bodyPr>
          <a:lstStyle/>
          <a:p>
            <a:pPr algn="ctr"/>
            <a:r>
              <a:rPr lang="en-US" sz="3500" b="1" dirty="0" smtClean="0">
                <a:latin typeface="Times New Roman" panose="02020603050405020304" pitchFamily="18" charset="0"/>
                <a:cs typeface="Times New Roman" panose="02020603050405020304" pitchFamily="18" charset="0"/>
              </a:rPr>
              <a:t>Smart City Plan (SCP)</a:t>
            </a:r>
            <a:endParaRPr lang="en-US" sz="3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870519" y="6157332"/>
            <a:ext cx="4450962" cy="323165"/>
          </a:xfrm>
          <a:prstGeom prst="rect">
            <a:avLst/>
          </a:prstGeom>
          <a:noFill/>
        </p:spPr>
        <p:txBody>
          <a:bodyPr wrap="none" rtlCol="0">
            <a:spAutoFit/>
          </a:bodyPr>
          <a:lstStyle/>
          <a:p>
            <a:r>
              <a:rPr lang="en-US" sz="1500" i="1" dirty="0">
                <a:solidFill>
                  <a:schemeClr val="bg1">
                    <a:lumMod val="50000"/>
                  </a:schemeClr>
                </a:solidFill>
                <a:latin typeface="Times New Roman" panose="02020603050405020304" pitchFamily="18" charset="0"/>
                <a:cs typeface="Times New Roman" panose="02020603050405020304" pitchFamily="18" charset="0"/>
              </a:rPr>
              <a:t>http://smartcities.gov.in/content/innerpage/strategy.php</a:t>
            </a:r>
          </a:p>
        </p:txBody>
      </p:sp>
      <p:sp>
        <p:nvSpPr>
          <p:cNvPr id="6" name="TextBox 5"/>
          <p:cNvSpPr txBox="1"/>
          <p:nvPr/>
        </p:nvSpPr>
        <p:spPr>
          <a:xfrm>
            <a:off x="838200" y="1283732"/>
            <a:ext cx="10515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Smart City Plan (SCP</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_two primary </a:t>
            </a:r>
            <a:r>
              <a:rPr lang="en-US" dirty="0" err="1" smtClean="0">
                <a:latin typeface="Times New Roman" panose="02020603050405020304" pitchFamily="18" charset="0"/>
                <a:cs typeface="Times New Roman" panose="02020603050405020304" pitchFamily="18" charset="0"/>
              </a:rPr>
              <a:t>components_Area</a:t>
            </a:r>
            <a:r>
              <a:rPr lang="en-US" dirty="0" smtClean="0">
                <a:latin typeface="Times New Roman" panose="02020603050405020304" pitchFamily="18" charset="0"/>
                <a:cs typeface="Times New Roman" panose="02020603050405020304" pitchFamily="18" charset="0"/>
              </a:rPr>
              <a:t> Base Development and Pan City Development</a:t>
            </a:r>
          </a:p>
        </p:txBody>
      </p:sp>
      <p:sp>
        <p:nvSpPr>
          <p:cNvPr id="7" name="TextBox 6"/>
          <p:cNvSpPr txBox="1"/>
          <p:nvPr/>
        </p:nvSpPr>
        <p:spPr>
          <a:xfrm>
            <a:off x="838200" y="1931826"/>
            <a:ext cx="10515600" cy="313932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Area Base </a:t>
            </a:r>
            <a:r>
              <a:rPr lang="en-US" b="1" dirty="0" err="1" smtClean="0">
                <a:latin typeface="Times New Roman" panose="02020603050405020304" pitchFamily="18" charset="0"/>
                <a:cs typeface="Times New Roman" panose="02020603050405020304" pitchFamily="18" charset="0"/>
              </a:rPr>
              <a:t>Development</a:t>
            </a:r>
            <a:r>
              <a:rPr lang="en-US" dirty="0" err="1" smtClean="0">
                <a:latin typeface="Times New Roman" panose="02020603050405020304" pitchFamily="18" charset="0"/>
                <a:cs typeface="Times New Roman" panose="02020603050405020304" pitchFamily="18" charset="0"/>
              </a:rPr>
              <a:t>_to</a:t>
            </a:r>
            <a:r>
              <a:rPr lang="en-US" dirty="0" smtClean="0">
                <a:latin typeface="Times New Roman" panose="02020603050405020304" pitchFamily="18" charset="0"/>
                <a:cs typeface="Times New Roman" panose="02020603050405020304" pitchFamily="18" charset="0"/>
              </a:rPr>
              <a:t> be limited to a </a:t>
            </a:r>
            <a:r>
              <a:rPr lang="en-US" b="1" dirty="0" smtClean="0">
                <a:latin typeface="Times New Roman" panose="02020603050405020304" pitchFamily="18" charset="0"/>
                <a:cs typeface="Times New Roman" panose="02020603050405020304" pitchFamily="18" charset="0"/>
              </a:rPr>
              <a:t>specific area</a:t>
            </a:r>
          </a:p>
          <a:p>
            <a:pPr lvl="1"/>
            <a:r>
              <a:rPr lang="en-US" dirty="0" smtClean="0"/>
              <a:t>Strategic components are:</a:t>
            </a:r>
          </a:p>
          <a:p>
            <a:pPr lvl="1"/>
            <a:r>
              <a:rPr lang="en-US" dirty="0" smtClean="0"/>
              <a:t>_City </a:t>
            </a:r>
            <a:r>
              <a:rPr lang="en-US" dirty="0"/>
              <a:t>improvement </a:t>
            </a:r>
            <a:r>
              <a:rPr lang="en-US" dirty="0" smtClean="0"/>
              <a:t>(Retrofitting)</a:t>
            </a:r>
          </a:p>
          <a:p>
            <a:pPr lvl="2"/>
            <a:r>
              <a:rPr lang="en-US" dirty="0"/>
              <a:t>P</a:t>
            </a:r>
            <a:r>
              <a:rPr lang="en-US" dirty="0" smtClean="0"/>
              <a:t>lanning </a:t>
            </a:r>
            <a:r>
              <a:rPr lang="en-US" dirty="0"/>
              <a:t>in an existing built-up area to achieve smart city objectives, along with other objectives, to make the existing area more efficient and </a:t>
            </a:r>
            <a:r>
              <a:rPr lang="en-US" dirty="0" smtClean="0"/>
              <a:t>livable.</a:t>
            </a:r>
          </a:p>
          <a:p>
            <a:pPr lvl="1"/>
            <a:r>
              <a:rPr lang="en-US" dirty="0" smtClean="0"/>
              <a:t>_City renewal (Redevelopment)</a:t>
            </a:r>
          </a:p>
          <a:p>
            <a:pPr lvl="2"/>
            <a:r>
              <a:rPr lang="en-US" dirty="0"/>
              <a:t>R</a:t>
            </a:r>
            <a:r>
              <a:rPr lang="en-US" dirty="0" smtClean="0"/>
              <a:t>eplacement </a:t>
            </a:r>
            <a:r>
              <a:rPr lang="en-US" dirty="0"/>
              <a:t>of the existing built-up environment and enable co-creation of a new layout with enhanced infrastructure using mixed land use and increased density.</a:t>
            </a:r>
            <a:endParaRPr lang="en-US" dirty="0" smtClean="0"/>
          </a:p>
          <a:p>
            <a:pPr lvl="1"/>
            <a:r>
              <a:rPr lang="en-US" dirty="0" smtClean="0"/>
              <a:t>_City extension (Greenfield development)</a:t>
            </a:r>
          </a:p>
          <a:p>
            <a:pPr lvl="2"/>
            <a:r>
              <a:rPr lang="en-US" dirty="0"/>
              <a:t>Smart Solutions in a previously vacant area </a:t>
            </a:r>
            <a:r>
              <a:rPr lang="en-US" dirty="0" smtClean="0"/>
              <a:t>using </a:t>
            </a:r>
            <a:r>
              <a:rPr lang="en-US" dirty="0"/>
              <a:t>innovative planning, plan financing and plan implementation </a:t>
            </a:r>
            <a:r>
              <a:rPr lang="en-US" dirty="0" smtClean="0"/>
              <a:t>tools.</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838200" y="5291074"/>
            <a:ext cx="105156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Pan City </a:t>
            </a:r>
            <a:r>
              <a:rPr lang="en-US" b="1" dirty="0" err="1" smtClean="0">
                <a:latin typeface="Times New Roman" panose="02020603050405020304" pitchFamily="18" charset="0"/>
                <a:cs typeface="Times New Roman" panose="02020603050405020304" pitchFamily="18" charset="0"/>
              </a:rPr>
              <a:t>Development</a:t>
            </a:r>
            <a:r>
              <a:rPr lang="en-US" dirty="0" err="1" smtClean="0">
                <a:latin typeface="Times New Roman" panose="02020603050405020304" pitchFamily="18" charset="0"/>
                <a:cs typeface="Times New Roman" panose="02020603050405020304" pitchFamily="18" charset="0"/>
              </a:rPr>
              <a:t>_to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 </a:t>
            </a:r>
            <a:r>
              <a:rPr lang="en-US" dirty="0" smtClean="0">
                <a:latin typeface="Times New Roman" panose="02020603050405020304" pitchFamily="18" charset="0"/>
                <a:cs typeface="Times New Roman" panose="02020603050405020304" pitchFamily="18" charset="0"/>
              </a:rPr>
              <a:t>imposed across the city</a:t>
            </a:r>
            <a:endParaRPr lang="en-US" dirty="0">
              <a:latin typeface="Times New Roman" panose="02020603050405020304" pitchFamily="18" charset="0"/>
              <a:cs typeface="Times New Roman" panose="02020603050405020304" pitchFamily="18" charset="0"/>
            </a:endParaRPr>
          </a:p>
          <a:p>
            <a:r>
              <a:rPr lang="en-US" dirty="0" smtClean="0"/>
              <a:t>	Smart </a:t>
            </a:r>
            <a:r>
              <a:rPr lang="en-US" dirty="0"/>
              <a:t>Solutions are applied covering larger parts of the </a:t>
            </a:r>
            <a:r>
              <a:rPr lang="en-US" dirty="0" smtClean="0"/>
              <a:t>city.</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0" y="6858000"/>
            <a:ext cx="86169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Socio-economic inclusion of Transgender Community through Smart interventions in India</a:t>
            </a:r>
            <a:endParaRPr lang="en-US" dirty="0"/>
          </a:p>
        </p:txBody>
      </p:sp>
    </p:spTree>
    <p:extLst>
      <p:ext uri="{BB962C8B-B14F-4D97-AF65-F5344CB8AC3E}">
        <p14:creationId xmlns:p14="http://schemas.microsoft.com/office/powerpoint/2010/main" val="240768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65" t="22425" r="1274" b="16109"/>
          <a:stretch/>
        </p:blipFill>
        <p:spPr>
          <a:xfrm>
            <a:off x="-16091" y="-257577"/>
            <a:ext cx="12208091" cy="7115577"/>
          </a:xfrm>
          <a:prstGeom prst="rect">
            <a:avLst/>
          </a:prstGeom>
        </p:spPr>
      </p:pic>
      <p:sp>
        <p:nvSpPr>
          <p:cNvPr id="2" name="Title 1"/>
          <p:cNvSpPr>
            <a:spLocks noGrp="1"/>
          </p:cNvSpPr>
          <p:nvPr>
            <p:ph type="title"/>
          </p:nvPr>
        </p:nvSpPr>
        <p:spPr>
          <a:xfrm>
            <a:off x="838200" y="1176497"/>
            <a:ext cx="10515600" cy="1325563"/>
          </a:xfrm>
        </p:spPr>
        <p:txBody>
          <a:bodyPr/>
          <a:lstStyle/>
          <a:p>
            <a:pPr algn="ctr"/>
            <a:r>
              <a:rPr lang="nl-NL" b="1" dirty="0" smtClean="0">
                <a:latin typeface="Times New Roman" panose="02020603050405020304" pitchFamily="18" charset="0"/>
                <a:cs typeface="Times New Roman" panose="02020603050405020304" pitchFamily="18" charset="0"/>
              </a:rPr>
              <a:t>Transgender Community</a:t>
            </a:r>
            <a:endParaRPr lang="en-US" dirty="0"/>
          </a:p>
        </p:txBody>
      </p:sp>
      <p:sp>
        <p:nvSpPr>
          <p:cNvPr id="3" name="Content Placeholder 2"/>
          <p:cNvSpPr>
            <a:spLocks noGrp="1"/>
          </p:cNvSpPr>
          <p:nvPr>
            <p:ph idx="1"/>
          </p:nvPr>
        </p:nvSpPr>
        <p:spPr>
          <a:xfrm>
            <a:off x="838200" y="2636997"/>
            <a:ext cx="10515600" cy="2823648"/>
          </a:xfrm>
        </p:spPr>
        <p:txBody>
          <a:bodyPr/>
          <a:lstStyle/>
          <a:p>
            <a:endParaRPr lang="en-US" dirty="0"/>
          </a:p>
          <a:p>
            <a:pPr marL="0" indent="0">
              <a:buNone/>
            </a:pPr>
            <a:r>
              <a:rPr lang="en-US" dirty="0" smtClean="0"/>
              <a:t>“</a:t>
            </a:r>
            <a:r>
              <a:rPr lang="en-US" dirty="0"/>
              <a:t>The transgender are individuals of any age or sex whose personality, attitude, appearances, </a:t>
            </a:r>
            <a:r>
              <a:rPr lang="en-US" dirty="0" err="1"/>
              <a:t>behaviour</a:t>
            </a:r>
            <a:r>
              <a:rPr lang="en-US" dirty="0"/>
              <a:t> and personal characters differ from stereotypes. It means they differ in identity on how men and women are supposed to be.”</a:t>
            </a:r>
          </a:p>
        </p:txBody>
      </p:sp>
    </p:spTree>
    <p:extLst>
      <p:ext uri="{BB962C8B-B14F-4D97-AF65-F5344CB8AC3E}">
        <p14:creationId xmlns:p14="http://schemas.microsoft.com/office/powerpoint/2010/main" val="1830108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l="39774" t="14106" r="30257" b="3449"/>
          <a:stretch/>
        </p:blipFill>
        <p:spPr>
          <a:xfrm>
            <a:off x="9779344" y="2731168"/>
            <a:ext cx="2058203" cy="3769368"/>
          </a:xfrm>
          <a:prstGeom prst="rect">
            <a:avLst/>
          </a:prstGeom>
        </p:spPr>
      </p:pic>
      <p:pic>
        <p:nvPicPr>
          <p:cNvPr id="10" name="Picture 9"/>
          <p:cNvPicPr>
            <a:picLocks noChangeAspect="1"/>
          </p:cNvPicPr>
          <p:nvPr/>
        </p:nvPicPr>
        <p:blipFill rotWithShape="1">
          <a:blip r:embed="rId3">
            <a:duotone>
              <a:schemeClr val="accent3">
                <a:shade val="45000"/>
                <a:satMod val="135000"/>
              </a:schemeClr>
              <a:prstClr val="white"/>
            </a:duotone>
          </a:blip>
          <a:srcRect l="14223" t="14032" r="19882" b="17492"/>
          <a:stretch/>
        </p:blipFill>
        <p:spPr>
          <a:xfrm>
            <a:off x="425004" y="3569739"/>
            <a:ext cx="4524142" cy="313422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004" y="383676"/>
            <a:ext cx="4524142" cy="2989249"/>
          </a:xfrm>
          <a:prstGeom prst="rect">
            <a:avLst/>
          </a:prstGeom>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580" t="30154" b="33539"/>
          <a:stretch/>
        </p:blipFill>
        <p:spPr>
          <a:xfrm>
            <a:off x="6489574" y="582039"/>
            <a:ext cx="3664765" cy="1893116"/>
          </a:xfrm>
          <a:prstGeom prst="rect">
            <a:avLst/>
          </a:prstGeom>
        </p:spPr>
      </p:pic>
      <p:sp>
        <p:nvSpPr>
          <p:cNvPr id="5" name="TextBox 4"/>
          <p:cNvSpPr txBox="1"/>
          <p:nvPr/>
        </p:nvSpPr>
        <p:spPr>
          <a:xfrm>
            <a:off x="425004" y="5106962"/>
            <a:ext cx="4263446"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Struggling to make an identity.</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25005" y="5448760"/>
            <a:ext cx="4263444" cy="923330"/>
          </a:xfrm>
          <a:prstGeom prst="rect">
            <a:avLst/>
          </a:prstGeom>
          <a:noFill/>
        </p:spPr>
        <p:txBody>
          <a:bodyPr wrap="square" rtlCol="0">
            <a:spAutoFit/>
          </a:bodyPr>
          <a:lstStyle/>
          <a:p>
            <a:r>
              <a:rPr lang="nl-NL" b="1" dirty="0">
                <a:latin typeface="Times New Roman" panose="02020603050405020304" pitchFamily="18" charset="0"/>
                <a:cs typeface="Times New Roman" panose="02020603050405020304" pitchFamily="18" charset="0"/>
              </a:rPr>
              <a:t>According </a:t>
            </a:r>
            <a:r>
              <a:rPr lang="nl-NL" b="1" dirty="0" smtClean="0">
                <a:latin typeface="Times New Roman" panose="02020603050405020304" pitchFamily="18" charset="0"/>
                <a:cs typeface="Times New Roman" panose="02020603050405020304" pitchFamily="18" charset="0"/>
              </a:rPr>
              <a:t>to, Indian </a:t>
            </a:r>
            <a:r>
              <a:rPr lang="nl-NL" b="1" dirty="0">
                <a:latin typeface="Times New Roman" panose="02020603050405020304" pitchFamily="18" charset="0"/>
                <a:cs typeface="Times New Roman" panose="02020603050405020304" pitchFamily="18" charset="0"/>
              </a:rPr>
              <a:t>Census </a:t>
            </a:r>
            <a:r>
              <a:rPr lang="nl-NL" b="1" dirty="0" smtClean="0">
                <a:latin typeface="Times New Roman" panose="02020603050405020304" pitchFamily="18" charset="0"/>
                <a:cs typeface="Times New Roman" panose="02020603050405020304" pitchFamily="18" charset="0"/>
              </a:rPr>
              <a:t>2011 there are total of 4.8 </a:t>
            </a:r>
            <a:r>
              <a:rPr lang="nl-NL" b="1" dirty="0">
                <a:latin typeface="Times New Roman" panose="02020603050405020304" pitchFamily="18" charset="0"/>
                <a:cs typeface="Times New Roman" panose="02020603050405020304" pitchFamily="18" charset="0"/>
              </a:rPr>
              <a:t>lakh </a:t>
            </a:r>
            <a:r>
              <a:rPr lang="nl-NL" b="1" dirty="0" smtClean="0">
                <a:latin typeface="Times New Roman" panose="02020603050405020304" pitchFamily="18" charset="0"/>
                <a:cs typeface="Times New Roman" panose="02020603050405020304" pitchFamily="18" charset="0"/>
              </a:rPr>
              <a:t>transgender inhabitants.</a:t>
            </a:r>
            <a:endParaRPr lang="en-US"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5004" y="3630081"/>
            <a:ext cx="4263446"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 2014, after the Supreme Court of India pronounced them as `third gender’, they still face discrimination and are abused. </a:t>
            </a:r>
            <a:r>
              <a:rPr lang="en-US" b="1" dirty="0" smtClean="0">
                <a:latin typeface="Times New Roman" panose="02020603050405020304" pitchFamily="18" charset="0"/>
                <a:cs typeface="Times New Roman" panose="02020603050405020304" pitchFamily="18" charset="0"/>
              </a:rPr>
              <a:t>India has become home for the three genders but not in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ndian societies. </a:t>
            </a:r>
            <a:endParaRPr lang="en-US" b="1"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027914" y="2510009"/>
            <a:ext cx="6979870" cy="4019723"/>
            <a:chOff x="5073901" y="2655075"/>
            <a:chExt cx="6979870" cy="4019723"/>
          </a:xfrm>
        </p:grpSpPr>
        <p:pic>
          <p:nvPicPr>
            <p:cNvPr id="12" name="Picture 11"/>
            <p:cNvPicPr>
              <a:picLocks noChangeAspect="1"/>
            </p:cNvPicPr>
            <p:nvPr/>
          </p:nvPicPr>
          <p:blipFill rotWithShape="1">
            <a:blip r:embed="rId6" cstate="print">
              <a:grayscl/>
              <a:extLst>
                <a:ext uri="{28A0092B-C50C-407E-A947-70E740481C1C}">
                  <a14:useLocalDpi xmlns:a14="http://schemas.microsoft.com/office/drawing/2010/main" val="0"/>
                </a:ext>
              </a:extLst>
            </a:blip>
            <a:srcRect l="2372" r="1478"/>
            <a:stretch/>
          </p:blipFill>
          <p:spPr>
            <a:xfrm>
              <a:off x="5145048" y="2890345"/>
              <a:ext cx="1573055" cy="1114070"/>
            </a:xfrm>
            <a:prstGeom prst="rect">
              <a:avLst/>
            </a:prstGeom>
          </p:spPr>
        </p:pic>
        <p:pic>
          <p:nvPicPr>
            <p:cNvPr id="13" name="Picture 12"/>
            <p:cNvPicPr>
              <a:picLocks noChangeAspect="1"/>
            </p:cNvPicPr>
            <p:nvPr/>
          </p:nvPicPr>
          <p:blipFill rotWithShape="1">
            <a:blip r:embed="rId7" cstate="print">
              <a:grayscl/>
              <a:extLst>
                <a:ext uri="{28A0092B-C50C-407E-A947-70E740481C1C}">
                  <a14:useLocalDpi xmlns:a14="http://schemas.microsoft.com/office/drawing/2010/main" val="0"/>
                </a:ext>
              </a:extLst>
            </a:blip>
            <a:srcRect l="1065" t="22425" r="1274" b="6630"/>
            <a:stretch/>
          </p:blipFill>
          <p:spPr>
            <a:xfrm>
              <a:off x="6746315" y="2890345"/>
              <a:ext cx="1533601" cy="1114070"/>
            </a:xfrm>
            <a:prstGeom prst="rect">
              <a:avLst/>
            </a:prstGeom>
          </p:spPr>
        </p:pic>
        <p:pic>
          <p:nvPicPr>
            <p:cNvPr id="14" name="Picture 13"/>
            <p:cNvPicPr>
              <a:picLocks noChangeAspect="1"/>
            </p:cNvPicPr>
            <p:nvPr/>
          </p:nvPicPr>
          <p:blipFill rotWithShape="1">
            <a:blip r:embed="rId8" cstate="print">
              <a:grayscl/>
              <a:extLst>
                <a:ext uri="{28A0092B-C50C-407E-A947-70E740481C1C}">
                  <a14:useLocalDpi xmlns:a14="http://schemas.microsoft.com/office/drawing/2010/main" val="0"/>
                </a:ext>
              </a:extLst>
            </a:blip>
            <a:srcRect l="8147" t="4927" r="2496"/>
            <a:stretch/>
          </p:blipFill>
          <p:spPr>
            <a:xfrm>
              <a:off x="8308843" y="2890345"/>
              <a:ext cx="1495825" cy="1114071"/>
            </a:xfrm>
            <a:prstGeom prst="rect">
              <a:avLst/>
            </a:prstGeom>
          </p:spPr>
        </p:pic>
        <p:pic>
          <p:nvPicPr>
            <p:cNvPr id="15" name="Picture 14"/>
            <p:cNvPicPr>
              <a:picLocks noChangeAspect="1"/>
            </p:cNvPicPr>
            <p:nvPr/>
          </p:nvPicPr>
          <p:blipFill rotWithShape="1">
            <a:blip r:embed="rId9" cstate="print">
              <a:grayscl/>
              <a:extLst>
                <a:ext uri="{28A0092B-C50C-407E-A947-70E740481C1C}">
                  <a14:useLocalDpi xmlns:a14="http://schemas.microsoft.com/office/drawing/2010/main" val="0"/>
                </a:ext>
              </a:extLst>
            </a:blip>
            <a:srcRect l="-264" r="-467"/>
            <a:stretch/>
          </p:blipFill>
          <p:spPr>
            <a:xfrm>
              <a:off x="6745975" y="4221675"/>
              <a:ext cx="1533941" cy="1108665"/>
            </a:xfrm>
            <a:prstGeom prst="rect">
              <a:avLst/>
            </a:prstGeom>
          </p:spPr>
        </p:pic>
        <p:pic>
          <p:nvPicPr>
            <p:cNvPr id="16" name="Picture 15"/>
            <p:cNvPicPr>
              <a:picLocks noChangeAspect="1"/>
            </p:cNvPicPr>
            <p:nvPr/>
          </p:nvPicPr>
          <p:blipFill rotWithShape="1">
            <a:blip r:embed="rId10" cstate="print">
              <a:grayscl/>
              <a:extLst>
                <a:ext uri="{28A0092B-C50C-407E-A947-70E740481C1C}">
                  <a14:useLocalDpi xmlns:a14="http://schemas.microsoft.com/office/drawing/2010/main" val="0"/>
                </a:ext>
              </a:extLst>
            </a:blip>
            <a:srcRect l="13417" r="6825"/>
            <a:stretch/>
          </p:blipFill>
          <p:spPr>
            <a:xfrm>
              <a:off x="5145048" y="4221677"/>
              <a:ext cx="1573055" cy="1108665"/>
            </a:xfrm>
            <a:prstGeom prst="rect">
              <a:avLst/>
            </a:prstGeom>
          </p:spPr>
        </p:pic>
        <p:pic>
          <p:nvPicPr>
            <p:cNvPr id="17" name="Picture 1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39303" y="5585776"/>
              <a:ext cx="1540008" cy="1047205"/>
            </a:xfrm>
            <a:prstGeom prst="rect">
              <a:avLst/>
            </a:prstGeom>
          </p:spPr>
        </p:pic>
        <p:pic>
          <p:nvPicPr>
            <p:cNvPr id="18" name="Picture 17"/>
            <p:cNvPicPr>
              <a:picLocks noChangeAspect="1"/>
            </p:cNvPicPr>
            <p:nvPr/>
          </p:nvPicPr>
          <p:blipFill>
            <a:blip r:embed="rId12" cstate="print">
              <a:grayscl/>
              <a:extLst>
                <a:ext uri="{28A0092B-C50C-407E-A947-70E740481C1C}">
                  <a14:useLocalDpi xmlns:a14="http://schemas.microsoft.com/office/drawing/2010/main" val="0"/>
                </a:ext>
              </a:extLst>
            </a:blip>
            <a:stretch>
              <a:fillRect/>
            </a:stretch>
          </p:blipFill>
          <p:spPr>
            <a:xfrm>
              <a:off x="5145048" y="5578138"/>
              <a:ext cx="1573055" cy="1047205"/>
            </a:xfrm>
            <a:prstGeom prst="rect">
              <a:avLst/>
            </a:prstGeom>
          </p:spPr>
        </p:pic>
        <p:pic>
          <p:nvPicPr>
            <p:cNvPr id="19" name="Picture 18"/>
            <p:cNvPicPr>
              <a:picLocks noChangeAspect="1"/>
            </p:cNvPicPr>
            <p:nvPr/>
          </p:nvPicPr>
          <p:blipFill>
            <a:blip r:embed="rId13" cstate="print">
              <a:grayscl/>
              <a:extLst>
                <a:ext uri="{28A0092B-C50C-407E-A947-70E740481C1C}">
                  <a14:useLocalDpi xmlns:a14="http://schemas.microsoft.com/office/drawing/2010/main" val="0"/>
                </a:ext>
              </a:extLst>
            </a:blip>
            <a:stretch>
              <a:fillRect/>
            </a:stretch>
          </p:blipFill>
          <p:spPr>
            <a:xfrm>
              <a:off x="8307789" y="4221675"/>
              <a:ext cx="1571522" cy="1108665"/>
            </a:xfrm>
            <a:prstGeom prst="rect">
              <a:avLst/>
            </a:prstGeom>
          </p:spPr>
        </p:pic>
        <p:pic>
          <p:nvPicPr>
            <p:cNvPr id="20" name="Picture 19"/>
            <p:cNvPicPr>
              <a:picLocks noChangeAspect="1"/>
            </p:cNvPicPr>
            <p:nvPr/>
          </p:nvPicPr>
          <p:blipFill>
            <a:blip r:embed="rId14" cstate="print">
              <a:grayscl/>
              <a:extLst>
                <a:ext uri="{28A0092B-C50C-407E-A947-70E740481C1C}">
                  <a14:useLocalDpi xmlns:a14="http://schemas.microsoft.com/office/drawing/2010/main" val="0"/>
                </a:ext>
              </a:extLst>
            </a:blip>
            <a:stretch>
              <a:fillRect/>
            </a:stretch>
          </p:blipFill>
          <p:spPr>
            <a:xfrm>
              <a:off x="6745976" y="5585776"/>
              <a:ext cx="1567186" cy="1039567"/>
            </a:xfrm>
            <a:prstGeom prst="rect">
              <a:avLst/>
            </a:prstGeom>
          </p:spPr>
        </p:pic>
        <p:sp>
          <p:nvSpPr>
            <p:cNvPr id="21" name="TextBox 20"/>
            <p:cNvSpPr txBox="1"/>
            <p:nvPr/>
          </p:nvSpPr>
          <p:spPr>
            <a:xfrm>
              <a:off x="9863804" y="2992912"/>
              <a:ext cx="2189967" cy="83099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1. Fighting for their rights.</a:t>
              </a:r>
            </a:p>
            <a:p>
              <a:r>
                <a:rPr lang="en-US" sz="1200" dirty="0" smtClean="0">
                  <a:latin typeface="Times New Roman" panose="02020603050405020304" pitchFamily="18" charset="0"/>
                  <a:cs typeface="Times New Roman" panose="02020603050405020304" pitchFamily="18" charset="0"/>
                </a:rPr>
                <a:t>2. Begging money at Railways station.</a:t>
              </a:r>
            </a:p>
            <a:p>
              <a:r>
                <a:rPr lang="en-US" sz="1200" dirty="0" smtClean="0">
                  <a:latin typeface="Times New Roman" panose="02020603050405020304" pitchFamily="18" charset="0"/>
                  <a:cs typeface="Times New Roman" panose="02020603050405020304" pitchFamily="18" charset="0"/>
                </a:rPr>
                <a:t>3. Blessing at ceremonies.</a:t>
              </a:r>
            </a:p>
          </p:txBody>
        </p:sp>
        <p:sp>
          <p:nvSpPr>
            <p:cNvPr id="22" name="TextBox 21"/>
            <p:cNvSpPr txBox="1"/>
            <p:nvPr/>
          </p:nvSpPr>
          <p:spPr>
            <a:xfrm>
              <a:off x="5089168" y="3762270"/>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1</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699430" y="3762269"/>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2</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8279916" y="3762270"/>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3</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5089168" y="5100894"/>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4</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699430" y="5100893"/>
              <a:ext cx="261610" cy="276999"/>
            </a:xfrm>
            <a:prstGeom prst="rect">
              <a:avLst/>
            </a:prstGeom>
            <a:noFill/>
          </p:spPr>
          <p:txBody>
            <a:bodyPr wrap="none" rtlCol="0">
              <a:spAutoFit/>
            </a:bodyPr>
            <a:lstStyle/>
            <a:p>
              <a:r>
                <a:rPr lang="en-US" sz="1200" dirty="0">
                  <a:solidFill>
                    <a:schemeClr val="bg1"/>
                  </a:solidFill>
                  <a:latin typeface="Times New Roman" panose="02020603050405020304" pitchFamily="18" charset="0"/>
                  <a:cs typeface="Times New Roman" panose="02020603050405020304" pitchFamily="18" charset="0"/>
                </a:rPr>
                <a:t>5</a:t>
              </a:r>
            </a:p>
          </p:txBody>
        </p:sp>
        <p:sp>
          <p:nvSpPr>
            <p:cNvPr id="27" name="TextBox 26"/>
            <p:cNvSpPr txBox="1"/>
            <p:nvPr/>
          </p:nvSpPr>
          <p:spPr>
            <a:xfrm>
              <a:off x="8279916" y="5100894"/>
              <a:ext cx="261610" cy="276999"/>
            </a:xfrm>
            <a:prstGeom prst="rect">
              <a:avLst/>
            </a:prstGeom>
            <a:noFill/>
          </p:spPr>
          <p:txBody>
            <a:bodyPr wrap="none" rtlCol="0">
              <a:spAutoFit/>
            </a:bodyPr>
            <a:lstStyle/>
            <a:p>
              <a:r>
                <a:rPr lang="en-US" sz="1200" dirty="0">
                  <a:solidFill>
                    <a:schemeClr val="bg1"/>
                  </a:solidFill>
                  <a:latin typeface="Times New Roman" panose="02020603050405020304" pitchFamily="18" charset="0"/>
                  <a:cs typeface="Times New Roman" panose="02020603050405020304" pitchFamily="18" charset="0"/>
                </a:rPr>
                <a:t>6</a:t>
              </a:r>
            </a:p>
          </p:txBody>
        </p:sp>
        <p:sp>
          <p:nvSpPr>
            <p:cNvPr id="28" name="TextBox 27"/>
            <p:cNvSpPr txBox="1"/>
            <p:nvPr/>
          </p:nvSpPr>
          <p:spPr>
            <a:xfrm>
              <a:off x="5089168" y="6397799"/>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7</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6699430" y="6397798"/>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8</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8279916" y="6397799"/>
              <a:ext cx="261610" cy="276999"/>
            </a:xfrm>
            <a:prstGeom prst="rect">
              <a:avLst/>
            </a:prstGeom>
            <a:noFill/>
          </p:spPr>
          <p:txBody>
            <a:bodyPr wrap="non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9</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9860401" y="4318346"/>
              <a:ext cx="2189967" cy="830997"/>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4. Offering prayers at the Sabarimala Temple, Kerala.</a:t>
              </a:r>
            </a:p>
            <a:p>
              <a:r>
                <a:rPr lang="en-US" sz="1200" dirty="0" smtClean="0">
                  <a:latin typeface="Times New Roman" panose="02020603050405020304" pitchFamily="18" charset="0"/>
                  <a:cs typeface="Times New Roman" panose="02020603050405020304" pitchFamily="18" charset="0"/>
                </a:rPr>
                <a:t>5. Holy bath at </a:t>
              </a:r>
              <a:r>
                <a:rPr lang="en-US" sz="1200" dirty="0" err="1" smtClean="0">
                  <a:latin typeface="Times New Roman" panose="02020603050405020304" pitchFamily="18" charset="0"/>
                  <a:cs typeface="Times New Roman" panose="02020603050405020304" pitchFamily="18" charset="0"/>
                </a:rPr>
                <a:t>Kumbh</a:t>
              </a:r>
              <a:r>
                <a:rPr lang="en-US" sz="1200" dirty="0" smtClean="0">
                  <a:latin typeface="Times New Roman" panose="02020603050405020304" pitchFamily="18" charset="0"/>
                  <a:cs typeface="Times New Roman" panose="02020603050405020304" pitchFamily="18" charset="0"/>
                </a:rPr>
                <a:t> </a:t>
              </a:r>
              <a:r>
                <a:rPr lang="en-US" sz="1200" dirty="0" err="1" smtClean="0">
                  <a:latin typeface="Times New Roman" panose="02020603050405020304" pitchFamily="18" charset="0"/>
                  <a:cs typeface="Times New Roman" panose="02020603050405020304" pitchFamily="18" charset="0"/>
                </a:rPr>
                <a:t>Mela</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6. Religious meetings.</a:t>
              </a:r>
            </a:p>
          </p:txBody>
        </p:sp>
        <p:sp>
          <p:nvSpPr>
            <p:cNvPr id="32" name="TextBox 31"/>
            <p:cNvSpPr txBox="1"/>
            <p:nvPr/>
          </p:nvSpPr>
          <p:spPr>
            <a:xfrm>
              <a:off x="9860402" y="5471630"/>
              <a:ext cx="2189967" cy="1200329"/>
            </a:xfrm>
            <a:prstGeom prst="rect">
              <a:avLst/>
            </a:prstGeom>
            <a:noFill/>
          </p:spPr>
          <p:txBody>
            <a:bodyPr wrap="square" rtlCol="0">
              <a:spAutoFit/>
            </a:bodyPr>
            <a:lstStyle/>
            <a:p>
              <a:r>
                <a:rPr lang="en-US" sz="1200" dirty="0" smtClean="0">
                  <a:latin typeface="Times New Roman" panose="02020603050405020304" pitchFamily="18" charset="0"/>
                  <a:cs typeface="Times New Roman" panose="02020603050405020304" pitchFamily="18" charset="0"/>
                </a:rPr>
                <a:t>7. Miss </a:t>
              </a:r>
              <a:r>
                <a:rPr lang="en-US" sz="1200" dirty="0" err="1">
                  <a:latin typeface="Times New Roman" panose="02020603050405020304" pitchFamily="18" charset="0"/>
                  <a:cs typeface="Times New Roman" panose="02020603050405020304" pitchFamily="18" charset="0"/>
                </a:rPr>
                <a:t>K</a:t>
              </a:r>
              <a:r>
                <a:rPr lang="en-US" sz="1200" dirty="0" err="1" smtClean="0">
                  <a:latin typeface="Times New Roman" panose="02020603050405020304" pitchFamily="18" charset="0"/>
                  <a:cs typeface="Times New Roman" panose="02020603050405020304" pitchFamily="18" charset="0"/>
                </a:rPr>
                <a:t>oovagam</a:t>
              </a:r>
              <a:r>
                <a:rPr lang="en-US" sz="1200" dirty="0" smtClean="0">
                  <a:latin typeface="Times New Roman" panose="02020603050405020304" pitchFamily="18" charset="0"/>
                  <a:cs typeface="Times New Roman" panose="02020603050405020304" pitchFamily="18" charset="0"/>
                </a:rPr>
                <a:t> beauty pageant.</a:t>
              </a:r>
            </a:p>
            <a:p>
              <a:r>
                <a:rPr lang="en-US" sz="1200" dirty="0" smtClean="0">
                  <a:latin typeface="Times New Roman" panose="02020603050405020304" pitchFamily="18" charset="0"/>
                  <a:cs typeface="Times New Roman" panose="02020603050405020304" pitchFamily="18" charset="0"/>
                </a:rPr>
                <a:t>8. Marriage ceremony and celebration</a:t>
              </a:r>
            </a:p>
            <a:p>
              <a:r>
                <a:rPr lang="en-US" sz="1200" dirty="0" smtClean="0">
                  <a:latin typeface="Times New Roman" panose="02020603050405020304" pitchFamily="18" charset="0"/>
                  <a:cs typeface="Times New Roman" panose="02020603050405020304" pitchFamily="18" charset="0"/>
                </a:rPr>
                <a:t>9. Widowhood ceremony and mourning.</a:t>
              </a:r>
            </a:p>
          </p:txBody>
        </p:sp>
        <p:sp>
          <p:nvSpPr>
            <p:cNvPr id="33" name="TextBox 32"/>
            <p:cNvSpPr txBox="1"/>
            <p:nvPr/>
          </p:nvSpPr>
          <p:spPr>
            <a:xfrm>
              <a:off x="5073901" y="2655075"/>
              <a:ext cx="3294043"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LIFESTYLE AND STRUGGLE FOR </a:t>
              </a:r>
              <a:r>
                <a:rPr lang="en-US" sz="1200" b="1" dirty="0" smtClean="0">
                  <a:latin typeface="Times New Roman" panose="02020603050405020304" pitchFamily="18" charset="0"/>
                  <a:cs typeface="Times New Roman" panose="02020603050405020304" pitchFamily="18" charset="0"/>
                </a:rPr>
                <a:t>MONEY</a:t>
              </a:r>
              <a:endParaRPr lang="en-US" sz="12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5075014" y="3987263"/>
              <a:ext cx="2967736" cy="276999"/>
            </a:xfrm>
            <a:prstGeom prst="rect">
              <a:avLst/>
            </a:prstGeom>
            <a:noFill/>
          </p:spPr>
          <p:txBody>
            <a:bodyPr wrap="none" rtlCol="0">
              <a:spAutoFit/>
            </a:bodyPr>
            <a:lstStyle/>
            <a:p>
              <a:r>
                <a:rPr lang="en-US" sz="1200" b="1" dirty="0" smtClean="0">
                  <a:latin typeface="Times New Roman" panose="02020603050405020304" pitchFamily="18" charset="0"/>
                  <a:cs typeface="Times New Roman" panose="02020603050405020304" pitchFamily="18" charset="0"/>
                </a:rPr>
                <a:t>SOCIAL AND RELIGIOUS ACTIVITIES</a:t>
              </a:r>
              <a:endParaRPr lang="en-US" sz="1200" b="1"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086427" y="5353187"/>
              <a:ext cx="4363310" cy="27699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TRANSGENDER </a:t>
              </a:r>
              <a:r>
                <a:rPr lang="en-US" sz="1200" b="1" dirty="0" smtClean="0">
                  <a:latin typeface="Times New Roman" panose="02020603050405020304" pitchFamily="18" charset="0"/>
                  <a:cs typeface="Times New Roman" panose="02020603050405020304" pitchFamily="18" charset="0"/>
                </a:rPr>
                <a:t>FESTIVAL AT KOOVAGAM TAMIL NADU</a:t>
              </a:r>
              <a:endParaRPr lang="en-US" sz="12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92138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65" t="22425" r="1274" b="16109"/>
          <a:stretch/>
        </p:blipFill>
        <p:spPr>
          <a:xfrm>
            <a:off x="-16091" y="-257577"/>
            <a:ext cx="12208091" cy="7115577"/>
          </a:xfrm>
          <a:prstGeom prst="rect">
            <a:avLst/>
          </a:prstGeom>
        </p:spPr>
      </p:pic>
      <p:sp>
        <p:nvSpPr>
          <p:cNvPr id="4" name="TextBox 3"/>
          <p:cNvSpPr txBox="1"/>
          <p:nvPr/>
        </p:nvSpPr>
        <p:spPr>
          <a:xfrm>
            <a:off x="2794715" y="6293200"/>
            <a:ext cx="6761595" cy="323165"/>
          </a:xfrm>
          <a:prstGeom prst="rect">
            <a:avLst/>
          </a:prstGeom>
          <a:noFill/>
        </p:spPr>
        <p:txBody>
          <a:bodyPr wrap="none" rtlCol="0">
            <a:spAutoFit/>
          </a:bodyPr>
          <a:lstStyle/>
          <a:p>
            <a:r>
              <a:rPr lang="nl-NL" sz="1500" i="1" dirty="0">
                <a:solidFill>
                  <a:schemeClr val="bg1">
                    <a:lumMod val="50000"/>
                  </a:schemeClr>
                </a:solidFill>
                <a:latin typeface="Times New Roman" panose="02020603050405020304" pitchFamily="18" charset="0"/>
                <a:cs typeface="Times New Roman" panose="02020603050405020304" pitchFamily="18" charset="0"/>
              </a:rPr>
              <a:t>Source: https://medium.com/@ashvenkat/counting-the-third-gender-aafe7e858e07</a:t>
            </a:r>
            <a:endParaRPr lang="en-US" sz="1500" i="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001" y="961137"/>
            <a:ext cx="3628657" cy="367057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2964" y="979136"/>
            <a:ext cx="3545979" cy="367449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6370" y="968967"/>
            <a:ext cx="3598275" cy="3662741"/>
          </a:xfrm>
          <a:prstGeom prst="rect">
            <a:avLst/>
          </a:prstGeom>
        </p:spPr>
      </p:pic>
      <p:sp>
        <p:nvSpPr>
          <p:cNvPr id="8" name="TextBox 7"/>
          <p:cNvSpPr txBox="1"/>
          <p:nvPr/>
        </p:nvSpPr>
        <p:spPr>
          <a:xfrm>
            <a:off x="504001" y="4731250"/>
            <a:ext cx="3693052" cy="646331"/>
          </a:xfrm>
          <a:prstGeom prst="rect">
            <a:avLst/>
          </a:prstGeom>
          <a:noFill/>
        </p:spPr>
        <p:txBody>
          <a:bodyPr wrap="square" rtlCol="0">
            <a:spAutoFit/>
          </a:bodyPr>
          <a:lstStyle/>
          <a:p>
            <a:r>
              <a:rPr lang="nl-NL" dirty="0" smtClean="0"/>
              <a:t>Map 1: </a:t>
            </a:r>
            <a:r>
              <a:rPr lang="nl-NL" dirty="0"/>
              <a:t>Ratio of third gender population to total population</a:t>
            </a:r>
            <a:r>
              <a:rPr lang="nl-NL" dirty="0" smtClean="0"/>
              <a:t>. </a:t>
            </a:r>
            <a:endParaRPr lang="en-US" dirty="0"/>
          </a:p>
        </p:txBody>
      </p:sp>
      <p:sp>
        <p:nvSpPr>
          <p:cNvPr id="9" name="Title 1"/>
          <p:cNvSpPr>
            <a:spLocks noGrp="1"/>
          </p:cNvSpPr>
          <p:nvPr>
            <p:ph type="title"/>
          </p:nvPr>
        </p:nvSpPr>
        <p:spPr>
          <a:xfrm>
            <a:off x="838200" y="94667"/>
            <a:ext cx="10515600" cy="832612"/>
          </a:xfrm>
        </p:spPr>
        <p:txBody>
          <a:bodyPr>
            <a:normAutofit/>
          </a:bodyPr>
          <a:lstStyle/>
          <a:p>
            <a:pPr algn="ctr"/>
            <a:r>
              <a:rPr lang="en-US" sz="3500" b="1" dirty="0" smtClean="0">
                <a:latin typeface="Times New Roman" panose="02020603050405020304" pitchFamily="18" charset="0"/>
                <a:cs typeface="Times New Roman" panose="02020603050405020304" pitchFamily="18" charset="0"/>
              </a:rPr>
              <a:t>Facts And Figures</a:t>
            </a:r>
            <a:endParaRPr lang="en-US" sz="35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314003" y="4729102"/>
            <a:ext cx="3693052" cy="646331"/>
          </a:xfrm>
          <a:prstGeom prst="rect">
            <a:avLst/>
          </a:prstGeom>
          <a:noFill/>
        </p:spPr>
        <p:txBody>
          <a:bodyPr wrap="square" rtlCol="0">
            <a:spAutoFit/>
          </a:bodyPr>
          <a:lstStyle/>
          <a:p>
            <a:r>
              <a:rPr lang="nl-NL" dirty="0" smtClean="0"/>
              <a:t>Map 2: </a:t>
            </a:r>
            <a:r>
              <a:rPr lang="nl-NL" dirty="0"/>
              <a:t>Ratio of literacy </a:t>
            </a:r>
            <a:r>
              <a:rPr lang="nl-NL" dirty="0" smtClean="0"/>
              <a:t>ratio </a:t>
            </a:r>
            <a:r>
              <a:rPr lang="nl-NL" dirty="0"/>
              <a:t>of third gender to total population. </a:t>
            </a:r>
            <a:endParaRPr lang="en-US" dirty="0"/>
          </a:p>
        </p:txBody>
      </p:sp>
      <p:sp>
        <p:nvSpPr>
          <p:cNvPr id="11" name="TextBox 10"/>
          <p:cNvSpPr txBox="1"/>
          <p:nvPr/>
        </p:nvSpPr>
        <p:spPr>
          <a:xfrm>
            <a:off x="8201274" y="4726954"/>
            <a:ext cx="3693052" cy="646331"/>
          </a:xfrm>
          <a:prstGeom prst="rect">
            <a:avLst/>
          </a:prstGeom>
          <a:noFill/>
        </p:spPr>
        <p:txBody>
          <a:bodyPr wrap="square" rtlCol="0">
            <a:spAutoFit/>
          </a:bodyPr>
          <a:lstStyle/>
          <a:p>
            <a:r>
              <a:rPr lang="nl-NL" dirty="0" smtClean="0"/>
              <a:t>Map 3: </a:t>
            </a:r>
            <a:r>
              <a:rPr lang="nl-NL" dirty="0"/>
              <a:t>Ratio of unemployment </a:t>
            </a:r>
            <a:r>
              <a:rPr lang="nl-NL" dirty="0" smtClean="0"/>
              <a:t>ratio </a:t>
            </a:r>
            <a:r>
              <a:rPr lang="nl-NL" dirty="0"/>
              <a:t>of transgender to total population</a:t>
            </a:r>
            <a:r>
              <a:rPr lang="nl-NL" dirty="0" smtClean="0"/>
              <a:t>. </a:t>
            </a:r>
            <a:endParaRPr lang="en-US" dirty="0"/>
          </a:p>
        </p:txBody>
      </p:sp>
    </p:spTree>
    <p:extLst>
      <p:ext uri="{BB962C8B-B14F-4D97-AF65-F5344CB8AC3E}">
        <p14:creationId xmlns:p14="http://schemas.microsoft.com/office/powerpoint/2010/main" val="1825934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787" y="1471443"/>
            <a:ext cx="573405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885811" y="5220683"/>
            <a:ext cx="4314001"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 </a:t>
            </a:r>
            <a:r>
              <a:rPr lang="nl-NL" dirty="0">
                <a:latin typeface="Times New Roman" panose="02020603050405020304" pitchFamily="18" charset="0"/>
                <a:cs typeface="Times New Roman" panose="02020603050405020304" pitchFamily="18" charset="0"/>
              </a:rPr>
              <a:t>Model to compute the Livability Index. </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400726" y="5580397"/>
            <a:ext cx="3284169" cy="323165"/>
          </a:xfrm>
          <a:prstGeom prst="rect">
            <a:avLst/>
          </a:prstGeom>
          <a:noFill/>
        </p:spPr>
        <p:txBody>
          <a:bodyPr wrap="none" rtlCol="0">
            <a:spAutoFit/>
          </a:bodyPr>
          <a:lstStyle/>
          <a:p>
            <a:r>
              <a:rPr lang="nl-NL" sz="1500" i="1" dirty="0">
                <a:solidFill>
                  <a:schemeClr val="bg1">
                    <a:lumMod val="50000"/>
                  </a:schemeClr>
                </a:solidFill>
                <a:latin typeface="Times New Roman" panose="02020603050405020304" pitchFamily="18" charset="0"/>
                <a:cs typeface="Times New Roman" panose="02020603050405020304" pitchFamily="18" charset="0"/>
              </a:rPr>
              <a:t>Source: Ministry of Urban Development</a:t>
            </a:r>
            <a:endParaRPr lang="en-US" sz="1500" i="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1029" name="Picture 5" descr="clc framework"/>
          <p:cNvPicPr>
            <a:picLocks noChangeAspect="1" noChangeArrowheads="1"/>
          </p:cNvPicPr>
          <p:nvPr/>
        </p:nvPicPr>
        <p:blipFill>
          <a:blip r:embed="rId3">
            <a:extLst>
              <a:ext uri="{28A0092B-C50C-407E-A947-70E740481C1C}">
                <a14:useLocalDpi xmlns:a14="http://schemas.microsoft.com/office/drawing/2010/main" val="0"/>
              </a:ext>
            </a:extLst>
          </a:blip>
          <a:srcRect l="595" t="3134" r="452" b="2075"/>
          <a:stretch>
            <a:fillRect/>
          </a:stretch>
        </p:blipFill>
        <p:spPr bwMode="auto">
          <a:xfrm>
            <a:off x="406812" y="1992143"/>
            <a:ext cx="570547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285111" y="5220683"/>
            <a:ext cx="369844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Fig: </a:t>
            </a:r>
            <a:r>
              <a:rPr lang="nl-NL" dirty="0">
                <a:latin typeface="Times New Roman" panose="02020603050405020304" pitchFamily="18" charset="0"/>
                <a:cs typeface="Times New Roman" panose="02020603050405020304" pitchFamily="18" charset="0"/>
              </a:rPr>
              <a:t>Singapore Livability </a:t>
            </a:r>
            <a:r>
              <a:rPr lang="nl-NL" dirty="0" smtClean="0">
                <a:latin typeface="Times New Roman" panose="02020603050405020304" pitchFamily="18" charset="0"/>
                <a:cs typeface="Times New Roman" panose="02020603050405020304" pitchFamily="18" charset="0"/>
              </a:rPr>
              <a:t>Framework.</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963342" y="5584478"/>
            <a:ext cx="1995611" cy="323165"/>
          </a:xfrm>
          <a:prstGeom prst="rect">
            <a:avLst/>
          </a:prstGeom>
          <a:noFill/>
        </p:spPr>
        <p:txBody>
          <a:bodyPr wrap="none" rtlCol="0">
            <a:spAutoFit/>
          </a:bodyPr>
          <a:lstStyle/>
          <a:p>
            <a:r>
              <a:rPr lang="nl-NL" sz="1500" i="1" dirty="0">
                <a:solidFill>
                  <a:schemeClr val="bg1">
                    <a:lumMod val="50000"/>
                  </a:schemeClr>
                </a:solidFill>
                <a:latin typeface="Times New Roman" panose="02020603050405020304" pitchFamily="18" charset="0"/>
                <a:cs typeface="Times New Roman" panose="02020603050405020304" pitchFamily="18" charset="0"/>
              </a:rPr>
              <a:t>Source: </a:t>
            </a:r>
            <a:r>
              <a:rPr lang="nl-NL" sz="1500" i="1" dirty="0" smtClean="0">
                <a:solidFill>
                  <a:schemeClr val="bg1">
                    <a:lumMod val="50000"/>
                  </a:schemeClr>
                </a:solidFill>
                <a:latin typeface="Times New Roman" panose="02020603050405020304" pitchFamily="18" charset="0"/>
                <a:cs typeface="Times New Roman" panose="02020603050405020304" pitchFamily="18" charset="0"/>
              </a:rPr>
              <a:t>www.clc.gov.sg</a:t>
            </a:r>
            <a:endParaRPr lang="en-US" sz="1500"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4" name="Title 1"/>
          <p:cNvSpPr>
            <a:spLocks noGrp="1"/>
          </p:cNvSpPr>
          <p:nvPr>
            <p:ph type="title"/>
          </p:nvPr>
        </p:nvSpPr>
        <p:spPr>
          <a:xfrm>
            <a:off x="838200" y="94667"/>
            <a:ext cx="10515600" cy="832612"/>
          </a:xfrm>
        </p:spPr>
        <p:txBody>
          <a:bodyPr>
            <a:normAutofit/>
          </a:bodyPr>
          <a:lstStyle/>
          <a:p>
            <a:pPr algn="ctr"/>
            <a:r>
              <a:rPr lang="en-US" sz="3500" b="1" dirty="0" smtClean="0">
                <a:latin typeface="Times New Roman" panose="02020603050405020304" pitchFamily="18" charset="0"/>
                <a:cs typeface="Times New Roman" panose="02020603050405020304" pitchFamily="18" charset="0"/>
              </a:rPr>
              <a:t>Livability Frameworks</a:t>
            </a:r>
            <a:endParaRPr lang="en-US"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305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65" t="22425" r="1274" b="16109"/>
          <a:stretch/>
        </p:blipFill>
        <p:spPr>
          <a:xfrm>
            <a:off x="-16091" y="-257577"/>
            <a:ext cx="12208091" cy="7115577"/>
          </a:xfrm>
          <a:prstGeom prst="rect">
            <a:avLst/>
          </a:prstGeom>
        </p:spPr>
      </p:pic>
      <p:sp>
        <p:nvSpPr>
          <p:cNvPr id="4" name="TextBox 3"/>
          <p:cNvSpPr txBox="1"/>
          <p:nvPr/>
        </p:nvSpPr>
        <p:spPr>
          <a:xfrm>
            <a:off x="0" y="6438095"/>
            <a:ext cx="12191999" cy="323165"/>
          </a:xfrm>
          <a:prstGeom prst="rect">
            <a:avLst/>
          </a:prstGeom>
          <a:noFill/>
        </p:spPr>
        <p:txBody>
          <a:bodyPr wrap="square" rtlCol="0">
            <a:spAutoFit/>
          </a:bodyPr>
          <a:lstStyle/>
          <a:p>
            <a:pPr algn="ctr"/>
            <a:r>
              <a:rPr lang="en-US" sz="1500" i="1" dirty="0">
                <a:solidFill>
                  <a:schemeClr val="bg1">
                    <a:lumMod val="50000"/>
                  </a:schemeClr>
                </a:solidFill>
                <a:latin typeface="Times New Roman" panose="02020603050405020304" pitchFamily="18" charset="0"/>
                <a:cs typeface="Times New Roman" panose="02020603050405020304" pitchFamily="18" charset="0"/>
              </a:rPr>
              <a:t>Source: https://</a:t>
            </a:r>
            <a:r>
              <a:rPr lang="en-US" sz="1500" i="1" dirty="0" smtClean="0">
                <a:solidFill>
                  <a:schemeClr val="bg1">
                    <a:lumMod val="50000"/>
                  </a:schemeClr>
                </a:solidFill>
                <a:latin typeface="Times New Roman" panose="02020603050405020304" pitchFamily="18" charset="0"/>
                <a:cs typeface="Times New Roman" panose="02020603050405020304" pitchFamily="18" charset="0"/>
              </a:rPr>
              <a:t>lens.monash.edu/2018/10/28/1363387/crowd-mapping-gender-equality-a-powerful-tool-for-shaping-a-better-city-launches-in-Melbourne</a:t>
            </a:r>
            <a:endParaRPr lang="en-US" sz="1500" i="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635" y="870129"/>
            <a:ext cx="5729738" cy="3425780"/>
          </a:xfrm>
          <a:prstGeom prst="rect">
            <a:avLst/>
          </a:prstGeom>
        </p:spPr>
      </p:pic>
      <p:sp>
        <p:nvSpPr>
          <p:cNvPr id="6" name="Title 1"/>
          <p:cNvSpPr>
            <a:spLocks noGrp="1"/>
          </p:cNvSpPr>
          <p:nvPr>
            <p:ph type="title"/>
          </p:nvPr>
        </p:nvSpPr>
        <p:spPr>
          <a:xfrm>
            <a:off x="838200" y="94667"/>
            <a:ext cx="10515600" cy="832612"/>
          </a:xfrm>
        </p:spPr>
        <p:txBody>
          <a:bodyPr>
            <a:normAutofit/>
          </a:bodyPr>
          <a:lstStyle/>
          <a:p>
            <a:pPr algn="ctr"/>
            <a:r>
              <a:rPr lang="en-US" sz="3500" b="1" dirty="0" smtClean="0">
                <a:latin typeface="Times New Roman" panose="02020603050405020304" pitchFamily="18" charset="0"/>
                <a:cs typeface="Times New Roman" panose="02020603050405020304" pitchFamily="18" charset="0"/>
              </a:rPr>
              <a:t>Interventions</a:t>
            </a:r>
            <a:endParaRPr lang="en-US" sz="35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59132" y="1054726"/>
            <a:ext cx="553530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Crowd-mapping generates </a:t>
            </a:r>
            <a:r>
              <a:rPr lang="en-US" dirty="0" smtClean="0">
                <a:latin typeface="Times New Roman" panose="02020603050405020304" pitchFamily="18" charset="0"/>
                <a:cs typeface="Times New Roman" panose="02020603050405020304" pitchFamily="18" charset="0"/>
              </a:rPr>
              <a:t>geo-locative </a:t>
            </a:r>
            <a:r>
              <a:rPr lang="en-US" dirty="0">
                <a:latin typeface="Times New Roman" panose="02020603050405020304" pitchFamily="18" charset="0"/>
                <a:cs typeface="Times New Roman" panose="02020603050405020304" pitchFamily="18" charset="0"/>
              </a:rPr>
              <a:t>data. This is made up of points “dropped” to a precise geographical location. The data can then be </a:t>
            </a:r>
            <a:r>
              <a:rPr lang="en-US" dirty="0" smtClean="0">
                <a:latin typeface="Times New Roman" panose="02020603050405020304" pitchFamily="18" charset="0"/>
                <a:cs typeface="Times New Roman" panose="02020603050405020304" pitchFamily="18" charset="0"/>
              </a:rPr>
              <a:t>analyzed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synthesized </a:t>
            </a:r>
            <a:r>
              <a:rPr lang="en-US" dirty="0">
                <a:latin typeface="Times New Roman" panose="02020603050405020304" pitchFamily="18" charset="0"/>
                <a:cs typeface="Times New Roman" panose="02020603050405020304" pitchFamily="18" charset="0"/>
              </a:rPr>
              <a:t>for insights, tendencies and “hotspots”.</a:t>
            </a:r>
          </a:p>
        </p:txBody>
      </p:sp>
      <p:sp>
        <p:nvSpPr>
          <p:cNvPr id="8" name="TextBox 7"/>
          <p:cNvSpPr txBox="1"/>
          <p:nvPr/>
        </p:nvSpPr>
        <p:spPr>
          <a:xfrm>
            <a:off x="6259132" y="3214131"/>
            <a:ext cx="5535303" cy="2585323"/>
          </a:xfrm>
          <a:prstGeom prst="rect">
            <a:avLst/>
          </a:prstGeom>
          <a:noFill/>
        </p:spPr>
        <p:txBody>
          <a:bodyPr wrap="square" rtlCol="0">
            <a:spAutoFit/>
          </a:bodyPr>
          <a:lstStyle/>
          <a:p>
            <a:pPr marL="285750" lvl="0" indent="-285750">
              <a:buFont typeface="Arial" panose="020B0604020202020204" pitchFamily="34" charset="0"/>
              <a:buChar char="•"/>
            </a:pPr>
            <a:r>
              <a:rPr lang="en-US" i="1" dirty="0" smtClean="0">
                <a:latin typeface="Times New Roman" panose="02020603050405020304" pitchFamily="18" charset="0"/>
                <a:cs typeface="Times New Roman" panose="02020603050405020304" pitchFamily="18" charset="0"/>
              </a:rPr>
              <a:t>CCTV </a:t>
            </a:r>
            <a:r>
              <a:rPr lang="en-US" i="1" dirty="0">
                <a:latin typeface="Times New Roman" panose="02020603050405020304" pitchFamily="18" charset="0"/>
                <a:cs typeface="Times New Roman" panose="02020603050405020304" pitchFamily="18" charset="0"/>
              </a:rPr>
              <a:t>Surveillance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Clarity </a:t>
            </a:r>
            <a:r>
              <a:rPr lang="en-US" dirty="0">
                <a:latin typeface="Times New Roman" panose="02020603050405020304" pitchFamily="18" charset="0"/>
                <a:cs typeface="Times New Roman" panose="02020603050405020304" pitchFamily="18" charset="0"/>
              </a:rPr>
              <a:t>of vision in open </a:t>
            </a:r>
            <a:r>
              <a:rPr lang="en-US" dirty="0" smtClean="0">
                <a:latin typeface="Times New Roman" panose="02020603050405020304" pitchFamily="18" charset="0"/>
                <a:cs typeface="Times New Roman" panose="02020603050405020304" pitchFamily="18" charset="0"/>
              </a:rPr>
              <a:t>spaces</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Eyes </a:t>
            </a:r>
            <a:r>
              <a:rPr lang="en-US" dirty="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street</a:t>
            </a: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Increasing activities </a:t>
            </a:r>
            <a:r>
              <a:rPr lang="en-US" dirty="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street</a:t>
            </a: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Night life of the city</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Provision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shops in the vulnerable areas</a:t>
            </a:r>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Activities </a:t>
            </a:r>
            <a:r>
              <a:rPr lang="en-US" dirty="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street</a:t>
            </a:r>
          </a:p>
          <a:p>
            <a:pPr marL="285750" lvl="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Presence </a:t>
            </a:r>
            <a:r>
              <a:rPr lang="en-US" dirty="0">
                <a:latin typeface="Times New Roman" panose="02020603050405020304" pitchFamily="18" charset="0"/>
                <a:cs typeface="Times New Roman" panose="02020603050405020304" pitchFamily="18" charset="0"/>
              </a:rPr>
              <a:t>of women, children and elderly and promoting their usage through design </a:t>
            </a:r>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6635" y="4305300"/>
            <a:ext cx="5729738" cy="2031325"/>
          </a:xfrm>
          <a:prstGeom prst="rect">
            <a:avLst/>
          </a:prstGeom>
          <a:noFill/>
        </p:spPr>
        <p:txBody>
          <a:bodyPr wrap="square" rtlCol="0">
            <a:spAutoFit/>
          </a:bodyPr>
          <a:lstStyle/>
          <a:p>
            <a:pPr algn="just"/>
            <a:r>
              <a:rPr lang="en-GB" i="1" dirty="0">
                <a:latin typeface="Times New Roman" panose="02020603050405020304" pitchFamily="18" charset="0"/>
                <a:cs typeface="Times New Roman" panose="02020603050405020304" pitchFamily="18" charset="0"/>
              </a:rPr>
              <a:t>Inclusion </a:t>
            </a:r>
            <a:r>
              <a:rPr lang="en-GB" dirty="0">
                <a:latin typeface="Times New Roman" panose="02020603050405020304" pitchFamily="18" charset="0"/>
                <a:cs typeface="Times New Roman" panose="02020603050405020304" pitchFamily="18" charset="0"/>
              </a:rPr>
              <a:t>is a </a:t>
            </a:r>
            <a:r>
              <a:rPr lang="nl-NL" dirty="0">
                <a:latin typeface="Times New Roman" panose="02020603050405020304" pitchFamily="18" charset="0"/>
                <a:cs typeface="Times New Roman" panose="02020603050405020304" pitchFamily="18" charset="0"/>
              </a:rPr>
              <a:t>complex concept and difficult to define. It is not the opposite of exclusion. It is an outcome and a process, and it can be used as a tool for change. As an outcome, inclusion means that all people who use a public space feel welcome, respected, safe, and accommodat­ed—regardless of who they are, where they come from, their abilities, how old they are, or how they use the space.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0455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65" t="22425" r="1274" b="16109"/>
          <a:stretch/>
        </p:blipFill>
        <p:spPr>
          <a:xfrm>
            <a:off x="-16091" y="-257577"/>
            <a:ext cx="12208091" cy="7115577"/>
          </a:xfrm>
          <a:prstGeom prst="rect">
            <a:avLst/>
          </a:prstGeom>
        </p:spPr>
      </p:pic>
      <p:sp>
        <p:nvSpPr>
          <p:cNvPr id="5" name="TextBox 4"/>
          <p:cNvSpPr txBox="1"/>
          <p:nvPr/>
        </p:nvSpPr>
        <p:spPr>
          <a:xfrm>
            <a:off x="644766" y="255314"/>
            <a:ext cx="155683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LEARNINGS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54315" y="3528077"/>
            <a:ext cx="10453335" cy="1754326"/>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The current social scenario has been pushing marginalized communities to a brink of breakdown. This thesis was an attempt to give them and other people an opportunity to learn and unlearn the ‘normal’ in the society. It is the people of the mainstream society who can uplift the transgender community and this typology should not be required if we stop isolating them like today.</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4317" y="517378"/>
            <a:ext cx="10453334" cy="244682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Change of notion towards a community happens only when we try to understand it.</a:t>
            </a:r>
          </a:p>
          <a:p>
            <a:pPr marL="171450" indent="-1714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Responding to the context; should not look like an addition</a:t>
            </a:r>
          </a:p>
          <a:p>
            <a:pPr marL="171450" indent="-1714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Education should have an essence of freedom and this can also be reflected through architecture.</a:t>
            </a:r>
          </a:p>
          <a:p>
            <a:pPr marL="171450" indent="-1714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process of design along with the community is more important that the outcome.</a:t>
            </a:r>
          </a:p>
          <a:p>
            <a:pPr marL="171450" indent="-1714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Even they have the right to have sense of belongingness </a:t>
            </a:r>
          </a:p>
          <a:p>
            <a:pPr algn="just"/>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48676" y="3230027"/>
            <a:ext cx="3582051"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 WAY FORWARD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887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757</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Socio-economic inclusion of Transgender Community through Smart interventions in India</vt:lpstr>
      <vt:lpstr>Smart City Plan (SCP)</vt:lpstr>
      <vt:lpstr>Transgender Community</vt:lpstr>
      <vt:lpstr>PowerPoint Presentation</vt:lpstr>
      <vt:lpstr>Facts And Figures</vt:lpstr>
      <vt:lpstr>Livability Frameworks</vt:lpstr>
      <vt:lpstr>Interventions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Livability</dc:title>
  <dc:creator>Sakshi Dhruve</dc:creator>
  <cp:lastModifiedBy>Sakshi Dhruve</cp:lastModifiedBy>
  <cp:revision>27</cp:revision>
  <dcterms:created xsi:type="dcterms:W3CDTF">2020-11-05T15:29:15Z</dcterms:created>
  <dcterms:modified xsi:type="dcterms:W3CDTF">2020-11-19T13:00:57Z</dcterms:modified>
</cp:coreProperties>
</file>