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9" r:id="rId2"/>
    <p:sldId id="261" r:id="rId3"/>
    <p:sldId id="262" r:id="rId4"/>
  </p:sldIdLst>
  <p:sldSz cx="9144000" cy="6858000" type="screen4x3"/>
  <p:notesSz cx="6858000" cy="9144000"/>
  <p:custDataLst>
    <p:tags r:id="rId7"/>
  </p:custData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8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1" autoAdjust="0"/>
    <p:restoredTop sz="94660"/>
  </p:normalViewPr>
  <p:slideViewPr>
    <p:cSldViewPr>
      <p:cViewPr>
        <p:scale>
          <a:sx n="110" d="100"/>
          <a:sy n="110" d="100"/>
        </p:scale>
        <p:origin x="-1992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4" d="100"/>
          <a:sy n="94" d="100"/>
        </p:scale>
        <p:origin x="-42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CFAE84-7DA1-4AD3-8048-CA82355A8A37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959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E5616D-1653-4A72-A4BA-E11F684B3036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77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6" descr="Placeholder_Color"/>
          <p:cNvSpPr/>
          <p:nvPr userDrawn="1"/>
        </p:nvSpPr>
        <p:spPr bwMode="auto">
          <a:xfrm>
            <a:off x="4572000" y="0"/>
            <a:ext cx="4586400" cy="6872400"/>
          </a:xfrm>
          <a:prstGeom prst="rect">
            <a:avLst/>
          </a:prstGeom>
          <a:solidFill>
            <a:srgbClr val="398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78" name="sSlideNumber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5775" y="6405563"/>
            <a:ext cx="360363" cy="144462"/>
          </a:xfrm>
        </p:spPr>
        <p:txBody>
          <a:bodyPr/>
          <a:lstStyle>
            <a:lvl1pPr>
              <a:defRPr/>
            </a:lvl1pPr>
          </a:lstStyle>
          <a:p>
            <a:fld id="{6CD565EB-E03B-43D7-A25A-F0DC0244879F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3090" name="sImage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4572000" cy="687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sTitle"/>
          <p:cNvSpPr>
            <a:spLocks noGrp="1" noChangeArrowheads="1"/>
          </p:cNvSpPr>
          <p:nvPr>
            <p:ph type="ctrTitle"/>
          </p:nvPr>
        </p:nvSpPr>
        <p:spPr>
          <a:xfrm>
            <a:off x="5002213" y="2097088"/>
            <a:ext cx="3656012" cy="1223962"/>
          </a:xfrm>
        </p:spPr>
        <p:txBody>
          <a:bodyPr wrap="square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3075" name="sSubtitle"/>
          <p:cNvSpPr>
            <a:spLocks noGrp="1" noChangeArrowheads="1"/>
          </p:cNvSpPr>
          <p:nvPr>
            <p:ph type="subTitle" idx="1"/>
          </p:nvPr>
        </p:nvSpPr>
        <p:spPr>
          <a:xfrm>
            <a:off x="5002213" y="3568700"/>
            <a:ext cx="3656012" cy="2740025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3076" name="sDateTime"/>
          <p:cNvSpPr>
            <a:spLocks noGrp="1" noChangeArrowheads="1"/>
          </p:cNvSpPr>
          <p:nvPr>
            <p:ph type="dt" sz="half" idx="2"/>
          </p:nvPr>
        </p:nvSpPr>
        <p:spPr>
          <a:xfrm>
            <a:off x="5002213" y="6405563"/>
            <a:ext cx="3656012" cy="144462"/>
          </a:xfrm>
        </p:spPr>
        <p:txBody>
          <a:bodyPr/>
          <a:lstStyle>
            <a:lvl1pPr>
              <a:defRPr/>
            </a:lvl1pPr>
          </a:lstStyle>
          <a:p>
            <a:r>
              <a:rPr lang="nl-NL" err="1" smtClean="0"/>
              <a:t>4-3-2015</a:t>
            </a:r>
            <a:endParaRPr lang="nl-NL"/>
          </a:p>
        </p:txBody>
      </p:sp>
      <p:sp>
        <p:nvSpPr>
          <p:cNvPr id="3077" name="sFooter"/>
          <p:cNvSpPr>
            <a:spLocks noGrp="1" noChangeArrowheads="1"/>
          </p:cNvSpPr>
          <p:nvPr>
            <p:ph type="ftr" sz="quarter" idx="3"/>
          </p:nvPr>
        </p:nvSpPr>
        <p:spPr>
          <a:xfrm>
            <a:off x="5002212" y="6588125"/>
            <a:ext cx="3890267" cy="153243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pic>
        <p:nvPicPr>
          <p:cNvPr id="3089" name="sLogo" descr="Placeholder_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4"/>
            <a:ext cx="9144000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out word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6" descr="Placeholder_Color"/>
          <p:cNvSpPr/>
          <p:nvPr userDrawn="1"/>
        </p:nvSpPr>
        <p:spPr bwMode="auto">
          <a:xfrm>
            <a:off x="4572000" y="0"/>
            <a:ext cx="4586400" cy="6872400"/>
          </a:xfrm>
          <a:prstGeom prst="rect">
            <a:avLst/>
          </a:prstGeom>
          <a:solidFill>
            <a:srgbClr val="398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078" name="sSlideNumber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85775" y="6405563"/>
            <a:ext cx="360363" cy="144462"/>
          </a:xfrm>
        </p:spPr>
        <p:txBody>
          <a:bodyPr/>
          <a:lstStyle>
            <a:lvl1pPr>
              <a:defRPr/>
            </a:lvl1pPr>
          </a:lstStyle>
          <a:p>
            <a:fld id="{6CD565EB-E03B-43D7-A25A-F0DC0244879F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3090" name="sImage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7186"/>
            <a:ext cx="4572000" cy="687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sTitle"/>
          <p:cNvSpPr>
            <a:spLocks noGrp="1" noChangeArrowheads="1"/>
          </p:cNvSpPr>
          <p:nvPr>
            <p:ph type="ctrTitle"/>
          </p:nvPr>
        </p:nvSpPr>
        <p:spPr>
          <a:xfrm>
            <a:off x="5002213" y="2097088"/>
            <a:ext cx="3656012" cy="1223962"/>
          </a:xfrm>
        </p:spPr>
        <p:txBody>
          <a:bodyPr wrap="square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smtClean="0"/>
          </a:p>
        </p:txBody>
      </p:sp>
      <p:sp>
        <p:nvSpPr>
          <p:cNvPr id="3075" name="sSubtitle"/>
          <p:cNvSpPr>
            <a:spLocks noGrp="1" noChangeArrowheads="1"/>
          </p:cNvSpPr>
          <p:nvPr>
            <p:ph type="subTitle" idx="1"/>
          </p:nvPr>
        </p:nvSpPr>
        <p:spPr>
          <a:xfrm>
            <a:off x="5002213" y="3568700"/>
            <a:ext cx="3656012" cy="2740025"/>
          </a:xfrm>
        </p:spPr>
        <p:txBody>
          <a:bodyPr/>
          <a:lstStyle>
            <a:lvl1pPr marL="0" indent="0">
              <a:buFont typeface="Verdana" pitchFamily="34" charset="0"/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3076" name="sDateTime"/>
          <p:cNvSpPr>
            <a:spLocks noGrp="1" noChangeArrowheads="1"/>
          </p:cNvSpPr>
          <p:nvPr>
            <p:ph type="dt" sz="half" idx="2"/>
          </p:nvPr>
        </p:nvSpPr>
        <p:spPr>
          <a:xfrm>
            <a:off x="5002213" y="6405563"/>
            <a:ext cx="3656012" cy="144462"/>
          </a:xfrm>
        </p:spPr>
        <p:txBody>
          <a:bodyPr/>
          <a:lstStyle>
            <a:lvl1pPr>
              <a:defRPr/>
            </a:lvl1pPr>
          </a:lstStyle>
          <a:p>
            <a:r>
              <a:rPr lang="nl-NL" err="1" smtClean="0"/>
              <a:t>4-3-2015</a:t>
            </a:r>
            <a:endParaRPr lang="nl-NL"/>
          </a:p>
        </p:txBody>
      </p:sp>
      <p:sp>
        <p:nvSpPr>
          <p:cNvPr id="3077" name="sFooter"/>
          <p:cNvSpPr>
            <a:spLocks noGrp="1" noChangeArrowheads="1"/>
          </p:cNvSpPr>
          <p:nvPr>
            <p:ph type="ftr" sz="quarter" idx="3"/>
          </p:nvPr>
        </p:nvSpPr>
        <p:spPr>
          <a:xfrm>
            <a:off x="5002212" y="6588125"/>
            <a:ext cx="3890267" cy="153243"/>
          </a:xfrm>
        </p:spPr>
        <p:txBody>
          <a:bodyPr/>
          <a:lstStyle>
            <a:lvl1pPr>
              <a:defRPr/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pic>
        <p:nvPicPr>
          <p:cNvPr id="3089" name="s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1" y="1814"/>
            <a:ext cx="9134158" cy="200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87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544" y="6598493"/>
            <a:ext cx="360363" cy="142875"/>
          </a:xfrm>
        </p:spPr>
        <p:txBody>
          <a:bodyPr/>
          <a:lstStyle>
            <a:lvl1pPr>
              <a:defRPr/>
            </a:lvl1pPr>
          </a:lstStyle>
          <a:p>
            <a:fld id="{8FC21E99-CB6E-4E1C-8709-25BF64FEA53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558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5775" y="1844675"/>
            <a:ext cx="4010025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44675"/>
            <a:ext cx="4010025" cy="4281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5775" y="6598493"/>
            <a:ext cx="360363" cy="142875"/>
          </a:xfrm>
        </p:spPr>
        <p:txBody>
          <a:bodyPr/>
          <a:lstStyle>
            <a:lvl1pPr>
              <a:defRPr/>
            </a:lvl1pPr>
          </a:lstStyle>
          <a:p>
            <a:fld id="{EA42A785-64EA-4B8F-81CD-7A67EAD0729B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841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smtClean="0"/>
          </a:p>
          <a:p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5775" y="6597352"/>
            <a:ext cx="360363" cy="142875"/>
          </a:xfrm>
        </p:spPr>
        <p:txBody>
          <a:bodyPr/>
          <a:lstStyle>
            <a:lvl1pPr>
              <a:defRPr/>
            </a:lvl1pPr>
          </a:lstStyle>
          <a:p>
            <a:fld id="{0D7EC441-ABE4-4671-B137-C1B5ED135025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896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5775" y="6597352"/>
            <a:ext cx="360363" cy="142875"/>
          </a:xfrm>
        </p:spPr>
        <p:txBody>
          <a:bodyPr/>
          <a:lstStyle>
            <a:lvl1pPr>
              <a:defRPr/>
            </a:lvl1pPr>
          </a:lstStyle>
          <a:p>
            <a:fld id="{C0069984-EEED-42CC-9FA2-6EBB6845CC93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4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775" y="6598493"/>
            <a:ext cx="360363" cy="142875"/>
          </a:xfrm>
        </p:spPr>
        <p:txBody>
          <a:bodyPr/>
          <a:lstStyle>
            <a:lvl1pPr>
              <a:defRPr/>
            </a:lvl1pPr>
          </a:lstStyle>
          <a:p>
            <a:fld id="{AD486EE3-D91E-425E-8B7F-0C6C8FF0B43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154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5775" y="6597352"/>
            <a:ext cx="360363" cy="142875"/>
          </a:xfrm>
        </p:spPr>
        <p:txBody>
          <a:bodyPr/>
          <a:lstStyle>
            <a:lvl1pPr>
              <a:defRPr/>
            </a:lvl1pPr>
          </a:lstStyle>
          <a:p>
            <a:fld id="{0318C9AD-AF04-4623-924D-69D96B3C756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2069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0" descr="Placeholder_Color_Down"/>
          <p:cNvSpPr/>
          <p:nvPr/>
        </p:nvSpPr>
        <p:spPr bwMode="auto">
          <a:xfrm>
            <a:off x="0" y="6325200"/>
            <a:ext cx="9169200" cy="532800"/>
          </a:xfrm>
          <a:prstGeom prst="rect">
            <a:avLst/>
          </a:prstGeom>
          <a:solidFill>
            <a:srgbClr val="398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1" name="Rechthoek 9" descr="Placeholder_Color_Up"/>
          <p:cNvSpPr/>
          <p:nvPr/>
        </p:nvSpPr>
        <p:spPr bwMode="auto">
          <a:xfrm>
            <a:off x="0" y="0"/>
            <a:ext cx="9169200" cy="1080000"/>
          </a:xfrm>
          <a:prstGeom prst="rect">
            <a:avLst/>
          </a:prstGeom>
          <a:solidFill>
            <a:srgbClr val="39870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26" name="sTitle"/>
          <p:cNvSpPr>
            <a:spLocks noGrp="1" noChangeArrowheads="1"/>
          </p:cNvSpPr>
          <p:nvPr>
            <p:ph type="title"/>
          </p:nvPr>
        </p:nvSpPr>
        <p:spPr bwMode="auto">
          <a:xfrm>
            <a:off x="485775" y="1284288"/>
            <a:ext cx="817245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te bewerken</a:t>
            </a:r>
          </a:p>
        </p:txBody>
      </p:sp>
      <p:sp>
        <p:nvSpPr>
          <p:cNvPr id="1027" name="sContent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844675"/>
            <a:ext cx="8172450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</a:p>
        </p:txBody>
      </p:sp>
      <p:sp>
        <p:nvSpPr>
          <p:cNvPr id="1028" name="sDateTime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3588" y="6405563"/>
            <a:ext cx="4087812" cy="144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SCC Campus dienst GIS | </a:t>
            </a:r>
            <a:r>
              <a:rPr lang="nl-NL" err="1" smtClean="0"/>
              <a:t>4-3-2015</a:t>
            </a:r>
            <a:endParaRPr lang="nl-NL"/>
          </a:p>
        </p:txBody>
      </p:sp>
      <p:sp>
        <p:nvSpPr>
          <p:cNvPr id="1029" name="sFooter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3588" y="6588125"/>
            <a:ext cx="4087812" cy="144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r>
              <a:rPr lang="nl-NL" smtClean="0"/>
              <a:t>SSC-Campus is een samenwerking tussen KNMI en RIVM</a:t>
            </a:r>
            <a:endParaRPr lang="nl-NL"/>
          </a:p>
        </p:txBody>
      </p:sp>
      <p:sp>
        <p:nvSpPr>
          <p:cNvPr id="1030" name="sSlideNumber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5775" y="6407150"/>
            <a:ext cx="360363" cy="14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FFFFFF"/>
                </a:solidFill>
              </a:defRPr>
            </a:lvl1pPr>
          </a:lstStyle>
          <a:p>
            <a:fld id="{08D23ADD-093A-498F-9D10-305EE9E97437}" type="slidenum">
              <a:rPr lang="nl-NL"/>
              <a:pPr/>
              <a:t>‹#›</a:t>
            </a:fld>
            <a:endParaRPr lang="nl-NL"/>
          </a:p>
        </p:txBody>
      </p:sp>
      <p:pic>
        <p:nvPicPr>
          <p:cNvPr id="1033" name="sLogo" descr="RO__vervolgpagina~LPPT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6"/>
            <a:ext cx="9144000" cy="85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265113" indent="-265113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●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305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2pPr>
      <a:lvl3pPr marL="804863" indent="-263525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›"/>
        <a:defRPr>
          <a:solidFill>
            <a:schemeClr val="tx1"/>
          </a:solidFill>
          <a:latin typeface="+mn-lt"/>
          <a:cs typeface="+mn-cs"/>
        </a:defRPr>
      </a:lvl3pPr>
      <a:lvl4pPr marL="1071563" indent="-265113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●"/>
        <a:defRPr>
          <a:solidFill>
            <a:schemeClr val="tx1"/>
          </a:solidFill>
          <a:latin typeface="+mn-lt"/>
          <a:cs typeface="+mn-cs"/>
        </a:defRPr>
      </a:lvl4pPr>
      <a:lvl5pPr marL="1347788" indent="-2746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5pPr>
      <a:lvl6pPr marL="1804988" indent="-2746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6pPr>
      <a:lvl7pPr marL="2262188" indent="-2746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7pPr>
      <a:lvl8pPr marL="2719388" indent="-2746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8pPr>
      <a:lvl9pPr marL="3176588" indent="-274638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–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Gebruik</a:t>
            </a:r>
            <a:r>
              <a:rPr lang="en-US" dirty="0" smtClean="0"/>
              <a:t> </a:t>
            </a:r>
            <a:r>
              <a:rPr lang="en-US" dirty="0" err="1" smtClean="0"/>
              <a:t>Geonetwork</a:t>
            </a:r>
            <a:r>
              <a:rPr lang="en-US" dirty="0" smtClean="0"/>
              <a:t> </a:t>
            </a:r>
            <a:r>
              <a:rPr lang="en-US" dirty="0" err="1" smtClean="0"/>
              <a:t>binnen</a:t>
            </a:r>
            <a:r>
              <a:rPr lang="en-US" dirty="0" smtClean="0"/>
              <a:t> het RIVM</a:t>
            </a:r>
            <a:endParaRPr lang="nl-NL" dirty="0"/>
          </a:p>
          <a:p>
            <a:r>
              <a:rPr lang="nl-NL" dirty="0" err="1" smtClean="0">
                <a:solidFill>
                  <a:srgbClr val="39870C"/>
                </a:solidFill>
              </a:rPr>
              <a:t>Subtitle</a:t>
            </a:r>
            <a:endParaRPr lang="en-US" dirty="0">
              <a:solidFill>
                <a:srgbClr val="39870C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02212" y="6405562"/>
            <a:ext cx="3962275" cy="191789"/>
          </a:xfrm>
        </p:spPr>
        <p:txBody>
          <a:bodyPr/>
          <a:lstStyle/>
          <a:p>
            <a:r>
              <a:rPr lang="nl-NL" smtClean="0"/>
              <a:t>4-3-2015</a:t>
            </a:r>
            <a:r>
              <a:rPr lang="nl-NL"/>
              <a:t/>
            </a:r>
            <a:br>
              <a:rPr lang="nl-NL"/>
            </a:br>
            <a:r>
              <a:rPr lang="nl-NL"/>
              <a:t>SSC-Campus is een samenwerking tussen KNMI en RIVM</a:t>
            </a:r>
          </a:p>
        </p:txBody>
      </p:sp>
    </p:spTree>
    <p:extLst>
      <p:ext uri="{BB962C8B-B14F-4D97-AF65-F5344CB8AC3E}">
        <p14:creationId xmlns:p14="http://schemas.microsoft.com/office/powerpoint/2010/main" val="337682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412775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RIVM gebruikt nu Nationaal Georegister en </a:t>
            </a:r>
            <a:r>
              <a:rPr lang="nl-NL" dirty="0" err="1" smtClean="0"/>
              <a:t>Data.Overheid</a:t>
            </a:r>
            <a:endParaRPr lang="nl-NL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Hoeveelheid bestanden is minimaal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smtClean="0"/>
              <a:t>invoer handmatig door vele gebruikers (onervaren in </a:t>
            </a:r>
            <a:r>
              <a:rPr lang="nl-NL" dirty="0" err="1" smtClean="0"/>
              <a:t>Metadateren</a:t>
            </a:r>
            <a:r>
              <a:rPr lang="nl-NL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Dus</a:t>
            </a:r>
            <a:r>
              <a:rPr lang="en-US" dirty="0" smtClean="0"/>
              <a:t> in </a:t>
            </a:r>
            <a:r>
              <a:rPr lang="nl-NL" dirty="0" smtClean="0"/>
              <a:t>kwartaal</a:t>
            </a:r>
            <a:r>
              <a:rPr lang="en-US" dirty="0" smtClean="0"/>
              <a:t> rapportage NGR &amp; DONL </a:t>
            </a:r>
            <a:r>
              <a:rPr lang="en-US" dirty="0" err="1" smtClean="0"/>
              <a:t>veel</a:t>
            </a:r>
            <a:r>
              <a:rPr lang="en-US" dirty="0" smtClean="0"/>
              <a:t> </a:t>
            </a:r>
            <a:r>
              <a:rPr lang="en-US" dirty="0" err="1" smtClean="0"/>
              <a:t>onvolledige</a:t>
            </a:r>
            <a:r>
              <a:rPr lang="en-US" dirty="0" smtClean="0"/>
              <a:t> of </a:t>
            </a:r>
            <a:r>
              <a:rPr lang="en-US" dirty="0" err="1" smtClean="0"/>
              <a:t>ongevalideerde</a:t>
            </a:r>
            <a:r>
              <a:rPr lang="en-US" dirty="0" smtClean="0"/>
              <a:t> </a:t>
            </a:r>
            <a:r>
              <a:rPr lang="en-US" dirty="0" err="1" smtClean="0"/>
              <a:t>invoer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Daarnaast</a:t>
            </a:r>
            <a:r>
              <a:rPr lang="en-US" dirty="0" smtClean="0"/>
              <a:t> </a:t>
            </a:r>
            <a:r>
              <a:rPr lang="en-US" dirty="0" err="1" smtClean="0"/>
              <a:t>ontwikkelingen</a:t>
            </a:r>
            <a:r>
              <a:rPr lang="en-US" dirty="0" smtClean="0"/>
              <a:t> Open Data </a:t>
            </a:r>
            <a:r>
              <a:rPr lang="en-US" dirty="0" err="1" smtClean="0"/>
              <a:t>Overheid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SSC Campus </a:t>
            </a:r>
            <a:r>
              <a:rPr lang="en-US" dirty="0" err="1" smtClean="0"/>
              <a:t>samen</a:t>
            </a:r>
            <a:r>
              <a:rPr lang="en-US" dirty="0" smtClean="0"/>
              <a:t> met KNMI, </a:t>
            </a:r>
            <a:r>
              <a:rPr lang="en-US" dirty="0" err="1" smtClean="0"/>
              <a:t>dus</a:t>
            </a:r>
            <a:r>
              <a:rPr lang="en-US" dirty="0" smtClean="0"/>
              <a:t> CIO-office </a:t>
            </a:r>
            <a:r>
              <a:rPr lang="en-US" dirty="0" err="1" smtClean="0"/>
              <a:t>voor</a:t>
            </a:r>
            <a:r>
              <a:rPr lang="en-US" dirty="0" smtClean="0"/>
              <a:t> RIVM </a:t>
            </a:r>
            <a:r>
              <a:rPr lang="en-US" dirty="0" err="1" smtClean="0"/>
              <a:t>verplichtingen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Beslissing</a:t>
            </a:r>
            <a:r>
              <a:rPr lang="en-US" dirty="0" smtClean="0"/>
              <a:t> om RIVM data ‘in control’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publiceren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Open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66980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Oplossing</a:t>
            </a:r>
            <a:r>
              <a:rPr lang="en-US" dirty="0" smtClean="0"/>
              <a:t>: via </a:t>
            </a:r>
            <a:r>
              <a:rPr lang="en-US" dirty="0" err="1" smtClean="0"/>
              <a:t>Informatiemanagers</a:t>
            </a:r>
            <a:r>
              <a:rPr lang="en-US" dirty="0" smtClean="0"/>
              <a:t> (</a:t>
            </a:r>
            <a:r>
              <a:rPr lang="en-US" dirty="0" err="1" smtClean="0"/>
              <a:t>decentraal</a:t>
            </a:r>
            <a:r>
              <a:rPr lang="en-US" dirty="0" smtClean="0"/>
              <a:t>) </a:t>
            </a:r>
            <a:r>
              <a:rPr lang="en-US" dirty="0" err="1" smtClean="0"/>
              <a:t>inventariseren</a:t>
            </a:r>
            <a:r>
              <a:rPr lang="en-US" dirty="0" smtClean="0"/>
              <a:t> wat het RIVM </a:t>
            </a:r>
            <a:r>
              <a:rPr lang="en-US" dirty="0" err="1" smtClean="0"/>
              <a:t>consumeert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produceert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data</a:t>
            </a:r>
          </a:p>
          <a:p>
            <a:r>
              <a:rPr lang="en-US" dirty="0" err="1" smtClean="0"/>
              <a:t>Registratie</a:t>
            </a:r>
            <a:r>
              <a:rPr lang="en-US" dirty="0" smtClean="0"/>
              <a:t> in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doorzoekbare</a:t>
            </a:r>
            <a:r>
              <a:rPr lang="en-US" dirty="0" smtClean="0"/>
              <a:t> </a:t>
            </a:r>
            <a:r>
              <a:rPr lang="en-US" dirty="0" err="1" smtClean="0"/>
              <a:t>vorm</a:t>
            </a:r>
            <a:r>
              <a:rPr lang="en-US" dirty="0" smtClean="0"/>
              <a:t>, </a:t>
            </a:r>
            <a:r>
              <a:rPr lang="en-US" dirty="0" err="1" smtClean="0"/>
              <a:t>dus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catalogusoplossing</a:t>
            </a:r>
            <a:r>
              <a:rPr lang="en-US" dirty="0" smtClean="0"/>
              <a:t> </a:t>
            </a:r>
            <a:r>
              <a:rPr lang="en-US" dirty="0" err="1" smtClean="0"/>
              <a:t>ligt</a:t>
            </a:r>
            <a:r>
              <a:rPr lang="en-US" dirty="0" smtClean="0"/>
              <a:t> </a:t>
            </a:r>
            <a:r>
              <a:rPr lang="en-US" dirty="0" err="1" smtClean="0"/>
              <a:t>voor</a:t>
            </a:r>
            <a:r>
              <a:rPr lang="en-US" dirty="0" smtClean="0"/>
              <a:t> de hand</a:t>
            </a:r>
          </a:p>
          <a:p>
            <a:r>
              <a:rPr lang="en-US" dirty="0" err="1" smtClean="0"/>
              <a:t>Keuze</a:t>
            </a:r>
            <a:r>
              <a:rPr lang="en-US" dirty="0" smtClean="0"/>
              <a:t> is </a:t>
            </a:r>
            <a:r>
              <a:rPr lang="en-US" dirty="0" err="1" smtClean="0"/>
              <a:t>Geonetwork</a:t>
            </a:r>
            <a:r>
              <a:rPr lang="en-US" dirty="0" smtClean="0"/>
              <a:t>, maar met </a:t>
            </a:r>
            <a:r>
              <a:rPr lang="en-US" dirty="0" err="1" smtClean="0"/>
              <a:t>randvoorwaarden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vraagtekens</a:t>
            </a:r>
            <a:r>
              <a:rPr lang="en-US" dirty="0" smtClean="0"/>
              <a:t>!</a:t>
            </a:r>
          </a:p>
          <a:p>
            <a:pPr lvl="1"/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Geodata</a:t>
            </a:r>
            <a:r>
              <a:rPr lang="en-US" dirty="0" smtClean="0"/>
              <a:t>, maar </a:t>
            </a:r>
            <a:r>
              <a:rPr lang="en-US" dirty="0" err="1" smtClean="0"/>
              <a:t>wel</a:t>
            </a:r>
            <a:r>
              <a:rPr lang="en-US" dirty="0" smtClean="0"/>
              <a:t> ISO19115/19139, of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DCat</a:t>
            </a:r>
            <a:endParaRPr lang="en-US" dirty="0" smtClean="0"/>
          </a:p>
          <a:p>
            <a:pPr lvl="1"/>
            <a:r>
              <a:rPr lang="en-US" dirty="0" err="1" smtClean="0"/>
              <a:t>Validatie</a:t>
            </a:r>
            <a:r>
              <a:rPr lang="en-US" dirty="0" smtClean="0"/>
              <a:t> intern, </a:t>
            </a:r>
            <a:r>
              <a:rPr lang="en-US" dirty="0" err="1" smtClean="0"/>
              <a:t>dus</a:t>
            </a:r>
            <a:r>
              <a:rPr lang="en-US" dirty="0" smtClean="0"/>
              <a:t> rules </a:t>
            </a:r>
            <a:r>
              <a:rPr lang="en-US" dirty="0" err="1" smtClean="0"/>
              <a:t>en</a:t>
            </a:r>
            <a:r>
              <a:rPr lang="en-US" dirty="0" smtClean="0"/>
              <a:t> templates </a:t>
            </a:r>
            <a:r>
              <a:rPr lang="en-US" smtClean="0"/>
              <a:t>beschikbaar</a:t>
            </a:r>
            <a:endParaRPr lang="en-US" dirty="0"/>
          </a:p>
          <a:p>
            <a:pPr lvl="1"/>
            <a:r>
              <a:rPr lang="en-US" dirty="0" err="1" smtClean="0"/>
              <a:t>Harvesten</a:t>
            </a:r>
            <a:r>
              <a:rPr lang="en-US" dirty="0" smtClean="0"/>
              <a:t> </a:t>
            </a:r>
            <a:r>
              <a:rPr lang="en-US" dirty="0" err="1" smtClean="0"/>
              <a:t>vanuit</a:t>
            </a:r>
            <a:r>
              <a:rPr lang="en-US" dirty="0" smtClean="0"/>
              <a:t> RIVM DMZ is </a:t>
            </a:r>
            <a:r>
              <a:rPr lang="en-US" dirty="0" err="1" smtClean="0"/>
              <a:t>geen</a:t>
            </a:r>
            <a:r>
              <a:rPr lang="en-US" dirty="0" smtClean="0"/>
              <a:t> </a:t>
            </a:r>
            <a:r>
              <a:rPr lang="en-US" dirty="0" err="1" smtClean="0"/>
              <a:t>optie</a:t>
            </a:r>
            <a:r>
              <a:rPr lang="en-US" dirty="0" smtClean="0"/>
              <a:t>, </a:t>
            </a:r>
            <a:r>
              <a:rPr lang="en-US" dirty="0" err="1" smtClean="0"/>
              <a:t>dus</a:t>
            </a:r>
            <a:r>
              <a:rPr lang="en-US" dirty="0" smtClean="0"/>
              <a:t> push </a:t>
            </a:r>
            <a:r>
              <a:rPr lang="en-US" dirty="0" err="1" smtClean="0"/>
              <a:t>inrichten</a:t>
            </a:r>
            <a:endParaRPr lang="en-US" dirty="0" smtClean="0"/>
          </a:p>
          <a:p>
            <a:pPr lvl="1"/>
            <a:r>
              <a:rPr lang="en-US" dirty="0" err="1" smtClean="0"/>
              <a:t>Ook</a:t>
            </a:r>
            <a:r>
              <a:rPr lang="en-US" dirty="0" smtClean="0"/>
              <a:t> data extern </a:t>
            </a:r>
            <a:r>
              <a:rPr lang="en-US" dirty="0" err="1" smtClean="0"/>
              <a:t>aanbieden</a:t>
            </a:r>
            <a:r>
              <a:rPr lang="en-US" dirty="0" smtClean="0"/>
              <a:t> </a:t>
            </a:r>
            <a:r>
              <a:rPr lang="en-US" dirty="0" err="1" smtClean="0"/>
              <a:t>uit</a:t>
            </a:r>
            <a:r>
              <a:rPr lang="en-US" dirty="0" smtClean="0"/>
              <a:t> </a:t>
            </a:r>
            <a:r>
              <a:rPr lang="en-US" dirty="0" err="1" smtClean="0"/>
              <a:t>vele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heterogene</a:t>
            </a:r>
            <a:r>
              <a:rPr lang="en-US" dirty="0" smtClean="0"/>
              <a:t> </a:t>
            </a:r>
            <a:r>
              <a:rPr lang="en-US" dirty="0" err="1" smtClean="0"/>
              <a:t>bronnen</a:t>
            </a:r>
            <a:endParaRPr lang="en-US" dirty="0" smtClean="0"/>
          </a:p>
          <a:p>
            <a:pPr lvl="1"/>
            <a:r>
              <a:rPr lang="en-US" dirty="0" err="1" smtClean="0"/>
              <a:t>Harvesten</a:t>
            </a:r>
            <a:r>
              <a:rPr lang="en-US" dirty="0" smtClean="0"/>
              <a:t> door DONL is </a:t>
            </a:r>
            <a:r>
              <a:rPr lang="en-US" dirty="0" err="1" smtClean="0"/>
              <a:t>maatwerk</a:t>
            </a:r>
            <a:r>
              <a:rPr lang="en-US" dirty="0" smtClean="0"/>
              <a:t>? Hoe </a:t>
            </a:r>
            <a:r>
              <a:rPr lang="en-US" dirty="0" err="1" smtClean="0"/>
              <a:t>doet</a:t>
            </a:r>
            <a:r>
              <a:rPr lang="en-US" dirty="0" smtClean="0"/>
              <a:t> NGR het </a:t>
            </a:r>
            <a:r>
              <a:rPr lang="en-US" dirty="0" err="1" smtClean="0"/>
              <a:t>dan</a:t>
            </a:r>
            <a:r>
              <a:rPr lang="en-US" dirty="0" smtClean="0"/>
              <a:t>?</a:t>
            </a:r>
          </a:p>
          <a:p>
            <a:pPr lvl="1"/>
            <a:r>
              <a:rPr lang="en-US" dirty="0" err="1" smtClean="0"/>
              <a:t>Investeren</a:t>
            </a:r>
            <a:r>
              <a:rPr lang="en-US" dirty="0" smtClean="0"/>
              <a:t> in push </a:t>
            </a:r>
            <a:r>
              <a:rPr lang="en-US" dirty="0" err="1" smtClean="0"/>
              <a:t>naar</a:t>
            </a:r>
            <a:r>
              <a:rPr lang="en-US" dirty="0" smtClean="0"/>
              <a:t> </a:t>
            </a:r>
            <a:r>
              <a:rPr lang="en-US" dirty="0" err="1" smtClean="0"/>
              <a:t>Dcat</a:t>
            </a:r>
            <a:r>
              <a:rPr lang="en-US" dirty="0" smtClean="0"/>
              <a:t> via API van DONL??</a:t>
            </a:r>
            <a:endParaRPr lang="en-US" dirty="0"/>
          </a:p>
          <a:p>
            <a:pPr lvl="1"/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21E99-CB6E-4E1C-8709-25BF64FEA530}" type="slidenum">
              <a:rPr lang="nl-NL" smtClean="0"/>
              <a:pPr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44650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YSTEMID" val="99b1b425-b02f-4198-ba27-0579617e2cf9"/>
  <p:tag name="SYSTEMVERSION" val="1.0.8.28673"/>
  <p:tag name="SYSTEMCULTURE" val="nl-NL"/>
  <p:tag name="SYSTEMDATE" val="-8588473768854775808"/>
  <p:tag name="SYSTEMINCLUDETOC" val="Yes"/>
  <p:tag name="SYSTEMREPEATTITLE" val="Y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MAGEFILENAME" val="C:\Program Files\RIVM Powerpoint\Images\DefaultTitleSlideImage.jp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MAGEFILENAME" val="C:\Program Files\RIVM Powerpoint\Images\DefaultTitleSlideImage.jpg"/>
</p:tagLst>
</file>

<file path=ppt/theme/theme1.xml><?xml version="1.0" encoding="utf-8"?>
<a:theme xmlns:a="http://schemas.openxmlformats.org/drawingml/2006/main" name="Tijdelijk_bestand_Presentatie SSC 02">
  <a:themeElements>
    <a:clrScheme name="Rijksoverheid 1">
      <a:dk1>
        <a:srgbClr val="000000"/>
      </a:dk1>
      <a:lt1>
        <a:srgbClr val="FFFFFF"/>
      </a:lt1>
      <a:dk2>
        <a:srgbClr val="007BC7"/>
      </a:dk2>
      <a:lt2>
        <a:srgbClr val="F092CD"/>
      </a:lt2>
      <a:accent1>
        <a:srgbClr val="39870C"/>
      </a:accent1>
      <a:accent2>
        <a:srgbClr val="76D2B6"/>
      </a:accent2>
      <a:accent3>
        <a:srgbClr val="FFFFFF"/>
      </a:accent3>
      <a:accent4>
        <a:srgbClr val="000000"/>
      </a:accent4>
      <a:accent5>
        <a:srgbClr val="AEC3AA"/>
      </a:accent5>
      <a:accent6>
        <a:srgbClr val="6ABEA5"/>
      </a:accent6>
      <a:hlink>
        <a:srgbClr val="007BC7"/>
      </a:hlink>
      <a:folHlink>
        <a:srgbClr val="8FCAE7"/>
      </a:folHlink>
    </a:clrScheme>
    <a:fontScheme name="Rijksoverheid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jksoverheid 1">
        <a:dk1>
          <a:srgbClr val="000000"/>
        </a:dk1>
        <a:lt1>
          <a:srgbClr val="FFFFFF"/>
        </a:lt1>
        <a:dk2>
          <a:srgbClr val="007BC7"/>
        </a:dk2>
        <a:lt2>
          <a:srgbClr val="F092CD"/>
        </a:lt2>
        <a:accent1>
          <a:srgbClr val="39870C"/>
        </a:accent1>
        <a:accent2>
          <a:srgbClr val="76D2B6"/>
        </a:accent2>
        <a:accent3>
          <a:srgbClr val="FFFFFF"/>
        </a:accent3>
        <a:accent4>
          <a:srgbClr val="000000"/>
        </a:accent4>
        <a:accent5>
          <a:srgbClr val="AEC3AA"/>
        </a:accent5>
        <a:accent6>
          <a:srgbClr val="6ABEA5"/>
        </a:accent6>
        <a:hlink>
          <a:srgbClr val="007BC7"/>
        </a:hlink>
        <a:folHlink>
          <a:srgbClr val="8FCAE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jksoverheid 2">
        <a:dk1>
          <a:srgbClr val="000000"/>
        </a:dk1>
        <a:lt1>
          <a:srgbClr val="FFFFFF"/>
        </a:lt1>
        <a:dk2>
          <a:srgbClr val="4E9625"/>
        </a:dk2>
        <a:lt2>
          <a:srgbClr val="2D2015"/>
        </a:lt2>
        <a:accent1>
          <a:srgbClr val="6ED9AD"/>
        </a:accent1>
        <a:accent2>
          <a:srgbClr val="8F5F2F"/>
        </a:accent2>
        <a:accent3>
          <a:srgbClr val="FFFFFF"/>
        </a:accent3>
        <a:accent4>
          <a:srgbClr val="000000"/>
        </a:accent4>
        <a:accent5>
          <a:srgbClr val="BAE9D3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 SSC 02</Template>
  <TotalTime>199</TotalTime>
  <Words>170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Tijdelijk_bestand_Presentatie SSC 02</vt:lpstr>
      <vt:lpstr>PowerPoint Presentation</vt:lpstr>
      <vt:lpstr>PowerPoint Presentation</vt:lpstr>
      <vt:lpstr>PowerPoint Presentation</vt:lpstr>
    </vt:vector>
  </TitlesOfParts>
  <Company>RIVM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SSC-Campus</dc:title>
  <dc:creator>Cor Melse</dc:creator>
  <cp:lastModifiedBy>Cor Melse</cp:lastModifiedBy>
  <cp:revision>22</cp:revision>
  <dcterms:created xsi:type="dcterms:W3CDTF">2015-03-04T13:36:07Z</dcterms:created>
  <dcterms:modified xsi:type="dcterms:W3CDTF">2015-10-07T10:40:05Z</dcterms:modified>
</cp:coreProperties>
</file>