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9" r:id="rId4"/>
    <p:sldId id="260" r:id="rId5"/>
    <p:sldId id="295" r:id="rId6"/>
    <p:sldId id="296" r:id="rId7"/>
    <p:sldId id="303" r:id="rId8"/>
    <p:sldId id="261" r:id="rId9"/>
    <p:sldId id="304" r:id="rId10"/>
    <p:sldId id="262" r:id="rId11"/>
    <p:sldId id="291" r:id="rId12"/>
    <p:sldId id="263" r:id="rId13"/>
    <p:sldId id="265" r:id="rId14"/>
    <p:sldId id="283" r:id="rId15"/>
    <p:sldId id="264" r:id="rId16"/>
    <p:sldId id="284" r:id="rId17"/>
    <p:sldId id="305" r:id="rId18"/>
    <p:sldId id="267" r:id="rId19"/>
    <p:sldId id="306" r:id="rId20"/>
    <p:sldId id="268" r:id="rId21"/>
    <p:sldId id="301" r:id="rId22"/>
    <p:sldId id="269" r:id="rId23"/>
    <p:sldId id="270" r:id="rId24"/>
    <p:sldId id="290" r:id="rId25"/>
    <p:sldId id="273" r:id="rId26"/>
    <p:sldId id="308" r:id="rId27"/>
    <p:sldId id="309" r:id="rId28"/>
    <p:sldId id="310" r:id="rId29"/>
    <p:sldId id="311" r:id="rId30"/>
    <p:sldId id="274" r:id="rId31"/>
    <p:sldId id="292" r:id="rId32"/>
    <p:sldId id="276" r:id="rId33"/>
    <p:sldId id="280" r:id="rId34"/>
    <p:sldId id="281" r:id="rId35"/>
    <p:sldId id="297" r:id="rId36"/>
    <p:sldId id="293" r:id="rId37"/>
    <p:sldId id="277" r:id="rId38"/>
    <p:sldId id="282" r:id="rId39"/>
    <p:sldId id="298" r:id="rId40"/>
    <p:sldId id="299" r:id="rId41"/>
    <p:sldId id="300" r:id="rId42"/>
    <p:sldId id="307" r:id="rId43"/>
    <p:sldId id="294" r:id="rId44"/>
    <p:sldId id="278" r:id="rId45"/>
    <p:sldId id="302" r:id="rId4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6474"/>
    <a:srgbClr val="4A575E"/>
    <a:srgbClr val="A1ADB4"/>
    <a:srgbClr val="ABB5B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591" autoAdjust="0"/>
    <p:restoredTop sz="94660" autoAdjust="0"/>
  </p:normalViewPr>
  <p:slideViewPr>
    <p:cSldViewPr>
      <p:cViewPr varScale="1">
        <p:scale>
          <a:sx n="80" d="100"/>
          <a:sy n="80" d="100"/>
        </p:scale>
        <p:origin x="-96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58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E1A6C-D123-4A75-A9E8-6097B5CB3F80}" type="datetimeFigureOut">
              <a:rPr lang="de-DE" smtClean="0"/>
              <a:pPr/>
              <a:t>22.10.2008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10B1-B43C-4A4F-B3B0-91EB34045B6E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6640B7-A5D1-4050-BFC5-8E4430D2DDF4}" type="slidenum">
              <a:rPr lang="de-DE"/>
              <a:pPr/>
              <a:t>45</a:t>
            </a:fld>
            <a:endParaRPr lang="de-DE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71612"/>
            <a:ext cx="7772400" cy="571504"/>
          </a:xfrm>
          <a:prstGeom prst="rect">
            <a:avLst/>
          </a:prstGeom>
        </p:spPr>
        <p:txBody>
          <a:bodyPr tIns="0" bIns="0">
            <a:normAutofit/>
          </a:bodyPr>
          <a:lstStyle>
            <a:lvl1pPr algn="l">
              <a:defRPr sz="4000" b="1">
                <a:solidFill>
                  <a:srgbClr val="546474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1530" y="2357430"/>
            <a:ext cx="6400800" cy="17526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4A575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687600" y="1000108"/>
            <a:ext cx="6500830" cy="414334"/>
          </a:xfrm>
          <a:prstGeom prst="rect">
            <a:avLst/>
          </a:prstGeom>
        </p:spPr>
        <p:txBody>
          <a:bodyPr tIns="0" bIns="0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2400" baseline="0">
                <a:latin typeface="+mn-lt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de-DE" dirty="0" smtClean="0"/>
              <a:t>Gerd </a:t>
            </a:r>
            <a:r>
              <a:rPr lang="de-DE" dirty="0" err="1" smtClean="0"/>
              <a:t>Wütherich</a:t>
            </a:r>
            <a:r>
              <a:rPr lang="de-DE" dirty="0" smtClean="0"/>
              <a:t> 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575E"/>
                </a:solidFill>
                <a:effectLst/>
                <a:uLnTx/>
                <a:uFillTx/>
                <a:latin typeface="ZapfDingbats"/>
                <a:ea typeface="+mn-ea"/>
                <a:cs typeface="+mn-cs"/>
                <a:sym typeface="Wingdings"/>
              </a:rPr>
              <a:t>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575E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A575E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Nisl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rgbClr val="4A575E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65113" indent="-265113">
              <a:buFont typeface="Arial" pitchFamily="34" charset="0"/>
              <a:buChar char="»"/>
              <a:defRPr sz="2400">
                <a:solidFill>
                  <a:srgbClr val="546474"/>
                </a:solidFill>
              </a:defRPr>
            </a:lvl1pPr>
            <a:lvl2pPr marL="630238" indent="-273050">
              <a:buFont typeface="Arial" pitchFamily="34" charset="0"/>
              <a:buChar char="»"/>
              <a:defRPr sz="2000">
                <a:solidFill>
                  <a:srgbClr val="546474"/>
                </a:solidFill>
              </a:defRPr>
            </a:lvl2pPr>
            <a:lvl3pPr marL="987425" indent="-274638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3pPr>
            <a:lvl4pPr marL="1344613" indent="-265113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4pPr>
            <a:lvl5pPr marL="1700213" indent="-265113">
              <a:defRPr sz="1800">
                <a:solidFill>
                  <a:srgbClr val="546474"/>
                </a:solidFill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457200" y="560390"/>
            <a:ext cx="8229600" cy="65403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1">
                <a:solidFill>
                  <a:srgbClr val="546474"/>
                </a:solidFill>
              </a:defRPr>
            </a:lvl1pPr>
          </a:lstStyle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28596" y="6356350"/>
            <a:ext cx="428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BD7CC-570D-43FA-A214-4BA0539F1D2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928662" y="6357958"/>
            <a:ext cx="7786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/>
              <a:t>© Kai Tödter, Gerd Wütherich, Martin</a:t>
            </a:r>
            <a:r>
              <a:rPr lang="en-US" sz="800" baseline="0" dirty="0" smtClean="0"/>
              <a:t> Lippert; </a:t>
            </a:r>
            <a:r>
              <a:rPr lang="en-US" sz="800" dirty="0" smtClean="0"/>
              <a:t>Licensed under Creative Commons Attribution-Noncommercial-Share Alike 2.0 Germany License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3929065"/>
            <a:ext cx="8229600" cy="2268000"/>
          </a:xfrm>
          <a:prstGeom prst="rect">
            <a:avLst/>
          </a:prstGeom>
        </p:spPr>
        <p:txBody>
          <a:bodyPr/>
          <a:lstStyle>
            <a:lvl1pPr marL="265113" indent="-265113">
              <a:buFont typeface="Arial" pitchFamily="34" charset="0"/>
              <a:buChar char="»"/>
              <a:defRPr sz="2400">
                <a:solidFill>
                  <a:srgbClr val="546474"/>
                </a:solidFill>
              </a:defRPr>
            </a:lvl1pPr>
            <a:lvl2pPr marL="630238" indent="-273050">
              <a:buFont typeface="Arial" pitchFamily="34" charset="0"/>
              <a:buChar char="»"/>
              <a:defRPr sz="2000">
                <a:solidFill>
                  <a:srgbClr val="546474"/>
                </a:solidFill>
              </a:defRPr>
            </a:lvl2pPr>
            <a:lvl3pPr marL="987425" indent="-274638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3pPr>
            <a:lvl4pPr marL="1344613" indent="-265113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4pPr>
            <a:lvl5pPr marL="1700213" indent="-265113">
              <a:defRPr sz="1800">
                <a:solidFill>
                  <a:srgbClr val="546474"/>
                </a:solidFill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457200" y="560390"/>
            <a:ext cx="8229600" cy="65403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1">
                <a:solidFill>
                  <a:srgbClr val="546474"/>
                </a:solidFill>
              </a:defRPr>
            </a:lvl1pPr>
          </a:lstStyle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285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BD7CC-570D-43FA-A214-4BA0539F1D2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57200" y="1617680"/>
            <a:ext cx="8229600" cy="2268000"/>
          </a:xfrm>
          <a:prstGeom prst="rect">
            <a:avLst/>
          </a:prstGeom>
        </p:spPr>
        <p:txBody>
          <a:bodyPr/>
          <a:lstStyle>
            <a:lvl1pPr marL="265113" indent="-265113">
              <a:buFont typeface="Arial" pitchFamily="34" charset="0"/>
              <a:buChar char="»"/>
              <a:defRPr sz="2400">
                <a:solidFill>
                  <a:srgbClr val="546474"/>
                </a:solidFill>
              </a:defRPr>
            </a:lvl1pPr>
            <a:lvl2pPr marL="630238" indent="-273050">
              <a:buFont typeface="Arial" pitchFamily="34" charset="0"/>
              <a:buChar char="»"/>
              <a:defRPr sz="2000">
                <a:solidFill>
                  <a:srgbClr val="546474"/>
                </a:solidFill>
              </a:defRPr>
            </a:lvl2pPr>
            <a:lvl3pPr marL="987425" indent="-274638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3pPr>
            <a:lvl4pPr marL="1344613" indent="-265113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4pPr>
            <a:lvl5pPr marL="1700213" indent="-265113">
              <a:defRPr sz="1800">
                <a:solidFill>
                  <a:srgbClr val="546474"/>
                </a:solidFill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285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9AC9-FCAC-4B6A-8791-B2D98D1FB4A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itel 6"/>
          <p:cNvSpPr>
            <a:spLocks noGrp="1"/>
          </p:cNvSpPr>
          <p:nvPr>
            <p:ph type="title" hasCustomPrompt="1"/>
          </p:nvPr>
        </p:nvSpPr>
        <p:spPr>
          <a:xfrm>
            <a:off x="457200" y="560390"/>
            <a:ext cx="8229600" cy="65403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1">
                <a:solidFill>
                  <a:srgbClr val="546474"/>
                </a:solidFill>
              </a:defRPr>
            </a:lvl1pPr>
          </a:lstStyle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457200" y="1600200"/>
            <a:ext cx="4043362" cy="4525963"/>
          </a:xfrm>
          <a:prstGeom prst="rect">
            <a:avLst/>
          </a:prstGeom>
        </p:spPr>
        <p:txBody>
          <a:bodyPr/>
          <a:lstStyle>
            <a:lvl1pPr marL="265113" indent="-265113">
              <a:buFont typeface="Arial" pitchFamily="34" charset="0"/>
              <a:buChar char="»"/>
              <a:defRPr sz="2400">
                <a:solidFill>
                  <a:srgbClr val="546474"/>
                </a:solidFill>
              </a:defRPr>
            </a:lvl1pPr>
            <a:lvl2pPr marL="630238" indent="-273050">
              <a:buFont typeface="Arial" pitchFamily="34" charset="0"/>
              <a:buChar char="»"/>
              <a:defRPr sz="2000">
                <a:solidFill>
                  <a:srgbClr val="546474"/>
                </a:solidFill>
              </a:defRPr>
            </a:lvl2pPr>
            <a:lvl3pPr marL="987425" indent="-274638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3pPr>
            <a:lvl4pPr marL="1344613" indent="-265113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4pPr>
            <a:lvl5pPr marL="1700213" indent="-265113">
              <a:defRPr sz="1800">
                <a:solidFill>
                  <a:srgbClr val="546474"/>
                </a:solidFill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1"/>
          </p:nvPr>
        </p:nvSpPr>
        <p:spPr>
          <a:xfrm>
            <a:off x="4643438" y="1600200"/>
            <a:ext cx="4043362" cy="4525963"/>
          </a:xfrm>
          <a:prstGeom prst="rect">
            <a:avLst/>
          </a:prstGeom>
        </p:spPr>
        <p:txBody>
          <a:bodyPr/>
          <a:lstStyle>
            <a:lvl1pPr marL="265113" indent="-265113">
              <a:buFont typeface="Arial" pitchFamily="34" charset="0"/>
              <a:buChar char="»"/>
              <a:defRPr sz="2400">
                <a:solidFill>
                  <a:srgbClr val="546474"/>
                </a:solidFill>
              </a:defRPr>
            </a:lvl1pPr>
            <a:lvl2pPr marL="630238" indent="-273050">
              <a:buFont typeface="Arial" pitchFamily="34" charset="0"/>
              <a:buChar char="»"/>
              <a:defRPr sz="2000">
                <a:solidFill>
                  <a:srgbClr val="546474"/>
                </a:solidFill>
              </a:defRPr>
            </a:lvl2pPr>
            <a:lvl3pPr marL="987425" indent="-274638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3pPr>
            <a:lvl4pPr marL="1344613" indent="-265113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4pPr>
            <a:lvl5pPr marL="1700213" indent="-265113">
              <a:defRPr sz="1800">
                <a:solidFill>
                  <a:srgbClr val="546474"/>
                </a:solidFill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285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9AC9-FCAC-4B6A-8791-B2D98D1FB4A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itel 6"/>
          <p:cNvSpPr>
            <a:spLocks noGrp="1"/>
          </p:cNvSpPr>
          <p:nvPr>
            <p:ph type="title" hasCustomPrompt="1"/>
          </p:nvPr>
        </p:nvSpPr>
        <p:spPr>
          <a:xfrm>
            <a:off x="457200" y="560390"/>
            <a:ext cx="8229600" cy="65403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1">
                <a:solidFill>
                  <a:srgbClr val="546474"/>
                </a:solidFill>
              </a:defRPr>
            </a:lvl1pPr>
          </a:lstStyle>
          <a:p>
            <a:r>
              <a:rPr lang="de-DE" dirty="0" smtClean="0"/>
              <a:t>Titelmasterformat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285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9AC9-FCAC-4B6A-8791-B2D98D1FB4A9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285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9AC9-FCAC-4B6A-8791-B2D98D1FB4A9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6492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400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513" y="6381750"/>
            <a:ext cx="9107487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75688" y="6453188"/>
            <a:ext cx="909637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7AE73F9-741C-4540-AFF9-F77D96F84EC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/>
          <p:cNvSpPr txBox="1">
            <a:spLocks/>
          </p:cNvSpPr>
          <p:nvPr userDrawn="1"/>
        </p:nvSpPr>
        <p:spPr>
          <a:xfrm>
            <a:off x="928662" y="6357958"/>
            <a:ext cx="7786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/>
              <a:t>© Kai Tödter, Gerd Wütherich, Martin</a:t>
            </a:r>
            <a:r>
              <a:rPr lang="en-US" sz="800" baseline="0" dirty="0" smtClean="0"/>
              <a:t> Lippert; </a:t>
            </a:r>
            <a:r>
              <a:rPr lang="en-US" sz="800" dirty="0" smtClean="0"/>
              <a:t>Licensed under Creative Commons Attribution-Noncommercial-Share Alike 2.0 Germany License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2" r:id="rId4"/>
    <p:sldLayoutId id="2147483654" r:id="rId5"/>
    <p:sldLayoutId id="2147483655" r:id="rId6"/>
    <p:sldLayoutId id="2147483657" r:id="rId7"/>
    <p:sldLayoutId id="2147483659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rgbClr val="546474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54647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54647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54647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rgbClr val="54647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/2.5/" TargetMode="External"/><Relationship Id="rId3" Type="http://schemas.openxmlformats.org/officeDocument/2006/relationships/hyperlink" Target="http://www.eclipse.org/legal/epl-v10.html" TargetMode="External"/><Relationship Id="rId7" Type="http://schemas.openxmlformats.org/officeDocument/2006/relationships/hyperlink" Target="http://www.famfamfam.com/lab/icons/silk/" TargetMode="External"/><Relationship Id="rId2" Type="http://schemas.openxmlformats.org/officeDocument/2006/relationships/hyperlink" Target="http://max-server.myftp.org/trac/p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wingworker.dev.java.net/" TargetMode="External"/><Relationship Id="rId5" Type="http://schemas.openxmlformats.org/officeDocument/2006/relationships/hyperlink" Target="http://www.gnu.org/copyleft/lesser.html" TargetMode="External"/><Relationship Id="rId4" Type="http://schemas.openxmlformats.org/officeDocument/2006/relationships/hyperlink" Target="https://appframework.dev.java.net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0100" y="857232"/>
            <a:ext cx="7772400" cy="1071570"/>
          </a:xfrm>
        </p:spPr>
        <p:txBody>
          <a:bodyPr>
            <a:normAutofit fontScale="90000"/>
          </a:bodyPr>
          <a:lstStyle/>
          <a:p>
            <a:r>
              <a:rPr lang="en-US" noProof="0" dirty="0" smtClean="0"/>
              <a:t>Patterns and Best Practices </a:t>
            </a:r>
            <a:br>
              <a:rPr lang="en-US" noProof="0" dirty="0" smtClean="0"/>
            </a:br>
            <a:r>
              <a:rPr lang="en-US" noProof="0" dirty="0" smtClean="0"/>
              <a:t>for dynamic OSGi Applications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5429256" y="2869559"/>
            <a:ext cx="3571900" cy="1130945"/>
          </a:xfrm>
        </p:spPr>
        <p:txBody>
          <a:bodyPr/>
          <a:lstStyle/>
          <a:p>
            <a:pPr marL="180000" algn="r">
              <a:spcBef>
                <a:spcPts val="200"/>
              </a:spcBef>
            </a:pPr>
            <a:r>
              <a:rPr lang="en-US" noProof="0" dirty="0" smtClean="0"/>
              <a:t>Kai </a:t>
            </a:r>
            <a:r>
              <a:rPr lang="en-US" noProof="0" dirty="0" smtClean="0"/>
              <a:t>Tödter</a:t>
            </a:r>
            <a:endParaRPr lang="en-US" dirty="0" smtClean="0"/>
          </a:p>
          <a:p>
            <a:pPr marL="180000" algn="r">
              <a:spcBef>
                <a:spcPts val="200"/>
              </a:spcBef>
            </a:pPr>
            <a:r>
              <a:rPr lang="en-US" noProof="0" dirty="0" smtClean="0"/>
              <a:t>Gerd Wütherich</a:t>
            </a:r>
          </a:p>
          <a:p>
            <a:pPr marL="180000" algn="r">
              <a:spcBef>
                <a:spcPts val="200"/>
              </a:spcBef>
            </a:pPr>
            <a:r>
              <a:rPr lang="en-US" dirty="0" smtClean="0">
                <a:sym typeface="Wingdings"/>
              </a:rPr>
              <a:t>Martin </a:t>
            </a:r>
            <a:r>
              <a:rPr lang="en-US" dirty="0" smtClean="0">
                <a:sym typeface="Wingdings"/>
              </a:rPr>
              <a:t>Lippert</a:t>
            </a:r>
            <a:endParaRPr lang="en-US" dirty="0" smtClean="0"/>
          </a:p>
          <a:p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Bundles have dependencies, e.g. package or services dependencies</a:t>
            </a:r>
          </a:p>
          <a:p>
            <a:r>
              <a:rPr lang="en-US" noProof="0" dirty="0" smtClean="0"/>
              <a:t>Dependencies have to be handled with respect to the dynamic behavior!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What is the problem?</a:t>
            </a:r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8" name="Inhaltsplatzhalter 7" descr="osgi-dependencies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937903" y="1428736"/>
            <a:ext cx="3848675" cy="250033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OSGi applications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Basics</a:t>
            </a:r>
          </a:p>
          <a:p>
            <a:pPr lvl="1"/>
            <a:r>
              <a:rPr lang="en-US" sz="2400" b="1" i="1" dirty="0" smtClean="0"/>
              <a:t>Package dependencies</a:t>
            </a:r>
          </a:p>
          <a:p>
            <a:pPr lvl="1"/>
            <a:r>
              <a:rPr lang="en-US" noProof="0" dirty="0" smtClean="0"/>
              <a:t>Service dependencies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OSGi</a:t>
            </a:r>
            <a:r>
              <a:rPr lang="en-US" dirty="0" smtClean="0"/>
              <a:t> </a:t>
            </a:r>
            <a:r>
              <a:rPr lang="en-US" noProof="0" dirty="0" smtClean="0"/>
              <a:t>Design Techniques</a:t>
            </a:r>
          </a:p>
          <a:p>
            <a:pPr lvl="1"/>
            <a:r>
              <a:rPr lang="en-US" dirty="0" smtClean="0"/>
              <a:t>The</a:t>
            </a:r>
            <a:r>
              <a:rPr lang="en-US" noProof="0" dirty="0" smtClean="0"/>
              <a:t> Whiteboard Pattern</a:t>
            </a:r>
          </a:p>
          <a:p>
            <a:pPr lvl="1"/>
            <a:r>
              <a:rPr lang="en-US" dirty="0" smtClean="0"/>
              <a:t>The</a:t>
            </a:r>
            <a:r>
              <a:rPr lang="en-US" noProof="0" dirty="0" smtClean="0"/>
              <a:t> Extender Pattern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Outlook: Architectures for dynamic Systems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Conclusion</a:t>
            </a:r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Agenda</a:t>
            </a:r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11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nhaltsplatzhalter 10" descr="package-abhaengigkeiten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963182" y="1617663"/>
            <a:ext cx="5217635" cy="2268537"/>
          </a:xfrm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Export of packages with </a:t>
            </a:r>
            <a:r>
              <a:rPr lang="en-US" b="1" dirty="0" smtClean="0"/>
              <a:t>Export-Package</a:t>
            </a:r>
          </a:p>
          <a:p>
            <a:r>
              <a:rPr lang="en-US" dirty="0" smtClean="0"/>
              <a:t>Import of packages via</a:t>
            </a:r>
          </a:p>
          <a:p>
            <a:pPr lvl="1"/>
            <a:r>
              <a:rPr lang="en-US" sz="2400" b="1" dirty="0" smtClean="0"/>
              <a:t>Import-Package</a:t>
            </a:r>
          </a:p>
          <a:p>
            <a:pPr lvl="1"/>
            <a:r>
              <a:rPr lang="en-US" sz="2400" b="1" dirty="0" smtClean="0"/>
              <a:t>Require-Bundle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Package Dependencies</a:t>
            </a:r>
            <a:endParaRPr lang="en-US" noProof="0" dirty="0"/>
          </a:p>
        </p:txBody>
      </p:sp>
      <p:sp>
        <p:nvSpPr>
          <p:cNvPr id="7" name="Right Arrow 6"/>
          <p:cNvSpPr/>
          <p:nvPr/>
        </p:nvSpPr>
        <p:spPr>
          <a:xfrm>
            <a:off x="928662" y="2714620"/>
            <a:ext cx="2214578" cy="57150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0100" y="278605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English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12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Exkurs: Bundle-Lifecycle</a:t>
            </a:r>
            <a:endParaRPr lang="en-US" noProof="0"/>
          </a:p>
        </p:txBody>
      </p:sp>
      <p:pic>
        <p:nvPicPr>
          <p:cNvPr id="10" name="Inhaltsplatzhalter 9" descr="bundle-lifecycle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214414" y="1428736"/>
            <a:ext cx="6543692" cy="445648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D89AC9-FCAC-4B6A-8791-B2D98D1FB4A9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Wires</a:t>
            </a:r>
            <a:r>
              <a:rPr lang="en-US" noProof="0" dirty="0" smtClean="0"/>
              <a:t> bundles by matching imports to exports </a:t>
            </a:r>
          </a:p>
          <a:p>
            <a:r>
              <a:rPr lang="en-US" noProof="0" dirty="0" smtClean="0"/>
              <a:t>Resolving may occur eagerly (after installation) or lazily</a:t>
            </a:r>
          </a:p>
          <a:p>
            <a:r>
              <a:rPr lang="en-US" noProof="0" dirty="0" smtClean="0"/>
              <a:t>There is no API for resolving</a:t>
            </a:r>
          </a:p>
          <a:p>
            <a:r>
              <a:rPr lang="en-US" noProof="0" dirty="0" smtClean="0"/>
              <a:t>After resolving -&gt; Bundle is in state RESOLVED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Resolving Package Dependencies</a:t>
            </a:r>
            <a:endParaRPr lang="en-US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D89AC9-FCAC-4B6A-8791-B2D98D1FB4A9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Update -&gt; Updates a Bundle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Update</a:t>
            </a:r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15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Refresh -&gt; Refreshes all the bundle dependencies</a:t>
            </a:r>
          </a:p>
          <a:p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Refresh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16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you update bundle B, bundle A is stopped and re-started as well</a:t>
            </a:r>
          </a:p>
          <a:p>
            <a:r>
              <a:rPr lang="en-US" dirty="0" smtClean="0"/>
              <a:t>The result:</a:t>
            </a:r>
          </a:p>
          <a:p>
            <a:pPr lvl="1"/>
            <a:r>
              <a:rPr lang="en-US" dirty="0" smtClean="0"/>
              <a:t>Most parts of your system are re-started on the bundle level</a:t>
            </a:r>
          </a:p>
          <a:p>
            <a:pPr lvl="1"/>
            <a:r>
              <a:rPr lang="en-US" dirty="0" smtClean="0"/>
              <a:t>More or less the same than re-starting the whole system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this mean?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Inhaltsplatzhalter 10" descr="package-abhaengigkeit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182" y="1617663"/>
            <a:ext cx="5217635" cy="22685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 descr="stale-package-de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2629188"/>
            <a:ext cx="8320848" cy="258576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Stale package references</a:t>
            </a:r>
            <a:endParaRPr lang="en-US" noProof="0"/>
          </a:p>
        </p:txBody>
      </p:sp>
      <p:sp>
        <p:nvSpPr>
          <p:cNvPr id="5" name="Inhaltsplatzhalt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0" smtClean="0"/>
              <a:t>Update or uninstall of bundles can lead to stale package references</a:t>
            </a:r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18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modularizing into bundles with clearly defined package dependencies is not enough!</a:t>
            </a:r>
          </a:p>
          <a:p>
            <a:endParaRPr lang="en-US" dirty="0" smtClean="0"/>
          </a:p>
          <a:p>
            <a:r>
              <a:rPr lang="en-US" dirty="0" smtClean="0"/>
              <a:t>We need to think about dynamics while building the system</a:t>
            </a:r>
          </a:p>
          <a:p>
            <a:r>
              <a:rPr lang="en-US" dirty="0" smtClean="0"/>
              <a:t>We need to think even more about dependencies</a:t>
            </a:r>
          </a:p>
          <a:p>
            <a:r>
              <a:rPr lang="en-US" dirty="0" smtClean="0"/>
              <a:t>We need to re-think typical well-known designs</a:t>
            </a:r>
          </a:p>
          <a:p>
            <a:pPr lvl="1"/>
            <a:r>
              <a:rPr lang="en-US" dirty="0" smtClean="0"/>
              <a:t>More will follow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to re-think designs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noProof="0" dirty="0" smtClean="0"/>
              <a:t>Dynamic OSGi applications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Basics</a:t>
            </a:r>
          </a:p>
          <a:p>
            <a:pPr lvl="1"/>
            <a:r>
              <a:rPr lang="en-US" noProof="0" dirty="0" smtClean="0"/>
              <a:t>Package dependencies</a:t>
            </a:r>
          </a:p>
          <a:p>
            <a:pPr lvl="1"/>
            <a:r>
              <a:rPr lang="en-US" noProof="0" dirty="0" smtClean="0"/>
              <a:t>Service dependencies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OSGi</a:t>
            </a:r>
            <a:r>
              <a:rPr lang="en-US" dirty="0" smtClean="0"/>
              <a:t> </a:t>
            </a:r>
            <a:r>
              <a:rPr lang="en-US" noProof="0" dirty="0" smtClean="0"/>
              <a:t>Design Techniques</a:t>
            </a:r>
          </a:p>
          <a:p>
            <a:pPr lvl="1"/>
            <a:r>
              <a:rPr lang="en-US" dirty="0" smtClean="0"/>
              <a:t>The</a:t>
            </a:r>
            <a:r>
              <a:rPr lang="en-US" noProof="0" dirty="0" smtClean="0"/>
              <a:t> Whiteboard Pattern</a:t>
            </a:r>
          </a:p>
          <a:p>
            <a:pPr lvl="1"/>
            <a:r>
              <a:rPr lang="en-US" dirty="0" smtClean="0"/>
              <a:t>The</a:t>
            </a:r>
            <a:r>
              <a:rPr lang="en-US" noProof="0" dirty="0" smtClean="0"/>
              <a:t> Extender Pattern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Outlook: Architectures for dynamic Systems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Conclusion</a:t>
            </a:r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Agenda</a:t>
            </a:r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Only import packages that are really used/needed</a:t>
            </a:r>
          </a:p>
          <a:p>
            <a:r>
              <a:rPr lang="en-US" noProof="0" dirty="0" smtClean="0">
                <a:latin typeface="+mj-lt"/>
              </a:rPr>
              <a:t>Use Import-Package rather Require-Bundle</a:t>
            </a:r>
          </a:p>
          <a:p>
            <a:r>
              <a:rPr lang="en-US" dirty="0" smtClean="0">
                <a:latin typeface="+mj-lt"/>
              </a:rPr>
              <a:t>Only use Require-Bundle when it comes to split-packages</a:t>
            </a:r>
          </a:p>
          <a:p>
            <a:pPr lvl="1"/>
            <a:r>
              <a:rPr lang="en-US" dirty="0" smtClean="0">
                <a:latin typeface="+mj-lt"/>
              </a:rPr>
              <a:t>This is the unfortunately the case in many bundles of the Eclipse platform!</a:t>
            </a:r>
          </a:p>
          <a:p>
            <a:pPr lvl="1"/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-&gt; Reduce coupling</a:t>
            </a:r>
            <a:endParaRPr lang="en-US" dirty="0">
              <a:latin typeface="+mj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Best Practices: Package Dependencies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20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OSGi applications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Basics</a:t>
            </a:r>
          </a:p>
          <a:p>
            <a:pPr lvl="1"/>
            <a:r>
              <a:rPr lang="en-US" dirty="0" smtClean="0"/>
              <a:t>Package dependencies</a:t>
            </a:r>
          </a:p>
          <a:p>
            <a:pPr lvl="1"/>
            <a:r>
              <a:rPr lang="en-US" sz="2400" b="1" i="1" dirty="0" smtClean="0"/>
              <a:t>Service dependencies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OSGi</a:t>
            </a:r>
            <a:r>
              <a:rPr lang="en-US" dirty="0" smtClean="0"/>
              <a:t> </a:t>
            </a:r>
            <a:r>
              <a:rPr lang="en-US" noProof="0" dirty="0" smtClean="0"/>
              <a:t>Design Techniques</a:t>
            </a:r>
          </a:p>
          <a:p>
            <a:pPr lvl="1"/>
            <a:r>
              <a:rPr lang="en-US" dirty="0" smtClean="0"/>
              <a:t>The</a:t>
            </a:r>
            <a:r>
              <a:rPr lang="en-US" noProof="0" dirty="0" smtClean="0"/>
              <a:t> Whiteboard Pattern</a:t>
            </a:r>
          </a:p>
          <a:p>
            <a:pPr lvl="1"/>
            <a:r>
              <a:rPr lang="en-US" dirty="0" smtClean="0"/>
              <a:t>The</a:t>
            </a:r>
            <a:r>
              <a:rPr lang="en-US" noProof="0" dirty="0" smtClean="0"/>
              <a:t> Extender Pattern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Outlook: Architectures for dynamic Systems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Conclusion</a:t>
            </a:r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Agenda</a:t>
            </a:r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21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One way to </a:t>
            </a:r>
            <a:r>
              <a:rPr lang="en-US" dirty="0" smtClean="0"/>
              <a:t>reduce coupling</a:t>
            </a:r>
          </a:p>
          <a:p>
            <a:pPr lvl="1"/>
            <a:r>
              <a:rPr lang="en-US" noProof="0" dirty="0" smtClean="0"/>
              <a:t>Split interface and implementation into different bundles</a:t>
            </a:r>
          </a:p>
          <a:p>
            <a:pPr lvl="1"/>
            <a:r>
              <a:rPr lang="en-US" dirty="0" smtClean="0"/>
              <a:t>Lookup implementation(s) dynamically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Service dependencies</a:t>
            </a:r>
            <a:endParaRPr lang="en-US" noProof="0"/>
          </a:p>
        </p:txBody>
      </p:sp>
      <p:pic>
        <p:nvPicPr>
          <p:cNvPr id="7" name="Inhaltsplatzhalter 6" descr="service-abhaengigkeiten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124000" y="1357298"/>
            <a:ext cx="4503484" cy="2714644"/>
          </a:xfrm>
        </p:spPr>
      </p:pic>
      <p:sp>
        <p:nvSpPr>
          <p:cNvPr id="5" name="Right Arrow 4"/>
          <p:cNvSpPr/>
          <p:nvPr/>
        </p:nvSpPr>
        <p:spPr>
          <a:xfrm>
            <a:off x="714348" y="3071810"/>
            <a:ext cx="2214578" cy="57150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5786" y="314324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English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take care:</a:t>
            </a:r>
          </a:p>
          <a:p>
            <a:pPr lvl="1"/>
            <a:r>
              <a:rPr lang="en-US" dirty="0" smtClean="0"/>
              <a:t>If you lookup a service implementation, you get the direct reference to that object</a:t>
            </a:r>
          </a:p>
          <a:p>
            <a:pPr lvl="1"/>
            <a:r>
              <a:rPr lang="en-US" dirty="0" smtClean="0"/>
              <a:t>If the implementing bundle goes away, you need to take care not to keep this object referenced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ServiceListener</a:t>
            </a:r>
            <a:r>
              <a:rPr lang="en-US" dirty="0" smtClean="0"/>
              <a:t> / </a:t>
            </a:r>
            <a:r>
              <a:rPr lang="en-US" dirty="0" err="1" smtClean="0"/>
              <a:t>ServiceTracker</a:t>
            </a:r>
            <a:r>
              <a:rPr lang="en-US" dirty="0" smtClean="0"/>
              <a:t> help you</a:t>
            </a:r>
          </a:p>
          <a:p>
            <a:pPr lvl="1"/>
            <a:r>
              <a:rPr lang="en-US" dirty="0" err="1" smtClean="0"/>
              <a:t>ServiceListener</a:t>
            </a:r>
            <a:r>
              <a:rPr lang="en-US" dirty="0" smtClean="0"/>
              <a:t>: calls you back if something changes</a:t>
            </a:r>
          </a:p>
          <a:p>
            <a:pPr lvl="1"/>
            <a:r>
              <a:rPr lang="en-US" dirty="0" err="1" smtClean="0"/>
              <a:t>ServiceTracker</a:t>
            </a:r>
            <a:r>
              <a:rPr lang="en-US" dirty="0" smtClean="0"/>
              <a:t>: listens to service listener events for you (less code than using service listeners manually)</a:t>
            </a:r>
          </a:p>
          <a:p>
            <a:pPr lvl="1"/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ServiceListener / ServiceTracker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23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Service and Package </a:t>
            </a:r>
            <a:r>
              <a:rPr lang="en-US" dirty="0" smtClean="0"/>
              <a:t>Dependencies</a:t>
            </a:r>
            <a:endParaRPr lang="en-US" noProof="0" dirty="0"/>
          </a:p>
        </p:txBody>
      </p:sp>
      <p:pic>
        <p:nvPicPr>
          <p:cNvPr id="8" name="Inhaltsplatzhalter 7" descr="service-and-package-dependencies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457200" y="1621201"/>
            <a:ext cx="4584479" cy="4236691"/>
          </a:xfrm>
        </p:spPr>
      </p:pic>
      <p:sp>
        <p:nvSpPr>
          <p:cNvPr id="9" name="Inhaltsplatzhalter 8"/>
          <p:cNvSpPr>
            <a:spLocks noGrp="1"/>
          </p:cNvSpPr>
          <p:nvPr>
            <p:ph idx="11"/>
          </p:nvPr>
        </p:nvSpPr>
        <p:spPr>
          <a:xfrm>
            <a:off x="5072066" y="1600200"/>
            <a:ext cx="3614734" cy="4525963"/>
          </a:xfrm>
        </p:spPr>
        <p:txBody>
          <a:bodyPr/>
          <a:lstStyle/>
          <a:p>
            <a:r>
              <a:rPr lang="en-US" noProof="0" smtClean="0"/>
              <a:t>Per default only type compatible services are visible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Declarative Services (DS)</a:t>
            </a:r>
          </a:p>
          <a:p>
            <a:r>
              <a:rPr lang="en-US" dirty="0" smtClean="0"/>
              <a:t>Spring Dynamic Modules (Spring DM)</a:t>
            </a:r>
          </a:p>
          <a:p>
            <a:r>
              <a:rPr lang="en-US" dirty="0" err="1" smtClean="0"/>
              <a:t>iPojo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Declarative Approaches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25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DS is part of the </a:t>
            </a:r>
            <a:r>
              <a:rPr lang="en-US" dirty="0" err="1" smtClean="0"/>
              <a:t>OSGi</a:t>
            </a:r>
            <a:r>
              <a:rPr lang="en-US" dirty="0" smtClean="0"/>
              <a:t> R4 spec</a:t>
            </a:r>
          </a:p>
          <a:p>
            <a:r>
              <a:rPr lang="en-US" dirty="0" smtClean="0"/>
              <a:t>DS let you declare components in xml</a:t>
            </a:r>
          </a:p>
          <a:p>
            <a:r>
              <a:rPr lang="en-US" dirty="0" smtClean="0"/>
              <a:t>The declarations live in OSGI_INF/&lt;component&gt;.xml</a:t>
            </a:r>
          </a:p>
          <a:p>
            <a:r>
              <a:rPr lang="en-US" dirty="0" smtClean="0"/>
              <a:t>Components can provide services</a:t>
            </a:r>
          </a:p>
          <a:p>
            <a:r>
              <a:rPr lang="en-US" dirty="0" smtClean="0"/>
              <a:t>Components can depend on other services</a:t>
            </a:r>
          </a:p>
          <a:p>
            <a:pPr lvl="1"/>
            <a:r>
              <a:rPr lang="en-US" dirty="0" smtClean="0"/>
              <a:t>Uses dependency injection for references to other </a:t>
            </a:r>
            <a:r>
              <a:rPr lang="en-US" dirty="0" smtClean="0"/>
              <a:t>services:</a:t>
            </a:r>
            <a:endParaRPr lang="en-US" dirty="0" smtClean="0"/>
          </a:p>
          <a:p>
            <a:pPr lvl="1"/>
            <a:r>
              <a:rPr lang="en-US" dirty="0" smtClean="0"/>
              <a:t>These services are bound to defined bind/unbind methods in the components</a:t>
            </a:r>
          </a:p>
          <a:p>
            <a:pPr lvl="1"/>
            <a:r>
              <a:rPr lang="en-US" dirty="0" smtClean="0"/>
              <a:t>A cardinality and a creation policy can be defined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sz="1800" dirty="0" smtClean="0">
                <a:solidFill>
                  <a:srgbClr val="C00000"/>
                </a:solidFill>
              </a:rPr>
              <a:t>TODO: Not sure if we should mention properties and other details here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Services (DS)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26</a:t>
            </a:fld>
            <a:endParaRPr lang="de-DE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&lt;component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name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pm.ui.actions.person.ActionContribution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&gt;</a:t>
            </a:r>
            <a:endParaRPr lang="en-US" sz="1800" dirty="0" smtClean="0">
              <a:solidFill>
                <a:srgbClr val="000080"/>
              </a:solidFill>
              <a:latin typeface="Courier New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&lt;implementation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class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pm.ui.actions.person.ActionContribution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/&gt;</a:t>
            </a:r>
            <a:endParaRPr lang="en-US" sz="1800" dirty="0" smtClean="0">
              <a:solidFill>
                <a:srgbClr val="000080"/>
              </a:solidFill>
              <a:latin typeface="Courier New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&lt;service&gt;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&lt;provide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interface=</a:t>
            </a:r>
            <a:br>
              <a:rPr lang="en-US" sz="1800" dirty="0" smtClean="0">
                <a:solidFill>
                  <a:srgbClr val="000080"/>
                </a:solidFill>
                <a:latin typeface="Courier New"/>
              </a:rPr>
            </a:b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      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pm.application.service.IActionContribution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/&gt;</a:t>
            </a:r>
            <a:endParaRPr lang="en-US" sz="1800" dirty="0" smtClean="0">
              <a:solidFill>
                <a:srgbClr val="000080"/>
              </a:solidFill>
              <a:latin typeface="Courier New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    &lt;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reference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name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PersonManager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endParaRPr lang="en-US" sz="1800" dirty="0" smtClean="0">
              <a:solidFill>
                <a:srgbClr val="008000"/>
              </a:solidFill>
              <a:latin typeface="Courier New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interface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pm.model.IPersonManager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endParaRPr lang="en-US" sz="1800" dirty="0" smtClean="0">
              <a:solidFill>
                <a:srgbClr val="008000"/>
              </a:solidFill>
              <a:latin typeface="Courier New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bind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setPersonManager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endParaRPr lang="en-US" sz="1800" dirty="0" smtClean="0">
              <a:solidFill>
                <a:srgbClr val="008000"/>
              </a:solidFill>
              <a:latin typeface="Courier New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unbind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removePersonManager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endParaRPr lang="en-US" sz="1800" dirty="0" smtClean="0">
              <a:solidFill>
                <a:srgbClr val="008000"/>
              </a:solidFill>
              <a:latin typeface="Courier New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cardinality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"0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..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1"</a:t>
            </a:r>
            <a:endParaRPr lang="en-US" sz="1800" dirty="0" smtClean="0">
              <a:solidFill>
                <a:srgbClr val="008000"/>
              </a:solidFill>
              <a:latin typeface="Courier New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policy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"dynamic"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/&gt;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</a:t>
            </a: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&lt;/component&gt;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Example DS Component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27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of Spring and </a:t>
            </a:r>
            <a:r>
              <a:rPr lang="en-US" dirty="0" err="1" smtClean="0"/>
              <a:t>OSGi</a:t>
            </a:r>
            <a:endParaRPr lang="en-US" dirty="0" smtClean="0"/>
          </a:p>
          <a:p>
            <a:r>
              <a:rPr lang="en-US" dirty="0" smtClean="0"/>
              <a:t>Implemented using Extender pattern</a:t>
            </a:r>
          </a:p>
          <a:p>
            <a:r>
              <a:rPr lang="en-US" dirty="0" smtClean="0"/>
              <a:t>XML files live in META-INF/spring</a:t>
            </a:r>
          </a:p>
          <a:p>
            <a:r>
              <a:rPr lang="en-US" dirty="0" smtClean="0"/>
              <a:t>Two XML files needed</a:t>
            </a:r>
          </a:p>
          <a:p>
            <a:pPr lvl="1"/>
            <a:r>
              <a:rPr lang="en-US" dirty="0" smtClean="0"/>
              <a:t>One to define a Spring bean</a:t>
            </a:r>
          </a:p>
          <a:p>
            <a:pPr lvl="1"/>
            <a:r>
              <a:rPr lang="en-US" dirty="0" smtClean="0"/>
              <a:t>One to map this bean to an </a:t>
            </a:r>
            <a:r>
              <a:rPr lang="en-US" dirty="0" err="1" smtClean="0"/>
              <a:t>OSGi</a:t>
            </a:r>
            <a:r>
              <a:rPr lang="en-US" dirty="0" smtClean="0"/>
              <a:t> service</a:t>
            </a:r>
          </a:p>
          <a:p>
            <a:r>
              <a:rPr lang="en-US" dirty="0" smtClean="0"/>
              <a:t>Uses Spring dependency injection for references to other services</a:t>
            </a:r>
          </a:p>
          <a:p>
            <a:r>
              <a:rPr lang="en-US" dirty="0" smtClean="0"/>
              <a:t>Similar but more flexible/powerful approach compared with DS</a:t>
            </a:r>
          </a:p>
          <a:p>
            <a:pPr lvl="1"/>
            <a:r>
              <a:rPr lang="en-US" dirty="0" smtClean="0"/>
              <a:t>But needs 15 additional Spring and logging bundles to run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Dynamic Modules (DM)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28</a:t>
            </a:fld>
            <a:endParaRPr lang="de-D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XML for Spring Bean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beans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urier New"/>
              </a:rPr>
              <a:t>(Schema attributes omitted)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&gt;</a:t>
            </a:r>
            <a:endParaRPr lang="en-US" sz="1800" dirty="0" smtClean="0">
              <a:latin typeface="Courier New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  &lt;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bean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name=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savePerson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class=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pm.ui.actions.save.ActionContribution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/&gt;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&lt;/beans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&gt;</a:t>
            </a:r>
          </a:p>
          <a:p>
            <a:pPr>
              <a:buNone/>
            </a:pPr>
            <a:endParaRPr lang="en-US" sz="1800" dirty="0" smtClean="0">
              <a:solidFill>
                <a:srgbClr val="000080"/>
              </a:solidFill>
              <a:latin typeface="Courier New"/>
            </a:endParaRPr>
          </a:p>
          <a:p>
            <a:pPr>
              <a:buNone/>
            </a:pPr>
            <a:r>
              <a:rPr lang="en-US" dirty="0" smtClean="0"/>
              <a:t>XML for </a:t>
            </a:r>
            <a:r>
              <a:rPr lang="en-US" dirty="0" err="1" smtClean="0"/>
              <a:t>OSGi</a:t>
            </a:r>
            <a:r>
              <a:rPr lang="en-US" dirty="0" smtClean="0"/>
              <a:t> service </a:t>
            </a:r>
            <a:r>
              <a:rPr lang="en-US" dirty="0" smtClean="0"/>
              <a:t>mapping:</a:t>
            </a:r>
            <a:endParaRPr lang="en-US" dirty="0" smtClean="0"/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&lt;beans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urier New"/>
              </a:rPr>
              <a:t>(Schema attributes 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urier New"/>
              </a:rPr>
              <a:t>omitted)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&gt;</a:t>
            </a:r>
            <a:endParaRPr lang="en-US" sz="1800" dirty="0" smtClean="0">
              <a:solidFill>
                <a:srgbClr val="000080"/>
              </a:solidFill>
              <a:latin typeface="Courier New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sz="1800" dirty="0" err="1" smtClean="0">
                <a:solidFill>
                  <a:srgbClr val="000080"/>
                </a:solidFill>
                <a:latin typeface="Courier New"/>
              </a:rPr>
              <a:t>osgi:service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id=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savePersonOSGi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ref=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savePerson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interface=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pm.application.service.IActionContribution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/&gt;</a:t>
            </a:r>
            <a:endParaRPr lang="en-US" sz="1800" dirty="0" smtClean="0">
              <a:solidFill>
                <a:srgbClr val="000080"/>
              </a:solidFill>
              <a:latin typeface="Courier New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&lt;/beans&gt;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Example Spring DM Component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29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noProof="0" dirty="0" smtClean="0"/>
              <a:t>Java Standard Edition:</a:t>
            </a:r>
          </a:p>
          <a:p>
            <a:r>
              <a:rPr lang="en-US" noProof="0" dirty="0" smtClean="0"/>
              <a:t>Linear global class path</a:t>
            </a:r>
          </a:p>
          <a:p>
            <a:r>
              <a:rPr lang="en-US" dirty="0" smtClean="0"/>
              <a:t>Only one version of every library per application</a:t>
            </a:r>
          </a:p>
          <a:p>
            <a:r>
              <a:rPr lang="en-US" dirty="0" smtClean="0"/>
              <a:t>No component nor module concept above the classes level</a:t>
            </a:r>
          </a:p>
          <a:p>
            <a:r>
              <a:rPr lang="en-US" dirty="0" smtClean="0"/>
              <a:t>Totally different deployment models for different kind of environments</a:t>
            </a:r>
            <a:endParaRPr lang="en-US" noProof="0" dirty="0" smtClean="0"/>
          </a:p>
          <a:p>
            <a:pPr>
              <a:buNone/>
            </a:pPr>
            <a:r>
              <a:rPr lang="en-US" noProof="0" dirty="0" smtClean="0"/>
              <a:t>Java Enterprise Edition:</a:t>
            </a:r>
          </a:p>
          <a:p>
            <a:r>
              <a:rPr lang="en-US" noProof="0" dirty="0" smtClean="0"/>
              <a:t>Hot deployment possible, but requires special deployment types (e.g. WARs, RARs, EARs)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</a:t>
            </a:r>
            <a:r>
              <a:rPr lang="en-US" noProof="0" dirty="0" smtClean="0"/>
              <a:t>Classic</a:t>
            </a:r>
            <a:r>
              <a:rPr lang="en-US" dirty="0" smtClean="0"/>
              <a:t>"</a:t>
            </a:r>
            <a:r>
              <a:rPr lang="en-US" noProof="0" dirty="0" smtClean="0"/>
              <a:t> </a:t>
            </a:r>
            <a:r>
              <a:rPr lang="en-US" noProof="0" dirty="0" smtClean="0"/>
              <a:t>Java applications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Use a </a:t>
            </a:r>
            <a:r>
              <a:rPr lang="en-US" noProof="0" dirty="0" err="1" smtClean="0"/>
              <a:t>ServiceTracker</a:t>
            </a:r>
            <a:endParaRPr lang="en-US" noProof="0" dirty="0" smtClean="0"/>
          </a:p>
          <a:p>
            <a:pPr lvl="1"/>
            <a:r>
              <a:rPr lang="en-US" dirty="0" smtClean="0"/>
              <a:t>Don’t do all the service getting manually</a:t>
            </a:r>
          </a:p>
          <a:p>
            <a:pPr lvl="1"/>
            <a:r>
              <a:rPr lang="en-US" noProof="0" dirty="0" smtClean="0"/>
              <a:t>Service tracker help you with dynamically coming and going services</a:t>
            </a:r>
          </a:p>
          <a:p>
            <a:pPr lvl="1"/>
            <a:endParaRPr lang="en-US" dirty="0" smtClean="0"/>
          </a:p>
          <a:p>
            <a:r>
              <a:rPr lang="en-US" noProof="0" dirty="0" smtClean="0"/>
              <a:t>Use declarative approaches!</a:t>
            </a:r>
          </a:p>
          <a:p>
            <a:pPr lvl="1"/>
            <a:r>
              <a:rPr lang="en-US" dirty="0" smtClean="0"/>
              <a:t>Either DS or Spring DM</a:t>
            </a:r>
          </a:p>
          <a:p>
            <a:pPr lvl="1"/>
            <a:r>
              <a:rPr lang="en-US" noProof="0" dirty="0" smtClean="0"/>
              <a:t>Both help you with service dependencies and dependency injection</a:t>
            </a:r>
          </a:p>
          <a:p>
            <a:pPr lvl="1"/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Best Practices: Services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30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OSGi applications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Basics</a:t>
            </a:r>
          </a:p>
          <a:p>
            <a:pPr lvl="1"/>
            <a:r>
              <a:rPr lang="en-US" noProof="0" dirty="0" smtClean="0"/>
              <a:t>Package dependencies</a:t>
            </a:r>
          </a:p>
          <a:p>
            <a:pPr lvl="1"/>
            <a:r>
              <a:rPr lang="en-US" noProof="0" dirty="0" smtClean="0"/>
              <a:t>Service dependencies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OSGi</a:t>
            </a:r>
            <a:r>
              <a:rPr lang="en-US" dirty="0" smtClean="0"/>
              <a:t> </a:t>
            </a:r>
            <a:r>
              <a:rPr lang="en-US" noProof="0" dirty="0" smtClean="0"/>
              <a:t>Design Techniques</a:t>
            </a:r>
          </a:p>
          <a:p>
            <a:pPr lvl="1"/>
            <a:r>
              <a:rPr lang="en-US" sz="2400" b="1" i="1" dirty="0" smtClean="0"/>
              <a:t>The</a:t>
            </a:r>
            <a:r>
              <a:rPr lang="en-US" sz="2400" b="1" i="1" noProof="0" dirty="0" smtClean="0"/>
              <a:t> Whiteboard Pattern</a:t>
            </a:r>
          </a:p>
          <a:p>
            <a:pPr lvl="1"/>
            <a:r>
              <a:rPr lang="en-US" dirty="0" smtClean="0"/>
              <a:t>The</a:t>
            </a:r>
            <a:r>
              <a:rPr lang="en-US" noProof="0" dirty="0" smtClean="0"/>
              <a:t> Extender Pattern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Outlook: Architectures for dynamic Systems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Conclusion</a:t>
            </a:r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Agenda</a:t>
            </a:r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31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Problem: Often a service provides an implementation of the publisher/subscriber design pattern and provides methods to register listeners for notifications</a:t>
            </a:r>
          </a:p>
          <a:p>
            <a:r>
              <a:rPr lang="en-US" dirty="0" smtClean="0"/>
              <a:t>The OSGi service model provides a service registry with these notification mechanisms already!</a:t>
            </a:r>
          </a:p>
          <a:p>
            <a:r>
              <a:rPr lang="en-US" noProof="0" dirty="0" smtClean="0"/>
              <a:t>So:</a:t>
            </a:r>
          </a:p>
          <a:p>
            <a:pPr lvl="1"/>
            <a:r>
              <a:rPr lang="en-US" sz="2400" dirty="0" smtClean="0"/>
              <a:t>Don’t</a:t>
            </a:r>
            <a:r>
              <a:rPr lang="en-US" sz="2400" noProof="0" dirty="0" smtClean="0"/>
              <a:t> get a service and register as listener</a:t>
            </a:r>
          </a:p>
          <a:p>
            <a:pPr lvl="1"/>
            <a:r>
              <a:rPr lang="en-US" sz="2400" dirty="0" smtClean="0"/>
              <a:t>B</a:t>
            </a:r>
            <a:r>
              <a:rPr lang="en-US" sz="2400" noProof="0" dirty="0" smtClean="0"/>
              <a:t>e a service yourself and register with the OSGi service registry!</a:t>
            </a:r>
          </a:p>
          <a:p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noProof="0" dirty="0" smtClean="0"/>
              <a:t> Whiteboard-Pattern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Example: The Listener Pattern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33</a:t>
            </a:fld>
            <a:endParaRPr lang="de-DE" dirty="0"/>
          </a:p>
        </p:txBody>
      </p:sp>
      <p:pic>
        <p:nvPicPr>
          <p:cNvPr id="8" name="Inhaltsplatzhalter 7" descr="listener-pattern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500166" y="1428736"/>
            <a:ext cx="6225686" cy="3311535"/>
          </a:xfrm>
        </p:spPr>
      </p:pic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200" y="4929197"/>
            <a:ext cx="8329642" cy="1267867"/>
          </a:xfrm>
        </p:spPr>
        <p:txBody>
          <a:bodyPr/>
          <a:lstStyle/>
          <a:p>
            <a:r>
              <a:rPr lang="en-US" noProof="0" smtClean="0"/>
              <a:t>Clients use ScheduleService to register ScheduledTasks:</a:t>
            </a:r>
          </a:p>
          <a:p>
            <a:pPr lvl="1"/>
            <a:r>
              <a:rPr lang="en-US" noProof="0" smtClean="0"/>
              <a:t>ScheduleService provides addTask() and removeTask() methods</a:t>
            </a:r>
          </a:p>
          <a:p>
            <a:pPr lvl="1"/>
            <a:r>
              <a:rPr lang="en-US" noProof="0" smtClean="0"/>
              <a:t>Client is responsible for handling dynamic behaviour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Example: The Whiteboard Pattern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34</a:t>
            </a:fld>
            <a:endParaRPr lang="de-DE" dirty="0"/>
          </a:p>
        </p:txBody>
      </p:sp>
      <p:pic>
        <p:nvPicPr>
          <p:cNvPr id="8" name="Inhaltsplatzhalter 7" descr="whiteboard-pattern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928794" y="1446259"/>
            <a:ext cx="5357850" cy="3268625"/>
          </a:xfrm>
        </p:spPr>
      </p:pic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200" y="4786322"/>
            <a:ext cx="8229600" cy="1410742"/>
          </a:xfrm>
        </p:spPr>
        <p:txBody>
          <a:bodyPr/>
          <a:lstStyle/>
          <a:p>
            <a:r>
              <a:rPr lang="en-US" noProof="0" smtClean="0"/>
              <a:t>Client registers ScheduledTask as services:</a:t>
            </a:r>
          </a:p>
          <a:p>
            <a:pPr lvl="1"/>
            <a:r>
              <a:rPr lang="en-US" noProof="0" smtClean="0"/>
              <a:t>No ScheduleService interface</a:t>
            </a:r>
          </a:p>
          <a:p>
            <a:pPr lvl="1"/>
            <a:r>
              <a:rPr lang="en-US" noProof="0" smtClean="0"/>
              <a:t>ScheduleService implementation is responsible for handling dynamic behaviour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Action and View contribution managers are NOT services</a:t>
            </a:r>
          </a:p>
          <a:p>
            <a:pPr lvl="1"/>
            <a:r>
              <a:rPr lang="en-US" dirty="0" smtClean="0"/>
              <a:t>Instead, they are </a:t>
            </a:r>
            <a:r>
              <a:rPr lang="en-US" dirty="0" smtClean="0"/>
              <a:t>wrapped in a DS component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 smtClean="0"/>
              <a:t>action </a:t>
            </a:r>
            <a:r>
              <a:rPr lang="en-US" dirty="0" smtClean="0"/>
              <a:t>and </a:t>
            </a:r>
            <a:r>
              <a:rPr lang="en-US" dirty="0" smtClean="0"/>
              <a:t>view </a:t>
            </a:r>
            <a:r>
              <a:rPr lang="en-US" dirty="0" smtClean="0"/>
              <a:t>contributions are OSGi services and implement</a:t>
            </a:r>
          </a:p>
          <a:p>
            <a:pPr lvl="1"/>
            <a:r>
              <a:rPr lang="en-US" dirty="0" err="1" smtClean="0"/>
              <a:t>IActionContribution</a:t>
            </a:r>
            <a:endParaRPr lang="en-US" dirty="0" smtClean="0"/>
          </a:p>
          <a:p>
            <a:pPr lvl="1"/>
            <a:r>
              <a:rPr lang="en-US" dirty="0" err="1" smtClean="0"/>
              <a:t>IViewContribution</a:t>
            </a:r>
            <a:endParaRPr lang="en-US" dirty="0" smtClean="0"/>
          </a:p>
          <a:p>
            <a:r>
              <a:rPr lang="en-US" dirty="0" smtClean="0"/>
              <a:t>Take a look at the bundles</a:t>
            </a:r>
          </a:p>
          <a:p>
            <a:pPr lvl="1"/>
            <a:r>
              <a:rPr lang="en-US" dirty="0" err="1" smtClean="0"/>
              <a:t>com.siemens.ct.pm.application</a:t>
            </a:r>
            <a:endParaRPr lang="en-US" dirty="0" smtClean="0"/>
          </a:p>
          <a:p>
            <a:pPr lvl="1"/>
            <a:r>
              <a:rPr lang="en-US" dirty="0" err="1" smtClean="0"/>
              <a:t>com.siemens.ct.pm.ui.actions</a:t>
            </a:r>
            <a:r>
              <a:rPr lang="en-US" dirty="0" smtClean="0"/>
              <a:t>.*</a:t>
            </a:r>
          </a:p>
          <a:p>
            <a:pPr lvl="1"/>
            <a:r>
              <a:rPr lang="en-US" dirty="0" err="1" smtClean="0"/>
              <a:t>com.siemens.ct.pm.ui.views</a:t>
            </a:r>
            <a:r>
              <a:rPr lang="en-US" dirty="0" smtClean="0"/>
              <a:t>.*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Whiteboard Pattern in PM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35</a:t>
            </a:fld>
            <a:endParaRPr lang="de-DE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OSGi applications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Basics</a:t>
            </a:r>
          </a:p>
          <a:p>
            <a:pPr lvl="1"/>
            <a:r>
              <a:rPr lang="en-US" noProof="0" dirty="0" smtClean="0"/>
              <a:t>Package dependencies</a:t>
            </a:r>
          </a:p>
          <a:p>
            <a:pPr lvl="1"/>
            <a:r>
              <a:rPr lang="en-US" noProof="0" dirty="0" smtClean="0"/>
              <a:t>Service dependencies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OSGi</a:t>
            </a:r>
            <a:r>
              <a:rPr lang="en-US" dirty="0" smtClean="0"/>
              <a:t> </a:t>
            </a:r>
            <a:r>
              <a:rPr lang="en-US" noProof="0" dirty="0" smtClean="0"/>
              <a:t>Design Techniques</a:t>
            </a:r>
          </a:p>
          <a:p>
            <a:pPr lvl="1"/>
            <a:r>
              <a:rPr lang="en-US" dirty="0" smtClean="0"/>
              <a:t>The</a:t>
            </a:r>
            <a:r>
              <a:rPr lang="en-US" noProof="0" dirty="0" smtClean="0"/>
              <a:t> Whiteboard Pattern</a:t>
            </a:r>
          </a:p>
          <a:p>
            <a:pPr lvl="1"/>
            <a:r>
              <a:rPr lang="en-US" sz="2400" b="1" i="1" dirty="0" smtClean="0"/>
              <a:t>The Extender Pattern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Outlook: Architectures for dynamic Systems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Conclusion</a:t>
            </a:r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36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extender pattern</a:t>
            </a:r>
            <a:r>
              <a:rPr lang="en-US" dirty="0" smtClean="0"/>
              <a:t> allows bundles to extend the functionality in a specific domain</a:t>
            </a:r>
          </a:p>
          <a:p>
            <a:r>
              <a:rPr lang="en-US" dirty="0" smtClean="0"/>
              <a:t>It uses the synchronous bundle listener</a:t>
            </a:r>
          </a:p>
          <a:p>
            <a:r>
              <a:rPr lang="en-US" dirty="0" smtClean="0"/>
              <a:t>The extender adds a bundle listener to the </a:t>
            </a:r>
            <a:r>
              <a:rPr lang="en-US" dirty="0" err="1" smtClean="0"/>
              <a:t>BundleContext</a:t>
            </a:r>
            <a:endParaRPr lang="en-US" dirty="0" smtClean="0"/>
          </a:p>
          <a:p>
            <a:r>
              <a:rPr lang="en-US" dirty="0" smtClean="0"/>
              <a:t>The bundle listener overwrites </a:t>
            </a:r>
            <a:br>
              <a:rPr lang="en-US" dirty="0" smtClean="0"/>
            </a:br>
            <a:r>
              <a:rPr lang="en-US" sz="20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public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void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bundleChanged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BundleEvent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event)</a:t>
            </a:r>
          </a:p>
          <a:p>
            <a:r>
              <a:rPr lang="en-US" dirty="0" smtClean="0"/>
              <a:t>Then the listener checks the started bundle for a specific handler and performs some (domain)specific action</a:t>
            </a:r>
          </a:p>
          <a:p>
            <a:r>
              <a:rPr lang="en-US" dirty="0" smtClean="0"/>
              <a:t>The extender should also check all already started bundles in its activator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noProof="0" dirty="0" smtClean="0"/>
              <a:t> Extender Pattern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37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example shows a </a:t>
            </a:r>
            <a:r>
              <a:rPr lang="en-US" dirty="0" smtClean="0"/>
              <a:t>demo extender</a:t>
            </a:r>
          </a:p>
          <a:p>
            <a:r>
              <a:rPr lang="en-US" dirty="0" smtClean="0"/>
              <a:t>Implemented in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com.siemens.ct.pm.extender</a:t>
            </a:r>
            <a:endParaRPr lang="en-US" sz="2000" b="1" dirty="0" smtClean="0">
              <a:solidFill>
                <a:srgbClr val="000000"/>
              </a:solidFill>
              <a:highlight>
                <a:srgbClr val="E8F2FE"/>
              </a:highlight>
              <a:latin typeface="Courier New"/>
            </a:endParaRPr>
          </a:p>
          <a:p>
            <a:r>
              <a:rPr lang="en-US" dirty="0" smtClean="0"/>
              <a:t>Registers a bundle listener</a:t>
            </a:r>
            <a:endParaRPr lang="en-US" dirty="0" smtClean="0"/>
          </a:p>
          <a:p>
            <a:r>
              <a:rPr lang="en-US" dirty="0" smtClean="0"/>
              <a:t>Looks for the manifest header </a:t>
            </a:r>
            <a:r>
              <a:rPr lang="en-US" dirty="0" smtClean="0"/>
              <a:t>"Action-Contribution" in every bundle</a:t>
            </a:r>
            <a:endParaRPr lang="en-US" dirty="0" smtClean="0"/>
          </a:p>
          <a:p>
            <a:r>
              <a:rPr lang="en-US" dirty="0" smtClean="0"/>
              <a:t>When found in a started bundle</a:t>
            </a:r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arses the value as class name</a:t>
            </a:r>
          </a:p>
          <a:p>
            <a:pPr lvl="1"/>
            <a:r>
              <a:rPr lang="en-US" dirty="0" smtClean="0"/>
              <a:t>Registers the class as service implementation for</a:t>
            </a:r>
            <a:br>
              <a:rPr lang="en-US" dirty="0" smtClean="0"/>
            </a:br>
            <a:r>
              <a:rPr lang="en-US" sz="16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com.siemens.ct.pm.application.service.IActionContribution</a:t>
            </a:r>
            <a:endParaRPr lang="en-US" b="1" dirty="0" smtClean="0">
              <a:solidFill>
                <a:srgbClr val="000000"/>
              </a:solidFill>
              <a:highlight>
                <a:srgbClr val="E8F2FE"/>
              </a:highlight>
              <a:latin typeface="Courier New"/>
            </a:endParaRPr>
          </a:p>
          <a:p>
            <a:r>
              <a:rPr lang="en-US" dirty="0" smtClean="0"/>
              <a:t>When found in a </a:t>
            </a:r>
            <a:r>
              <a:rPr lang="en-US" dirty="0" smtClean="0"/>
              <a:t>stopped bundle</a:t>
            </a:r>
          </a:p>
          <a:p>
            <a:pPr lvl="1"/>
            <a:r>
              <a:rPr lang="en-US" dirty="0" smtClean="0"/>
              <a:t>Unregisters the service</a:t>
            </a:r>
            <a:endParaRPr lang="en-US" dirty="0" smtClean="0"/>
          </a:p>
          <a:p>
            <a:pPr lvl="1"/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PM Demo Extender: Registering Services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38</a:t>
            </a:fld>
            <a:endParaRPr lang="de-DE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Activator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BundleActivator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SynchronousBundleListener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None/>
            </a:pPr>
            <a:endParaRPr lang="en-US" sz="1800" dirty="0" smtClean="0">
              <a:latin typeface="Courier New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start(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BundleContext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context)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/>
            </a:r>
            <a:br>
              <a:rPr lang="en-US" sz="1800" b="1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                                     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Exception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context.addBundleListener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sz="1800" dirty="0" smtClean="0">
              <a:latin typeface="Courier New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urier New"/>
              </a:rPr>
              <a:t>        // search for existing bundles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Bundle[] bundles =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context.getBundles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        for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(Bundle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bundle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: bundles) {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        if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Bundle.</a:t>
            </a:r>
            <a:r>
              <a:rPr lang="en-US" sz="1800" i="1" dirty="0" err="1" smtClean="0">
                <a:solidFill>
                  <a:srgbClr val="0000C0"/>
                </a:solidFill>
                <a:latin typeface="Courier New"/>
              </a:rPr>
              <a:t>ACTIVE</a:t>
            </a:r>
            <a:r>
              <a:rPr lang="en-US" sz="1800" i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==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bundle.getState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())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     greet(bundle);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Demo Extender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39</a:t>
            </a:fld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Deployment unit:</a:t>
            </a:r>
          </a:p>
          <a:p>
            <a:pPr lvl="1"/>
            <a:r>
              <a:rPr lang="en-US" noProof="0" dirty="0" smtClean="0"/>
              <a:t>Bundle = JAR + additional manifest headers</a:t>
            </a:r>
          </a:p>
          <a:p>
            <a:endParaRPr lang="en-US" noProof="0" dirty="0" smtClean="0"/>
          </a:p>
          <a:p>
            <a:r>
              <a:rPr lang="en-US" noProof="0" dirty="0" smtClean="0"/>
              <a:t>Supports dynamic (means at runtime)</a:t>
            </a:r>
          </a:p>
          <a:p>
            <a:pPr lvl="1"/>
            <a:r>
              <a:rPr lang="en-US" noProof="0" dirty="0" smtClean="0"/>
              <a:t>Update</a:t>
            </a:r>
          </a:p>
          <a:p>
            <a:pPr lvl="1"/>
            <a:r>
              <a:rPr lang="en-US" noProof="0" dirty="0" smtClean="0"/>
              <a:t>Installation</a:t>
            </a:r>
          </a:p>
          <a:p>
            <a:pPr lvl="1"/>
            <a:r>
              <a:rPr lang="en-US" noProof="0" dirty="0" err="1" smtClean="0"/>
              <a:t>Deinstallation</a:t>
            </a:r>
            <a:endParaRPr lang="en-US" noProof="0" dirty="0" smtClean="0"/>
          </a:p>
          <a:p>
            <a:pPr lvl="1"/>
            <a:endParaRPr lang="en-US" noProof="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Dynamic OSGi </a:t>
            </a:r>
            <a:r>
              <a:rPr lang="en-US" dirty="0" smtClean="0"/>
              <a:t>a</a:t>
            </a:r>
            <a:r>
              <a:rPr lang="en-US" noProof="0" dirty="0" err="1" smtClean="0"/>
              <a:t>pplications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4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stop(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BundleContext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context) 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Exception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context.removeBundleListener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sz="1800" dirty="0" smtClean="0">
              <a:latin typeface="Courier New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urier New"/>
              </a:rPr>
              <a:t>// React on bundle events</a:t>
            </a:r>
            <a:endParaRPr lang="en-US" sz="1800" dirty="0" smtClean="0">
              <a:solidFill>
                <a:schemeClr val="accent3">
                  <a:lumMod val="50000"/>
                </a:schemeClr>
              </a:solidFill>
              <a:latin typeface="Courier New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bundleChanged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BundleEvent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event) {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   if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BundleEvent.</a:t>
            </a:r>
            <a:r>
              <a:rPr lang="en-US" sz="1800" i="1" dirty="0" err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STARTED</a:t>
            </a:r>
            <a:r>
              <a:rPr lang="en-US" sz="1800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event.getType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addService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event.getBundle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BundleEvent.</a:t>
            </a:r>
            <a:r>
              <a:rPr lang="en-US" sz="1800" i="1" dirty="0" err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STOPPED</a:t>
            </a:r>
            <a:r>
              <a:rPr lang="en-US" sz="1800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event.getType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removeService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event.getBundle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lang="en-US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800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Demo Extender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40</a:t>
            </a:fld>
            <a:endParaRPr lang="de-DE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0034" y="1643050"/>
            <a:ext cx="8501122" cy="4525963"/>
          </a:xfrm>
        </p:spPr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addService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(Bundle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bundle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String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className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(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String)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bundle.getHeaders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().get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"Action-Contribution"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spcBef>
                <a:spcPts val="30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try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spcBef>
                <a:spcPts val="30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if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className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!=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Class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clazz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bundle.loadClass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className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ServiceRegistration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serviceRegistration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=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context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.registerService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dirty="0" err="1" smtClean="0">
                <a:solidFill>
                  <a:srgbClr val="2A00FF"/>
                </a:solidFill>
                <a:latin typeface="Courier New"/>
              </a:rPr>
              <a:t>pm.service.IActionContribution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,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clazz.newInstance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(),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C0"/>
                </a:solidFill>
                <a:latin typeface="Courier New"/>
              </a:rPr>
              <a:t>       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serviceMap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.put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bundle.getSymbolicName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(),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   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serviceRegistration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} </a:t>
            </a:r>
            <a:r>
              <a:rPr lang="en-US" sz="1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catch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(Exception e) {</a:t>
            </a:r>
            <a:endParaRPr lang="en-US" sz="1600" dirty="0" smtClean="0">
              <a:solidFill>
                <a:srgbClr val="7F0055"/>
              </a:solidFill>
              <a:latin typeface="Courier New"/>
            </a:endParaRP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urier New"/>
              </a:rPr>
              <a:t>      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urier New"/>
              </a:rPr>
              <a:t>// Catch all Exceptions</a:t>
            </a:r>
            <a:endParaRPr lang="en-US" sz="1800" dirty="0" smtClean="0">
              <a:solidFill>
                <a:schemeClr val="accent3">
                  <a:lumMod val="50000"/>
                </a:schemeClr>
              </a:solidFill>
              <a:latin typeface="Courier New"/>
            </a:endParaRP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}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Demo </a:t>
            </a:r>
            <a:r>
              <a:rPr lang="en-US" dirty="0" smtClean="0"/>
              <a:t>Extender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41</a:t>
            </a:fld>
            <a:endParaRPr lang="de-DE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0034" y="1643050"/>
            <a:ext cx="8501122" cy="4525963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removeService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(Bundle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bundle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ServiceRegistration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serviceRegistration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=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serviceMap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remove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bundle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.getSymbolicName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if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serviceRegistration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!=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serviceRegistration.unregister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}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Demo </a:t>
            </a:r>
            <a:r>
              <a:rPr lang="en-US" dirty="0" smtClean="0"/>
              <a:t>Extender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42</a:t>
            </a:fld>
            <a:endParaRPr lang="de-DE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OSGi applications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Basics</a:t>
            </a:r>
          </a:p>
          <a:p>
            <a:pPr lvl="1"/>
            <a:r>
              <a:rPr lang="en-US" noProof="0" dirty="0" smtClean="0"/>
              <a:t>Package dependencies</a:t>
            </a:r>
          </a:p>
          <a:p>
            <a:pPr lvl="1"/>
            <a:r>
              <a:rPr lang="en-US" noProof="0" dirty="0" smtClean="0"/>
              <a:t>Service dependencies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OSGi</a:t>
            </a:r>
            <a:r>
              <a:rPr lang="en-US" dirty="0" smtClean="0"/>
              <a:t> </a:t>
            </a:r>
            <a:r>
              <a:rPr lang="en-US" noProof="0" dirty="0" smtClean="0"/>
              <a:t>Design Techniques</a:t>
            </a:r>
          </a:p>
          <a:p>
            <a:pPr lvl="1"/>
            <a:r>
              <a:rPr lang="en-US" dirty="0" smtClean="0"/>
              <a:t>The</a:t>
            </a:r>
            <a:r>
              <a:rPr lang="en-US" noProof="0" dirty="0" smtClean="0"/>
              <a:t> Whiteboard Pattern</a:t>
            </a:r>
          </a:p>
          <a:p>
            <a:pPr lvl="1"/>
            <a:r>
              <a:rPr lang="en-US" dirty="0" smtClean="0"/>
              <a:t>The</a:t>
            </a:r>
            <a:r>
              <a:rPr lang="en-US" noProof="0" dirty="0" smtClean="0"/>
              <a:t> Extender Pattern</a:t>
            </a:r>
          </a:p>
          <a:p>
            <a:pPr>
              <a:spcBef>
                <a:spcPts val="1200"/>
              </a:spcBef>
            </a:pPr>
            <a:r>
              <a:rPr lang="en-US" b="1" i="1" dirty="0" smtClean="0"/>
              <a:t>Outlook: Architectures for dynamic Systems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Conclusion</a:t>
            </a:r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Agenda</a:t>
            </a:r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43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Outlook: Component Architectures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44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99351-08E2-47DE-88F0-029C596DB2D2}" type="slidenum">
              <a:rPr lang="de-DE" smtClean="0"/>
              <a:pPr/>
              <a:t>45</a:t>
            </a:fld>
            <a:endParaRPr lang="de-DE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Discussion</a:t>
            </a:r>
            <a:endParaRPr lang="en-US"/>
          </a:p>
        </p:txBody>
      </p:sp>
      <p:pic>
        <p:nvPicPr>
          <p:cNvPr id="118788" name="Picture 4" descr="frage_g_01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2138" y="908050"/>
            <a:ext cx="3036887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Swing OSGi Demo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EE64C7A-B923-420E-A18C-3EBD0469DC1F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348950"/>
            <a:ext cx="7500990" cy="5009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PM Demo project home page is: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http://max-server.myftp.org/trac/pm</a:t>
            </a:r>
            <a:endParaRPr lang="en-US" dirty="0" smtClean="0"/>
          </a:p>
          <a:p>
            <a:r>
              <a:rPr lang="en-US" dirty="0" smtClean="0"/>
              <a:t>There you find</a:t>
            </a:r>
          </a:p>
          <a:p>
            <a:pPr lvl="1"/>
            <a:r>
              <a:rPr lang="en-US" dirty="0" smtClean="0"/>
              <a:t>Wiki with some documentation</a:t>
            </a:r>
          </a:p>
          <a:p>
            <a:pPr lvl="1"/>
            <a:r>
              <a:rPr lang="en-US" dirty="0" smtClean="0"/>
              <a:t>Anonymous Subversion access</a:t>
            </a:r>
          </a:p>
          <a:p>
            <a:pPr lvl="1"/>
            <a:r>
              <a:rPr lang="en-US" dirty="0" err="1" smtClean="0"/>
              <a:t>Trac</a:t>
            </a:r>
            <a:r>
              <a:rPr lang="en-US" dirty="0" smtClean="0"/>
              <a:t> issue tracking</a:t>
            </a:r>
          </a:p>
          <a:p>
            <a:r>
              <a:rPr lang="en-US" dirty="0" smtClean="0"/>
              <a:t>Licenses</a:t>
            </a:r>
          </a:p>
          <a:p>
            <a:pPr lvl="1"/>
            <a:r>
              <a:rPr lang="en-US" dirty="0" smtClean="0"/>
              <a:t>All PM project sources are licensed under </a:t>
            </a:r>
            <a:r>
              <a:rPr lang="en-US" dirty="0" smtClean="0">
                <a:hlinkClick r:id="rId3"/>
              </a:rPr>
              <a:t>EPL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4"/>
              </a:rPr>
              <a:t>Swing Application Framework</a:t>
            </a:r>
            <a:r>
              <a:rPr lang="en-US" dirty="0" smtClean="0"/>
              <a:t> (JSR 296) implementation is licensed under </a:t>
            </a:r>
            <a:r>
              <a:rPr lang="en-US" dirty="0" smtClean="0">
                <a:hlinkClick r:id="rId5"/>
              </a:rPr>
              <a:t>LGPL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6"/>
              </a:rPr>
              <a:t>Swing Worker</a:t>
            </a:r>
            <a:r>
              <a:rPr lang="en-US" dirty="0" smtClean="0"/>
              <a:t> is licensed under </a:t>
            </a:r>
            <a:r>
              <a:rPr lang="en-US" dirty="0" smtClean="0">
                <a:hlinkClick r:id="rId5"/>
              </a:rPr>
              <a:t>LGPL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nice icons from </a:t>
            </a:r>
            <a:r>
              <a:rPr lang="en-US" dirty="0" err="1" smtClean="0">
                <a:hlinkClick r:id="rId7"/>
              </a:rPr>
              <a:t>FamFamFam</a:t>
            </a:r>
            <a:r>
              <a:rPr lang="en-US" dirty="0" smtClean="0"/>
              <a:t> are licensed under the </a:t>
            </a:r>
            <a:r>
              <a:rPr lang="en-US" dirty="0" smtClean="0">
                <a:hlinkClick r:id="rId8"/>
              </a:rPr>
              <a:t>Creative Commons Attribution 2.5 License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the Demo?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EE64C7A-B923-420E-A18C-3EBD0469DC1F}" type="slidenum">
              <a:rPr lang="de-DE" smtClean="0"/>
              <a:pPr/>
              <a:t>6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"Wow </a:t>
            </a:r>
            <a:r>
              <a:rPr lang="en-US" dirty="0" smtClean="0"/>
              <a:t>- OSGi does dynamic install, uninstall and update of bundles, this is cool</a:t>
            </a:r>
            <a:r>
              <a:rPr lang="en-US" dirty="0" smtClean="0"/>
              <a:t>…"</a:t>
            </a:r>
            <a:endParaRPr lang="en-US" dirty="0" smtClean="0"/>
          </a:p>
          <a:p>
            <a:pPr lvl="1"/>
            <a:r>
              <a:rPr lang="en-US" dirty="0" smtClean="0"/>
              <a:t>I don’t need to take care of dynamics anymore</a:t>
            </a:r>
          </a:p>
          <a:p>
            <a:pPr lvl="1"/>
            <a:r>
              <a:rPr lang="en-US" dirty="0" smtClean="0"/>
              <a:t>I don’t need to think about this at all</a:t>
            </a:r>
          </a:p>
          <a:p>
            <a:pPr lvl="1"/>
            <a:r>
              <a:rPr lang="en-US" dirty="0" smtClean="0"/>
              <a:t>Everything is done automatically under the hood</a:t>
            </a:r>
          </a:p>
          <a:p>
            <a:pPr lvl="1"/>
            <a:r>
              <a:rPr lang="en-US" dirty="0" smtClean="0"/>
              <a:t>Objects are changed/migrated and references to objects are managed all automatically</a:t>
            </a:r>
          </a:p>
          <a:p>
            <a:pPr lvl="1"/>
            <a:r>
              <a:rPr lang="en-US" dirty="0" smtClean="0"/>
              <a:t>Huge bulk of magic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This is all wrong!!!</a:t>
            </a:r>
            <a:br>
              <a:rPr lang="en-US" b="1" dirty="0" smtClean="0"/>
            </a:br>
            <a:r>
              <a:rPr lang="en-US" b="1" dirty="0" smtClean="0"/>
              <a:t>                          </a:t>
            </a:r>
            <a:r>
              <a:rPr lang="en-US" sz="3200" b="1" dirty="0" smtClean="0"/>
              <a:t>Totally wrong!!!</a:t>
            </a:r>
            <a:endParaRPr lang="en-US" b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impressions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 descr="abbildung-software-updat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1303705"/>
            <a:ext cx="7551349" cy="4911377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If its all magic, why this?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8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OSGi controls the lifecycle of bundles</a:t>
            </a:r>
          </a:p>
          <a:p>
            <a:pPr lvl="1"/>
            <a:r>
              <a:rPr lang="en-US" dirty="0" smtClean="0"/>
              <a:t>It allows you to install, uninstall and update bundles at runtime</a:t>
            </a:r>
          </a:p>
          <a:p>
            <a:pPr lvl="1"/>
            <a:r>
              <a:rPr lang="en-US" dirty="0" smtClean="0"/>
              <a:t>It gives you feedback on all those actions</a:t>
            </a:r>
          </a:p>
          <a:p>
            <a:pPr lvl="1"/>
            <a:r>
              <a:rPr lang="en-US" dirty="0" smtClean="0"/>
              <a:t>But it does not change any objects or references for you</a:t>
            </a:r>
          </a:p>
          <a:p>
            <a:pPr lvl="2"/>
            <a:r>
              <a:rPr lang="en-US" dirty="0" smtClean="0"/>
              <a:t>"No magic"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smtClean="0"/>
              <a:t>OSGi gives you the power to implement dynamic applications</a:t>
            </a:r>
          </a:p>
          <a:p>
            <a:r>
              <a:rPr lang="en-US" b="1" dirty="0" smtClean="0"/>
              <a:t>How you use this power is up to you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basic idea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rd-wuetherich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gerd-wuetherich</Template>
  <TotalTime>0</TotalTime>
  <Words>1503</Words>
  <Application>Microsoft Office PowerPoint</Application>
  <PresentationFormat>On-screen Show (4:3)</PresentationFormat>
  <Paragraphs>369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gerd-wuetherich</vt:lpstr>
      <vt:lpstr>Patterns and Best Practices  for dynamic OSGi Applications</vt:lpstr>
      <vt:lpstr>Agenda</vt:lpstr>
      <vt:lpstr>"Classic" Java applications</vt:lpstr>
      <vt:lpstr>Dynamic OSGi applications</vt:lpstr>
      <vt:lpstr>Dynamic Swing OSGi Demo</vt:lpstr>
      <vt:lpstr>How to get the Demo?</vt:lpstr>
      <vt:lpstr>The first impressions</vt:lpstr>
      <vt:lpstr>If its all magic, why this?</vt:lpstr>
      <vt:lpstr>The basic idea</vt:lpstr>
      <vt:lpstr>What is the problem?</vt:lpstr>
      <vt:lpstr>Agenda</vt:lpstr>
      <vt:lpstr>Package Dependencies</vt:lpstr>
      <vt:lpstr>Exkurs: Bundle-Lifecycle</vt:lpstr>
      <vt:lpstr>Resolving Package Dependencies</vt:lpstr>
      <vt:lpstr>Update</vt:lpstr>
      <vt:lpstr>Refresh</vt:lpstr>
      <vt:lpstr>What does this mean?</vt:lpstr>
      <vt:lpstr>Stale package references</vt:lpstr>
      <vt:lpstr>We need to re-think designs</vt:lpstr>
      <vt:lpstr>Best Practices: Package Dependencies</vt:lpstr>
      <vt:lpstr>Agenda</vt:lpstr>
      <vt:lpstr>Service dependencies</vt:lpstr>
      <vt:lpstr>ServiceListener / ServiceTracker</vt:lpstr>
      <vt:lpstr>Service and Package Dependencies</vt:lpstr>
      <vt:lpstr>Declarative Approaches</vt:lpstr>
      <vt:lpstr>Declarative Services (DS)</vt:lpstr>
      <vt:lpstr>PM Example DS Component</vt:lpstr>
      <vt:lpstr>Spring Dynamic Modules (DM)</vt:lpstr>
      <vt:lpstr>PM Example Spring DM Component </vt:lpstr>
      <vt:lpstr>Best Practices: Services</vt:lpstr>
      <vt:lpstr>Agenda</vt:lpstr>
      <vt:lpstr>The Whiteboard-Pattern</vt:lpstr>
      <vt:lpstr>Example: The Listener Pattern</vt:lpstr>
      <vt:lpstr>Example: The Whiteboard Pattern</vt:lpstr>
      <vt:lpstr>Whiteboard Pattern in PM Demo</vt:lpstr>
      <vt:lpstr>Agenda</vt:lpstr>
      <vt:lpstr>The Extender Pattern</vt:lpstr>
      <vt:lpstr>PM Demo Extender: Registering Services</vt:lpstr>
      <vt:lpstr>PM Demo Extender (1)</vt:lpstr>
      <vt:lpstr>PM Demo Extender (2)</vt:lpstr>
      <vt:lpstr>PM Demo Extender (3)</vt:lpstr>
      <vt:lpstr>PM Demo Extender (4)</vt:lpstr>
      <vt:lpstr>Agenda</vt:lpstr>
      <vt:lpstr>Outlook: Component Architectures</vt:lpstr>
      <vt:lpstr>Discussion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und Best Practices für dynamische OSGi-Applikationen</dc:title>
  <dc:creator>Gerd Wuetherich</dc:creator>
  <cp:lastModifiedBy>Toedter Kai</cp:lastModifiedBy>
  <cp:revision>247</cp:revision>
  <dcterms:created xsi:type="dcterms:W3CDTF">2008-09-15T18:36:33Z</dcterms:created>
  <dcterms:modified xsi:type="dcterms:W3CDTF">2008-10-23T07:23:42Z</dcterms:modified>
</cp:coreProperties>
</file>