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374" r:id="rId4"/>
    <p:sldId id="377" r:id="rId5"/>
    <p:sldId id="425" r:id="rId6"/>
    <p:sldId id="366" r:id="rId7"/>
    <p:sldId id="389" r:id="rId8"/>
    <p:sldId id="390" r:id="rId9"/>
    <p:sldId id="392" r:id="rId10"/>
    <p:sldId id="393" r:id="rId11"/>
    <p:sldId id="370" r:id="rId12"/>
    <p:sldId id="394" r:id="rId13"/>
    <p:sldId id="396" r:id="rId14"/>
    <p:sldId id="397" r:id="rId15"/>
    <p:sldId id="398" r:id="rId16"/>
    <p:sldId id="399" r:id="rId17"/>
    <p:sldId id="378" r:id="rId18"/>
    <p:sldId id="426" r:id="rId19"/>
    <p:sldId id="379" r:id="rId20"/>
    <p:sldId id="380" r:id="rId21"/>
    <p:sldId id="381" r:id="rId22"/>
    <p:sldId id="382" r:id="rId23"/>
    <p:sldId id="383" r:id="rId24"/>
    <p:sldId id="427" r:id="rId25"/>
    <p:sldId id="402" r:id="rId26"/>
    <p:sldId id="423" r:id="rId27"/>
    <p:sldId id="403" r:id="rId28"/>
    <p:sldId id="404" r:id="rId29"/>
    <p:sldId id="405" r:id="rId30"/>
    <p:sldId id="406" r:id="rId31"/>
    <p:sldId id="408" r:id="rId32"/>
    <p:sldId id="410" r:id="rId33"/>
    <p:sldId id="411" r:id="rId34"/>
    <p:sldId id="412" r:id="rId35"/>
    <p:sldId id="413" r:id="rId36"/>
    <p:sldId id="416" r:id="rId37"/>
    <p:sldId id="417" r:id="rId38"/>
    <p:sldId id="420" r:id="rId39"/>
    <p:sldId id="430" r:id="rId40"/>
    <p:sldId id="431" r:id="rId41"/>
    <p:sldId id="432" r:id="rId42"/>
    <p:sldId id="433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24" r:id="rId52"/>
    <p:sldId id="422" r:id="rId53"/>
    <p:sldId id="428" r:id="rId54"/>
    <p:sldId id="418" r:id="rId55"/>
    <p:sldId id="386" r:id="rId56"/>
    <p:sldId id="387" r:id="rId57"/>
    <p:sldId id="407" r:id="rId58"/>
    <p:sldId id="388" r:id="rId59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917" autoAdjust="0"/>
    <p:restoredTop sz="94721" autoAdjust="0"/>
  </p:normalViewPr>
  <p:slideViewPr>
    <p:cSldViewPr>
      <p:cViewPr varScale="1">
        <p:scale>
          <a:sx n="135" d="100"/>
          <a:sy n="135" d="100"/>
        </p:scale>
        <p:origin x="-300" y="-78"/>
      </p:cViewPr>
      <p:guideLst>
        <p:guide orient="horz" pos="754"/>
        <p:guide pos="158"/>
      </p:guideLst>
    </p:cSldViewPr>
  </p:slideViewPr>
  <p:outlineViewPr>
    <p:cViewPr>
      <p:scale>
        <a:sx n="33" d="100"/>
        <a:sy n="33" d="100"/>
      </p:scale>
      <p:origin x="0" y="1901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5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8.xml"/><Relationship Id="rId5" Type="http://schemas.openxmlformats.org/officeDocument/2006/relationships/slide" Target="slides/slide24.xml"/><Relationship Id="rId4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3AE5-617C-48E3-8041-904DF49BCA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B99F1A-ECE0-4E2E-9EF8-88EEA1CCAAF0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Load Component Instance class</a:t>
          </a:r>
          <a:endParaRPr lang="en-US" sz="1800" dirty="0"/>
        </a:p>
      </dgm:t>
    </dgm:pt>
    <dgm:pt modelId="{9632CAF5-4299-49BD-9162-B9E7DAD5E204}" type="parTrans" cxnId="{1832F503-17D1-45CC-BA21-C4B401B833C2}">
      <dgm:prSet/>
      <dgm:spPr/>
      <dgm:t>
        <a:bodyPr/>
        <a:lstStyle/>
        <a:p>
          <a:endParaRPr lang="en-US"/>
        </a:p>
      </dgm:t>
    </dgm:pt>
    <dgm:pt modelId="{DE46B0B7-5D9B-4F7D-ABA0-4488AEBBE9D4}" type="sibTrans" cxnId="{1832F503-17D1-45CC-BA21-C4B401B833C2}">
      <dgm:prSet/>
      <dgm:spPr/>
      <dgm:t>
        <a:bodyPr/>
        <a:lstStyle/>
        <a:p>
          <a:endParaRPr lang="en-US"/>
        </a:p>
      </dgm:t>
    </dgm:pt>
    <dgm:pt modelId="{896D1AEB-3998-439C-B2E7-69470AE61AC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Create Component Instance and Component Context</a:t>
          </a:r>
          <a:endParaRPr lang="en-US" sz="1800" dirty="0"/>
        </a:p>
      </dgm:t>
    </dgm:pt>
    <dgm:pt modelId="{5C3DC33A-8075-4B37-90B4-2F97F58C8D7C}" type="parTrans" cxnId="{B1E00851-A863-41C1-AB06-71D123A6662D}">
      <dgm:prSet/>
      <dgm:spPr/>
      <dgm:t>
        <a:bodyPr/>
        <a:lstStyle/>
        <a:p>
          <a:endParaRPr lang="en-US"/>
        </a:p>
      </dgm:t>
    </dgm:pt>
    <dgm:pt modelId="{21C5BF07-EC57-4722-A722-8519E2F73E96}" type="sibTrans" cxnId="{B1E00851-A863-41C1-AB06-71D123A6662D}">
      <dgm:prSet/>
      <dgm:spPr/>
      <dgm:t>
        <a:bodyPr/>
        <a:lstStyle/>
        <a:p>
          <a:endParaRPr lang="en-US"/>
        </a:p>
      </dgm:t>
    </dgm:pt>
    <dgm:pt modelId="{298F3523-8CA6-4972-8303-B8D67E106472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Bind target services</a:t>
          </a:r>
          <a:endParaRPr lang="en-US" sz="1800" dirty="0"/>
        </a:p>
      </dgm:t>
    </dgm:pt>
    <dgm:pt modelId="{E773F4E7-BFBF-4C15-9D0A-BA225A69D777}" type="parTrans" cxnId="{8A7C9054-AD7B-474C-8B21-A2E7616E3D11}">
      <dgm:prSet/>
      <dgm:spPr/>
      <dgm:t>
        <a:bodyPr/>
        <a:lstStyle/>
        <a:p>
          <a:endParaRPr lang="en-US"/>
        </a:p>
      </dgm:t>
    </dgm:pt>
    <dgm:pt modelId="{DA410624-5733-4444-BC4D-F37DE72C17A1}" type="sibTrans" cxnId="{8A7C9054-AD7B-474C-8B21-A2E7616E3D11}">
      <dgm:prSet/>
      <dgm:spPr/>
      <dgm:t>
        <a:bodyPr/>
        <a:lstStyle/>
        <a:p>
          <a:endParaRPr lang="en-US"/>
        </a:p>
      </dgm:t>
    </dgm:pt>
    <dgm:pt modelId="{C846E8CD-ACBC-418B-A538-175331F3018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Call </a:t>
          </a:r>
          <a:r>
            <a:rPr lang="en-US" sz="1800" i="1" dirty="0" smtClean="0"/>
            <a:t>activate()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800" dirty="0" smtClean="0"/>
            <a:t>if present</a:t>
          </a:r>
          <a:endParaRPr lang="en-US" sz="1800" dirty="0"/>
        </a:p>
      </dgm:t>
    </dgm:pt>
    <dgm:pt modelId="{182B2975-6CF0-410D-AECD-417B62C74306}" type="parTrans" cxnId="{D05493AC-9ADB-443D-BC54-00402052C3AE}">
      <dgm:prSet/>
      <dgm:spPr/>
      <dgm:t>
        <a:bodyPr/>
        <a:lstStyle/>
        <a:p>
          <a:endParaRPr lang="en-US"/>
        </a:p>
      </dgm:t>
    </dgm:pt>
    <dgm:pt modelId="{F197889C-D12D-48A7-BBCF-B54A0A1C4C24}" type="sibTrans" cxnId="{D05493AC-9ADB-443D-BC54-00402052C3AE}">
      <dgm:prSet/>
      <dgm:spPr/>
      <dgm:t>
        <a:bodyPr/>
        <a:lstStyle/>
        <a:p>
          <a:endParaRPr lang="en-US"/>
        </a:p>
      </dgm:t>
    </dgm:pt>
    <dgm:pt modelId="{214030D2-0063-4C7D-8680-47F0837156BA}" type="pres">
      <dgm:prSet presAssocID="{F8C63AE5-617C-48E3-8041-904DF49BCA6D}" presName="CompostProcess" presStyleCnt="0">
        <dgm:presLayoutVars>
          <dgm:dir/>
          <dgm:resizeHandles val="exact"/>
        </dgm:presLayoutVars>
      </dgm:prSet>
      <dgm:spPr/>
    </dgm:pt>
    <dgm:pt modelId="{F81DC4FA-6337-475F-9262-B8F2C32C60BB}" type="pres">
      <dgm:prSet presAssocID="{F8C63AE5-617C-48E3-8041-904DF49BCA6D}" presName="arrow" presStyleLbl="bgShp" presStyleIdx="0" presStyleCn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1DACEE2E-C52D-42C8-A300-01B74F0DA4DE}" type="pres">
      <dgm:prSet presAssocID="{F8C63AE5-617C-48E3-8041-904DF49BCA6D}" presName="linearProcess" presStyleCnt="0"/>
      <dgm:spPr/>
    </dgm:pt>
    <dgm:pt modelId="{689392F2-AAA9-400C-80B6-6829A56ED8CF}" type="pres">
      <dgm:prSet presAssocID="{E4B99F1A-ECE0-4E2E-9EF8-88EEA1CCAAF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37514-96D2-49A4-A6CE-AA3F011F2B1C}" type="pres">
      <dgm:prSet presAssocID="{DE46B0B7-5D9B-4F7D-ABA0-4488AEBBE9D4}" presName="sibTrans" presStyleCnt="0"/>
      <dgm:spPr/>
    </dgm:pt>
    <dgm:pt modelId="{5A0D3066-8B1F-4E47-9002-B6F977A471BD}" type="pres">
      <dgm:prSet presAssocID="{896D1AEB-3998-439C-B2E7-69470AE61AC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1E8A0-AC12-4EA1-868A-7C94E826326A}" type="pres">
      <dgm:prSet presAssocID="{21C5BF07-EC57-4722-A722-8519E2F73E96}" presName="sibTrans" presStyleCnt="0"/>
      <dgm:spPr/>
    </dgm:pt>
    <dgm:pt modelId="{E3FF7745-A47B-47A4-B892-C517D73C1575}" type="pres">
      <dgm:prSet presAssocID="{298F3523-8CA6-4972-8303-B8D67E10647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E2DDA-0C8D-4B03-B73C-947918DD5C85}" type="pres">
      <dgm:prSet presAssocID="{DA410624-5733-4444-BC4D-F37DE72C17A1}" presName="sibTrans" presStyleCnt="0"/>
      <dgm:spPr/>
    </dgm:pt>
    <dgm:pt modelId="{147A3C9B-0C68-4402-B0BC-B55A83136977}" type="pres">
      <dgm:prSet presAssocID="{C846E8CD-ACBC-418B-A538-175331F3018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00851-A863-41C1-AB06-71D123A6662D}" srcId="{F8C63AE5-617C-48E3-8041-904DF49BCA6D}" destId="{896D1AEB-3998-439C-B2E7-69470AE61AC3}" srcOrd="1" destOrd="0" parTransId="{5C3DC33A-8075-4B37-90B4-2F97F58C8D7C}" sibTransId="{21C5BF07-EC57-4722-A722-8519E2F73E96}"/>
    <dgm:cxn modelId="{6BF23AA5-02F0-4565-A37E-211DF9B0A15C}" type="presOf" srcId="{896D1AEB-3998-439C-B2E7-69470AE61AC3}" destId="{5A0D3066-8B1F-4E47-9002-B6F977A471BD}" srcOrd="0" destOrd="0" presId="urn:microsoft.com/office/officeart/2005/8/layout/hProcess9"/>
    <dgm:cxn modelId="{4BA7C03C-3804-4B49-8333-2639664E8EBE}" type="presOf" srcId="{C846E8CD-ACBC-418B-A538-175331F30189}" destId="{147A3C9B-0C68-4402-B0BC-B55A83136977}" srcOrd="0" destOrd="0" presId="urn:microsoft.com/office/officeart/2005/8/layout/hProcess9"/>
    <dgm:cxn modelId="{C6790E89-8458-4519-A9BC-F90A0E978FA6}" type="presOf" srcId="{E4B99F1A-ECE0-4E2E-9EF8-88EEA1CCAAF0}" destId="{689392F2-AAA9-400C-80B6-6829A56ED8CF}" srcOrd="0" destOrd="0" presId="urn:microsoft.com/office/officeart/2005/8/layout/hProcess9"/>
    <dgm:cxn modelId="{E6BB9921-F05C-45C7-BC21-119819FDB916}" type="presOf" srcId="{F8C63AE5-617C-48E3-8041-904DF49BCA6D}" destId="{214030D2-0063-4C7D-8680-47F0837156BA}" srcOrd="0" destOrd="0" presId="urn:microsoft.com/office/officeart/2005/8/layout/hProcess9"/>
    <dgm:cxn modelId="{0899CF7B-21CF-44BA-9963-2F08ABA88348}" type="presOf" srcId="{298F3523-8CA6-4972-8303-B8D67E106472}" destId="{E3FF7745-A47B-47A4-B892-C517D73C1575}" srcOrd="0" destOrd="0" presId="urn:microsoft.com/office/officeart/2005/8/layout/hProcess9"/>
    <dgm:cxn modelId="{D05493AC-9ADB-443D-BC54-00402052C3AE}" srcId="{F8C63AE5-617C-48E3-8041-904DF49BCA6D}" destId="{C846E8CD-ACBC-418B-A538-175331F30189}" srcOrd="3" destOrd="0" parTransId="{182B2975-6CF0-410D-AECD-417B62C74306}" sibTransId="{F197889C-D12D-48A7-BBCF-B54A0A1C4C24}"/>
    <dgm:cxn modelId="{1832F503-17D1-45CC-BA21-C4B401B833C2}" srcId="{F8C63AE5-617C-48E3-8041-904DF49BCA6D}" destId="{E4B99F1A-ECE0-4E2E-9EF8-88EEA1CCAAF0}" srcOrd="0" destOrd="0" parTransId="{9632CAF5-4299-49BD-9162-B9E7DAD5E204}" sibTransId="{DE46B0B7-5D9B-4F7D-ABA0-4488AEBBE9D4}"/>
    <dgm:cxn modelId="{8A7C9054-AD7B-474C-8B21-A2E7616E3D11}" srcId="{F8C63AE5-617C-48E3-8041-904DF49BCA6D}" destId="{298F3523-8CA6-4972-8303-B8D67E106472}" srcOrd="2" destOrd="0" parTransId="{E773F4E7-BFBF-4C15-9D0A-BA225A69D777}" sibTransId="{DA410624-5733-4444-BC4D-F37DE72C17A1}"/>
    <dgm:cxn modelId="{3365473D-D2F8-44AC-83C0-97B6CC0B6579}" type="presParOf" srcId="{214030D2-0063-4C7D-8680-47F0837156BA}" destId="{F81DC4FA-6337-475F-9262-B8F2C32C60BB}" srcOrd="0" destOrd="0" presId="urn:microsoft.com/office/officeart/2005/8/layout/hProcess9"/>
    <dgm:cxn modelId="{8B9224C5-49B4-42F2-A0CC-956B458FCC5A}" type="presParOf" srcId="{214030D2-0063-4C7D-8680-47F0837156BA}" destId="{1DACEE2E-C52D-42C8-A300-01B74F0DA4DE}" srcOrd="1" destOrd="0" presId="urn:microsoft.com/office/officeart/2005/8/layout/hProcess9"/>
    <dgm:cxn modelId="{866ADDE0-36E7-4544-A437-DA606CD333A7}" type="presParOf" srcId="{1DACEE2E-C52D-42C8-A300-01B74F0DA4DE}" destId="{689392F2-AAA9-400C-80B6-6829A56ED8CF}" srcOrd="0" destOrd="0" presId="urn:microsoft.com/office/officeart/2005/8/layout/hProcess9"/>
    <dgm:cxn modelId="{49A12B5A-EA26-4969-B0D6-639F6B1D1AAB}" type="presParOf" srcId="{1DACEE2E-C52D-42C8-A300-01B74F0DA4DE}" destId="{C4237514-96D2-49A4-A6CE-AA3F011F2B1C}" srcOrd="1" destOrd="0" presId="urn:microsoft.com/office/officeart/2005/8/layout/hProcess9"/>
    <dgm:cxn modelId="{D63A2932-2DF3-4EC2-BC68-788B860158EF}" type="presParOf" srcId="{1DACEE2E-C52D-42C8-A300-01B74F0DA4DE}" destId="{5A0D3066-8B1F-4E47-9002-B6F977A471BD}" srcOrd="2" destOrd="0" presId="urn:microsoft.com/office/officeart/2005/8/layout/hProcess9"/>
    <dgm:cxn modelId="{84DBB59A-8023-4735-8BE9-FB2B4C5FE5B5}" type="presParOf" srcId="{1DACEE2E-C52D-42C8-A300-01B74F0DA4DE}" destId="{B861E8A0-AC12-4EA1-868A-7C94E826326A}" srcOrd="3" destOrd="0" presId="urn:microsoft.com/office/officeart/2005/8/layout/hProcess9"/>
    <dgm:cxn modelId="{189A03E6-0757-47D9-826C-13F4AEEAF197}" type="presParOf" srcId="{1DACEE2E-C52D-42C8-A300-01B74F0DA4DE}" destId="{E3FF7745-A47B-47A4-B892-C517D73C1575}" srcOrd="4" destOrd="0" presId="urn:microsoft.com/office/officeart/2005/8/layout/hProcess9"/>
    <dgm:cxn modelId="{9C8836DD-5392-4129-B0A9-B289CABF53D6}" type="presParOf" srcId="{1DACEE2E-C52D-42C8-A300-01B74F0DA4DE}" destId="{5ECE2DDA-0C8D-4B03-B73C-947918DD5C85}" srcOrd="5" destOrd="0" presId="urn:microsoft.com/office/officeart/2005/8/layout/hProcess9"/>
    <dgm:cxn modelId="{277A2373-1771-4EB0-9D1F-E03B8BEAF0B1}" type="presParOf" srcId="{1DACEE2E-C52D-42C8-A300-01B74F0DA4DE}" destId="{147A3C9B-0C68-4402-B0BC-B55A83136977}" srcOrd="6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C2DF-F66F-4C1C-B56B-F511DE568873}" type="doc">
      <dgm:prSet loTypeId="urn:microsoft.com/office/officeart/2005/8/layout/matrix1" loCatId="matrix" qsTypeId="urn:microsoft.com/office/officeart/2005/8/quickstyle/3d6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9CDD5F7-DE8C-4350-BA54-A04E6E9F39F9}">
      <dgm:prSet phldrT="[Text]" custT="1"/>
      <dgm:spPr/>
      <dgm:t>
        <a:bodyPr/>
        <a:lstStyle/>
        <a:p>
          <a:r>
            <a:rPr lang="en-US" sz="2800" dirty="0" smtClean="0"/>
            <a:t>Service Component Model</a:t>
          </a:r>
          <a:endParaRPr lang="en-US" sz="2800" dirty="0"/>
        </a:p>
      </dgm:t>
    </dgm:pt>
    <dgm:pt modelId="{510ABA11-C70A-4B8E-872E-F4D041538163}" type="parTrans" cxnId="{DC97EF12-CBA5-488F-B50F-F65AC8BAB575}">
      <dgm:prSet/>
      <dgm:spPr/>
      <dgm:t>
        <a:bodyPr/>
        <a:lstStyle/>
        <a:p>
          <a:endParaRPr lang="en-US" sz="2000"/>
        </a:p>
      </dgm:t>
    </dgm:pt>
    <dgm:pt modelId="{BF236895-72B2-42FF-921A-C6B9D3EB2DC9}" type="sibTrans" cxnId="{DC97EF12-CBA5-488F-B50F-F65AC8BAB575}">
      <dgm:prSet/>
      <dgm:spPr/>
      <dgm:t>
        <a:bodyPr/>
        <a:lstStyle/>
        <a:p>
          <a:endParaRPr lang="en-US" sz="2000"/>
        </a:p>
      </dgm:t>
    </dgm:pt>
    <dgm:pt modelId="{98EF524C-C500-4E6B-976F-B68291035561}">
      <dgm:prSet phldrT="[Text]" custT="1"/>
      <dgm:spPr/>
      <dgm:t>
        <a:bodyPr/>
        <a:lstStyle/>
        <a:p>
          <a:r>
            <a:rPr lang="en-US" sz="2800" dirty="0" smtClean="0"/>
            <a:t>Simplicity</a:t>
          </a:r>
          <a:endParaRPr lang="en-US" sz="2800" dirty="0"/>
        </a:p>
      </dgm:t>
    </dgm:pt>
    <dgm:pt modelId="{83E6FC30-C935-4B34-8D7F-CA6B7E5E8474}" type="parTrans" cxnId="{FF9A127B-F9A8-4CAE-A424-09B03A28C363}">
      <dgm:prSet/>
      <dgm:spPr/>
      <dgm:t>
        <a:bodyPr/>
        <a:lstStyle/>
        <a:p>
          <a:endParaRPr lang="en-US" sz="2000"/>
        </a:p>
      </dgm:t>
    </dgm:pt>
    <dgm:pt modelId="{986E39B6-0276-4C0F-A505-AFB9F038F86C}" type="sibTrans" cxnId="{FF9A127B-F9A8-4CAE-A424-09B03A28C363}">
      <dgm:prSet/>
      <dgm:spPr/>
      <dgm:t>
        <a:bodyPr/>
        <a:lstStyle/>
        <a:p>
          <a:endParaRPr lang="en-US" sz="2000"/>
        </a:p>
      </dgm:t>
    </dgm:pt>
    <dgm:pt modelId="{BE64BA79-3728-4848-856B-6E9203E090E3}">
      <dgm:prSet phldrT="[Text]" custT="1"/>
      <dgm:spPr/>
      <dgm:t>
        <a:bodyPr/>
        <a:lstStyle/>
        <a:p>
          <a:r>
            <a:rPr lang="en-US" sz="2800" dirty="0" smtClean="0"/>
            <a:t>Delayed Activation</a:t>
          </a:r>
          <a:endParaRPr lang="en-US" sz="2800" dirty="0"/>
        </a:p>
      </dgm:t>
    </dgm:pt>
    <dgm:pt modelId="{C90AB03C-EE9C-4C05-B5C1-7BA725168F89}" type="parTrans" cxnId="{21D1FA94-3C48-48E8-8875-D175394D1DD6}">
      <dgm:prSet/>
      <dgm:spPr/>
      <dgm:t>
        <a:bodyPr/>
        <a:lstStyle/>
        <a:p>
          <a:endParaRPr lang="en-US" sz="2000"/>
        </a:p>
      </dgm:t>
    </dgm:pt>
    <dgm:pt modelId="{61CA4AD1-5828-499E-97F5-3254D7F3837D}" type="sibTrans" cxnId="{21D1FA94-3C48-48E8-8875-D175394D1DD6}">
      <dgm:prSet/>
      <dgm:spPr/>
      <dgm:t>
        <a:bodyPr/>
        <a:lstStyle/>
        <a:p>
          <a:endParaRPr lang="en-US" sz="2000"/>
        </a:p>
      </dgm:t>
    </dgm:pt>
    <dgm:pt modelId="{0542DAFA-1AC1-4EB2-87F9-EE8BD64B6DB5}">
      <dgm:prSet phldrT="[Text]" custT="1"/>
      <dgm:spPr/>
      <dgm:t>
        <a:bodyPr/>
        <a:lstStyle/>
        <a:p>
          <a:r>
            <a:rPr lang="en-US" sz="2800" dirty="0" smtClean="0"/>
            <a:t>Size Constraints</a:t>
          </a:r>
          <a:endParaRPr lang="en-US" sz="2800" dirty="0"/>
        </a:p>
      </dgm:t>
    </dgm:pt>
    <dgm:pt modelId="{54907E30-D1FF-434D-A224-966DACD2D4C8}" type="parTrans" cxnId="{929D1310-8256-4E07-A810-F0636624BF39}">
      <dgm:prSet/>
      <dgm:spPr/>
      <dgm:t>
        <a:bodyPr/>
        <a:lstStyle/>
        <a:p>
          <a:endParaRPr lang="en-US" sz="2000"/>
        </a:p>
      </dgm:t>
    </dgm:pt>
    <dgm:pt modelId="{1BBF9E70-1320-48CA-80A7-F478FE66CC79}" type="sibTrans" cxnId="{929D1310-8256-4E07-A810-F0636624BF39}">
      <dgm:prSet/>
      <dgm:spPr/>
      <dgm:t>
        <a:bodyPr/>
        <a:lstStyle/>
        <a:p>
          <a:endParaRPr lang="en-US" sz="2000"/>
        </a:p>
      </dgm:t>
    </dgm:pt>
    <dgm:pt modelId="{D5F37F94-E2AC-4D96-A0F8-DFE433469B02}">
      <dgm:prSet phldrT="[Text]" custT="1"/>
      <dgm:spPr/>
      <dgm:t>
        <a:bodyPr/>
        <a:lstStyle/>
        <a:p>
          <a:r>
            <a:rPr lang="en-US" sz="2800" dirty="0" smtClean="0"/>
            <a:t>Backwards Compatibility</a:t>
          </a:r>
          <a:endParaRPr lang="en-US" sz="2800" dirty="0"/>
        </a:p>
      </dgm:t>
    </dgm:pt>
    <dgm:pt modelId="{788AF2C9-4AF8-4742-965F-0E2F10EDDEF5}" type="parTrans" cxnId="{48E6CD84-2369-4AEA-B0C8-A997769CF0C3}">
      <dgm:prSet/>
      <dgm:spPr/>
      <dgm:t>
        <a:bodyPr/>
        <a:lstStyle/>
        <a:p>
          <a:endParaRPr lang="en-US" sz="2000"/>
        </a:p>
      </dgm:t>
    </dgm:pt>
    <dgm:pt modelId="{FD148222-847B-486C-9D9B-0341EE715603}" type="sibTrans" cxnId="{48E6CD84-2369-4AEA-B0C8-A997769CF0C3}">
      <dgm:prSet/>
      <dgm:spPr/>
      <dgm:t>
        <a:bodyPr/>
        <a:lstStyle/>
        <a:p>
          <a:endParaRPr lang="en-US" sz="2000"/>
        </a:p>
      </dgm:t>
    </dgm:pt>
    <dgm:pt modelId="{18612202-974C-454E-A6F7-FF062D194847}" type="pres">
      <dgm:prSet presAssocID="{FCDFC2DF-F66F-4C1C-B56B-F511DE5688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F55D2-480B-4E55-AFF6-5331849D3CEF}" type="pres">
      <dgm:prSet presAssocID="{FCDFC2DF-F66F-4C1C-B56B-F511DE568873}" presName="matrix" presStyleCnt="0"/>
      <dgm:spPr/>
      <dgm:t>
        <a:bodyPr/>
        <a:lstStyle/>
        <a:p>
          <a:endParaRPr lang="en-US"/>
        </a:p>
      </dgm:t>
    </dgm:pt>
    <dgm:pt modelId="{2184501B-8241-4A3B-8488-F03D24C7FFD4}" type="pres">
      <dgm:prSet presAssocID="{FCDFC2DF-F66F-4C1C-B56B-F511DE568873}" presName="tile1" presStyleLbl="node1" presStyleIdx="0" presStyleCnt="4"/>
      <dgm:spPr/>
      <dgm:t>
        <a:bodyPr/>
        <a:lstStyle/>
        <a:p>
          <a:endParaRPr lang="en-US"/>
        </a:p>
      </dgm:t>
    </dgm:pt>
    <dgm:pt modelId="{C8C56DF8-72FE-4CC2-8CD9-2A8122C010C7}" type="pres">
      <dgm:prSet presAssocID="{FCDFC2DF-F66F-4C1C-B56B-F511DE5688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107D-0C74-4B87-A27B-AE69C19ED33D}" type="pres">
      <dgm:prSet presAssocID="{FCDFC2DF-F66F-4C1C-B56B-F511DE568873}" presName="tile2" presStyleLbl="node1" presStyleIdx="1" presStyleCnt="4"/>
      <dgm:spPr/>
      <dgm:t>
        <a:bodyPr/>
        <a:lstStyle/>
        <a:p>
          <a:endParaRPr lang="en-US"/>
        </a:p>
      </dgm:t>
    </dgm:pt>
    <dgm:pt modelId="{DC049B84-69F1-4D6D-9B99-C154DF396E3B}" type="pres">
      <dgm:prSet presAssocID="{FCDFC2DF-F66F-4C1C-B56B-F511DE5688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DB275-164E-4957-91E2-DD8960A2E608}" type="pres">
      <dgm:prSet presAssocID="{FCDFC2DF-F66F-4C1C-B56B-F511DE568873}" presName="tile3" presStyleLbl="node1" presStyleIdx="2" presStyleCnt="4"/>
      <dgm:spPr/>
      <dgm:t>
        <a:bodyPr/>
        <a:lstStyle/>
        <a:p>
          <a:endParaRPr lang="en-US"/>
        </a:p>
      </dgm:t>
    </dgm:pt>
    <dgm:pt modelId="{B1F3B07E-C20E-41DC-8775-E9D617437825}" type="pres">
      <dgm:prSet presAssocID="{FCDFC2DF-F66F-4C1C-B56B-F511DE5688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1BD70-2340-48E1-A83B-8D0BCC061492}" type="pres">
      <dgm:prSet presAssocID="{FCDFC2DF-F66F-4C1C-B56B-F511DE568873}" presName="tile4" presStyleLbl="node1" presStyleIdx="3" presStyleCnt="4"/>
      <dgm:spPr/>
      <dgm:t>
        <a:bodyPr/>
        <a:lstStyle/>
        <a:p>
          <a:endParaRPr lang="en-US"/>
        </a:p>
      </dgm:t>
    </dgm:pt>
    <dgm:pt modelId="{D0212470-221A-43A3-B414-E32870A290BA}" type="pres">
      <dgm:prSet presAssocID="{FCDFC2DF-F66F-4C1C-B56B-F511DE5688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22845-B254-444B-B1D6-6BD85B7983D9}" type="pres">
      <dgm:prSet presAssocID="{FCDFC2DF-F66F-4C1C-B56B-F511DE56887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438CACE-B9C0-4CBC-995C-40D2388357A6}" type="presOf" srcId="{98EF524C-C500-4E6B-976F-B68291035561}" destId="{C8C56DF8-72FE-4CC2-8CD9-2A8122C010C7}" srcOrd="1" destOrd="0" presId="urn:microsoft.com/office/officeart/2005/8/layout/matrix1"/>
    <dgm:cxn modelId="{D9FB9697-A721-4048-809B-ADA3FD89E6E8}" type="presOf" srcId="{0542DAFA-1AC1-4EB2-87F9-EE8BD64B6DB5}" destId="{9A8DB275-164E-4957-91E2-DD8960A2E608}" srcOrd="0" destOrd="0" presId="urn:microsoft.com/office/officeart/2005/8/layout/matrix1"/>
    <dgm:cxn modelId="{0B570C20-3650-44D6-9C1F-ECE3936D38B1}" type="presOf" srcId="{BE64BA79-3728-4848-856B-6E9203E090E3}" destId="{13BB107D-0C74-4B87-A27B-AE69C19ED33D}" srcOrd="0" destOrd="0" presId="urn:microsoft.com/office/officeart/2005/8/layout/matrix1"/>
    <dgm:cxn modelId="{21D1FA94-3C48-48E8-8875-D175394D1DD6}" srcId="{E9CDD5F7-DE8C-4350-BA54-A04E6E9F39F9}" destId="{BE64BA79-3728-4848-856B-6E9203E090E3}" srcOrd="1" destOrd="0" parTransId="{C90AB03C-EE9C-4C05-B5C1-7BA725168F89}" sibTransId="{61CA4AD1-5828-499E-97F5-3254D7F3837D}"/>
    <dgm:cxn modelId="{4AB77566-E64D-4988-B64F-7DCCD7BD0C91}" type="presOf" srcId="{0542DAFA-1AC1-4EB2-87F9-EE8BD64B6DB5}" destId="{B1F3B07E-C20E-41DC-8775-E9D617437825}" srcOrd="1" destOrd="0" presId="urn:microsoft.com/office/officeart/2005/8/layout/matrix1"/>
    <dgm:cxn modelId="{48E6CD84-2369-4AEA-B0C8-A997769CF0C3}" srcId="{E9CDD5F7-DE8C-4350-BA54-A04E6E9F39F9}" destId="{D5F37F94-E2AC-4D96-A0F8-DFE433469B02}" srcOrd="3" destOrd="0" parTransId="{788AF2C9-4AF8-4742-965F-0E2F10EDDEF5}" sibTransId="{FD148222-847B-486C-9D9B-0341EE715603}"/>
    <dgm:cxn modelId="{FF9A127B-F9A8-4CAE-A424-09B03A28C363}" srcId="{E9CDD5F7-DE8C-4350-BA54-A04E6E9F39F9}" destId="{98EF524C-C500-4E6B-976F-B68291035561}" srcOrd="0" destOrd="0" parTransId="{83E6FC30-C935-4B34-8D7F-CA6B7E5E8474}" sibTransId="{986E39B6-0276-4C0F-A505-AFB9F038F86C}"/>
    <dgm:cxn modelId="{EDBBFD34-E42C-4E4E-B06E-23F08366B21F}" type="presOf" srcId="{FCDFC2DF-F66F-4C1C-B56B-F511DE568873}" destId="{18612202-974C-454E-A6F7-FF062D194847}" srcOrd="0" destOrd="0" presId="urn:microsoft.com/office/officeart/2005/8/layout/matrix1"/>
    <dgm:cxn modelId="{32288BBC-762B-438D-87FB-99D87B7C59B0}" type="presOf" srcId="{D5F37F94-E2AC-4D96-A0F8-DFE433469B02}" destId="{D0212470-221A-43A3-B414-E32870A290BA}" srcOrd="1" destOrd="0" presId="urn:microsoft.com/office/officeart/2005/8/layout/matrix1"/>
    <dgm:cxn modelId="{ECF4C4BB-1C5D-481E-9DAD-2EAB62CAC51A}" type="presOf" srcId="{98EF524C-C500-4E6B-976F-B68291035561}" destId="{2184501B-8241-4A3B-8488-F03D24C7FFD4}" srcOrd="0" destOrd="0" presId="urn:microsoft.com/office/officeart/2005/8/layout/matrix1"/>
    <dgm:cxn modelId="{5C4840E1-D032-40C5-B188-001B77BD5BB6}" type="presOf" srcId="{BE64BA79-3728-4848-856B-6E9203E090E3}" destId="{DC049B84-69F1-4D6D-9B99-C154DF396E3B}" srcOrd="1" destOrd="0" presId="urn:microsoft.com/office/officeart/2005/8/layout/matrix1"/>
    <dgm:cxn modelId="{D127D552-6E3F-4BCB-BE60-304A1E882C84}" type="presOf" srcId="{E9CDD5F7-DE8C-4350-BA54-A04E6E9F39F9}" destId="{C4B22845-B254-444B-B1D6-6BD85B7983D9}" srcOrd="0" destOrd="0" presId="urn:microsoft.com/office/officeart/2005/8/layout/matrix1"/>
    <dgm:cxn modelId="{F3F0DADB-F1EA-414C-81CE-C9FB5367239D}" type="presOf" srcId="{D5F37F94-E2AC-4D96-A0F8-DFE433469B02}" destId="{1791BD70-2340-48E1-A83B-8D0BCC061492}" srcOrd="0" destOrd="0" presId="urn:microsoft.com/office/officeart/2005/8/layout/matrix1"/>
    <dgm:cxn modelId="{DC97EF12-CBA5-488F-B50F-F65AC8BAB575}" srcId="{FCDFC2DF-F66F-4C1C-B56B-F511DE568873}" destId="{E9CDD5F7-DE8C-4350-BA54-A04E6E9F39F9}" srcOrd="0" destOrd="0" parTransId="{510ABA11-C70A-4B8E-872E-F4D041538163}" sibTransId="{BF236895-72B2-42FF-921A-C6B9D3EB2DC9}"/>
    <dgm:cxn modelId="{929D1310-8256-4E07-A810-F0636624BF39}" srcId="{E9CDD5F7-DE8C-4350-BA54-A04E6E9F39F9}" destId="{0542DAFA-1AC1-4EB2-87F9-EE8BD64B6DB5}" srcOrd="2" destOrd="0" parTransId="{54907E30-D1FF-434D-A224-966DACD2D4C8}" sibTransId="{1BBF9E70-1320-48CA-80A7-F478FE66CC79}"/>
    <dgm:cxn modelId="{09BD5808-10BD-4B24-87DA-EAE15F5312C8}" type="presParOf" srcId="{18612202-974C-454E-A6F7-FF062D194847}" destId="{339F55D2-480B-4E55-AFF6-5331849D3CEF}" srcOrd="0" destOrd="0" presId="urn:microsoft.com/office/officeart/2005/8/layout/matrix1"/>
    <dgm:cxn modelId="{0DBC6C65-9651-454E-BF11-1412E685B576}" type="presParOf" srcId="{339F55D2-480B-4E55-AFF6-5331849D3CEF}" destId="{2184501B-8241-4A3B-8488-F03D24C7FFD4}" srcOrd="0" destOrd="0" presId="urn:microsoft.com/office/officeart/2005/8/layout/matrix1"/>
    <dgm:cxn modelId="{CE89C5DE-32BF-4F2B-B163-308A5E7F0CBA}" type="presParOf" srcId="{339F55D2-480B-4E55-AFF6-5331849D3CEF}" destId="{C8C56DF8-72FE-4CC2-8CD9-2A8122C010C7}" srcOrd="1" destOrd="0" presId="urn:microsoft.com/office/officeart/2005/8/layout/matrix1"/>
    <dgm:cxn modelId="{BCC80E7B-A79F-41DF-A155-40292C37C6C7}" type="presParOf" srcId="{339F55D2-480B-4E55-AFF6-5331849D3CEF}" destId="{13BB107D-0C74-4B87-A27B-AE69C19ED33D}" srcOrd="2" destOrd="0" presId="urn:microsoft.com/office/officeart/2005/8/layout/matrix1"/>
    <dgm:cxn modelId="{4CF59382-6DC8-4EA7-89FA-22E675FC7704}" type="presParOf" srcId="{339F55D2-480B-4E55-AFF6-5331849D3CEF}" destId="{DC049B84-69F1-4D6D-9B99-C154DF396E3B}" srcOrd="3" destOrd="0" presId="urn:microsoft.com/office/officeart/2005/8/layout/matrix1"/>
    <dgm:cxn modelId="{2FFE6417-5E7B-4937-9467-070D698C6C6C}" type="presParOf" srcId="{339F55D2-480B-4E55-AFF6-5331849D3CEF}" destId="{9A8DB275-164E-4957-91E2-DD8960A2E608}" srcOrd="4" destOrd="0" presId="urn:microsoft.com/office/officeart/2005/8/layout/matrix1"/>
    <dgm:cxn modelId="{A380056F-5091-406A-B623-1FF4070C3BD3}" type="presParOf" srcId="{339F55D2-480B-4E55-AFF6-5331849D3CEF}" destId="{B1F3B07E-C20E-41DC-8775-E9D617437825}" srcOrd="5" destOrd="0" presId="urn:microsoft.com/office/officeart/2005/8/layout/matrix1"/>
    <dgm:cxn modelId="{121E7788-DBD8-4021-A3CC-DF65D00A1939}" type="presParOf" srcId="{339F55D2-480B-4E55-AFF6-5331849D3CEF}" destId="{1791BD70-2340-48E1-A83B-8D0BCC061492}" srcOrd="6" destOrd="0" presId="urn:microsoft.com/office/officeart/2005/8/layout/matrix1"/>
    <dgm:cxn modelId="{2FB50F9E-33E2-41EA-AD57-0FA1CC90A977}" type="presParOf" srcId="{339F55D2-480B-4E55-AFF6-5331849D3CEF}" destId="{D0212470-221A-43A3-B414-E32870A290BA}" srcOrd="7" destOrd="0" presId="urn:microsoft.com/office/officeart/2005/8/layout/matrix1"/>
    <dgm:cxn modelId="{9F53AE70-6D3C-43BA-9062-D930F3EFBC8A}" type="presParOf" srcId="{18612202-974C-454E-A6F7-FF062D194847}" destId="{C4B22845-B254-444B-B1D6-6BD85B7983D9}" srcOrd="1" destOrd="0" presId="urn:microsoft.com/office/officeart/2005/8/layout/matrix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7CFA7C5-8466-4169-90AD-9B52BA167BBD}" type="datetimeFigureOut">
              <a:rPr lang="de-DE" smtClean="0"/>
              <a:pPr/>
              <a:t>03.11.2008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E46951B-CCB7-45AA-9616-A87EAA28DDFA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951B-CCB7-45AA-9616-A87EAA28DDF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58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lvl="0"/>
            <a:r>
              <a:rPr lang="en-US" noProof="0" dirty="0" smtClean="0"/>
              <a:t>Textmasterformate</a:t>
            </a:r>
            <a:r>
              <a:rPr lang="de-DE" dirty="0" smtClean="0"/>
              <a:t>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9672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3"/>
          </p:nvPr>
        </p:nvSpPr>
        <p:spPr>
          <a:xfrm>
            <a:off x="4643438" y="1125539"/>
            <a:ext cx="4038600" cy="494666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f der gleichen Seite des Rechtecks liegende Ecken abrunden 6"/>
          <p:cNvSpPr/>
          <p:nvPr/>
        </p:nvSpPr>
        <p:spPr>
          <a:xfrm>
            <a:off x="285752" y="-24"/>
            <a:ext cx="8572528" cy="642942"/>
          </a:xfrm>
          <a:prstGeom prst="round2SameRect">
            <a:avLst>
              <a:gd name="adj1" fmla="val 1638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34" y="-24"/>
            <a:ext cx="8143932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Textmasterformate durch Klicken bearbeiten</a:t>
            </a:r>
          </a:p>
          <a:p>
            <a:pPr lvl="1"/>
            <a:r>
              <a:rPr lang="en-US" noProof="0" dirty="0" smtClean="0"/>
              <a:t>Zweite Ebene</a:t>
            </a:r>
          </a:p>
          <a:p>
            <a:pPr lvl="2"/>
            <a:r>
              <a:rPr lang="en-US" noProof="0" dirty="0" smtClean="0"/>
              <a:t>Dritte Ebene</a:t>
            </a:r>
          </a:p>
          <a:p>
            <a:pPr lvl="3"/>
            <a:r>
              <a:rPr lang="en-US" noProof="0" dirty="0" smtClean="0"/>
              <a:t>Vierte Ebene</a:t>
            </a:r>
          </a:p>
          <a:p>
            <a:pPr lvl="4"/>
            <a:r>
              <a:rPr lang="en-US" noProof="0" dirty="0" smtClean="0"/>
              <a:t>Fünfte 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7158" y="6357958"/>
            <a:ext cx="1071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 rot="10800000">
            <a:off x="285720" y="6215081"/>
            <a:ext cx="8572528" cy="642941"/>
          </a:xfrm>
          <a:prstGeom prst="round2SameRect">
            <a:avLst>
              <a:gd name="adj1" fmla="val 1638"/>
              <a:gd name="adj2" fmla="val 500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/>
          <p:cNvSpPr/>
          <p:nvPr userDrawn="1"/>
        </p:nvSpPr>
        <p:spPr>
          <a:xfrm>
            <a:off x="1571604" y="6357958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© Kai Tödter, Heiko Seeberger</a:t>
            </a:r>
            <a: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Licensed under Creative Commons Attribution-Noncommercial-</a:t>
            </a:r>
            <a:r>
              <a:rPr lang="en-US" sz="900" dirty="0" err="1" smtClean="0">
                <a:solidFill>
                  <a:schemeClr val="accent6">
                    <a:lumMod val="75000"/>
                  </a:schemeClr>
                </a:solidFill>
              </a:rPr>
              <a:t>NoDerivs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osgi" TargetMode="External"/><Relationship Id="rId2" Type="http://schemas.openxmlformats.org/officeDocument/2006/relationships/hyperlink" Target="http://www.osgi.org/Specifications/Home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lix.apache.org/site/ipojo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kai\java\2008\W-JAX 2008\w-j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701335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/>
          <a:lstStyle/>
          <a:p>
            <a:r>
              <a:rPr lang="en-US" sz="4400" noProof="0" dirty="0" smtClean="0"/>
              <a:t>OSGi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Declarative Services versus </a:t>
            </a:r>
            <a:br>
              <a:rPr lang="en-US" noProof="0" dirty="0" smtClean="0"/>
            </a:br>
            <a:r>
              <a:rPr lang="en-US" noProof="0" dirty="0" smtClean="0"/>
              <a:t>Spring Dynamic Modules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72066" y="2928934"/>
            <a:ext cx="3929058" cy="133427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dirty="0" smtClean="0"/>
              <a:t>Heiko Seeberger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WeigleWilczek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 smtClean="0"/>
              <a:t>Kai Tödter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Siemens Corporate Technology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First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eference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0" dirty="0" smtClean="0"/>
              <a:t>is looked-up by the Service Interface name</a:t>
            </a:r>
          </a:p>
          <a:p>
            <a:r>
              <a:rPr lang="en-US" noProof="0" dirty="0" smtClean="0"/>
              <a:t>Second the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object </a:t>
            </a:r>
            <a:r>
              <a:rPr lang="en-US" noProof="0" dirty="0" smtClean="0"/>
              <a:t>is obtained using the Service Reference</a:t>
            </a:r>
          </a:p>
          <a:p>
            <a:pPr lvl="1"/>
            <a:r>
              <a:rPr lang="en-US" noProof="0" dirty="0" smtClean="0"/>
              <a:t>The Service Registry keeps track of obtained service objects</a:t>
            </a:r>
          </a:p>
          <a:p>
            <a:r>
              <a:rPr lang="en-US" noProof="0" dirty="0" smtClean="0"/>
              <a:t>When no longer needed, a service object 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returned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928794" y="3714752"/>
            <a:ext cx="5286412" cy="1357322"/>
            <a:chOff x="2714612" y="3500438"/>
            <a:chExt cx="4572032" cy="1357322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928694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smtClean="0"/>
                <a:t>+ getServiceReference(String): </a:t>
              </a:r>
              <a:r>
                <a:rPr lang="en-US" i="1" smtClean="0"/>
                <a:t>ServiceReference</a:t>
              </a:r>
              <a:endParaRPr lang="en-US" i="1" dirty="0" smtClean="0"/>
            </a:p>
            <a:p>
              <a:r>
                <a:rPr lang="en-US" smtClean="0"/>
                <a:t>+ 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Object</a:t>
              </a:r>
            </a:p>
            <a:p>
              <a:r>
                <a:rPr lang="en-US" smtClean="0"/>
                <a:t>+ ungetService(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boolean</a:t>
              </a:r>
            </a:p>
            <a:p>
              <a:endParaRPr lang="en-US" dirty="0" smtClean="0"/>
            </a:p>
            <a:p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edter_k\AppData\Local\Microsoft\Windows\Temporary Internet Files\Content.IE5\F01H2M92\MPj043854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572296" cy="5188396"/>
          </a:xfrm>
          <a:prstGeom prst="rect">
            <a:avLst/>
          </a:prstGeom>
          <a:noFill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How to deal with Service Dynamics?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Service Look-ups might fail, because ...</a:t>
            </a:r>
          </a:p>
          <a:p>
            <a:pPr lvl="1"/>
            <a:r>
              <a:rPr lang="en-US" noProof="0" dirty="0" smtClean="0"/>
              <a:t>... </a:t>
            </a:r>
            <a:r>
              <a:rPr lang="en-US" dirty="0" smtClean="0"/>
              <a:t>b</a:t>
            </a:r>
            <a:r>
              <a:rPr lang="en-US" noProof="0" dirty="0" err="1" smtClean="0"/>
              <a:t>undle</a:t>
            </a:r>
            <a:r>
              <a:rPr lang="en-US" noProof="0" dirty="0" smtClean="0"/>
              <a:t>(s) providing service not started yet</a:t>
            </a:r>
          </a:p>
          <a:p>
            <a:pPr lvl="1"/>
            <a:r>
              <a:rPr lang="en-US" noProof="0" dirty="0" smtClean="0"/>
              <a:t>... service(s) not registered yet</a:t>
            </a:r>
          </a:p>
          <a:p>
            <a:pPr lvl="1"/>
            <a:r>
              <a:rPr lang="en-US" noProof="0" dirty="0" smtClean="0"/>
              <a:t>... bundle(s) providing service stopped</a:t>
            </a:r>
          </a:p>
          <a:p>
            <a:pPr lvl="1"/>
            <a:r>
              <a:rPr lang="en-US" noProof="0" dirty="0" smtClean="0"/>
              <a:t>...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might come and go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1239681" y="3786190"/>
            <a:ext cx="6664638" cy="922350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listen </a:t>
            </a:r>
            <a:r>
              <a:rPr lang="en-US" sz="2000" smtClean="0">
                <a:solidFill>
                  <a:schemeClr val="bg1"/>
                </a:solidFill>
              </a:rPr>
              <a:t>to service </a:t>
            </a:r>
            <a:r>
              <a:rPr lang="en-US" sz="2000" dirty="0" smtClean="0">
                <a:solidFill>
                  <a:schemeClr val="bg1"/>
                </a:solidFill>
              </a:rPr>
              <a:t>events than looking </a:t>
            </a:r>
            <a:r>
              <a:rPr lang="en-US" sz="2000" smtClean="0">
                <a:solidFill>
                  <a:schemeClr val="bg1"/>
                </a:solidFill>
              </a:rPr>
              <a:t>up services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... will receive all service events</a:t>
            </a:r>
          </a:p>
          <a:p>
            <a:pPr lvl="1"/>
            <a:r>
              <a:rPr lang="en-US" dirty="0" smtClean="0"/>
              <a:t>REGISTERED, </a:t>
            </a:r>
            <a:r>
              <a:rPr lang="en-GB" dirty="0" smtClean="0"/>
              <a:t>MODIFIED, </a:t>
            </a:r>
            <a:r>
              <a:rPr lang="en-US" dirty="0" smtClean="0"/>
              <a:t>UNREGISTERING</a:t>
            </a:r>
            <a:endParaRPr lang="en-US" noProof="0" dirty="0" smtClean="0"/>
          </a:p>
          <a:p>
            <a:r>
              <a:rPr lang="en-US" noProof="0" dirty="0" smtClean="0"/>
              <a:t>... or a filtered subset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Listeners ...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857356" y="2571744"/>
            <a:ext cx="5429288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): void</a:t>
              </a:r>
            </a:p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, String): void</a:t>
              </a:r>
            </a:p>
            <a:p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r>
              <a:rPr lang="en-US" noProof="0" smtClean="0"/>
              <a:t>Possible solution:</a:t>
            </a:r>
          </a:p>
          <a:p>
            <a:pPr lvl="1"/>
            <a:r>
              <a:rPr lang="en-US" noProof="0" smtClean="0"/>
              <a:t>(1) Frist look-up all existing services</a:t>
            </a:r>
          </a:p>
          <a:p>
            <a:pPr lvl="1"/>
            <a:r>
              <a:rPr lang="en-US" noProof="0" smtClean="0"/>
              <a:t>(2) Then register a Service Listener to stay tuned</a:t>
            </a:r>
          </a:p>
          <a:p>
            <a:r>
              <a:rPr lang="en-US" noProof="0" smtClean="0"/>
              <a:t>Problem: Possibility to </a:t>
            </a:r>
            <a:r>
              <a:rPr lang="en-US" noProof="0" smtClean="0">
                <a:solidFill>
                  <a:schemeClr val="accent1">
                    <a:lumMod val="75000"/>
                  </a:schemeClr>
                </a:solidFill>
              </a:rPr>
              <a:t>miss out on some services</a:t>
            </a:r>
            <a:r>
              <a:rPr lang="en-US" noProof="0" smtClean="0"/>
              <a:t> registered or unregistered between (1) and (2)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(1)</a:t>
            </a:r>
            <a:endParaRPr lang="en-US" noProof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1490381" y="1196975"/>
            <a:ext cx="6163238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Typical task: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Track </a:t>
            </a:r>
            <a:r>
              <a:rPr lang="en-US" sz="2000" smtClean="0">
                <a:solidFill>
                  <a:schemeClr val="bg1"/>
                </a:solidFill>
              </a:rPr>
              <a:t>all services </a:t>
            </a:r>
            <a:r>
              <a:rPr lang="en-US" sz="2000" dirty="0" smtClean="0">
                <a:solidFill>
                  <a:schemeClr val="bg1"/>
                </a:solidFill>
              </a:rPr>
              <a:t>of a certain type, i.e. all that are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already there as well as all that will come and 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Alternative solution: Reverse the steps</a:t>
            </a:r>
          </a:p>
          <a:p>
            <a:pPr lvl="1"/>
            <a:r>
              <a:rPr lang="en-US" noProof="0" smtClean="0"/>
              <a:t>(1) First register a Service Listener to stay tuned</a:t>
            </a:r>
          </a:p>
          <a:p>
            <a:pPr lvl="1"/>
            <a:r>
              <a:rPr lang="en-US" noProof="0" smtClean="0"/>
              <a:t>(2) Then look-up all existing services</a:t>
            </a:r>
          </a:p>
          <a:p>
            <a:r>
              <a:rPr lang="en-US" noProof="0" smtClean="0"/>
              <a:t>Problem: Watch out for duplication!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(2)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900604" y="3571876"/>
            <a:ext cx="7428573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Service Listeners are low-level and their usage is error-prone.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use Service Trackers.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Utility class specified in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Compendium</a:t>
            </a:r>
          </a:p>
          <a:p>
            <a:pPr lvl="1"/>
            <a:r>
              <a:rPr lang="en-US" noProof="0" dirty="0" smtClean="0"/>
              <a:t>Package: “</a:t>
            </a:r>
            <a:r>
              <a:rPr lang="en-US" noProof="0" dirty="0" err="1" smtClean="0"/>
              <a:t>org.osgi.util.tracker</a:t>
            </a:r>
            <a:r>
              <a:rPr lang="en-US" noProof="0" dirty="0" smtClean="0"/>
              <a:t>”</a:t>
            </a:r>
          </a:p>
          <a:p>
            <a:pPr lvl="1"/>
            <a:r>
              <a:rPr lang="en-US" noProof="0" dirty="0" smtClean="0"/>
              <a:t>Based on Service Listeners and “a lot of knowledge”</a:t>
            </a:r>
          </a:p>
          <a:p>
            <a:r>
              <a:rPr lang="en-US" noProof="0" dirty="0" smtClean="0"/>
              <a:t>Services to be tracked may be specified by ...</a:t>
            </a:r>
          </a:p>
          <a:p>
            <a:pPr lvl="1"/>
            <a:r>
              <a:rPr lang="en-US" noProof="0" dirty="0" smtClean="0"/>
              <a:t>... a Service Interface name</a:t>
            </a:r>
          </a:p>
          <a:p>
            <a:pPr lvl="1"/>
            <a:r>
              <a:rPr lang="en-US" noProof="0" dirty="0" smtClean="0"/>
              <a:t>... a filter</a:t>
            </a:r>
          </a:p>
          <a:p>
            <a:r>
              <a:rPr lang="en-US" noProof="0" dirty="0" smtClean="0"/>
              <a:t>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opened</a:t>
            </a:r>
            <a:r>
              <a:rPr lang="en-US" noProof="0" dirty="0" smtClean="0"/>
              <a:t> to start and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closed</a:t>
            </a:r>
            <a:r>
              <a:rPr lang="en-US" noProof="0" dirty="0" smtClean="0"/>
              <a:t> to stop tracking</a:t>
            </a:r>
          </a:p>
          <a:p>
            <a:r>
              <a:rPr lang="en-US" dirty="0" smtClean="0"/>
              <a:t>Handles service events via the methods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addingService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modifiedService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removedService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Service Tracker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Programmatic use of dynamic services works, but has some drawbacks:</a:t>
            </a:r>
          </a:p>
          <a:p>
            <a:pPr lvl="1"/>
            <a:r>
              <a:rPr lang="en-US" noProof="0" dirty="0" smtClean="0"/>
              <a:t>Eager creation of services leads to</a:t>
            </a:r>
          </a:p>
          <a:p>
            <a:pPr lvl="2"/>
            <a:r>
              <a:rPr lang="en-US" noProof="0" dirty="0" smtClean="0"/>
              <a:t>Large memory footprint</a:t>
            </a:r>
          </a:p>
          <a:p>
            <a:pPr lvl="2"/>
            <a:r>
              <a:rPr lang="en-US" noProof="0" dirty="0" smtClean="0"/>
              <a:t>Long startup time</a:t>
            </a:r>
          </a:p>
          <a:p>
            <a:pPr lvl="1"/>
            <a:r>
              <a:rPr lang="en-US" noProof="0" dirty="0" smtClean="0"/>
              <a:t>Increasing complexity with decreasing robustness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solidFill>
                  <a:schemeClr val="bg2">
                    <a:lumMod val="75000"/>
                  </a:schemeClr>
                </a:solidFill>
              </a:rPr>
              <a:t>But is there anything out there that helps here?</a:t>
            </a:r>
          </a:p>
          <a:p>
            <a:r>
              <a:rPr lang="en-US" noProof="0" dirty="0" smtClean="0">
                <a:solidFill>
                  <a:schemeClr val="accent1"/>
                </a:solidFill>
              </a:rPr>
              <a:t>Yes, services and dependencies can be specified declaratively!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Declarative Services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Spring Dynamic Modules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Others (e.g. </a:t>
            </a:r>
            <a:r>
              <a:rPr lang="en-US" noProof="0" dirty="0" err="1" smtClean="0">
                <a:solidFill>
                  <a:schemeClr val="accent1"/>
                </a:solidFill>
              </a:rPr>
              <a:t>iPOJO</a:t>
            </a:r>
            <a:r>
              <a:rPr lang="en-US" noProof="0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 in very dynamic Scenarios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/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next 4 slides show just a very brief overview and examples</a:t>
            </a:r>
          </a:p>
          <a:p>
            <a:r>
              <a:rPr lang="en-US" noProof="0" smtClean="0"/>
              <a:t>Details follow in the rest of this presentation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 DS &amp; DM</a:t>
            </a:r>
            <a:endParaRPr lang="en-US" noProof="0"/>
          </a:p>
        </p:txBody>
      </p:sp>
      <p:pic>
        <p:nvPicPr>
          <p:cNvPr id="3074" name="Picture 2" descr="C:\Users\toedter_k\AppData\Local\Microsoft\Windows\Temporary Internet Files\Content.IE5\H7YK7BDT\MPj043934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285992"/>
            <a:ext cx="3254374" cy="3254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 Swing App Framework based dynamic </a:t>
            </a:r>
            <a:r>
              <a:rPr lang="en-US" dirty="0" err="1" smtClean="0"/>
              <a:t>OSGi</a:t>
            </a:r>
            <a:r>
              <a:rPr lang="en-US" dirty="0" smtClean="0"/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/>
              <a:t>Overview Declarative Services &amp; Spring Dynamic Modules</a:t>
            </a:r>
          </a:p>
          <a:p>
            <a:r>
              <a:rPr lang="en-US" dirty="0" smtClean="0"/>
              <a:t>Declarative Services in Detail</a:t>
            </a:r>
          </a:p>
          <a:p>
            <a:r>
              <a:rPr lang="en-US" dirty="0" smtClean="0"/>
              <a:t>Spring Dynamic Modules in Detail</a:t>
            </a:r>
          </a:p>
          <a:p>
            <a:r>
              <a:rPr lang="en-US" dirty="0" smtClean="0"/>
              <a:t>Comparison (DS vs. DM)</a:t>
            </a:r>
          </a:p>
          <a:p>
            <a:r>
              <a:rPr lang="en-US" dirty="0" smtClean="0"/>
              <a:t>Conclusion &amp; Best Practices</a:t>
            </a:r>
          </a:p>
          <a:p>
            <a:r>
              <a:rPr lang="en-US" dirty="0" smtClean="0"/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is part of the OSGi R4 spec (Service Compendium)</a:t>
            </a:r>
          </a:p>
          <a:p>
            <a:r>
              <a:rPr lang="en-US" noProof="0" dirty="0" smtClean="0"/>
              <a:t>DS let you declare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r>
              <a:rPr lang="en-US" noProof="0" dirty="0" smtClean="0"/>
              <a:t> in </a:t>
            </a:r>
            <a:r>
              <a:rPr lang="en-US" dirty="0" smtClean="0"/>
              <a:t>XML</a:t>
            </a:r>
            <a:endParaRPr lang="en-US" noProof="0" dirty="0" smtClean="0"/>
          </a:p>
          <a:p>
            <a:r>
              <a:rPr lang="en-US" noProof="0" dirty="0" smtClean="0"/>
              <a:t>The declarations live in OSGI-INF/&lt;component&gt;.xml</a:t>
            </a:r>
          </a:p>
          <a:p>
            <a:r>
              <a:rPr lang="en-US" noProof="0" dirty="0" smtClean="0"/>
              <a:t>Components can provide services</a:t>
            </a:r>
          </a:p>
          <a:p>
            <a:r>
              <a:rPr lang="en-US" noProof="0" dirty="0" smtClean="0"/>
              <a:t>Components can depend on other services</a:t>
            </a:r>
          </a:p>
          <a:p>
            <a:pPr lvl="1"/>
            <a:r>
              <a:rPr lang="en-US" noProof="0" dirty="0" smtClean="0"/>
              <a:t>Dependency </a:t>
            </a:r>
            <a:r>
              <a:rPr lang="en-US" dirty="0" err="1" smtClean="0"/>
              <a:t>i</a:t>
            </a:r>
            <a:r>
              <a:rPr lang="en-US" noProof="0" dirty="0" err="1" smtClean="0"/>
              <a:t>n</a:t>
            </a:r>
            <a:r>
              <a:rPr lang="en-US" noProof="0" dirty="0" err="1" smtClean="0"/>
              <a:t>jection</a:t>
            </a:r>
            <a:r>
              <a:rPr lang="en-US" noProof="0" dirty="0" smtClean="0"/>
              <a:t> </a:t>
            </a:r>
            <a:r>
              <a:rPr lang="en-US" noProof="0" dirty="0" smtClean="0"/>
              <a:t>for references to other services:</a:t>
            </a:r>
          </a:p>
          <a:p>
            <a:pPr lvl="1"/>
            <a:r>
              <a:rPr lang="en-US" noProof="0" dirty="0" smtClean="0"/>
              <a:t>References may be bound to bind()-/unbind()-methods in components</a:t>
            </a:r>
          </a:p>
          <a:p>
            <a:pPr lvl="1"/>
            <a:r>
              <a:rPr lang="en-US" noProof="0" dirty="0" smtClean="0"/>
              <a:t>A cardinality and a creation policy can be defined</a:t>
            </a:r>
          </a:p>
          <a:p>
            <a:r>
              <a:rPr lang="en-US" dirty="0" smtClean="0"/>
              <a:t>Components need the bundle manifest header </a:t>
            </a:r>
            <a:r>
              <a:rPr lang="en-US" i="1" dirty="0" smtClean="0"/>
              <a:t>Service-Component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Service-Component: OSGI-INF/personManager.xml</a:t>
            </a:r>
            <a:endParaRPr lang="en-US" b="1" noProof="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Declarative Services (DS)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b="1" noProof="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&lt;/service&gt;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DS 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Integration of Spring DI and OSGi</a:t>
            </a:r>
            <a:endParaRPr lang="en-US" noProof="0" dirty="0" smtClean="0">
              <a:solidFill>
                <a:srgbClr val="C00000"/>
              </a:solidFill>
            </a:endParaRPr>
          </a:p>
          <a:p>
            <a:r>
              <a:rPr lang="en-US" noProof="0" dirty="0" smtClean="0"/>
              <a:t>XML files are placed in META-INF/spring </a:t>
            </a:r>
            <a:r>
              <a:rPr lang="en-US" noProof="0" dirty="0" smtClean="0"/>
              <a:t>directory, usually</a:t>
            </a:r>
            <a:endParaRPr lang="en-US" noProof="0" dirty="0" smtClean="0"/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file to define </a:t>
            </a:r>
            <a:r>
              <a:rPr lang="en-US" noProof="0" dirty="0" smtClean="0"/>
              <a:t>a Spring bean</a:t>
            </a:r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file to </a:t>
            </a:r>
            <a:r>
              <a:rPr lang="en-US" noProof="0" dirty="0" smtClean="0"/>
              <a:t>map this bean to 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</a:t>
            </a:r>
          </a:p>
          <a:p>
            <a:r>
              <a:rPr lang="en-US" noProof="0" dirty="0" smtClean="0"/>
              <a:t>Uses Spring dependency injection for references to other services and POJOs</a:t>
            </a:r>
          </a:p>
          <a:p>
            <a:r>
              <a:rPr lang="en-US" noProof="0" dirty="0" smtClean="0"/>
              <a:t>Similar but more flexible/powerful approach compared with DS</a:t>
            </a:r>
          </a:p>
          <a:p>
            <a:pPr lvl="1"/>
            <a:r>
              <a:rPr lang="en-US" noProof="0" dirty="0" smtClean="0"/>
              <a:t>But needs </a:t>
            </a:r>
            <a:r>
              <a:rPr lang="en-US" dirty="0" smtClean="0"/>
              <a:t>around 12</a:t>
            </a:r>
            <a:r>
              <a:rPr lang="en-US" noProof="0" dirty="0" smtClean="0"/>
              <a:t> additional Spring and logging bundles to run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Spring Dynamic Modules (DM)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XML for Spring Bean: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b="1" noProof="0" dirty="0" smtClean="0">
              <a:latin typeface="Courier New"/>
            </a:endParaRP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noProof="0" dirty="0" smtClean="0"/>
              <a:t>XML for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mapping: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b="1" noProof="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noProof="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Spring DM Component 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/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Providing a service means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Providing an implementation of a service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Register the implementation with the service registry</a:t>
            </a:r>
          </a:p>
          <a:p>
            <a:pPr marL="400050"/>
            <a:r>
              <a:rPr lang="en-US" noProof="0" dirty="0" smtClean="0"/>
              <a:t>In programmatic approaches, this is usually done by the same bundle</a:t>
            </a:r>
          </a:p>
          <a:p>
            <a:pPr marL="400050"/>
            <a:r>
              <a:rPr lang="en-US" noProof="0" dirty="0" smtClean="0"/>
              <a:t>In DS, the Service Component Runtime (SCR) takes care of</a:t>
            </a:r>
          </a:p>
          <a:p>
            <a:pPr marL="800100" lvl="1"/>
            <a:r>
              <a:rPr lang="en-US" noProof="0" dirty="0" smtClean="0"/>
              <a:t>Registering/Unregistering the service implementation</a:t>
            </a:r>
          </a:p>
          <a:p>
            <a:pPr marL="800100" lvl="1"/>
            <a:r>
              <a:rPr lang="en-US" noProof="0" dirty="0" smtClean="0"/>
              <a:t>Managing the lifecycle</a:t>
            </a:r>
          </a:p>
          <a:p>
            <a:pPr marL="400050"/>
            <a:r>
              <a:rPr lang="en-US" noProof="0" dirty="0" smtClean="0"/>
              <a:t>DS introduces the notion of a Component that</a:t>
            </a:r>
          </a:p>
          <a:p>
            <a:pPr marL="800100" lvl="1"/>
            <a:r>
              <a:rPr lang="en-US" noProof="0" dirty="0" smtClean="0"/>
              <a:t>Can provide services</a:t>
            </a:r>
          </a:p>
          <a:p>
            <a:pPr marL="800100" lvl="1"/>
            <a:r>
              <a:rPr lang="en-US" noProof="0" dirty="0" smtClean="0"/>
              <a:t>Can depend on other services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Component Runtime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smtClean="0"/>
              <a:t>To run DS with Equinox, the following bundles are needed:</a:t>
            </a:r>
          </a:p>
          <a:p>
            <a:pPr>
              <a:buNone/>
            </a:pPr>
            <a:endParaRPr lang="en-US" noProof="0" smtClean="0"/>
          </a:p>
          <a:p>
            <a:r>
              <a:rPr lang="en-US" noProof="0" smtClean="0"/>
              <a:t>org.eclipse.osgi</a:t>
            </a:r>
          </a:p>
          <a:p>
            <a:r>
              <a:rPr lang="en-US" noProof="0" smtClean="0"/>
              <a:t>org.eclipse.osgi.services</a:t>
            </a:r>
          </a:p>
          <a:p>
            <a:r>
              <a:rPr lang="en-US" noProof="0" smtClean="0"/>
              <a:t>org.eclipse.equinox.ds</a:t>
            </a:r>
          </a:p>
          <a:p>
            <a:r>
              <a:rPr lang="en-US" noProof="0" smtClean="0"/>
              <a:t>org.eclipse.equinox.util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Needed OSGi Bundles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DS Components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27</a:t>
            </a:fld>
            <a:endParaRPr lang="de-DE"/>
          </a:p>
        </p:txBody>
      </p:sp>
      <p:grpSp>
        <p:nvGrpSpPr>
          <p:cNvPr id="25" name="Group 24"/>
          <p:cNvGrpSpPr/>
          <p:nvPr/>
        </p:nvGrpSpPr>
        <p:grpSpPr>
          <a:xfrm>
            <a:off x="1142976" y="1310694"/>
            <a:ext cx="7143800" cy="4261446"/>
            <a:chOff x="1142976" y="1310694"/>
            <a:chExt cx="7143800" cy="4261446"/>
          </a:xfrm>
        </p:grpSpPr>
        <p:sp>
          <p:nvSpPr>
            <p:cNvPr id="4" name="Abgerundetes Rechteck 3"/>
            <p:cNvSpPr/>
            <p:nvPr/>
          </p:nvSpPr>
          <p:spPr>
            <a:xfrm>
              <a:off x="1142976" y="1879024"/>
              <a:ext cx="7143800" cy="3217883"/>
            </a:xfrm>
            <a:prstGeom prst="roundRect">
              <a:avLst/>
            </a:prstGeom>
            <a:gradFill flip="none" rotWithShape="1">
              <a:gsLst>
                <a:gs pos="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357818" y="2428868"/>
              <a:ext cx="2500330" cy="200026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</a:p>
            <a:p>
              <a:pPr algn="ctr"/>
              <a:r>
                <a:rPr lang="en-US" sz="2400" dirty="0" smtClean="0"/>
                <a:t>Instance </a:t>
              </a:r>
              <a:br>
                <a:rPr lang="en-US" sz="2400" dirty="0" smtClean="0"/>
              </a:br>
              <a:r>
                <a:rPr lang="en-US" sz="2400" dirty="0" smtClean="0"/>
                <a:t>(POJO)</a:t>
              </a:r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620012" y="2450528"/>
              <a:ext cx="2380484" cy="1932000"/>
            </a:xfrm>
            <a:prstGeom prst="foldedCorne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</a:p>
            <a:p>
              <a:pPr algn="ctr"/>
              <a:r>
                <a:rPr lang="en-US" sz="2400" dirty="0" smtClean="0"/>
                <a:t>Description</a:t>
              </a:r>
            </a:p>
            <a:p>
              <a:pPr algn="ctr"/>
              <a:r>
                <a:rPr lang="en-US" sz="2400" dirty="0" smtClean="0"/>
                <a:t>(XML)</a:t>
              </a:r>
            </a:p>
          </p:txBody>
        </p:sp>
        <p:cxnSp>
          <p:nvCxnSpPr>
            <p:cNvPr id="7" name="Gerade Verbindung 24"/>
            <p:cNvCxnSpPr>
              <a:stCxn id="5" idx="1"/>
              <a:endCxn id="6" idx="3"/>
            </p:cNvCxnSpPr>
            <p:nvPr/>
          </p:nvCxnSpPr>
          <p:spPr>
            <a:xfrm rot="10800000">
              <a:off x="4000496" y="3416528"/>
              <a:ext cx="1357322" cy="124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24"/>
            <p:cNvCxnSpPr>
              <a:stCxn id="40" idx="2"/>
              <a:endCxn id="6" idx="0"/>
            </p:cNvCxnSpPr>
            <p:nvPr/>
          </p:nvCxnSpPr>
          <p:spPr>
            <a:xfrm rot="5400000">
              <a:off x="3537421" y="1273073"/>
              <a:ext cx="450288" cy="190462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4"/>
            <p:cNvCxnSpPr>
              <a:stCxn id="43" idx="0"/>
              <a:endCxn id="6" idx="2"/>
            </p:cNvCxnSpPr>
            <p:nvPr/>
          </p:nvCxnSpPr>
          <p:spPr>
            <a:xfrm rot="16200000" flipV="1">
              <a:off x="3583970" y="3608812"/>
              <a:ext cx="500066" cy="20474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apezoid 39"/>
            <p:cNvSpPr/>
            <p:nvPr/>
          </p:nvSpPr>
          <p:spPr>
            <a:xfrm>
              <a:off x="2928926" y="13106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Provides Services</a:t>
              </a:r>
            </a:p>
          </p:txBody>
        </p:sp>
        <p:sp>
          <p:nvSpPr>
            <p:cNvPr id="43" name="Trapezoid 42"/>
            <p:cNvSpPr/>
            <p:nvPr/>
          </p:nvSpPr>
          <p:spPr>
            <a:xfrm>
              <a:off x="3071802" y="48825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000" dirty="0" smtClean="0"/>
                <a:t>Depends on</a:t>
              </a:r>
              <a:br>
                <a:rPr lang="en-US" sz="2000" dirty="0" smtClean="0"/>
              </a:br>
              <a:r>
                <a:rPr lang="en-US" sz="2000" dirty="0" smtClean="0"/>
                <a:t>Service References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9288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5984" y="464344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Lazy Activation (Delayed Component)</a:t>
            </a:r>
          </a:p>
          <a:p>
            <a:pPr lvl="1"/>
            <a:r>
              <a:rPr lang="en-US" noProof="0" dirty="0" smtClean="0"/>
              <a:t>All dependencies must be resolved</a:t>
            </a:r>
          </a:p>
          <a:p>
            <a:pPr lvl="1"/>
            <a:r>
              <a:rPr lang="en-US" noProof="0" dirty="0" smtClean="0"/>
              <a:t>On first request of the service interface the component is activated</a:t>
            </a:r>
          </a:p>
          <a:p>
            <a:pPr lvl="1"/>
            <a:r>
              <a:rPr lang="en-US" noProof="0" dirty="0" smtClean="0"/>
              <a:t>This is the </a:t>
            </a:r>
            <a:r>
              <a:rPr lang="en-US" noProof="0" dirty="0" smtClean="0"/>
              <a:t>default behavior </a:t>
            </a:r>
            <a:r>
              <a:rPr lang="en-US" dirty="0" smtClean="0"/>
              <a:t>for components providing services</a:t>
            </a:r>
          </a:p>
          <a:p>
            <a:r>
              <a:rPr lang="en-US" noProof="0" dirty="0" smtClean="0"/>
              <a:t>Eager Activation (Immediate Component):</a:t>
            </a:r>
          </a:p>
          <a:p>
            <a:pPr lvl="1"/>
            <a:r>
              <a:rPr lang="en-US" noProof="0" dirty="0" smtClean="0"/>
              <a:t>As all dependencies can be resolved the component is created</a:t>
            </a:r>
          </a:p>
          <a:p>
            <a:pPr lvl="1"/>
            <a:r>
              <a:rPr lang="en-US" noProof="0" dirty="0" smtClean="0"/>
              <a:t>This is expressed in XML by the component attribute </a:t>
            </a: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immediate="true"</a:t>
            </a:r>
          </a:p>
          <a:p>
            <a:pPr lvl="1"/>
            <a:r>
              <a:rPr lang="en-US" noProof="0" dirty="0" smtClean="0"/>
              <a:t>This should be used only if there is a good reason for!</a:t>
            </a:r>
          </a:p>
          <a:p>
            <a:pPr lvl="1"/>
            <a:r>
              <a:rPr lang="en-US" dirty="0" smtClean="0"/>
              <a:t>All components not providing services must be immediate components!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39750" y="1125538"/>
          <a:ext cx="8064500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(1)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Demo</a:t>
            </a:r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Component Instance class needs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default constructor</a:t>
            </a:r>
          </a:p>
          <a:p>
            <a:r>
              <a:rPr lang="en-US" i="1" noProof="0" dirty="0" smtClean="0"/>
              <a:t>activate() </a:t>
            </a:r>
            <a:r>
              <a:rPr lang="en-US" noProof="0" dirty="0" smtClean="0"/>
              <a:t>and </a:t>
            </a:r>
            <a:r>
              <a:rPr lang="en-US" i="1" noProof="0" dirty="0" smtClean="0"/>
              <a:t>deactivate() </a:t>
            </a:r>
            <a:r>
              <a:rPr lang="en-US" noProof="0" dirty="0" smtClean="0"/>
              <a:t>may be supplied</a:t>
            </a:r>
          </a:p>
          <a:p>
            <a:pPr lvl="1"/>
            <a:r>
              <a:rPr lang="en-US" noProof="0" dirty="0" smtClean="0"/>
              <a:t>Methods are found by reflection</a:t>
            </a:r>
          </a:p>
          <a:p>
            <a:pPr lvl="1"/>
            <a:r>
              <a:rPr lang="en-US" dirty="0" smtClean="0"/>
              <a:t>May also be defined in super classes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(2)</a:t>
            </a:r>
            <a:endParaRPr lang="en-US" noProof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428" y="2911702"/>
            <a:ext cx="7173145" cy="731612"/>
          </a:xfrm>
          <a:prstGeom prst="rect">
            <a:avLst/>
          </a:prstGeom>
          <a:solidFill>
            <a:schemeClr val="bg1"/>
          </a:solidFill>
          <a:ln w="9525" algn="ctr">
            <a:noFill/>
            <a:prstDash val="lg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activate(ComponentContext context)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deactivate(ComponentContext context)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&lt;component&gt;.xml </a:t>
            </a:r>
            <a:r>
              <a:rPr lang="en-US" noProof="0" dirty="0" smtClean="0"/>
              <a:t>file</a:t>
            </a:r>
          </a:p>
          <a:p>
            <a:pPr lvl="1"/>
            <a:r>
              <a:rPr lang="en-US" noProof="0" dirty="0" smtClean="0"/>
              <a:t>Has to be placed in a directory OSGI-INF</a:t>
            </a:r>
          </a:p>
          <a:p>
            <a:pPr lvl="1"/>
            <a:r>
              <a:rPr lang="en-US" noProof="0" dirty="0" smtClean="0"/>
              <a:t>Contains the XML code</a:t>
            </a:r>
            <a:br>
              <a:rPr lang="en-US" noProof="0" dirty="0" smtClean="0"/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 name="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&lt;implementation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class="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"/&gt;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&lt;/component&gt;</a:t>
            </a:r>
          </a:p>
          <a:p>
            <a:pPr lvl="1"/>
            <a:r>
              <a:rPr lang="en-US" noProof="0" dirty="0" smtClean="0"/>
              <a:t>Optional component attributes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immediate</a:t>
            </a:r>
            <a:r>
              <a:rPr lang="en-US" noProof="0" dirty="0" smtClean="0"/>
              <a:t>: if set true, the component is activated eagerly</a:t>
            </a:r>
          </a:p>
          <a:p>
            <a:pPr lvl="1"/>
            <a:r>
              <a:rPr lang="en-US" noProof="0" dirty="0" smtClean="0"/>
              <a:t>Optional tags (see next slides)</a:t>
            </a:r>
          </a:p>
          <a:p>
            <a:pPr lvl="2"/>
            <a:r>
              <a:rPr lang="en-US" noProof="0" dirty="0" smtClean="0"/>
              <a:t>service</a:t>
            </a:r>
          </a:p>
          <a:p>
            <a:pPr lvl="2"/>
            <a:r>
              <a:rPr lang="en-US" noProof="0" dirty="0" smtClean="0"/>
              <a:t>re</a:t>
            </a:r>
            <a:r>
              <a:rPr lang="en-US" noProof="0" dirty="0" smtClean="0"/>
              <a:t>ference</a:t>
            </a:r>
            <a:endParaRPr lang="en-US" noProof="0" dirty="0" smtClean="0"/>
          </a:p>
          <a:p>
            <a:r>
              <a:rPr lang="en-US" dirty="0" smtClean="0"/>
              <a:t>Components need the bundle manifest header Service-Component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Service-Component: OSGI-INF/&lt;component&gt;.xml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a DS 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Specify the interface the component implements as a service, e.g.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interface=      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 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&lt;/service&gt;</a:t>
            </a:r>
          </a:p>
          <a:p>
            <a:pPr lvl="1"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r>
              <a:rPr lang="en-US" noProof="0" dirty="0" smtClean="0"/>
              <a:t>Also properties can be defined declaratively, e.g.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&lt;property name=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"action.name" 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     type=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"String" value="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SavePersonAction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spcBef>
                <a:spcPts val="600"/>
              </a:spcBef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The</a:t>
            </a:r>
            <a:r>
              <a:rPr lang="en-US" noProof="0" dirty="0" smtClean="0"/>
              <a:t> </a:t>
            </a:r>
            <a:r>
              <a:rPr lang="en-US" noProof="0" dirty="0" smtClean="0"/>
              <a:t>defined </a:t>
            </a:r>
            <a:r>
              <a:rPr lang="en-US" noProof="0" dirty="0" smtClean="0"/>
              <a:t>service </a:t>
            </a:r>
            <a:r>
              <a:rPr lang="en-US" noProof="0" dirty="0" smtClean="0"/>
              <a:t>will have the component’s </a:t>
            </a:r>
            <a:r>
              <a:rPr lang="en-US" noProof="0" dirty="0" smtClean="0"/>
              <a:t>properties</a:t>
            </a:r>
            <a:endParaRPr lang="en-US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and Properties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uses dependency injection for references to other services</a:t>
            </a:r>
          </a:p>
          <a:p>
            <a:r>
              <a:rPr lang="en-US" noProof="0" dirty="0" smtClean="0"/>
              <a:t>The SCR resolves all the references automatically</a:t>
            </a:r>
          </a:p>
          <a:p>
            <a:pPr lvl="1"/>
            <a:r>
              <a:rPr lang="en-US" noProof="0" dirty="0" smtClean="0"/>
              <a:t>Only, if all references with respect to the cardinality (see next slide) can be resolved, the component will be activated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“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/&gt;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References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Cardinality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34</a:t>
            </a:fld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/>
        </p:nvGraphicFramePr>
        <p:xfrm>
          <a:off x="539750" y="1285860"/>
          <a:ext cx="8064500" cy="2061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2158"/>
                <a:gridCol w="53623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Cardinality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optional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1..1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mandatory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optional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mandatory</a:t>
                      </a: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1472" y="3571876"/>
            <a:ext cx="80010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</a:p>
          <a:p>
            <a:pPr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&lt;reference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On (un)binding a referenced service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(un)bind method </a:t>
            </a:r>
            <a:r>
              <a:rPr lang="en-US" noProof="0" dirty="0" smtClean="0"/>
              <a:t>is called</a:t>
            </a:r>
          </a:p>
          <a:p>
            <a:r>
              <a:rPr lang="en-US" noProof="0" dirty="0" smtClean="0"/>
              <a:t>Methods are found by reflection</a:t>
            </a:r>
          </a:p>
          <a:p>
            <a:r>
              <a:rPr lang="en-US" noProof="0" dirty="0" smtClean="0"/>
              <a:t>Method names are specified in XML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…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/&gt;</a:t>
            </a:r>
          </a:p>
          <a:p>
            <a:r>
              <a:rPr lang="en-US" dirty="0" smtClean="0"/>
              <a:t>Parameters for bind/unbind method may be the service type or a </a:t>
            </a:r>
            <a:r>
              <a:rPr lang="en-US" dirty="0" err="1" smtClean="0"/>
              <a:t>ServiceReference</a:t>
            </a:r>
            <a:r>
              <a:rPr lang="en-US" dirty="0" smtClean="0"/>
              <a:t>, e.g.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synchronized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setPersonManager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Accessing Services – Event Strategy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How does unbinding of target services influence the life </a:t>
            </a:r>
            <a:r>
              <a:rPr lang="en-US" dirty="0" smtClean="0"/>
              <a:t>c</a:t>
            </a:r>
            <a:r>
              <a:rPr lang="en-US" noProof="0" dirty="0" err="1" smtClean="0"/>
              <a:t>ycle</a:t>
            </a:r>
            <a:r>
              <a:rPr lang="en-US" noProof="0" dirty="0" smtClean="0"/>
              <a:t>?</a:t>
            </a:r>
          </a:p>
          <a:p>
            <a:r>
              <a:rPr lang="en-US" noProof="0" dirty="0" smtClean="0"/>
              <a:t>Static policy:</a:t>
            </a:r>
          </a:p>
          <a:p>
            <a:pPr lvl="1"/>
            <a:r>
              <a:rPr lang="en-US" noProof="0" dirty="0" smtClean="0"/>
              <a:t>Service Component is deactivated and ...</a:t>
            </a:r>
          </a:p>
          <a:p>
            <a:pPr lvl="1"/>
            <a:r>
              <a:rPr lang="en-US" noProof="0" dirty="0" smtClean="0"/>
              <a:t>... activated again if other service(s) available</a:t>
            </a:r>
          </a:p>
          <a:p>
            <a:r>
              <a:rPr lang="en-US" noProof="0" dirty="0" smtClean="0"/>
              <a:t>Dynamic policy:</a:t>
            </a:r>
          </a:p>
          <a:p>
            <a:pPr lvl="1"/>
            <a:r>
              <a:rPr lang="en-US" noProof="0" dirty="0" smtClean="0"/>
              <a:t>Life cycle is not affected, as long as references are satisfied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…</a:t>
            </a:r>
            <a:endParaRPr lang="en-US" sz="18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Policy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components,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SCR takes care of life cycle management and dependency resolution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Dependency injection only works for other services, not for POJOs or DS components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cannot be declared mandatory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/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Context: Lightweight container</a:t>
            </a:r>
          </a:p>
          <a:p>
            <a:r>
              <a:rPr lang="en-US" dirty="0" smtClean="0"/>
              <a:t>Beans: Non-invasive programming model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pic>
        <p:nvPicPr>
          <p:cNvPr id="7" name="Grafik 6" descr="Spring Application Context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2465" y="3071810"/>
            <a:ext cx="3179070" cy="245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The PM Demo project home page is:</a:t>
            </a:r>
            <a:br>
              <a:rPr lang="en-US" noProof="0" dirty="0" smtClean="0"/>
            </a:br>
            <a:r>
              <a:rPr lang="en-US" noProof="0" dirty="0" smtClean="0">
                <a:hlinkClick r:id="rId2"/>
              </a:rPr>
              <a:t>http://max-server.myftp.org/trac/pm</a:t>
            </a:r>
            <a:endParaRPr lang="en-US" noProof="0" dirty="0" smtClean="0"/>
          </a:p>
          <a:p>
            <a:r>
              <a:rPr lang="en-US" noProof="0" dirty="0" smtClean="0"/>
              <a:t>There you find</a:t>
            </a:r>
          </a:p>
          <a:p>
            <a:pPr lvl="1"/>
            <a:r>
              <a:rPr lang="en-US" noProof="0" dirty="0" smtClean="0"/>
              <a:t>Wiki with some documentation</a:t>
            </a:r>
          </a:p>
          <a:p>
            <a:pPr lvl="1"/>
            <a:r>
              <a:rPr lang="en-US" noProof="0" dirty="0" smtClean="0"/>
              <a:t>Anonymous Subversion access</a:t>
            </a:r>
          </a:p>
          <a:p>
            <a:pPr lvl="1"/>
            <a:r>
              <a:rPr lang="en-US" noProof="0" dirty="0" err="1" smtClean="0"/>
              <a:t>Trac</a:t>
            </a:r>
            <a:r>
              <a:rPr lang="en-US" noProof="0" dirty="0" smtClean="0"/>
              <a:t> issue tracking</a:t>
            </a:r>
          </a:p>
          <a:p>
            <a:r>
              <a:rPr lang="en-US" noProof="0" dirty="0" smtClean="0"/>
              <a:t>Licenses</a:t>
            </a:r>
          </a:p>
          <a:p>
            <a:pPr lvl="1"/>
            <a:r>
              <a:rPr lang="en-US" noProof="0" dirty="0" smtClean="0"/>
              <a:t>All PM project sources are licensed under </a:t>
            </a:r>
            <a:r>
              <a:rPr lang="en-US" noProof="0" dirty="0" smtClean="0">
                <a:hlinkClick r:id="rId3"/>
              </a:rPr>
              <a:t>EPL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4"/>
              </a:rPr>
              <a:t>Swing Application Framework</a:t>
            </a:r>
            <a:r>
              <a:rPr lang="en-US" noProof="0" dirty="0" smtClean="0"/>
              <a:t> (JSR 296) implementation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6"/>
              </a:rPr>
              <a:t>Swing Worker</a:t>
            </a:r>
            <a:r>
              <a:rPr lang="en-US" noProof="0" dirty="0" smtClean="0"/>
              <a:t>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/>
              <a:t>The nice icons from </a:t>
            </a:r>
            <a:r>
              <a:rPr lang="en-US" noProof="0" dirty="0" err="1" smtClean="0">
                <a:hlinkClick r:id="rId7"/>
              </a:rPr>
              <a:t>FamFamFam</a:t>
            </a:r>
            <a:r>
              <a:rPr lang="en-US" noProof="0" dirty="0" smtClean="0"/>
              <a:t> are licensed under the </a:t>
            </a:r>
            <a:r>
              <a:rPr lang="en-US" noProof="0" dirty="0" smtClean="0">
                <a:hlinkClick r:id="rId8"/>
              </a:rPr>
              <a:t>Creative Commons Attribution 2.5 License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noProof="0" dirty="0" smtClean="0"/>
              <a:t>the Demo?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DM?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0100" y="1997839"/>
            <a:ext cx="71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Spring Dynamic Modules focuses 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integrating Spring Framework powerful, non-invasive programming model </a:t>
            </a:r>
            <a:r>
              <a:rPr lang="en-US" sz="2000" dirty="0" smtClean="0"/>
              <a:t>and concepts with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dynamics and modularity of OSGi platform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It allows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transparent exporting and importing of OSGi services</a:t>
            </a:r>
            <a:r>
              <a:rPr lang="en-US" sz="2000" dirty="0" smtClean="0"/>
              <a:t>, life cycle management and control.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(Spring DM Ref. Guide, 1.0)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 at a Glance</a:t>
            </a:r>
            <a:endParaRPr lang="en-US" dirty="0"/>
          </a:p>
        </p:txBody>
      </p:sp>
      <p:pic>
        <p:nvPicPr>
          <p:cNvPr id="6" name="Inhaltsplatzhalter 5" descr="Spring DM 300d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168" y="1303365"/>
            <a:ext cx="7851664" cy="46116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Spring DM Extender 300d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5665" y="1484372"/>
            <a:ext cx="6772670" cy="388925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Extender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Spring-Context Manifest Header</a:t>
            </a:r>
            <a:endParaRPr lang="en-US" dirty="0"/>
          </a:p>
        </p:txBody>
      </p:sp>
      <p:pic>
        <p:nvPicPr>
          <p:cNvPr id="6" name="Grafik 5" descr="Spring-Context Syntax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973" y="1123183"/>
            <a:ext cx="6416053" cy="461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 Creation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44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381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Directive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Effect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create-asynchronously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 </a:t>
                      </a:r>
                      <a:r>
                        <a:rPr lang="en-US" sz="2000" baseline="0" dirty="0" smtClean="0"/>
                        <a:t>asynchronously as to OSGi thread?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Default</a:t>
                      </a:r>
                      <a:r>
                        <a:rPr lang="en-US" sz="2000" baseline="0" dirty="0" smtClean="0"/>
                        <a:t> is </a:t>
                      </a:r>
                      <a:r>
                        <a:rPr lang="en-US" sz="2000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wait-for-dependencies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Wait for mandatory dependencies?</a:t>
                      </a:r>
                    </a:p>
                    <a:p>
                      <a:r>
                        <a:rPr lang="en-US" sz="2000" dirty="0" smtClean="0"/>
                        <a:t>Default is </a:t>
                      </a:r>
                      <a:r>
                        <a:rPr lang="en-US" sz="2000" i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timeout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in seconds</a:t>
                      </a:r>
                      <a:r>
                        <a:rPr lang="en-US" sz="2000" baseline="0" dirty="0" smtClean="0"/>
                        <a:t> to wait for mandatory dependencies before failing.</a:t>
                      </a:r>
                    </a:p>
                    <a:p>
                      <a:r>
                        <a:rPr lang="en-US" sz="2000" baseline="0" dirty="0" smtClean="0"/>
                        <a:t>Default is 300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publish-context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Publish</a:t>
                      </a:r>
                      <a:r>
                        <a:rPr lang="en-US" sz="2000" baseline="0" dirty="0" smtClean="0"/>
                        <a:t> the Application Context as OSGi service?</a:t>
                      </a:r>
                    </a:p>
                    <a:p>
                      <a:r>
                        <a:rPr lang="en-US" sz="2000" baseline="0" dirty="0" smtClean="0"/>
                        <a:t>Default is </a:t>
                      </a:r>
                      <a:r>
                        <a:rPr lang="en-US" sz="2000" i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Beans as OSGi Services (1)</a:t>
            </a:r>
            <a:endParaRPr lang="en-US" dirty="0"/>
          </a:p>
        </p:txBody>
      </p:sp>
      <p:pic>
        <p:nvPicPr>
          <p:cNvPr id="5" name="Grafik 4" descr="Spring DM - Exporting Services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567" y="1071546"/>
            <a:ext cx="5324867" cy="317907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99673" y="4857760"/>
            <a:ext cx="5144655" cy="371513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 algn="ctr">
              <a:spcBef>
                <a:spcPct val="0"/>
              </a:spcBef>
            </a:pP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 New" pitchFamily="49" charset="0"/>
              </a:rPr>
              <a:t>service </a:t>
            </a:r>
            <a:r>
              <a:rPr lang="en-US" b="1" dirty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00808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Beans as OSGi Services (2)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46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service</a:t>
                      </a:r>
                      <a:r>
                        <a:rPr lang="en-US" sz="2000" dirty="0" smtClean="0"/>
                        <a:t> 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ref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baseline="0" dirty="0" smtClean="0">
                          <a:solidFill>
                            <a:schemeClr val="dk1"/>
                          </a:solidFill>
                        </a:rPr>
                        <a:t>Bean to be exported as OSGi service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interface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FQCN of service interface.</a:t>
                      </a:r>
                    </a:p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Alternatives: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auto-export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sub-element</a:t>
                      </a:r>
                      <a:endParaRPr lang="en-US" sz="2000" i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auto-export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Automatically</a:t>
                      </a:r>
                      <a:r>
                        <a:rPr lang="en-US" sz="2000" baseline="0" dirty="0" smtClean="0"/>
                        <a:t> manage service interfaces.</a:t>
                      </a:r>
                    </a:p>
                    <a:p>
                      <a:r>
                        <a:rPr lang="en-US" sz="2000" i="1" baseline="0" dirty="0" smtClean="0"/>
                        <a:t>disabled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interfaces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i="1" baseline="0" dirty="0" smtClean="0"/>
                        <a:t>class-hierarchy</a:t>
                      </a:r>
                      <a:r>
                        <a:rPr lang="en-US" sz="2000" baseline="0" dirty="0" smtClean="0"/>
                        <a:t>, </a:t>
                      </a:r>
                      <a:br>
                        <a:rPr lang="en-US" sz="2000" baseline="0" dirty="0" smtClean="0"/>
                      </a:br>
                      <a:r>
                        <a:rPr lang="en-US" sz="2000" i="1" baseline="0" dirty="0" smtClean="0"/>
                        <a:t>all-classes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ranking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property </a:t>
                      </a:r>
                      <a:r>
                        <a:rPr lang="en-US" sz="20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service.ranking</a:t>
                      </a:r>
                      <a:endParaRPr lang="en-US" sz="20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Beans as OSGi Services (1)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8949" y="4643446"/>
            <a:ext cx="7626103" cy="925511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 algn="ctr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&lt;reference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cardinality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36525" indent="-136525" algn="ctr">
              <a:spcBef>
                <a:spcPct val="0"/>
              </a:spcBef>
            </a:pP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136525" indent="-136525" algn="ctr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8080"/>
                </a:solidFill>
                <a:latin typeface="Courier New" pitchFamily="49" charset="0"/>
              </a:rPr>
              <a:t>set|list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cardinality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</p:txBody>
      </p:sp>
      <p:pic>
        <p:nvPicPr>
          <p:cNvPr id="6" name="Grafik 5" descr="Spring DM - Importing Services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70" y="1071546"/>
            <a:ext cx="5337059" cy="317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Beans as OSGi Services (2)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48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id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baseline="0" dirty="0" smtClean="0">
                          <a:solidFill>
                            <a:schemeClr val="dk1"/>
                          </a:solidFill>
                        </a:rPr>
                        <a:t>Name of bean for referenced OSGi service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interface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FQCN of service interface.</a:t>
                      </a:r>
                    </a:p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Alternative: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sub-element</a:t>
                      </a:r>
                      <a:endParaRPr lang="en-US" sz="2000" i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filter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OSGi filter expression to constrain service look-up 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cardinality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0..1, 1..1</a:t>
                      </a:r>
                    </a:p>
                    <a:p>
                      <a:r>
                        <a:rPr lang="en-US" sz="20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set|list</a:t>
                      </a:r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0..N, 1..N</a:t>
                      </a:r>
                      <a:endParaRPr lang="en-US" sz="20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sz="2000" i="1" dirty="0" err="1" smtClean="0"/>
              <a:t>ServiceUnavailableException</a:t>
            </a:r>
            <a:r>
              <a:rPr lang="en-US" sz="2000" dirty="0" smtClean="0"/>
              <a:t> for invocations on stale references</a:t>
            </a:r>
            <a:endParaRPr lang="en-US" sz="2000" i="1" dirty="0" smtClean="0"/>
          </a:p>
          <a:p>
            <a:r>
              <a:rPr lang="en-US" dirty="0" smtClean="0"/>
              <a:t>Unary references (</a:t>
            </a:r>
            <a:r>
              <a:rPr lang="en-US" i="1" dirty="0" smtClean="0"/>
              <a:t>reference</a:t>
            </a:r>
            <a:r>
              <a:rPr lang="en-US" dirty="0" smtClean="0"/>
              <a:t>) are dynamic-aware</a:t>
            </a:r>
          </a:p>
          <a:p>
            <a:pPr lvl="1"/>
            <a:r>
              <a:rPr lang="en-US" dirty="0" smtClean="0"/>
              <a:t>Re-binding with matching service when bound service goes away</a:t>
            </a:r>
          </a:p>
          <a:p>
            <a:r>
              <a:rPr lang="en-US" dirty="0" smtClean="0"/>
              <a:t>Multiple references (</a:t>
            </a:r>
            <a:r>
              <a:rPr lang="en-US" i="1" dirty="0" err="1" smtClean="0"/>
              <a:t>set|list</a:t>
            </a:r>
            <a:r>
              <a:rPr lang="en-US" dirty="0" smtClean="0"/>
              <a:t>) are dynamic-aware</a:t>
            </a:r>
          </a:p>
          <a:p>
            <a:pPr lvl="1"/>
            <a:r>
              <a:rPr lang="en-US" i="1" dirty="0" smtClean="0"/>
              <a:t>Collection</a:t>
            </a:r>
            <a:r>
              <a:rPr lang="en-US" dirty="0" smtClean="0"/>
              <a:t>s and </a:t>
            </a:r>
            <a:r>
              <a:rPr lang="en-US" i="1" dirty="0" err="1" smtClean="0"/>
              <a:t>Iterator</a:t>
            </a:r>
            <a:r>
              <a:rPr lang="en-US" dirty="0" err="1" smtClean="0"/>
              <a:t>s</a:t>
            </a:r>
            <a:r>
              <a:rPr lang="en-US" dirty="0" smtClean="0"/>
              <a:t> always up-to-date with service registry</a:t>
            </a:r>
          </a:p>
          <a:p>
            <a:endParaRPr lang="en-US" dirty="0" smtClean="0"/>
          </a:p>
          <a:p>
            <a:r>
              <a:rPr lang="en-US" dirty="0" smtClean="0"/>
              <a:t>Services with unsatisfied references are unregistered …</a:t>
            </a:r>
          </a:p>
          <a:p>
            <a:r>
              <a:rPr lang="en-US" dirty="0" smtClean="0"/>
              <a:t>… and re-registered when satisfied again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about Service Dynamics?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 Service Events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65736" y="4929198"/>
            <a:ext cx="7212529" cy="1202510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&lt;reference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&lt;listener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bind-method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unbind-method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 </a:t>
            </a: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  &lt;</a:t>
            </a:r>
            <a:r>
              <a:rPr lang="en-US" b="1" dirty="0" err="1" smtClean="0">
                <a:solidFill>
                  <a:srgbClr val="008080"/>
                </a:solidFill>
                <a:latin typeface="Courier New" pitchFamily="49" charset="0"/>
              </a:rPr>
              <a:t>beans:bean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/&gt; </a:t>
            </a: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  ...</a:t>
            </a:r>
          </a:p>
        </p:txBody>
      </p:sp>
      <p:pic>
        <p:nvPicPr>
          <p:cNvPr id="6" name="Grafik 5" descr="Spring DM - Listening Binding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70" y="1071546"/>
            <a:ext cx="5337059" cy="3889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noProof="0" dirty="0" smtClean="0"/>
              <a:t>To run Spring DM the following additional bundles are needed: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spring-osgi-core-1.1.2.jar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spring-osgi-extender-1.1.2.jar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spring-osgi-io-1.1.2.jar</a:t>
            </a:r>
          </a:p>
          <a:p>
            <a:r>
              <a:rPr lang="en-US" dirty="0" smtClean="0"/>
              <a:t>com.springsource.org.aopalliance-1.0.0.jar</a:t>
            </a:r>
          </a:p>
          <a:p>
            <a:r>
              <a:rPr lang="en-US" dirty="0" smtClean="0"/>
              <a:t>spring-aop-2.5.5.jar</a:t>
            </a:r>
          </a:p>
          <a:p>
            <a:r>
              <a:rPr lang="en-US" dirty="0" smtClean="0"/>
              <a:t>spring-beans-2.5.5.jar</a:t>
            </a:r>
          </a:p>
          <a:p>
            <a:r>
              <a:rPr lang="en-US" dirty="0" smtClean="0"/>
              <a:t>spring-context-2.5.5.jar</a:t>
            </a:r>
          </a:p>
          <a:p>
            <a:r>
              <a:rPr lang="en-US" dirty="0" smtClean="0"/>
              <a:t>spring-core-2.5.5.jar</a:t>
            </a:r>
          </a:p>
          <a:p>
            <a:r>
              <a:rPr lang="en-US" i="1" dirty="0" smtClean="0"/>
              <a:t>com.springsource.slf4j.api-1.5.0.jar</a:t>
            </a:r>
          </a:p>
          <a:p>
            <a:r>
              <a:rPr lang="en-US" i="1" dirty="0" smtClean="0"/>
              <a:t>com.springsource.slf4j.log4j-1.5.0.jar</a:t>
            </a:r>
          </a:p>
          <a:p>
            <a:r>
              <a:rPr lang="en-US" i="1" dirty="0" smtClean="0"/>
              <a:t>com.springsource.slf4j.org.apache.commons.logging-1.5.0.jar</a:t>
            </a:r>
          </a:p>
          <a:p>
            <a:r>
              <a:rPr lang="en-US" i="1" dirty="0" smtClean="0"/>
              <a:t>log4j.osgi-1.2.15-SNAPSHOT.jar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Needed OSGi Bundles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Spring beans, </a:t>
            </a:r>
            <a:r>
              <a:rPr lang="en-US" dirty="0" err="1" smtClean="0"/>
              <a:t>OSGi</a:t>
            </a:r>
            <a:r>
              <a:rPr lang="en-US" dirty="0" smtClean="0"/>
              <a:t>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Spring DM takes care of life cycle management and dependency resolution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powerful Dependency Injection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also cannot be declared mandatory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/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Benefits of Both DS &amp; DM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489176" y="714356"/>
          <a:ext cx="828680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DS versus DM</a:t>
            </a:r>
            <a:endParaRPr lang="en-US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0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14866"/>
                <a:gridCol w="1643074"/>
                <a:gridCol w="197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OSGi</a:t>
                      </a:r>
                      <a:r>
                        <a:rPr lang="en-US" dirty="0" smtClean="0"/>
                        <a:t>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DM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Reducing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 service activation/creation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 (??)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with procedural OSGi service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Injection of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Dependency Injection of POJOs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Current tooling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to use either DS or DM rather than manually programming all the service infrastructure and life cycles</a:t>
            </a:r>
          </a:p>
          <a:p>
            <a:r>
              <a:rPr lang="en-US" dirty="0" smtClean="0"/>
              <a:t>If the capabilities of DM are ok with you, use DM</a:t>
            </a:r>
          </a:p>
          <a:p>
            <a:r>
              <a:rPr lang="en-US" dirty="0" smtClean="0"/>
              <a:t>If you need DI or want to use Spring anyway, use Spring DM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 &amp; Recommendation</a:t>
            </a:r>
            <a:endParaRPr lang="en-US" noProof="0" dirty="0"/>
          </a:p>
        </p:txBody>
      </p:sp>
      <p:pic>
        <p:nvPicPr>
          <p:cNvPr id="5124" name="Picture 4" descr="C:\Users\toedter_k\AppData\Local\Microsoft\Windows\Temporary Internet Files\Content.IE5\0VM0MSQC\MCj04377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913" y="3313375"/>
            <a:ext cx="2493971" cy="20444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>
                <a:hlinkClick r:id="rId2"/>
              </a:rPr>
              <a:t>OSGi Alliance Specifications</a:t>
            </a:r>
            <a:r>
              <a:rPr lang="en-US" noProof="0" smtClean="0"/>
              <a:t>: Service Compendium,</a:t>
            </a:r>
            <a:br>
              <a:rPr lang="en-US" noProof="0" smtClean="0"/>
            </a:br>
            <a:r>
              <a:rPr lang="en-US" noProof="0" smtClean="0"/>
              <a:t>	112 Declarative Services Specification</a:t>
            </a:r>
          </a:p>
          <a:p>
            <a:pPr lvl="1"/>
            <a:r>
              <a:rPr lang="en-US" noProof="0" smtClean="0"/>
              <a:t>Component Description schema detailed</a:t>
            </a:r>
          </a:p>
          <a:p>
            <a:pPr lvl="1"/>
            <a:r>
              <a:rPr lang="en-US" noProof="0" smtClean="0"/>
              <a:t>Enabling Service Components</a:t>
            </a:r>
          </a:p>
          <a:p>
            <a:pPr lvl="1"/>
            <a:r>
              <a:rPr lang="en-US" noProof="0" smtClean="0"/>
              <a:t>Factory Components</a:t>
            </a:r>
          </a:p>
          <a:p>
            <a:r>
              <a:rPr lang="en-US" noProof="0" smtClean="0">
                <a:hlinkClick r:id="rId3"/>
              </a:rPr>
              <a:t>Spring Dynamic Modules</a:t>
            </a:r>
            <a:endParaRPr lang="en-US" noProof="0" smtClean="0"/>
          </a:p>
          <a:p>
            <a:r>
              <a:rPr lang="en-US" noProof="0" smtClean="0"/>
              <a:t>Other Service Component models</a:t>
            </a:r>
          </a:p>
          <a:p>
            <a:pPr lvl="1"/>
            <a:r>
              <a:rPr lang="en-US" noProof="0" smtClean="0">
                <a:hlinkClick r:id="rId4"/>
              </a:rPr>
              <a:t>Apache Felix iPOJO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Further Information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99351-08E2-47DE-88F0-029C596DB2D2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OSGi is Service-Oriented!</a:t>
            </a:r>
            <a:endParaRPr lang="en-US" noProof="0"/>
          </a:p>
        </p:txBody>
      </p:sp>
      <p:pic>
        <p:nvPicPr>
          <p:cNvPr id="1030" name="Picture 6" descr="C:\Users\toedter_k\AppData\Local\Microsoft\Windows\Temporary Internet Files\Content.IE5\TDYPK2D0\MPj04088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857232"/>
            <a:ext cx="5143536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7" name="Gerade Verbindung 6"/>
          <p:cNvCxnSpPr>
            <a:stCxn id="16" idx="3"/>
          </p:cNvCxnSpPr>
          <p:nvPr/>
        </p:nvCxnSpPr>
        <p:spPr>
          <a:xfrm>
            <a:off x="3478639" y="3714752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550209" y="4500570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</p:cNvCxnSpPr>
          <p:nvPr/>
        </p:nvCxnSpPr>
        <p:spPr>
          <a:xfrm rot="16200000" flipV="1">
            <a:off x="4400836" y="3810022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478375" y="3286124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4300176" y="1357298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Registry</a:t>
            </a:r>
          </a:p>
        </p:txBody>
      </p:sp>
      <p:cxnSp>
        <p:nvCxnSpPr>
          <p:cNvPr id="24" name="Gerade Verbindung 24"/>
          <p:cNvCxnSpPr>
            <a:stCxn id="17" idx="2"/>
            <a:endCxn id="19" idx="0"/>
          </p:cNvCxnSpPr>
          <p:nvPr/>
        </p:nvCxnSpPr>
        <p:spPr>
          <a:xfrm rot="10800000" flipV="1">
            <a:off x="2478508" y="1964520"/>
            <a:ext cx="1821669" cy="153591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07003" y="22859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register &gt;&gt;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78441" y="3500438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sp>
        <p:nvSpPr>
          <p:cNvPr id="20" name="Ellipse 19"/>
          <p:cNvSpPr/>
          <p:nvPr/>
        </p:nvSpPr>
        <p:spPr>
          <a:xfrm>
            <a:off x="3978705" y="3500438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1" name="Gerade Verbindung 24"/>
          <p:cNvCxnSpPr>
            <a:stCxn id="20" idx="4"/>
            <a:endCxn id="19" idx="2"/>
          </p:cNvCxnSpPr>
          <p:nvPr/>
        </p:nvCxnSpPr>
        <p:spPr>
          <a:xfrm rot="5400000">
            <a:off x="3335763" y="3071810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7069" y="434555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sp>
        <p:nvSpPr>
          <p:cNvPr id="30" name="Gefaltete Ecke 29"/>
          <p:cNvSpPr/>
          <p:nvPr/>
        </p:nvSpPr>
        <p:spPr>
          <a:xfrm>
            <a:off x="5907531" y="4500570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31" name="Gerade Verbindung 30"/>
          <p:cNvCxnSpPr>
            <a:stCxn id="10" idx="0"/>
          </p:cNvCxnSpPr>
          <p:nvPr/>
        </p:nvCxnSpPr>
        <p:spPr>
          <a:xfrm rot="16200000" flipV="1">
            <a:off x="3392037" y="2801223"/>
            <a:ext cx="2286015" cy="111268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30" idx="0"/>
          </p:cNvCxnSpPr>
          <p:nvPr/>
        </p:nvCxnSpPr>
        <p:spPr>
          <a:xfrm rot="16200000" flipV="1">
            <a:off x="4109170" y="2084090"/>
            <a:ext cx="2286015" cy="254694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is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POJO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registered under one </a:t>
            </a:r>
            <a:r>
              <a:rPr lang="en-US" noProof="0" dirty="0" err="1" smtClean="0"/>
              <a:t>ore</a:t>
            </a:r>
            <a:r>
              <a:rPr lang="en-US" noProof="0" dirty="0" smtClean="0"/>
              <a:t>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nterface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names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and optional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properties</a:t>
            </a:r>
            <a:endParaRPr lang="en-US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107257" y="3571876"/>
            <a:ext cx="6929486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(String[],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3500430" y="3786190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7" name="Gerade Verbindung 6"/>
          <p:cNvCxnSpPr>
            <a:stCxn id="16" idx="3"/>
            <a:endCxn id="6" idx="2"/>
          </p:cNvCxnSpPr>
          <p:nvPr/>
        </p:nvCxnSpPr>
        <p:spPr>
          <a:xfrm>
            <a:off x="3000364" y="4000504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071934" y="4786322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  <a:endCxn id="6" idx="5"/>
          </p:cNvCxnSpPr>
          <p:nvPr/>
        </p:nvCxnSpPr>
        <p:spPr>
          <a:xfrm rot="16200000" flipV="1">
            <a:off x="3922561" y="4095774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000100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3821901" y="1643050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Registry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143636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8" name="Gerade Verbindung 24"/>
          <p:cNvCxnSpPr>
            <a:stCxn id="32" idx="0"/>
            <a:endCxn id="17" idx="4"/>
          </p:cNvCxnSpPr>
          <p:nvPr/>
        </p:nvCxnSpPr>
        <p:spPr>
          <a:xfrm rot="16200000" flipV="1">
            <a:off x="5542308" y="2030065"/>
            <a:ext cx="1393041" cy="183345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072198" y="25717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look-up &gt;&gt;</a:t>
            </a:r>
            <a:endParaRPr lang="en-US" dirty="0"/>
          </a:p>
        </p:txBody>
      </p:sp>
      <p:cxnSp>
        <p:nvCxnSpPr>
          <p:cNvPr id="19" name="Gerade Verbindung 18"/>
          <p:cNvCxnSpPr>
            <a:stCxn id="10" idx="0"/>
          </p:cNvCxnSpPr>
          <p:nvPr/>
        </p:nvCxnSpPr>
        <p:spPr>
          <a:xfrm rot="5400000" flipH="1" flipV="1">
            <a:off x="4163927" y="3092364"/>
            <a:ext cx="2143140" cy="124477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faltete Ecke 24"/>
          <p:cNvSpPr/>
          <p:nvPr/>
        </p:nvSpPr>
        <p:spPr>
          <a:xfrm>
            <a:off x="5429256" y="4786322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26" name="Gerade Verbindung 25"/>
          <p:cNvCxnSpPr>
            <a:stCxn id="25" idx="0"/>
          </p:cNvCxnSpPr>
          <p:nvPr/>
        </p:nvCxnSpPr>
        <p:spPr>
          <a:xfrm rot="16200000" flipV="1">
            <a:off x="4881062" y="3620009"/>
            <a:ext cx="2143139" cy="18948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6500826" y="3643314"/>
            <a:ext cx="1309460" cy="71508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Reference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00166" y="3786190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cxnSp>
        <p:nvCxnSpPr>
          <p:cNvPr id="40" name="Gerade Verbindung 24"/>
          <p:cNvCxnSpPr>
            <a:stCxn id="6" idx="4"/>
            <a:endCxn id="39" idx="2"/>
          </p:cNvCxnSpPr>
          <p:nvPr/>
        </p:nvCxnSpPr>
        <p:spPr>
          <a:xfrm rot="5400000">
            <a:off x="2857488" y="3357562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28794" y="46313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cxnSp>
        <p:nvCxnSpPr>
          <p:cNvPr id="47" name="Gerade Verbindung 46"/>
          <p:cNvCxnSpPr>
            <a:stCxn id="32" idx="1"/>
            <a:endCxn id="39" idx="0"/>
          </p:cNvCxnSpPr>
          <p:nvPr/>
        </p:nvCxnSpPr>
        <p:spPr>
          <a:xfrm rot="10800000">
            <a:off x="2000232" y="3786191"/>
            <a:ext cx="4500594" cy="214669"/>
          </a:xfrm>
          <a:prstGeom prst="bentConnector4">
            <a:avLst>
              <a:gd name="adj1" fmla="val 44444"/>
              <a:gd name="adj2" fmla="val 206490"/>
            </a:avLst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A - Basic">
  <a:themeElements>
    <a:clrScheme name="Eclipse Training Alliance">
      <a:dk1>
        <a:sysClr val="windowText" lastClr="000000"/>
      </a:dk1>
      <a:lt1>
        <a:sysClr val="window" lastClr="FFFFFF"/>
      </a:lt1>
      <a:dk2>
        <a:srgbClr val="789092"/>
      </a:dk2>
      <a:lt2>
        <a:srgbClr val="F09101"/>
      </a:lt2>
      <a:accent1>
        <a:srgbClr val="2F5E28"/>
      </a:accent1>
      <a:accent2>
        <a:srgbClr val="0B5677"/>
      </a:accent2>
      <a:accent3>
        <a:srgbClr val="C0CE90"/>
      </a:accent3>
      <a:accent4>
        <a:srgbClr val="F1DD84"/>
      </a:accent4>
      <a:accent5>
        <a:srgbClr val="44595E"/>
      </a:accent5>
      <a:accent6>
        <a:srgbClr val="ACB7BB"/>
      </a:accent6>
      <a:hlink>
        <a:srgbClr val="0B5677"/>
      </a:hlink>
      <a:folHlink>
        <a:srgbClr val="0B5677"/>
      </a:folHlink>
    </a:clrScheme>
    <a:fontScheme name="Eclipse Training Allia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 Training Alliance</Template>
  <TotalTime>0</TotalTime>
  <Words>2256</Words>
  <Application>Microsoft Office PowerPoint</Application>
  <PresentationFormat>On-screen Show (4:3)</PresentationFormat>
  <Paragraphs>550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ETA - Basic</vt:lpstr>
      <vt:lpstr>OSGi Declarative Services versus  Spring Dynamic Modules</vt:lpstr>
      <vt:lpstr>Agenda</vt:lpstr>
      <vt:lpstr>Demo</vt:lpstr>
      <vt:lpstr>How to get the Demo?</vt:lpstr>
      <vt:lpstr>Agenda</vt:lpstr>
      <vt:lpstr>OSGi is Service-Oriented!</vt:lpstr>
      <vt:lpstr>Providing a Service (1)</vt:lpstr>
      <vt:lpstr>Providing a Service (2)</vt:lpstr>
      <vt:lpstr>Consuming a Service (1)</vt:lpstr>
      <vt:lpstr>Consuming a Service (2)</vt:lpstr>
      <vt:lpstr>How to deal with Service Dynamics?</vt:lpstr>
      <vt:lpstr>Services might come and go</vt:lpstr>
      <vt:lpstr>Service Listeners ...</vt:lpstr>
      <vt:lpstr>Dynamic Services are difficult to handle (1)</vt:lpstr>
      <vt:lpstr>Dynamic Services are difficult to handle (2)</vt:lpstr>
      <vt:lpstr>The Service Tracker</vt:lpstr>
      <vt:lpstr>Services in very dynamic Scenarios</vt:lpstr>
      <vt:lpstr>Agenda</vt:lpstr>
      <vt:lpstr>Overview DS &amp; DM</vt:lpstr>
      <vt:lpstr>Declarative Services (DS)</vt:lpstr>
      <vt:lpstr>PM Example DS Component</vt:lpstr>
      <vt:lpstr>Spring Dynamic Modules (DM)</vt:lpstr>
      <vt:lpstr>PM Example Spring DM Component </vt:lpstr>
      <vt:lpstr>Agenda</vt:lpstr>
      <vt:lpstr>Service Component Runtime</vt:lpstr>
      <vt:lpstr>Needed OSGi Bundles</vt:lpstr>
      <vt:lpstr>DS Components</vt:lpstr>
      <vt:lpstr>Component Activation</vt:lpstr>
      <vt:lpstr>Component Activation (1)</vt:lpstr>
      <vt:lpstr>Component Activation (2)</vt:lpstr>
      <vt:lpstr>Defining a DS Component</vt:lpstr>
      <vt:lpstr>Services and Properties</vt:lpstr>
      <vt:lpstr>Defining References</vt:lpstr>
      <vt:lpstr>Reference Cardinality</vt:lpstr>
      <vt:lpstr>Accessing Services – Event Strategy</vt:lpstr>
      <vt:lpstr>Reference Policy</vt:lpstr>
      <vt:lpstr>DS Conclusion</vt:lpstr>
      <vt:lpstr>Agenda</vt:lpstr>
      <vt:lpstr>Spring Dependency Injection</vt:lpstr>
      <vt:lpstr>What is Spring DM?</vt:lpstr>
      <vt:lpstr>Spring DM at a Glance</vt:lpstr>
      <vt:lpstr>Applying the Extender Model</vt:lpstr>
      <vt:lpstr>The Spring-Context Manifest Header</vt:lpstr>
      <vt:lpstr>Application Context Creation</vt:lpstr>
      <vt:lpstr>Exporting Beans as OSGi Services (1)</vt:lpstr>
      <vt:lpstr>Exporting Beans as OSGi Services (2)</vt:lpstr>
      <vt:lpstr>Importing Beans as OSGi Services (1)</vt:lpstr>
      <vt:lpstr>Importing Beans as OSGi Services (2)</vt:lpstr>
      <vt:lpstr>And what about Service Dynamics?</vt:lpstr>
      <vt:lpstr>Listening to Service Events</vt:lpstr>
      <vt:lpstr>Needed OSGi Bundles</vt:lpstr>
      <vt:lpstr>Spring DM Conclusion</vt:lpstr>
      <vt:lpstr>Agenda</vt:lpstr>
      <vt:lpstr>Benefits of Both DS &amp; DM</vt:lpstr>
      <vt:lpstr>DS versus DM</vt:lpstr>
      <vt:lpstr>Conclusion &amp; Recommendation</vt:lpstr>
      <vt:lpstr>Further Information</vt:lpstr>
      <vt:lpstr>Discussion</vt:lpstr>
    </vt:vector>
  </TitlesOfParts>
  <Company>WeigleWilczek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Rich Client Platform (RCP)</dc:title>
  <dc:creator>Heiko Seeberger</dc:creator>
  <cp:lastModifiedBy>Toedter Kai</cp:lastModifiedBy>
  <cp:revision>539</cp:revision>
  <dcterms:created xsi:type="dcterms:W3CDTF">2008-07-25T07:36:30Z</dcterms:created>
  <dcterms:modified xsi:type="dcterms:W3CDTF">2008-11-03T09:21:27Z</dcterms:modified>
</cp:coreProperties>
</file>