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313" r:id="rId5"/>
    <p:sldId id="260" r:id="rId6"/>
    <p:sldId id="295" r:id="rId7"/>
    <p:sldId id="296" r:id="rId8"/>
    <p:sldId id="303" r:id="rId9"/>
    <p:sldId id="261" r:id="rId10"/>
    <p:sldId id="304" r:id="rId11"/>
    <p:sldId id="262" r:id="rId12"/>
    <p:sldId id="291" r:id="rId13"/>
    <p:sldId id="263" r:id="rId14"/>
    <p:sldId id="312" r:id="rId15"/>
    <p:sldId id="265" r:id="rId16"/>
    <p:sldId id="283" r:id="rId17"/>
    <p:sldId id="264" r:id="rId18"/>
    <p:sldId id="284" r:id="rId19"/>
    <p:sldId id="305" r:id="rId20"/>
    <p:sldId id="306" r:id="rId21"/>
    <p:sldId id="268" r:id="rId22"/>
    <p:sldId id="301" r:id="rId23"/>
    <p:sldId id="269" r:id="rId24"/>
    <p:sldId id="270" r:id="rId25"/>
    <p:sldId id="273" r:id="rId26"/>
    <p:sldId id="308" r:id="rId27"/>
    <p:sldId id="309" r:id="rId28"/>
    <p:sldId id="310" r:id="rId29"/>
    <p:sldId id="311" r:id="rId30"/>
    <p:sldId id="274" r:id="rId31"/>
    <p:sldId id="292" r:id="rId32"/>
    <p:sldId id="276" r:id="rId33"/>
    <p:sldId id="280" r:id="rId34"/>
    <p:sldId id="281" r:id="rId35"/>
    <p:sldId id="297" r:id="rId36"/>
    <p:sldId id="293" r:id="rId37"/>
    <p:sldId id="277" r:id="rId38"/>
    <p:sldId id="282" r:id="rId39"/>
    <p:sldId id="298" r:id="rId40"/>
    <p:sldId id="299" r:id="rId41"/>
    <p:sldId id="300" r:id="rId42"/>
    <p:sldId id="307" r:id="rId43"/>
    <p:sldId id="302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74"/>
    <a:srgbClr val="4A575E"/>
    <a:srgbClr val="A1ADB4"/>
    <a:srgbClr val="ABB5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591" autoAdjust="0"/>
    <p:restoredTop sz="94700" autoAdjust="0"/>
  </p:normalViewPr>
  <p:slideViewPr>
    <p:cSldViewPr>
      <p:cViewPr varScale="1">
        <p:scale>
          <a:sx n="127" d="100"/>
          <a:sy n="127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1A6C-D123-4A75-A9E8-6097B5CB3F80}" type="datetimeFigureOut">
              <a:rPr lang="de-DE" smtClean="0"/>
              <a:pPr/>
              <a:t>03.11.2008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10B1-B43C-4A4F-B3B0-91EB34045B6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43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571504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defRPr sz="4000" b="1">
                <a:solidFill>
                  <a:srgbClr val="54647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530" y="2357430"/>
            <a:ext cx="6400800" cy="17526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4A57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7600" y="1000108"/>
            <a:ext cx="6500830" cy="414334"/>
          </a:xfrm>
          <a:prstGeom prst="rect">
            <a:avLst/>
          </a:prstGeom>
        </p:spPr>
        <p:txBody>
          <a:bodyPr tIns="0" b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400" baseline="0"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Gerd </a:t>
            </a:r>
            <a:r>
              <a:rPr lang="de-DE" dirty="0" err="1" smtClean="0"/>
              <a:t>Wütherich</a:t>
            </a:r>
            <a:r>
              <a:rPr lang="de-DE" dirty="0" smtClean="0"/>
              <a:t>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ZapfDingbats"/>
                <a:ea typeface="+mn-ea"/>
                <a:cs typeface="+mn-cs"/>
                <a:sym typeface="Wingdings"/>
              </a:rPr>
              <a:t>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A575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Nisl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4A575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428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2.0 Germany License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929065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7CC-570D-43FA-A214-4BA0539F1D2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57200" y="1617680"/>
            <a:ext cx="8229600" cy="2268000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57200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43438" y="1600200"/>
            <a:ext cx="4043362" cy="4525963"/>
          </a:xfrm>
          <a:prstGeom prst="rect">
            <a:avLst/>
          </a:prstGeom>
        </p:spPr>
        <p:txBody>
          <a:bodyPr/>
          <a:lstStyle>
            <a:lvl1pPr marL="265113" indent="-265113">
              <a:buFont typeface="Arial" pitchFamily="34" charset="0"/>
              <a:buChar char="»"/>
              <a:defRPr sz="2400">
                <a:solidFill>
                  <a:srgbClr val="546474"/>
                </a:solidFill>
              </a:defRPr>
            </a:lvl1pPr>
            <a:lvl2pPr marL="630238" indent="-273050">
              <a:buFont typeface="Arial" pitchFamily="34" charset="0"/>
              <a:buChar char="»"/>
              <a:defRPr sz="2000">
                <a:solidFill>
                  <a:srgbClr val="546474"/>
                </a:solidFill>
              </a:defRPr>
            </a:lvl2pPr>
            <a:lvl3pPr marL="987425" indent="-274638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3pPr>
            <a:lvl4pPr marL="1344613" indent="-265113">
              <a:buFont typeface="Arial" pitchFamily="34" charset="0"/>
              <a:buChar char="»"/>
              <a:defRPr sz="1800">
                <a:solidFill>
                  <a:srgbClr val="546474"/>
                </a:solidFill>
              </a:defRPr>
            </a:lvl4pPr>
            <a:lvl5pPr marL="1700213" indent="-265113">
              <a:defRPr sz="1800">
                <a:solidFill>
                  <a:srgbClr val="546474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6"/>
          <p:cNvSpPr>
            <a:spLocks noGrp="1"/>
          </p:cNvSpPr>
          <p:nvPr>
            <p:ph type="title" hasCustomPrompt="1"/>
          </p:nvPr>
        </p:nvSpPr>
        <p:spPr>
          <a:xfrm>
            <a:off x="457200" y="560390"/>
            <a:ext cx="8229600" cy="65403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546474"/>
                </a:solidFill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9AC9-FCAC-4B6A-8791-B2D98D1FB4A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9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13" y="6381750"/>
            <a:ext cx="910748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75688" y="6453188"/>
            <a:ext cx="909637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AE73F9-741C-4540-AFF9-F77D96F84EC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928662" y="6357958"/>
            <a:ext cx="7786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Kai Tödter, Gerd Wütherich, Martin</a:t>
            </a:r>
            <a:r>
              <a:rPr lang="en-US" sz="800" baseline="0" dirty="0" smtClean="0"/>
              <a:t> Lippert; </a:t>
            </a:r>
            <a:r>
              <a:rPr lang="en-US" sz="800" dirty="0" smtClean="0"/>
              <a:t>Licensed under Creative Commons Attribution-Noncommercial-Share Alike </a:t>
            </a:r>
            <a:r>
              <a:rPr lang="en-US" sz="800" dirty="0" smtClean="0"/>
              <a:t>3.0 </a:t>
            </a:r>
            <a:r>
              <a:rPr lang="en-US" sz="800" dirty="0" smtClean="0"/>
              <a:t>Germany License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rgbClr val="54647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5464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5464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464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rgbClr val="5464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00" y="85723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noProof="0" dirty="0" smtClean="0"/>
              <a:t>Patterns and Best Practices </a:t>
            </a:r>
            <a:br>
              <a:rPr lang="en-US" noProof="0" dirty="0" smtClean="0"/>
            </a:br>
            <a:r>
              <a:rPr lang="en-US" noProof="0" dirty="0" smtClean="0"/>
              <a:t>for dynamic OSGi Applications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143536" y="3000372"/>
            <a:ext cx="4071934" cy="1130945"/>
          </a:xfrm>
        </p:spPr>
        <p:txBody>
          <a:bodyPr/>
          <a:lstStyle/>
          <a:p>
            <a:pPr marL="180000">
              <a:spcBef>
                <a:spcPts val="200"/>
              </a:spcBef>
            </a:pPr>
            <a:r>
              <a:rPr lang="en-US" sz="1800" noProof="0" dirty="0" smtClean="0">
                <a:solidFill>
                  <a:schemeClr val="tx1"/>
                </a:solidFill>
              </a:rPr>
              <a:t>Kai Tödter</a:t>
            </a:r>
            <a:r>
              <a:rPr lang="en-US" sz="1800" noProof="0" dirty="0" smtClean="0"/>
              <a:t>, </a:t>
            </a:r>
            <a:r>
              <a:rPr lang="en-US" sz="1800" dirty="0" smtClean="0"/>
              <a:t>Siemens Corporate Technology</a:t>
            </a:r>
          </a:p>
          <a:p>
            <a:pPr marL="180000">
              <a:spcBef>
                <a:spcPts val="200"/>
              </a:spcBef>
            </a:pPr>
            <a:r>
              <a:rPr lang="en-US" sz="1800" noProof="0" dirty="0" smtClean="0">
                <a:solidFill>
                  <a:schemeClr val="tx1"/>
                </a:solidFill>
              </a:rPr>
              <a:t>Gerd Wütherich</a:t>
            </a:r>
          </a:p>
          <a:p>
            <a:pPr marL="180000">
              <a:spcBef>
                <a:spcPts val="200"/>
              </a:spcBef>
            </a:pPr>
            <a:r>
              <a:rPr lang="en-US" sz="1800" dirty="0" smtClean="0">
                <a:solidFill>
                  <a:schemeClr val="tx1"/>
                </a:solidFill>
                <a:sym typeface="Wingdings"/>
              </a:rPr>
              <a:t>Martin Lippert</a:t>
            </a:r>
            <a:r>
              <a:rPr lang="en-US" sz="1800" dirty="0" smtClean="0">
                <a:sym typeface="Wingdings"/>
              </a:rPr>
              <a:t>, </a:t>
            </a:r>
            <a:r>
              <a:rPr lang="de-DE" sz="1800" dirty="0" err="1" smtClean="0">
                <a:sym typeface="Wingdings"/>
              </a:rPr>
              <a:t>akquinet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it</a:t>
            </a:r>
            <a:r>
              <a:rPr lang="de-DE" sz="1800" dirty="0" smtClean="0">
                <a:sym typeface="Wingdings"/>
              </a:rPr>
              <a:t>-agile GmbH</a:t>
            </a:r>
          </a:p>
          <a:p>
            <a:pPr marL="180000" algn="r">
              <a:spcBef>
                <a:spcPts val="200"/>
              </a:spcBef>
            </a:pPr>
            <a:endParaRPr lang="en-US" sz="140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controls the lifecycle of bundles</a:t>
            </a:r>
          </a:p>
          <a:p>
            <a:pPr lvl="1"/>
            <a:r>
              <a:rPr lang="en-US" dirty="0" smtClean="0"/>
              <a:t>It allows you to install, uninstall and update bundles at runtime</a:t>
            </a:r>
          </a:p>
          <a:p>
            <a:pPr lvl="1"/>
            <a:r>
              <a:rPr lang="en-US" dirty="0" smtClean="0"/>
              <a:t>It gives you feedback on all those actions</a:t>
            </a:r>
          </a:p>
          <a:p>
            <a:pPr lvl="1"/>
            <a:r>
              <a:rPr lang="en-US" dirty="0" smtClean="0"/>
              <a:t>But it does not change any objects or references for you</a:t>
            </a:r>
          </a:p>
          <a:p>
            <a:pPr lvl="2"/>
            <a:r>
              <a:rPr lang="en-US" dirty="0" smtClean="0"/>
              <a:t>"No magic"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OSGi gives you the power to implement dynamic applications</a:t>
            </a:r>
          </a:p>
          <a:p>
            <a:r>
              <a:rPr lang="en-US" b="1" dirty="0" smtClean="0"/>
              <a:t>How you use this power is up to you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idea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Bundles have dependencies, e.g. package or service dependencies</a:t>
            </a:r>
          </a:p>
          <a:p>
            <a:r>
              <a:rPr lang="en-US" noProof="0" dirty="0" smtClean="0"/>
              <a:t>Dependencies have to be handled with respect to the dynamic behavior!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What is the problem?</a:t>
            </a:r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Inhaltsplatzhalter 7" descr="osgi-dependencies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937903" y="1428736"/>
            <a:ext cx="3848675" cy="2500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sz="2400" b="1" i="1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System overview</a:t>
            </a:r>
            <a:endParaRPr lang="en-US" noProof="0" dirty="0"/>
          </a:p>
        </p:txBody>
      </p:sp>
      <p:pic>
        <p:nvPicPr>
          <p:cNvPr id="1026" name="Picture 2" descr="D:\_work\_work\11 - Artikel und Vorträge\02 - vortraege\2008\06 - Dynamische OSGi-Applikationen\11 - images\system-overview\system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0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82114"/>
          </a:xfrm>
        </p:spPr>
        <p:txBody>
          <a:bodyPr/>
          <a:lstStyle/>
          <a:p>
            <a:r>
              <a:rPr lang="en-US" noProof="0" dirty="0" smtClean="0"/>
              <a:t>Export of packages with </a:t>
            </a:r>
            <a:r>
              <a:rPr lang="en-US" b="1" dirty="0" smtClean="0"/>
              <a:t>Export-Package</a:t>
            </a:r>
          </a:p>
          <a:p>
            <a:r>
              <a:rPr lang="en-US" dirty="0" smtClean="0"/>
              <a:t>Import of packages via </a:t>
            </a:r>
            <a:r>
              <a:rPr lang="en-US" sz="2400" b="1" dirty="0" smtClean="0"/>
              <a:t>Import-Package </a:t>
            </a:r>
            <a:r>
              <a:rPr lang="en-US" sz="2400" dirty="0" smtClean="0"/>
              <a:t>or</a:t>
            </a:r>
            <a:r>
              <a:rPr lang="en-US" sz="2400" b="1" dirty="0" smtClean="0"/>
              <a:t> Require-Bundle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Package Dependencies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050" name="Picture 2" descr="D:\_work\_work\11 - Artikel und Vorträge\02 - vortraege\2008\06 - Dynamische OSGi-Applikationen\11 - images\system-overview\system-overview-package-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000" y="1080000"/>
            <a:ext cx="8096251" cy="40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Bundles have a well defined lifecycle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</a:t>
            </a:r>
            <a:r>
              <a:rPr lang="en-US" noProof="0" dirty="0" smtClean="0"/>
              <a:t>Bundle-Lifecycle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1" name="Inhaltsplatzhalter 10" descr="bundle-lifecycle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9664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r>
              <a:rPr lang="en-US" noProof="0" dirty="0" smtClean="0"/>
              <a:t> bundles by matching imports to exports </a:t>
            </a:r>
          </a:p>
          <a:p>
            <a:r>
              <a:rPr lang="en-US" noProof="0" dirty="0" smtClean="0"/>
              <a:t>Resolving may occur eagerly (after installation) or lazily</a:t>
            </a:r>
          </a:p>
          <a:p>
            <a:r>
              <a:rPr lang="en-US" noProof="0" dirty="0" smtClean="0"/>
              <a:t>There is no API for resolving</a:t>
            </a:r>
          </a:p>
          <a:p>
            <a:r>
              <a:rPr lang="en-US" noProof="0" dirty="0" smtClean="0"/>
              <a:t>After resolving -&gt; Bundle is in state RESOLVED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Resolving Package Dependencies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D89AC9-FCAC-4B6A-8791-B2D98D1FB4A9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6" descr="bundle-lifecycle-resolv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51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removes a Bundle from the OSGi Framework</a:t>
            </a:r>
          </a:p>
          <a:p>
            <a:r>
              <a:rPr lang="en-US" dirty="0" smtClean="0"/>
              <a:t>The Bundle State is set to UNINSTALLED</a:t>
            </a:r>
          </a:p>
          <a:p>
            <a:r>
              <a:rPr lang="en-US" dirty="0" smtClean="0"/>
              <a:t>If the Bundle is an exporter: Existing wires will remain until</a:t>
            </a:r>
          </a:p>
          <a:p>
            <a:pPr lvl="1"/>
            <a:r>
              <a:rPr lang="en-US" dirty="0" smtClean="0"/>
              <a:t>the importers are refreshed or </a:t>
            </a:r>
          </a:p>
          <a:p>
            <a:pPr lvl="1"/>
            <a:r>
              <a:rPr lang="en-US" dirty="0" smtClean="0"/>
              <a:t>the OSGi Framework is restarted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Uninstall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 descr="bundle-lifecycle-uninstalled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00298" y="1224000"/>
            <a:ext cx="3581400" cy="2651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Update:</a:t>
            </a:r>
          </a:p>
          <a:p>
            <a:pPr lvl="1"/>
            <a:r>
              <a:rPr lang="en-US" dirty="0" smtClean="0"/>
              <a:t>Reads in the Bundle again</a:t>
            </a:r>
          </a:p>
          <a:p>
            <a:pPr lvl="1"/>
            <a:r>
              <a:rPr lang="en-US" dirty="0" smtClean="0"/>
              <a:t>If the Bundle is an exporter: Existing wires will remain until the importers are refreshed or the OSGi Framework is restarted</a:t>
            </a:r>
          </a:p>
          <a:p>
            <a:r>
              <a:rPr lang="en-US" noProof="0" dirty="0" smtClean="0"/>
              <a:t>Refresh:</a:t>
            </a:r>
          </a:p>
          <a:p>
            <a:pPr lvl="1"/>
            <a:r>
              <a:rPr lang="en-US" noProof="0" dirty="0" smtClean="0"/>
              <a:t>All the bundle dependencies will be resolved again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 and Refresh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6" name="Inhaltsplatzhalter 5" descr="bundle-lifecycle-update-refres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556000" y="1224000"/>
            <a:ext cx="3535680" cy="2407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dirty="0" smtClean="0"/>
              <a:t>Update or uninstall of bundles can lead to stale package references</a:t>
            </a:r>
          </a:p>
          <a:p>
            <a:r>
              <a:rPr lang="en-US" dirty="0" smtClean="0"/>
              <a:t>Refresh -&gt; restart of the bundles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 descr="D:\_work\_work\11 - Artikel und Vorträge\02 - vortraege\2008\06 - Dynamische OSGi-Applikationen\11 - images\stale-package-refs\stale-package-re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noProof="0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modularizing into bundles with clearly defined package dependencies is not enough!</a:t>
            </a:r>
          </a:p>
          <a:p>
            <a:endParaRPr lang="en-US" dirty="0" smtClean="0"/>
          </a:p>
          <a:p>
            <a:r>
              <a:rPr lang="en-US" dirty="0" smtClean="0"/>
              <a:t>We need to think about dynamics while building the system</a:t>
            </a:r>
          </a:p>
          <a:p>
            <a:r>
              <a:rPr lang="en-US" dirty="0" smtClean="0"/>
              <a:t>We need to think even more about dependencies</a:t>
            </a:r>
          </a:p>
          <a:p>
            <a:r>
              <a:rPr lang="en-US" dirty="0" smtClean="0"/>
              <a:t>We need to re-think typical well-known designs</a:t>
            </a:r>
          </a:p>
          <a:p>
            <a:pPr lvl="1"/>
            <a:r>
              <a:rPr lang="en-US" dirty="0" smtClean="0"/>
              <a:t>More will follow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re-think designs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Only import packages that are really used/needed</a:t>
            </a:r>
          </a:p>
          <a:p>
            <a:r>
              <a:rPr lang="en-US" noProof="0" dirty="0" smtClean="0">
                <a:latin typeface="+mj-lt"/>
              </a:rPr>
              <a:t>Use Import-Package rather Require-Bundle</a:t>
            </a:r>
          </a:p>
          <a:p>
            <a:r>
              <a:rPr lang="en-US" dirty="0" smtClean="0">
                <a:latin typeface="+mj-lt"/>
              </a:rPr>
              <a:t>Only use Require-Bundle when it comes to split-packages</a:t>
            </a:r>
          </a:p>
          <a:p>
            <a:pPr lvl="1"/>
            <a:r>
              <a:rPr lang="en-US" dirty="0" smtClean="0">
                <a:latin typeface="+mj-lt"/>
              </a:rPr>
              <a:t>This is the unfortunately the case in many bundles of the Eclipse platform!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-&gt; Reduce coupling</a:t>
            </a:r>
            <a:endParaRPr lang="en-US" dirty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Best Practices: Package Dependencies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dirty="0" smtClean="0"/>
              <a:t>Package dependencies</a:t>
            </a:r>
          </a:p>
          <a:p>
            <a:pPr lvl="1"/>
            <a:r>
              <a:rPr lang="en-US" sz="2400" b="1" i="1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5000635"/>
            <a:ext cx="8229600" cy="1196429"/>
          </a:xfrm>
        </p:spPr>
        <p:txBody>
          <a:bodyPr/>
          <a:lstStyle/>
          <a:p>
            <a:r>
              <a:rPr lang="en-US" noProof="0" dirty="0" smtClean="0"/>
              <a:t>One way to </a:t>
            </a:r>
            <a:r>
              <a:rPr lang="en-US" dirty="0" smtClean="0"/>
              <a:t>reduce coupling</a:t>
            </a:r>
          </a:p>
          <a:p>
            <a:pPr lvl="1"/>
            <a:r>
              <a:rPr lang="en-US" noProof="0" dirty="0" smtClean="0"/>
              <a:t>Split interface and implementation into different bundles</a:t>
            </a:r>
          </a:p>
          <a:p>
            <a:pPr lvl="1"/>
            <a:r>
              <a:rPr lang="en-US" dirty="0" smtClean="0"/>
              <a:t>Lookup implementation(s) dynamically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dependencies</a:t>
            </a:r>
            <a:endParaRPr lang="en-US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4" name="Inhaltsplatzhalter 13" descr="system-overview-both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09652" y="1154917"/>
            <a:ext cx="7691438" cy="38457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be careful:</a:t>
            </a:r>
          </a:p>
          <a:p>
            <a:pPr lvl="1"/>
            <a:r>
              <a:rPr lang="en-US" dirty="0" smtClean="0"/>
              <a:t>If you lookup a service implementation, you get the direct reference to that object</a:t>
            </a:r>
          </a:p>
          <a:p>
            <a:pPr lvl="1"/>
            <a:r>
              <a:rPr lang="en-US" dirty="0" smtClean="0"/>
              <a:t>If the implementing bundle goes away, you need to be careful not to keep this object referenced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ServiceListener</a:t>
            </a:r>
            <a:r>
              <a:rPr lang="en-US" dirty="0" smtClean="0"/>
              <a:t> / </a:t>
            </a:r>
            <a:r>
              <a:rPr lang="en-US" dirty="0" err="1" smtClean="0"/>
              <a:t>ServiceTracker</a:t>
            </a:r>
            <a:r>
              <a:rPr lang="en-US" dirty="0" smtClean="0"/>
              <a:t> help you</a:t>
            </a:r>
          </a:p>
          <a:p>
            <a:pPr lvl="1"/>
            <a:r>
              <a:rPr lang="en-US" dirty="0" err="1" smtClean="0"/>
              <a:t>ServiceListener</a:t>
            </a:r>
            <a:r>
              <a:rPr lang="en-US" dirty="0" smtClean="0"/>
              <a:t>: calls you back if something changes</a:t>
            </a:r>
          </a:p>
          <a:p>
            <a:pPr lvl="1"/>
            <a:r>
              <a:rPr lang="en-US" dirty="0" err="1" smtClean="0"/>
              <a:t>ServiceTracker</a:t>
            </a:r>
            <a:r>
              <a:rPr lang="en-US" dirty="0" smtClean="0"/>
              <a:t>: listens to service listener events for you (less code than using service listeners manually)</a:t>
            </a:r>
          </a:p>
          <a:p>
            <a:pPr lvl="1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ServiceListener / ServiceTracker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Declarative Services</a:t>
            </a:r>
          </a:p>
          <a:p>
            <a:pPr lvl="1"/>
            <a:r>
              <a:rPr lang="en-US" sz="1800" smtClean="0"/>
              <a:t>Part of the OSGi specification, declarative description of services with XML</a:t>
            </a:r>
          </a:p>
          <a:p>
            <a:r>
              <a:rPr lang="en-US" sz="2000" b="1" smtClean="0"/>
              <a:t>Spring Dynamic Modules</a:t>
            </a:r>
          </a:p>
          <a:p>
            <a:pPr lvl="1"/>
            <a:r>
              <a:rPr lang="en-US" sz="1800" smtClean="0"/>
              <a:t>Spring goes dynamic with help of OSGi</a:t>
            </a:r>
          </a:p>
          <a:p>
            <a:pPr lvl="1"/>
            <a:r>
              <a:rPr lang="en-US" sz="1800" smtClean="0"/>
              <a:t>http://www.springframework.org/osgi</a:t>
            </a:r>
          </a:p>
          <a:p>
            <a:r>
              <a:rPr lang="en-US" sz="2000" b="1" smtClean="0"/>
              <a:t>iPojo</a:t>
            </a:r>
          </a:p>
          <a:p>
            <a:pPr lvl="1"/>
            <a:r>
              <a:rPr lang="en-US" sz="1800" smtClean="0"/>
              <a:t>“Original” DI framework for OSGi</a:t>
            </a:r>
          </a:p>
          <a:p>
            <a:pPr lvl="1"/>
            <a:r>
              <a:rPr lang="en-US" sz="1800" smtClean="0"/>
              <a:t>http://ipojo.org</a:t>
            </a:r>
          </a:p>
          <a:p>
            <a:r>
              <a:rPr lang="en-US" sz="2000" b="1" smtClean="0"/>
              <a:t>Guice - Peaberry</a:t>
            </a:r>
          </a:p>
          <a:p>
            <a:pPr lvl="1"/>
            <a:r>
              <a:rPr lang="en-US" sz="1800" smtClean="0"/>
              <a:t>Guice: Performant, lightweight DI Framework</a:t>
            </a:r>
          </a:p>
          <a:p>
            <a:pPr lvl="1"/>
            <a:r>
              <a:rPr lang="en-US" sz="1800" smtClean="0"/>
              <a:t>Peaberry: Extension of Guice for OSGi</a:t>
            </a:r>
          </a:p>
          <a:p>
            <a:pPr lvl="1"/>
            <a:r>
              <a:rPr lang="en-US" sz="1800" smtClean="0"/>
              <a:t>http://code.google.com/p/peaberry/</a:t>
            </a:r>
          </a:p>
          <a:p>
            <a:pPr lvl="1"/>
            <a:r>
              <a:rPr lang="en-US" sz="1800" smtClean="0"/>
              <a:t>http://code.google.com/p/google-guice/</a:t>
            </a:r>
            <a:endParaRPr lang="en-US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Declarative Approaches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is part of the </a:t>
            </a:r>
            <a:r>
              <a:rPr lang="en-US" dirty="0" err="1" smtClean="0"/>
              <a:t>OSGi</a:t>
            </a:r>
            <a:r>
              <a:rPr lang="en-US" dirty="0" smtClean="0"/>
              <a:t> R4 spec</a:t>
            </a:r>
          </a:p>
          <a:p>
            <a:r>
              <a:rPr lang="en-US" dirty="0" smtClean="0"/>
              <a:t>DS let you declare components in xml</a:t>
            </a:r>
          </a:p>
          <a:p>
            <a:r>
              <a:rPr lang="en-US" dirty="0" smtClean="0"/>
              <a:t>The declarations live in OSGI-INF/&lt;component&gt;.xml</a:t>
            </a:r>
          </a:p>
          <a:p>
            <a:r>
              <a:rPr lang="en-US" dirty="0" smtClean="0"/>
              <a:t>Components can provide services</a:t>
            </a:r>
          </a:p>
          <a:p>
            <a:r>
              <a:rPr lang="en-US" dirty="0" smtClean="0"/>
              <a:t>Components can depend on other services</a:t>
            </a:r>
          </a:p>
          <a:p>
            <a:pPr lvl="1"/>
            <a:r>
              <a:rPr lang="en-US" dirty="0" smtClean="0"/>
              <a:t>Uses dependency injection for references to other services:</a:t>
            </a:r>
          </a:p>
          <a:p>
            <a:pPr lvl="1"/>
            <a:r>
              <a:rPr lang="en-US" dirty="0" smtClean="0"/>
              <a:t>These services are bound to defined bind/unbind methods in the components</a:t>
            </a:r>
          </a:p>
          <a:p>
            <a:pPr lvl="1"/>
            <a:r>
              <a:rPr lang="en-US" dirty="0" smtClean="0"/>
              <a:t>A cardinality and a creation policy can be defined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Services (DS)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&lt;/service&gt;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DS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Spring and </a:t>
            </a:r>
            <a:r>
              <a:rPr lang="en-US" dirty="0" err="1" smtClean="0"/>
              <a:t>OSGi</a:t>
            </a:r>
            <a:endParaRPr lang="en-US" dirty="0" smtClean="0"/>
          </a:p>
          <a:p>
            <a:r>
              <a:rPr lang="en-US" dirty="0" smtClean="0"/>
              <a:t>Implemented using Extender pattern</a:t>
            </a:r>
          </a:p>
          <a:p>
            <a:r>
              <a:rPr lang="en-US" dirty="0" smtClean="0"/>
              <a:t>XML files live in META-INF/spring</a:t>
            </a:r>
          </a:p>
          <a:p>
            <a:r>
              <a:rPr lang="en-US" dirty="0" smtClean="0"/>
              <a:t>Best Practice: Two XML files</a:t>
            </a:r>
          </a:p>
          <a:p>
            <a:pPr lvl="1"/>
            <a:r>
              <a:rPr lang="en-US" dirty="0" smtClean="0"/>
              <a:t>One to define a Spring bean</a:t>
            </a:r>
          </a:p>
          <a:p>
            <a:pPr lvl="1"/>
            <a:r>
              <a:rPr lang="en-US" dirty="0" smtClean="0"/>
              <a:t>One to map this bean to an </a:t>
            </a:r>
            <a:r>
              <a:rPr lang="en-US" dirty="0" err="1" smtClean="0"/>
              <a:t>OSGi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Uses Spring dependency injection for references to other services</a:t>
            </a:r>
          </a:p>
          <a:p>
            <a:r>
              <a:rPr lang="en-US" dirty="0" smtClean="0"/>
              <a:t>Similar but more flexible/powerful approach compared to DS</a:t>
            </a:r>
          </a:p>
          <a:p>
            <a:pPr lvl="1"/>
            <a:r>
              <a:rPr lang="en-US" dirty="0" smtClean="0"/>
              <a:t>But needs 15 additional Spring and logging bundles to run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Dynamic Modules (DM)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XML for Spring Bean: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dirty="0" smtClean="0"/>
              <a:t>XML for </a:t>
            </a:r>
            <a:r>
              <a:rPr lang="en-US" dirty="0" err="1" smtClean="0"/>
              <a:t>OSGi</a:t>
            </a:r>
            <a:r>
              <a:rPr lang="en-US" dirty="0" smtClean="0"/>
              <a:t> service mapping: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attributes omitted)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 Spring DM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Java Standard Edition:</a:t>
            </a:r>
          </a:p>
          <a:p>
            <a:r>
              <a:rPr lang="en-US" noProof="0" dirty="0" smtClean="0"/>
              <a:t>Linear global class path</a:t>
            </a:r>
          </a:p>
          <a:p>
            <a:r>
              <a:rPr lang="en-US" dirty="0" smtClean="0"/>
              <a:t>Only one version of every library per application</a:t>
            </a:r>
          </a:p>
          <a:p>
            <a:r>
              <a:rPr lang="en-US" dirty="0" smtClean="0"/>
              <a:t>No component nor module concept above the classes level</a:t>
            </a:r>
          </a:p>
          <a:p>
            <a:r>
              <a:rPr lang="en-US" dirty="0" smtClean="0"/>
              <a:t>Totally different deployment models for different kind of environments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Java Enterprise Edition:</a:t>
            </a:r>
          </a:p>
          <a:p>
            <a:r>
              <a:rPr lang="en-US" noProof="0" dirty="0" smtClean="0"/>
              <a:t>Hot deployment possible, but requires special deployment types (e.g. WARs, RARs, EARs)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noProof="0" dirty="0" smtClean="0"/>
              <a:t>Classic</a:t>
            </a:r>
            <a:r>
              <a:rPr lang="en-US" dirty="0" smtClean="0"/>
              <a:t>"</a:t>
            </a:r>
            <a:r>
              <a:rPr lang="en-US" noProof="0" dirty="0" smtClean="0"/>
              <a:t> Java applications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a </a:t>
            </a:r>
            <a:r>
              <a:rPr lang="en-US" noProof="0" dirty="0" err="1" smtClean="0"/>
              <a:t>ServiceTracker</a:t>
            </a:r>
            <a:endParaRPr lang="en-US" noProof="0" dirty="0" smtClean="0"/>
          </a:p>
          <a:p>
            <a:pPr lvl="1"/>
            <a:r>
              <a:rPr lang="en-US" dirty="0" smtClean="0"/>
              <a:t>Don’t do all the service getting manually</a:t>
            </a:r>
          </a:p>
          <a:p>
            <a:pPr lvl="1"/>
            <a:r>
              <a:rPr lang="en-US" noProof="0" dirty="0" smtClean="0"/>
              <a:t>Service tracker help you with dynamically coming and going services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Better: Use declarative approaches!</a:t>
            </a:r>
          </a:p>
          <a:p>
            <a:pPr lvl="1"/>
            <a:r>
              <a:rPr lang="en-US" dirty="0" smtClean="0"/>
              <a:t>Either DS or Spring DM</a:t>
            </a:r>
          </a:p>
          <a:p>
            <a:pPr lvl="1"/>
            <a:r>
              <a:rPr lang="en-US" noProof="0" dirty="0" smtClean="0"/>
              <a:t>Both help you with service dependencies and dependency injection</a:t>
            </a:r>
          </a:p>
          <a:p>
            <a:pPr lvl="1"/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Best Practices: Services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sz="2400" b="1" i="1" dirty="0" smtClean="0"/>
              <a:t>The</a:t>
            </a:r>
            <a:r>
              <a:rPr lang="en-US" sz="2400" b="1" i="1" noProof="0" dirty="0" smtClean="0"/>
              <a:t> Whiteboard Pattern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Outlook: Architectures for dynamic Systems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Problem: </a:t>
            </a:r>
            <a:br>
              <a:rPr lang="en-US" noProof="0" dirty="0" smtClean="0"/>
            </a:br>
            <a:r>
              <a:rPr lang="en-US" noProof="0" dirty="0" smtClean="0"/>
              <a:t>Often a service provides an implementation of the publisher/subscriber design pattern and provides methods to register listeners for notifications</a:t>
            </a:r>
          </a:p>
          <a:p>
            <a:r>
              <a:rPr lang="en-US" dirty="0" smtClean="0"/>
              <a:t>The OSGi service model provides a service registry with these notification mechanisms already!</a:t>
            </a:r>
          </a:p>
          <a:p>
            <a:r>
              <a:rPr lang="en-US" noProof="0" dirty="0" smtClean="0"/>
              <a:t>So:</a:t>
            </a:r>
          </a:p>
          <a:p>
            <a:pPr lvl="1"/>
            <a:r>
              <a:rPr lang="en-US" sz="2400" dirty="0" smtClean="0"/>
              <a:t>Don’t</a:t>
            </a:r>
            <a:r>
              <a:rPr lang="en-US" sz="2400" noProof="0" dirty="0" smtClean="0"/>
              <a:t> get a service and register as listener</a:t>
            </a:r>
          </a:p>
          <a:p>
            <a:pPr lvl="1"/>
            <a:r>
              <a:rPr lang="en-US" sz="2400" dirty="0" smtClean="0"/>
              <a:t>B</a:t>
            </a:r>
            <a:r>
              <a:rPr lang="en-US" sz="2400" noProof="0" dirty="0" smtClean="0"/>
              <a:t>e a service yourself and register with the OSGi service registry!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Whiteboard-Pattern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Listener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329642" cy="928694"/>
          </a:xfrm>
        </p:spPr>
        <p:txBody>
          <a:bodyPr/>
          <a:lstStyle/>
          <a:p>
            <a:r>
              <a:rPr lang="en-US" sz="2000" noProof="0" dirty="0" smtClean="0"/>
              <a:t>Clients use </a:t>
            </a:r>
            <a:r>
              <a:rPr lang="en-US" sz="2000" noProof="0" dirty="0" err="1" smtClean="0"/>
              <a:t>ApplicationService</a:t>
            </a:r>
            <a:r>
              <a:rPr lang="en-US" sz="2000" noProof="0" dirty="0" smtClean="0"/>
              <a:t> to register view and action contributions</a:t>
            </a:r>
          </a:p>
          <a:p>
            <a:r>
              <a:rPr lang="en-US" sz="2000" noProof="0" dirty="0" smtClean="0"/>
              <a:t>Client is responsible for handling dynamic behavior</a:t>
            </a:r>
          </a:p>
        </p:txBody>
      </p:sp>
      <p:pic>
        <p:nvPicPr>
          <p:cNvPr id="1027" name="Picture 3" descr="D:\_work\_work\11 - Artikel und Vorträge\02 - vortraege\2008\06 - Dynamische OSGi-Applikationen\11 - images\system-overview-listener\system-overview-liste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Example: The Whiteboard Pattern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928694"/>
          </a:xfrm>
        </p:spPr>
        <p:txBody>
          <a:bodyPr/>
          <a:lstStyle/>
          <a:p>
            <a:r>
              <a:rPr lang="en-US" sz="2000" noProof="0" dirty="0" smtClean="0"/>
              <a:t>Clients register view and action contributions as services</a:t>
            </a:r>
          </a:p>
          <a:p>
            <a:r>
              <a:rPr lang="en-US" sz="2000" noProof="0" dirty="0" smtClean="0"/>
              <a:t>Application manager is responsible for handling dynamic behavior</a:t>
            </a:r>
          </a:p>
        </p:txBody>
      </p:sp>
      <p:pic>
        <p:nvPicPr>
          <p:cNvPr id="2050" name="Picture 2" descr="D:\_work\_work\11 - Artikel und Vorträge\02 - vortraege\2008\06 - Dynamische OSGi-Applikationen\11 - images\system-overview-whiteboard\system-overview-white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000" y="1224000"/>
            <a:ext cx="80962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and View contribution managers are NOT services</a:t>
            </a:r>
          </a:p>
          <a:p>
            <a:pPr lvl="1"/>
            <a:r>
              <a:rPr lang="en-US" dirty="0" smtClean="0"/>
              <a:t>Instead, they are wrapped in a DS component</a:t>
            </a:r>
          </a:p>
          <a:p>
            <a:r>
              <a:rPr lang="en-US" dirty="0" smtClean="0"/>
              <a:t>All action and view contributions are OSGi services and implement</a:t>
            </a:r>
          </a:p>
          <a:p>
            <a:pPr lvl="1"/>
            <a:r>
              <a:rPr lang="en-US" dirty="0" err="1" smtClean="0"/>
              <a:t>IActionContribution</a:t>
            </a:r>
            <a:endParaRPr lang="en-US" dirty="0" smtClean="0"/>
          </a:p>
          <a:p>
            <a:pPr lvl="1"/>
            <a:r>
              <a:rPr lang="en-US" dirty="0" err="1" smtClean="0"/>
              <a:t>IViewContribution</a:t>
            </a:r>
            <a:endParaRPr lang="en-US" dirty="0" smtClean="0"/>
          </a:p>
          <a:p>
            <a:r>
              <a:rPr lang="en-US" dirty="0" smtClean="0"/>
              <a:t>Take a look at the bundles</a:t>
            </a:r>
          </a:p>
          <a:p>
            <a:pPr lvl="1"/>
            <a:r>
              <a:rPr lang="en-US" dirty="0" err="1" smtClean="0"/>
              <a:t>com.siemens.ct.pm.application</a:t>
            </a:r>
            <a:endParaRPr lang="en-US" dirty="0" smtClean="0"/>
          </a:p>
          <a:p>
            <a:pPr lvl="1"/>
            <a:r>
              <a:rPr lang="en-US" dirty="0" err="1" smtClean="0"/>
              <a:t>com.siemens.ct.pm.ui.actions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com.siemens.ct.pm.ui.views</a:t>
            </a:r>
            <a:r>
              <a:rPr lang="en-US" dirty="0" smtClean="0"/>
              <a:t>.*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Pattern in PM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35</a:t>
            </a:fld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OSGi applications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Basics</a:t>
            </a:r>
          </a:p>
          <a:p>
            <a:pPr lvl="1"/>
            <a:r>
              <a:rPr lang="en-US" noProof="0" dirty="0" smtClean="0"/>
              <a:t>Package dependencies</a:t>
            </a:r>
          </a:p>
          <a:p>
            <a:pPr lvl="1"/>
            <a:r>
              <a:rPr lang="en-US" noProof="0" dirty="0" smtClean="0"/>
              <a:t>Service dependencies</a:t>
            </a:r>
          </a:p>
          <a:p>
            <a:pPr>
              <a:spcBef>
                <a:spcPts val="1200"/>
              </a:spcBef>
            </a:pPr>
            <a:r>
              <a:rPr lang="en-US" noProof="0" dirty="0" smtClean="0"/>
              <a:t>OSGi</a:t>
            </a:r>
            <a:r>
              <a:rPr lang="en-US" dirty="0" smtClean="0"/>
              <a:t> </a:t>
            </a:r>
            <a:r>
              <a:rPr lang="en-US" noProof="0" dirty="0" smtClean="0"/>
              <a:t>Design Techniques</a:t>
            </a:r>
          </a:p>
          <a:p>
            <a:pPr lvl="1"/>
            <a:r>
              <a:rPr lang="en-US" dirty="0" smtClean="0"/>
              <a:t>The</a:t>
            </a:r>
            <a:r>
              <a:rPr lang="en-US" noProof="0" dirty="0" smtClean="0"/>
              <a:t> Whiteboard Pattern</a:t>
            </a:r>
          </a:p>
          <a:p>
            <a:pPr lvl="1"/>
            <a:r>
              <a:rPr lang="en-US" sz="2400" b="1" i="1" dirty="0" smtClean="0"/>
              <a:t>The Extender Pattern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extender pattern</a:t>
            </a:r>
            <a:r>
              <a:rPr lang="en-US" smtClean="0"/>
              <a:t> allows bundles to extend the functionality in a specific domain</a:t>
            </a:r>
          </a:p>
          <a:p>
            <a:r>
              <a:rPr lang="en-US" smtClean="0"/>
              <a:t>It uses the synchronous bundle listener</a:t>
            </a:r>
          </a:p>
          <a:p>
            <a:r>
              <a:rPr lang="en-US" smtClean="0"/>
              <a:t>The extender adds a bundle listener to the BundleContext</a:t>
            </a:r>
          </a:p>
          <a:p>
            <a:r>
              <a:rPr lang="en-US" smtClean="0"/>
              <a:t>The bundle listener overwrites </a:t>
            </a:r>
            <a:br>
              <a:rPr lang="en-US" smtClean="0"/>
            </a:br>
            <a:r>
              <a:rPr lang="en-US" sz="2000" b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b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r>
              <a:rPr lang="en-US" sz="2000" b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bundleChanged(BundleEvent event)</a:t>
            </a:r>
          </a:p>
          <a:p>
            <a:r>
              <a:rPr lang="en-US" smtClean="0"/>
              <a:t>Then the listener checks the started bundle for a specific handler and performs some (domain)specific action</a:t>
            </a:r>
          </a:p>
          <a:p>
            <a:r>
              <a:rPr lang="en-US" smtClean="0"/>
              <a:t>The extender should also check all already started bundles in its activator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noProof="0" dirty="0" smtClean="0"/>
              <a:t> Extender Pattern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a demo extender</a:t>
            </a:r>
          </a:p>
          <a:p>
            <a:r>
              <a:rPr lang="en-US" dirty="0" smtClean="0"/>
              <a:t>Implemented in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com.siemens.ct.pm.extender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Registers a bundle listener</a:t>
            </a:r>
          </a:p>
          <a:p>
            <a:r>
              <a:rPr lang="en-US" dirty="0" smtClean="0"/>
              <a:t>Looks for the manifest header "Action-Contribution" in every bundle</a:t>
            </a:r>
          </a:p>
          <a:p>
            <a:r>
              <a:rPr lang="en-US" dirty="0" smtClean="0"/>
              <a:t>When found in a started bundle</a:t>
            </a:r>
          </a:p>
          <a:p>
            <a:pPr lvl="1"/>
            <a:r>
              <a:rPr lang="en-US" dirty="0" smtClean="0"/>
              <a:t>Parses the value as class name</a:t>
            </a:r>
          </a:p>
          <a:p>
            <a:pPr lvl="1"/>
            <a:r>
              <a:rPr lang="en-US" dirty="0" smtClean="0"/>
              <a:t>Registers the class as service implementation for</a:t>
            </a:r>
            <a:br>
              <a:rPr lang="en-US" dirty="0" smtClean="0"/>
            </a:br>
            <a:r>
              <a:rPr lang="en-US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com.siemens.ct.pm.application.service.IActionContribution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dirty="0" smtClean="0"/>
              <a:t>When found in a stopped bundle</a:t>
            </a:r>
          </a:p>
          <a:p>
            <a:pPr lvl="1"/>
            <a:r>
              <a:rPr lang="en-US" dirty="0" smtClean="0"/>
              <a:t>Unregisters the service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PM Demo Extender: Registering Services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Activator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BundleActivator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SynchronousBundleListener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start(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                             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context.addBundleListener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 // search for existing bundles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Bundle[] bundles 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context.getBundles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for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: bundles)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        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</a:t>
            </a:r>
            <a:r>
              <a:rPr lang="en-US" sz="1800" i="1" dirty="0" err="1" smtClean="0">
                <a:solidFill>
                  <a:srgbClr val="0000C0"/>
                </a:solidFill>
                <a:latin typeface="Courier New"/>
              </a:rPr>
              <a:t>ACTIVE</a:t>
            </a:r>
            <a:r>
              <a:rPr lang="en-US" sz="18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bundle.getState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     greet(bundle);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edter_k\AppData\Local\Microsoft\Windows\Temporary Internet Files\Content.IE5\F01H2M92\MPj043854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848355" cy="4616892"/>
          </a:xfrm>
          <a:prstGeom prst="rect">
            <a:avLst/>
          </a:prstGeom>
          <a:noFill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OSGi</a:t>
            </a:r>
            <a:r>
              <a:rPr lang="en-US" noProof="0" dirty="0" smtClean="0"/>
              <a:t> is dynamic!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stop(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BundleContext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context)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Exception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context.removeBundleListener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// React on bundle events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bundleChanged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BundleEvent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event) 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STARTED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BundleEvent.</a:t>
            </a:r>
            <a:r>
              <a:rPr lang="en-US" sz="1800" i="1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STOPPED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event.getType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removeService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event.getBundle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addService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(String)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bundle.getHeaders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().get(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"Action-Contribution"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try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Class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bundle.loadClass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.registerService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urier New"/>
              </a:rPr>
              <a:t>pm.service.IActionContribution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(),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catch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(Exception e) {</a:t>
            </a: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       // Catch all Exceptions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urier New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34" y="1643050"/>
            <a:ext cx="8501122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removeService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(Bundle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bundle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serviceMap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remove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bundle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.getSymbolicName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serviceRegistration.unregister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Demo Extender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42</a:t>
            </a:fld>
            <a:endParaRPr lang="de-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99351-08E2-47DE-88F0-029C596DB2D2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Deployment unit:</a:t>
            </a:r>
          </a:p>
          <a:p>
            <a:pPr lvl="1"/>
            <a:r>
              <a:rPr lang="en-US" noProof="0" dirty="0" smtClean="0"/>
              <a:t>Bundle = JAR + additional manifest headers</a:t>
            </a:r>
          </a:p>
          <a:p>
            <a:endParaRPr lang="en-US" noProof="0" dirty="0" smtClean="0"/>
          </a:p>
          <a:p>
            <a:r>
              <a:rPr lang="en-US" noProof="0" dirty="0" smtClean="0"/>
              <a:t>Supports dynamic scenarios (during runtime)</a:t>
            </a:r>
          </a:p>
          <a:p>
            <a:pPr lvl="1"/>
            <a:r>
              <a:rPr lang="en-US" noProof="0" dirty="0" smtClean="0"/>
              <a:t>Update</a:t>
            </a:r>
          </a:p>
          <a:p>
            <a:pPr lvl="1"/>
            <a:r>
              <a:rPr lang="en-US" noProof="0" dirty="0" smtClean="0"/>
              <a:t>Installation</a:t>
            </a:r>
          </a:p>
          <a:p>
            <a:pPr lvl="1"/>
            <a:r>
              <a:rPr lang="en-US" noProof="0" dirty="0" err="1" smtClean="0"/>
              <a:t>Deinstallation</a:t>
            </a:r>
            <a:endParaRPr lang="en-US" noProof="0" dirty="0" smtClean="0"/>
          </a:p>
          <a:p>
            <a:pPr lvl="1"/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Dynamic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applications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Swing OSGi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48950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PM Demo project home page is: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http://max-server.myftp.org/trac/pm</a:t>
            </a:r>
            <a:endParaRPr lang="en-US" dirty="0" smtClean="0"/>
          </a:p>
          <a:p>
            <a:r>
              <a:rPr lang="en-US" dirty="0" smtClean="0"/>
              <a:t>There you find</a:t>
            </a:r>
          </a:p>
          <a:p>
            <a:pPr lvl="1"/>
            <a:r>
              <a:rPr lang="en-US" dirty="0" smtClean="0"/>
              <a:t>Wiki with some documentation</a:t>
            </a:r>
          </a:p>
          <a:p>
            <a:pPr lvl="1"/>
            <a:r>
              <a:rPr lang="en-US" dirty="0" smtClean="0"/>
              <a:t>Anonymous Subversion access</a:t>
            </a:r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issue tracking</a:t>
            </a:r>
          </a:p>
          <a:p>
            <a:r>
              <a:rPr lang="en-US" dirty="0" smtClean="0"/>
              <a:t>Licenses</a:t>
            </a:r>
          </a:p>
          <a:p>
            <a:pPr lvl="1"/>
            <a:r>
              <a:rPr lang="en-US" dirty="0" smtClean="0"/>
              <a:t>All PM project sources are licensed under </a:t>
            </a:r>
            <a:r>
              <a:rPr lang="en-US" dirty="0" smtClean="0">
                <a:hlinkClick r:id="rId3"/>
              </a:rPr>
              <a:t>EPL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Swing Application Framework</a:t>
            </a:r>
            <a:r>
              <a:rPr lang="en-US" dirty="0" smtClean="0"/>
              <a:t> (JSR 296) implementation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Swing Worker</a:t>
            </a:r>
            <a:r>
              <a:rPr lang="en-US" dirty="0" smtClean="0"/>
              <a:t> is licensed under </a:t>
            </a:r>
            <a:r>
              <a:rPr lang="en-US" dirty="0" smtClean="0">
                <a:hlinkClick r:id="rId5"/>
              </a:rPr>
              <a:t>LGPL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nice icons from </a:t>
            </a:r>
            <a:r>
              <a:rPr lang="en-US" dirty="0" err="1" smtClean="0">
                <a:hlinkClick r:id="rId7"/>
              </a:rPr>
              <a:t>FamFamFam</a:t>
            </a:r>
            <a:r>
              <a:rPr lang="en-US" dirty="0" smtClean="0"/>
              <a:t> are licensed under the </a:t>
            </a:r>
            <a:r>
              <a:rPr lang="en-US" dirty="0" smtClean="0">
                <a:hlinkClick r:id="rId8"/>
              </a:rPr>
              <a:t>Creative Commons Attribution 2.5 License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Demo?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EE64C7A-B923-420E-A18C-3EBD0469DC1F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"Wow - OSGi does dynamic install, uninstall and update of bundles, this is cool…"</a:t>
            </a:r>
          </a:p>
          <a:p>
            <a:pPr lvl="1"/>
            <a:r>
              <a:rPr lang="en-US" dirty="0" smtClean="0"/>
              <a:t>I don’t need to take care of dynamics anymore</a:t>
            </a:r>
          </a:p>
          <a:p>
            <a:pPr lvl="1"/>
            <a:r>
              <a:rPr lang="en-US" dirty="0" smtClean="0"/>
              <a:t>I don’t need to think about this at all</a:t>
            </a:r>
          </a:p>
          <a:p>
            <a:pPr lvl="1"/>
            <a:r>
              <a:rPr lang="en-US" dirty="0" smtClean="0"/>
              <a:t>Everything is done automatically under the hood</a:t>
            </a:r>
          </a:p>
          <a:p>
            <a:pPr lvl="1"/>
            <a:r>
              <a:rPr lang="en-US" dirty="0" smtClean="0"/>
              <a:t>Objects are changed/migrated and references to objects are managed all automatically</a:t>
            </a:r>
          </a:p>
          <a:p>
            <a:pPr lvl="1"/>
            <a:r>
              <a:rPr lang="en-US" dirty="0" smtClean="0"/>
              <a:t>Huge bulk of magic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is all wrong!!!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impressions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abbildung-software-upd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03705"/>
            <a:ext cx="7551349" cy="491137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If its all magic, why this?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8BD7CC-570D-43FA-A214-4BA0539F1D29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rd-wuetheri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gerd-wuetherich</Template>
  <TotalTime>0</TotalTime>
  <Words>1463</Words>
  <Application>Microsoft Office PowerPoint</Application>
  <PresentationFormat>On-screen Show (4:3)</PresentationFormat>
  <Paragraphs>355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gerd-wuetherich</vt:lpstr>
      <vt:lpstr>Patterns and Best Practices  for dynamic OSGi Applications</vt:lpstr>
      <vt:lpstr>Agenda</vt:lpstr>
      <vt:lpstr>"Classic" Java applications</vt:lpstr>
      <vt:lpstr>OSGi is dynamic!</vt:lpstr>
      <vt:lpstr>Dynamic OSGi applications</vt:lpstr>
      <vt:lpstr>Dynamic Swing OSGi Demo</vt:lpstr>
      <vt:lpstr>How to get the Demo?</vt:lpstr>
      <vt:lpstr>The first impressions</vt:lpstr>
      <vt:lpstr>If its all magic, why this?</vt:lpstr>
      <vt:lpstr>The basic idea</vt:lpstr>
      <vt:lpstr>What is the problem?</vt:lpstr>
      <vt:lpstr>Agenda</vt:lpstr>
      <vt:lpstr>System overview</vt:lpstr>
      <vt:lpstr>Package Dependencies</vt:lpstr>
      <vt:lpstr>Digression: Bundle-Lifecycle</vt:lpstr>
      <vt:lpstr>Resolving Package Dependencies</vt:lpstr>
      <vt:lpstr>Uninstall</vt:lpstr>
      <vt:lpstr>Update and Refresh</vt:lpstr>
      <vt:lpstr>What does this mean?</vt:lpstr>
      <vt:lpstr>We need to re-think designs</vt:lpstr>
      <vt:lpstr>Best Practices: Package Dependencies</vt:lpstr>
      <vt:lpstr>Agenda</vt:lpstr>
      <vt:lpstr>Service dependencies</vt:lpstr>
      <vt:lpstr>ServiceListener / ServiceTracker</vt:lpstr>
      <vt:lpstr>Declarative Approaches</vt:lpstr>
      <vt:lpstr>Declarative Services (DS)</vt:lpstr>
      <vt:lpstr>PM Example DS Component</vt:lpstr>
      <vt:lpstr>Spring Dynamic Modules (DM)</vt:lpstr>
      <vt:lpstr>PM Example Spring DM Component </vt:lpstr>
      <vt:lpstr>Best Practices: Services</vt:lpstr>
      <vt:lpstr>Agenda</vt:lpstr>
      <vt:lpstr>The Whiteboard-Pattern</vt:lpstr>
      <vt:lpstr>Example: The Listener Pattern</vt:lpstr>
      <vt:lpstr>Example: The Whiteboard Pattern</vt:lpstr>
      <vt:lpstr>Whiteboard Pattern in PM Demo</vt:lpstr>
      <vt:lpstr>Agenda</vt:lpstr>
      <vt:lpstr>The Extender Pattern</vt:lpstr>
      <vt:lpstr>PM Demo Extender: Registering Services</vt:lpstr>
      <vt:lpstr>PM Demo Extender (1)</vt:lpstr>
      <vt:lpstr>PM Demo Extender (2)</vt:lpstr>
      <vt:lpstr>PM Demo Extender (3)</vt:lpstr>
      <vt:lpstr>PM Demo Extender (4)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und Best Practices für dynamische OSGi-Applikationen</dc:title>
  <dc:creator>Gerd Wuetherich</dc:creator>
  <cp:lastModifiedBy>Toedter Kai</cp:lastModifiedBy>
  <cp:revision>285</cp:revision>
  <dcterms:created xsi:type="dcterms:W3CDTF">2008-09-15T18:36:33Z</dcterms:created>
  <dcterms:modified xsi:type="dcterms:W3CDTF">2008-11-03T10:18:29Z</dcterms:modified>
</cp:coreProperties>
</file>