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1" r:id="rId1"/>
    <p:sldMasterId id="2147483652" r:id="rId2"/>
    <p:sldMasterId id="2147483653" r:id="rId3"/>
  </p:sldMasterIdLst>
  <p:notesMasterIdLst>
    <p:notesMasterId r:id="rId12"/>
  </p:notesMasterIdLst>
  <p:sldIdLst>
    <p:sldId id="256" r:id="rId4"/>
    <p:sldId id="257" r:id="rId5"/>
    <p:sldId id="258" r:id="rId6"/>
    <p:sldId id="260" r:id="rId7"/>
    <p:sldId id="261" r:id="rId8"/>
    <p:sldId id="262" r:id="rId9"/>
    <p:sldId id="263" r:id="rId10"/>
    <p:sldId id="264" r:id="rId11"/>
  </p:sldIdLst>
  <p:sldSz cx="9144000" cy="6858000" type="screen4x3"/>
  <p:notesSz cx="6858000" cy="9144000"/>
  <p:embeddedFontLst>
    <p:embeddedFont>
      <p:font typeface="Libre Baskerville" panose="02000000000000000000" pitchFamily="2" charset="0"/>
      <p:regular r:id="rId13"/>
      <p:bold r:id="rId14"/>
      <p:italic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5FF3DA-BC99-4269-832B-4C252C309084}">
  <a:tblStyle styleId="{895FF3DA-BC99-4269-832B-4C252C30908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668" y="4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 name="Google Shape;62;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 name="Google Shape;7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a:endParaRPr/>
          </a:p>
        </p:txBody>
      </p:sp>
      <p:sp>
        <p:nvSpPr>
          <p:cNvPr id="23" name="Google Shape;23;p2"/>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Autofit/>
          </a:bodyPr>
          <a:lstStyle>
            <a:lvl1pPr lvl="0" algn="ctr">
              <a:lnSpc>
                <a:spcPct val="100000"/>
              </a:lnSpc>
              <a:spcBef>
                <a:spcPts val="0"/>
              </a:spcBef>
              <a:spcAft>
                <a:spcPts val="0"/>
              </a:spcAft>
              <a:buClr>
                <a:srgbClr val="FFFFFF"/>
              </a:buClr>
              <a:buSzPts val="4000"/>
              <a:buFont typeface="Libre Franklin"/>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39" name="Google Shape;39;p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1371600" y="6172200"/>
            <a:ext cx="48768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Clr>
                <a:schemeClr val="dk2"/>
              </a:buClr>
              <a:buSzPts val="4000"/>
              <a:buFont typeface="Libre Franklin"/>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580"/>
              </a:spcBef>
              <a:spcAft>
                <a:spcPts val="0"/>
              </a:spcAft>
              <a:buSzPts val="2040"/>
              <a:buNone/>
              <a:defRPr sz="2400">
                <a:solidFill>
                  <a:srgbClr val="888888"/>
                </a:solidFill>
              </a:defRPr>
            </a:lvl1pPr>
            <a:lvl2pPr marL="914400" lvl="1" indent="-228600" algn="l">
              <a:lnSpc>
                <a:spcPct val="100000"/>
              </a:lnSpc>
              <a:spcBef>
                <a:spcPts val="370"/>
              </a:spcBef>
              <a:spcAft>
                <a:spcPts val="0"/>
              </a:spcAft>
              <a:buSzPts val="1530"/>
              <a:buNone/>
              <a:defRPr sz="1800">
                <a:solidFill>
                  <a:srgbClr val="888888"/>
                </a:solidFill>
              </a:defRPr>
            </a:lvl2pPr>
            <a:lvl3pPr marL="1371600" lvl="2" indent="-228600" algn="l">
              <a:lnSpc>
                <a:spcPct val="100000"/>
              </a:lnSpc>
              <a:spcBef>
                <a:spcPts val="370"/>
              </a:spcBef>
              <a:spcAft>
                <a:spcPts val="0"/>
              </a:spcAft>
              <a:buSzPts val="1360"/>
              <a:buNone/>
              <a:defRPr sz="1600">
                <a:solidFill>
                  <a:srgbClr val="888888"/>
                </a:solidFill>
              </a:defRPr>
            </a:lvl3pPr>
            <a:lvl4pPr marL="1828800" lvl="3" indent="-228600" algn="l">
              <a:lnSpc>
                <a:spcPct val="100000"/>
              </a:lnSpc>
              <a:spcBef>
                <a:spcPts val="370"/>
              </a:spcBef>
              <a:spcAft>
                <a:spcPts val="0"/>
              </a:spcAft>
              <a:buSzPts val="1120"/>
              <a:buNone/>
              <a:defRPr sz="1400">
                <a:solidFill>
                  <a:srgbClr val="888888"/>
                </a:solidFill>
              </a:defRPr>
            </a:lvl4pPr>
            <a:lvl5pPr marL="2286000" lvl="4" indent="-228600" algn="l">
              <a:lnSpc>
                <a:spcPct val="100000"/>
              </a:lnSpc>
              <a:spcBef>
                <a:spcPts val="370"/>
              </a:spcBef>
              <a:spcAft>
                <a:spcPts val="0"/>
              </a:spcAft>
              <a:buSzPts val="1400"/>
              <a:buFont typeface="Libre Baskerville"/>
              <a:buNone/>
              <a:defRPr sz="1400">
                <a:solidFill>
                  <a:srgbClr val="888888"/>
                </a:solidFill>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6" name="Google Shape;56;p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6"/>
          <p:cNvSpPr>
            <a:spLocks noGrp="1"/>
          </p:cNvSpPr>
          <p:nvPr>
            <p:ph type="sldNum" idx="12"/>
          </p:nvPr>
        </p:nvSpPr>
        <p:spPr>
          <a:xfrm>
            <a:off x="146050" y="6208712"/>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11" name="Google Shape;11;p1"/>
          <p:cNvSpPr/>
          <p:nvPr/>
        </p:nvSpPr>
        <p:spPr>
          <a:xfrm>
            <a:off x="65087" y="69850"/>
            <a:ext cx="9013825" cy="6691312"/>
          </a:xfrm>
          <a:prstGeom prst="roundRect">
            <a:avLst>
              <a:gd name="adj" fmla="val 1065"/>
            </a:avLst>
          </a:prstGeom>
          <a:blipFill rotWithShape="1">
            <a:blip r:embed="rId3">
              <a:alphaModFix/>
            </a:blip>
            <a:stretch>
              <a:fillRect/>
            </a:stretch>
          </a:blip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12" name="Google Shape;12;p1"/>
          <p:cNvSpPr txBox="1"/>
          <p:nvPr/>
        </p:nvSpPr>
        <p:spPr>
          <a:xfrm>
            <a:off x="63500" y="1449387"/>
            <a:ext cx="9020175" cy="15271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13" name="Google Shape;13;p1"/>
          <p:cNvSpPr txBox="1"/>
          <p:nvPr/>
        </p:nvSpPr>
        <p:spPr>
          <a:xfrm>
            <a:off x="63500" y="1397000"/>
            <a:ext cx="9020175" cy="120650"/>
          </a:xfrm>
          <a:prstGeom prst="rect">
            <a:avLst/>
          </a:prstGeom>
          <a:solidFill>
            <a:srgbClr val="B2C1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14" name="Google Shape;14;p1"/>
          <p:cNvSpPr txBox="1"/>
          <p:nvPr/>
        </p:nvSpPr>
        <p:spPr>
          <a:xfrm>
            <a:off x="63500" y="2976562"/>
            <a:ext cx="9020175" cy="111125"/>
          </a:xfrm>
          <a:prstGeom prst="rect">
            <a:avLst/>
          </a:prstGeom>
          <a:solidFill>
            <a:srgbClr val="4BACC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pic>
        <p:nvPicPr>
          <p:cNvPr id="15" name="Google Shape;15;p1"/>
          <p:cNvPicPr preferRelativeResize="0"/>
          <p:nvPr/>
        </p:nvPicPr>
        <p:blipFill rotWithShape="1">
          <a:blip r:embed="rId4">
            <a:alphaModFix/>
          </a:blip>
          <a:srcRect/>
          <a:stretch/>
        </p:blipFill>
        <p:spPr>
          <a:xfrm>
            <a:off x="4114800" y="228600"/>
            <a:ext cx="1104900" cy="1076325"/>
          </a:xfrm>
          <a:prstGeom prst="rect">
            <a:avLst/>
          </a:prstGeom>
          <a:noFill/>
          <a:ln>
            <a:noFill/>
          </a:ln>
        </p:spPr>
      </p:pic>
      <p:sp>
        <p:nvSpPr>
          <p:cNvPr id="16" name="Google Shape;16;p1"/>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8" name="Google Shape;18;p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9" name="Google Shape;19;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0" name="Google Shape;20;p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3"/>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29" name="Google Shape;29;p3"/>
          <p:cNvSpPr/>
          <p:nvPr/>
        </p:nvSpPr>
        <p:spPr>
          <a:xfrm>
            <a:off x="63500" y="69850"/>
            <a:ext cx="9013825" cy="66929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pic>
        <p:nvPicPr>
          <p:cNvPr id="30" name="Google Shape;30;p3"/>
          <p:cNvPicPr preferRelativeResize="0"/>
          <p:nvPr/>
        </p:nvPicPr>
        <p:blipFill rotWithShape="1">
          <a:blip r:embed="rId3">
            <a:alphaModFix/>
          </a:blip>
          <a:srcRect/>
          <a:stretch/>
        </p:blipFill>
        <p:spPr>
          <a:xfrm>
            <a:off x="1371600" y="6248400"/>
            <a:ext cx="381000" cy="371475"/>
          </a:xfrm>
          <a:prstGeom prst="rect">
            <a:avLst/>
          </a:prstGeom>
          <a:noFill/>
          <a:ln>
            <a:noFill/>
          </a:ln>
        </p:spPr>
      </p:pic>
      <p:sp>
        <p:nvSpPr>
          <p:cNvPr id="31" name="Google Shape;31;p3"/>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2" name="Google Shape;32;p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3" name="Google Shape;33;p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4" name="Google Shape;34;p3"/>
          <p:cNvSpPr txBox="1">
            <a:spLocks noGrp="1"/>
          </p:cNvSpPr>
          <p:nvPr>
            <p:ph type="ftr" idx="11"/>
          </p:nvPr>
        </p:nvSpPr>
        <p:spPr>
          <a:xfrm>
            <a:off x="1371600" y="6172200"/>
            <a:ext cx="48768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5" name="Google Shape;35;p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
        <p:cNvGrpSpPr/>
        <p:nvPr/>
      </p:nvGrpSpPr>
      <p:grpSpPr>
        <a:xfrm>
          <a:off x="0" y="0"/>
          <a:ext cx="0" cy="0"/>
          <a:chOff x="0" y="0"/>
          <a:chExt cx="0" cy="0"/>
        </a:xfrm>
      </p:grpSpPr>
      <p:sp>
        <p:nvSpPr>
          <p:cNvPr id="43" name="Google Shape;43;p5"/>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44" name="Google Shape;44;p5"/>
          <p:cNvSpPr/>
          <p:nvPr/>
        </p:nvSpPr>
        <p:spPr>
          <a:xfrm>
            <a:off x="65313" y="69755"/>
            <a:ext cx="9013372" cy="6692201"/>
          </a:xfrm>
          <a:prstGeom prst="roundRect">
            <a:avLst>
              <a:gd name="adj" fmla="val 4929"/>
            </a:avLst>
          </a:prstGeom>
          <a:blipFill rotWithShape="1">
            <a:blip r:embed="rId3">
              <a:alphaModFix/>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Baskerville"/>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5" name="Google Shape;45;p5"/>
          <p:cNvSpPr txBox="1"/>
          <p:nvPr/>
        </p:nvSpPr>
        <p:spPr>
          <a:xfrm rot="10800000" flipH="1">
            <a:off x="69850" y="2376487"/>
            <a:ext cx="9013825"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46" name="Google Shape;46;p5"/>
          <p:cNvSpPr txBox="1"/>
          <p:nvPr/>
        </p:nvSpPr>
        <p:spPr>
          <a:xfrm>
            <a:off x="69850" y="2341562"/>
            <a:ext cx="9013825" cy="46037"/>
          </a:xfrm>
          <a:prstGeom prst="rect">
            <a:avLst/>
          </a:prstGeom>
          <a:solidFill>
            <a:srgbClr val="B2C1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47" name="Google Shape;47;p5"/>
          <p:cNvSpPr txBox="1"/>
          <p:nvPr/>
        </p:nvSpPr>
        <p:spPr>
          <a:xfrm>
            <a:off x="68262" y="2468562"/>
            <a:ext cx="9015412" cy="46037"/>
          </a:xfrm>
          <a:prstGeom prst="rect">
            <a:avLst/>
          </a:prstGeom>
          <a:solidFill>
            <a:srgbClr val="4BACC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48" name="Google Shape;48;p5"/>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9" name="Google Shape;49;p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0" name="Google Shape;50;p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1" name="Google Shape;51;p5"/>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2" name="Google Shape;52;p5"/>
          <p:cNvSpPr>
            <a:spLocks noGrp="1"/>
          </p:cNvSpPr>
          <p:nvPr>
            <p:ph type="sldNum" idx="12"/>
          </p:nvPr>
        </p:nvSpPr>
        <p:spPr>
          <a:xfrm>
            <a:off x="146050" y="6208712"/>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7"/>
          <p:cNvSpPr txBox="1">
            <a:spLocks noGrp="1"/>
          </p:cNvSpPr>
          <p:nvPr>
            <p:ph type="subTitle" idx="1"/>
          </p:nvPr>
        </p:nvSpPr>
        <p:spPr>
          <a:xfrm>
            <a:off x="781050" y="3319867"/>
            <a:ext cx="7772400" cy="3130463"/>
          </a:xfrm>
          <a:prstGeom prst="rect">
            <a:avLst/>
          </a:prstGeom>
          <a:noFill/>
          <a:ln>
            <a:noFill/>
          </a:ln>
        </p:spPr>
        <p:txBody>
          <a:bodyPr spcFirstLastPara="1" wrap="square" lIns="91425" tIns="45700" rIns="91425" bIns="45700" anchor="t" anchorCtr="0">
            <a:normAutofit fontScale="55000" lnSpcReduction="20000"/>
          </a:bodyPr>
          <a:lstStyle/>
          <a:p>
            <a:pPr marL="0" lvl="0" indent="0" algn="ctr" rtl="0">
              <a:lnSpc>
                <a:spcPct val="170000"/>
              </a:lnSpc>
              <a:spcBef>
                <a:spcPts val="0"/>
              </a:spcBef>
              <a:spcAft>
                <a:spcPts val="0"/>
              </a:spcAft>
              <a:buSzPct val="100000"/>
              <a:buNone/>
            </a:pPr>
            <a:r>
              <a:rPr lang="en-US" dirty="0"/>
              <a:t>Omkar Sunil Hatwalne BEIT 1 (41)</a:t>
            </a:r>
          </a:p>
          <a:p>
            <a:pPr marL="0" lvl="0" indent="0" algn="ctr" rtl="0">
              <a:lnSpc>
                <a:spcPct val="170000"/>
              </a:lnSpc>
              <a:spcBef>
                <a:spcPts val="0"/>
              </a:spcBef>
              <a:spcAft>
                <a:spcPts val="0"/>
              </a:spcAft>
              <a:buSzPct val="100000"/>
              <a:buNone/>
            </a:pPr>
            <a:r>
              <a:rPr lang="en-IN" dirty="0"/>
              <a:t>Pranshu Patel BEIT 2 (17)</a:t>
            </a:r>
          </a:p>
          <a:p>
            <a:pPr marL="0" lvl="0" indent="0" algn="ctr" rtl="0">
              <a:lnSpc>
                <a:spcPct val="170000"/>
              </a:lnSpc>
              <a:spcBef>
                <a:spcPts val="0"/>
              </a:spcBef>
              <a:spcAft>
                <a:spcPts val="0"/>
              </a:spcAft>
              <a:buSzPct val="100000"/>
              <a:buNone/>
            </a:pPr>
            <a:r>
              <a:rPr lang="en-IN" dirty="0" err="1"/>
              <a:t>Aakanksha</a:t>
            </a:r>
            <a:r>
              <a:rPr lang="en-IN" dirty="0"/>
              <a:t> Singh BEIT 2(52)</a:t>
            </a:r>
            <a:endParaRPr dirty="0"/>
          </a:p>
          <a:p>
            <a:pPr marL="0" lvl="0" indent="0" algn="ctr" rtl="0">
              <a:lnSpc>
                <a:spcPct val="90000"/>
              </a:lnSpc>
              <a:spcBef>
                <a:spcPts val="500"/>
              </a:spcBef>
              <a:spcAft>
                <a:spcPts val="0"/>
              </a:spcAft>
              <a:buSzPct val="100000"/>
              <a:buNone/>
            </a:pPr>
            <a:r>
              <a:rPr lang="en-US" sz="2600" b="0" i="0" u="none" dirty="0">
                <a:solidFill>
                  <a:schemeClr val="dk2"/>
                </a:solidFill>
                <a:latin typeface="Libre Baskerville"/>
                <a:ea typeface="Libre Baskerville"/>
                <a:cs typeface="Libre Baskerville"/>
                <a:sym typeface="Libre Baskerville"/>
              </a:rPr>
              <a:t>Date of presentation:</a:t>
            </a:r>
            <a:r>
              <a:rPr lang="en-US" dirty="0"/>
              <a:t> 30th September 2024</a:t>
            </a:r>
            <a:endParaRPr dirty="0"/>
          </a:p>
          <a:p>
            <a:pPr marL="0" lvl="0" indent="0" algn="ctr" rtl="0">
              <a:lnSpc>
                <a:spcPct val="90000"/>
              </a:lnSpc>
              <a:spcBef>
                <a:spcPts val="500"/>
              </a:spcBef>
              <a:spcAft>
                <a:spcPts val="0"/>
              </a:spcAft>
              <a:buSzPct val="100000"/>
              <a:buNone/>
            </a:pPr>
            <a:endParaRPr dirty="0"/>
          </a:p>
          <a:p>
            <a:pPr marL="0" lvl="0" indent="0" algn="ctr" rtl="0">
              <a:lnSpc>
                <a:spcPct val="90000"/>
              </a:lnSpc>
              <a:spcBef>
                <a:spcPts val="500"/>
              </a:spcBef>
              <a:spcAft>
                <a:spcPts val="0"/>
              </a:spcAft>
              <a:buSzPct val="100000"/>
              <a:buNone/>
            </a:pPr>
            <a:r>
              <a:rPr lang="en-US" dirty="0"/>
              <a:t>Under The Guidance of</a:t>
            </a:r>
            <a:endParaRPr dirty="0"/>
          </a:p>
          <a:p>
            <a:pPr marL="0" lvl="0" indent="0" algn="ctr" rtl="0">
              <a:lnSpc>
                <a:spcPct val="90000"/>
              </a:lnSpc>
              <a:spcBef>
                <a:spcPts val="500"/>
              </a:spcBef>
              <a:spcAft>
                <a:spcPts val="0"/>
              </a:spcAft>
              <a:buSzPct val="100000"/>
              <a:buNone/>
            </a:pPr>
            <a:r>
              <a:rPr lang="en-US" dirty="0"/>
              <a:t>Prof. </a:t>
            </a:r>
            <a:r>
              <a:rPr lang="en-US" dirty="0" err="1"/>
              <a:t>Pranoti</a:t>
            </a:r>
            <a:r>
              <a:rPr lang="en-US" dirty="0"/>
              <a:t> </a:t>
            </a:r>
            <a:r>
              <a:rPr lang="en-US" dirty="0" err="1"/>
              <a:t>Nage</a:t>
            </a:r>
            <a:endParaRPr dirty="0"/>
          </a:p>
          <a:p>
            <a:pPr marL="0" lvl="0" indent="0" algn="ctr" rtl="0">
              <a:lnSpc>
                <a:spcPct val="90000"/>
              </a:lnSpc>
              <a:spcBef>
                <a:spcPts val="500"/>
              </a:spcBef>
              <a:spcAft>
                <a:spcPts val="0"/>
              </a:spcAft>
              <a:buSzPct val="100000"/>
              <a:buNone/>
            </a:pPr>
            <a:endParaRPr dirty="0"/>
          </a:p>
          <a:p>
            <a:pPr marL="0" lvl="0" indent="0" algn="ctr" rtl="0">
              <a:lnSpc>
                <a:spcPct val="90000"/>
              </a:lnSpc>
              <a:spcBef>
                <a:spcPts val="500"/>
              </a:spcBef>
              <a:spcAft>
                <a:spcPts val="0"/>
              </a:spcAft>
              <a:buSzPct val="100000"/>
              <a:buNone/>
            </a:pPr>
            <a:r>
              <a:rPr lang="en-US" sz="2600" b="0" i="0" u="none" dirty="0">
                <a:solidFill>
                  <a:schemeClr val="dk2"/>
                </a:solidFill>
                <a:latin typeface="Libre Baskerville"/>
                <a:ea typeface="Libre Baskerville"/>
                <a:cs typeface="Libre Baskerville"/>
                <a:sym typeface="Libre Baskerville"/>
              </a:rPr>
              <a:t> </a:t>
            </a:r>
            <a:endParaRPr sz="2600" b="0" i="0" u="none" dirty="0">
              <a:solidFill>
                <a:schemeClr val="dk2"/>
              </a:solidFill>
              <a:latin typeface="Libre Baskerville"/>
              <a:ea typeface="Libre Baskerville"/>
              <a:cs typeface="Libre Baskerville"/>
              <a:sym typeface="Libre Baskerville"/>
            </a:endParaRPr>
          </a:p>
          <a:p>
            <a:pPr marL="0" lvl="0" indent="0" algn="ctr" rtl="0">
              <a:lnSpc>
                <a:spcPct val="90000"/>
              </a:lnSpc>
              <a:spcBef>
                <a:spcPts val="500"/>
              </a:spcBef>
              <a:spcAft>
                <a:spcPts val="0"/>
              </a:spcAft>
              <a:buSzPct val="100000"/>
              <a:buNone/>
            </a:pPr>
            <a:r>
              <a:rPr lang="en-US" sz="2600" b="0" i="0" u="none" dirty="0">
                <a:solidFill>
                  <a:schemeClr val="dk2"/>
                </a:solidFill>
                <a:latin typeface="Libre Baskerville"/>
                <a:ea typeface="Libre Baskerville"/>
                <a:cs typeface="Libre Baskerville"/>
                <a:sym typeface="Libre Baskerville"/>
              </a:rPr>
              <a:t>Atharva  College of Engineering</a:t>
            </a:r>
            <a:endParaRPr dirty="0"/>
          </a:p>
          <a:p>
            <a:pPr marL="0" lvl="0" indent="0" algn="ctr" rtl="0">
              <a:lnSpc>
                <a:spcPct val="90000"/>
              </a:lnSpc>
              <a:spcBef>
                <a:spcPts val="500"/>
              </a:spcBef>
              <a:spcAft>
                <a:spcPts val="0"/>
              </a:spcAft>
              <a:buSzPct val="100000"/>
              <a:buNone/>
            </a:pPr>
            <a:r>
              <a:rPr lang="en-US" sz="2600" b="0" i="1" u="none" dirty="0">
                <a:solidFill>
                  <a:schemeClr val="dk2"/>
                </a:solidFill>
                <a:latin typeface="Libre Baskerville"/>
                <a:ea typeface="Libre Baskerville"/>
                <a:cs typeface="Libre Baskerville"/>
                <a:sym typeface="Libre Baskerville"/>
              </a:rPr>
              <a:t>Department of Information Technology</a:t>
            </a:r>
            <a:endParaRPr sz="2600" b="0" i="0" u="none" dirty="0">
              <a:solidFill>
                <a:schemeClr val="dk2"/>
              </a:solidFill>
              <a:latin typeface="Libre Baskerville"/>
              <a:ea typeface="Libre Baskerville"/>
              <a:cs typeface="Libre Baskerville"/>
              <a:sym typeface="Libre Baskerville"/>
            </a:endParaRPr>
          </a:p>
          <a:p>
            <a:pPr marL="0" lvl="0" indent="0" algn="ctr" rtl="0">
              <a:lnSpc>
                <a:spcPct val="100000"/>
              </a:lnSpc>
              <a:spcBef>
                <a:spcPts val="580"/>
              </a:spcBef>
              <a:spcAft>
                <a:spcPts val="0"/>
              </a:spcAft>
              <a:buSzPct val="100000"/>
              <a:buNone/>
            </a:pPr>
            <a:r>
              <a:rPr lang="en-US" dirty="0"/>
              <a:t>2024-25</a:t>
            </a:r>
            <a:endParaRPr dirty="0"/>
          </a:p>
        </p:txBody>
      </p:sp>
      <p:sp>
        <p:nvSpPr>
          <p:cNvPr id="65" name="Google Shape;65;p7"/>
          <p:cNvSpPr txBox="1">
            <a:spLocks noGrp="1"/>
          </p:cNvSpPr>
          <p:nvPr>
            <p:ph type="ctrTitle"/>
          </p:nvPr>
        </p:nvSpPr>
        <p:spPr>
          <a:xfrm>
            <a:off x="789244" y="1649051"/>
            <a:ext cx="7772400" cy="1165225"/>
          </a:xfrm>
          <a:prstGeom prst="rect">
            <a:avLst/>
          </a:prstGeom>
          <a:noFill/>
          <a:ln>
            <a:noFill/>
          </a:ln>
        </p:spPr>
        <p:txBody>
          <a:bodyPr spcFirstLastPara="1" wrap="square" lIns="91425" tIns="45700" rIns="91425" bIns="91425" anchor="ctr" anchorCtr="0">
            <a:noAutofit/>
          </a:bodyPr>
          <a:lstStyle/>
          <a:p>
            <a:pPr marL="0" lvl="0" indent="0" algn="ctr" rtl="0">
              <a:lnSpc>
                <a:spcPct val="100000"/>
              </a:lnSpc>
              <a:spcBef>
                <a:spcPts val="0"/>
              </a:spcBef>
              <a:spcAft>
                <a:spcPts val="0"/>
              </a:spcAft>
              <a:buClr>
                <a:srgbClr val="FFFFFF"/>
              </a:buClr>
              <a:buSzPts val="4000"/>
              <a:buFont typeface="Libre Franklin"/>
              <a:buNone/>
            </a:pPr>
            <a:r>
              <a:rPr lang="en-US" dirty="0"/>
              <a:t>Advanced Inventory Management System</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8"/>
          <p:cNvSpPr txBox="1">
            <a:spLocks noGrp="1"/>
          </p:cNvSpPr>
          <p:nvPr>
            <p:ph type="title"/>
          </p:nvPr>
        </p:nvSpPr>
        <p:spPr>
          <a:xfrm>
            <a:off x="914400" y="274637"/>
            <a:ext cx="7772400" cy="411162"/>
          </a:xfrm>
          <a:prstGeom prst="rect">
            <a:avLst/>
          </a:prstGeom>
          <a:noFill/>
          <a:ln>
            <a:noFill/>
          </a:ln>
        </p:spPr>
        <p:txBody>
          <a:bodyPr spcFirstLastPara="1" wrap="square" lIns="91425" tIns="45700" rIns="91425" bIns="91425" anchor="b" anchorCtr="0">
            <a:normAutofit fontScale="90000"/>
          </a:bodyPr>
          <a:lstStyle/>
          <a:p>
            <a:pPr marL="0" lvl="0" indent="0" algn="l" rtl="0">
              <a:lnSpc>
                <a:spcPct val="100000"/>
              </a:lnSpc>
              <a:spcBef>
                <a:spcPts val="0"/>
              </a:spcBef>
              <a:spcAft>
                <a:spcPts val="0"/>
              </a:spcAft>
              <a:buClr>
                <a:schemeClr val="dk2"/>
              </a:buClr>
              <a:buSzPct val="111111"/>
              <a:buFont typeface="Libre Franklin"/>
              <a:buNone/>
            </a:pPr>
            <a:r>
              <a:rPr lang="en-US" sz="3600" b="0" i="0" u="none">
                <a:solidFill>
                  <a:schemeClr val="dk2"/>
                </a:solidFill>
                <a:latin typeface="Libre Franklin"/>
                <a:ea typeface="Libre Franklin"/>
                <a:cs typeface="Libre Franklin"/>
                <a:sym typeface="Libre Franklin"/>
              </a:rPr>
              <a:t>Content</a:t>
            </a:r>
            <a:endParaRPr/>
          </a:p>
        </p:txBody>
      </p:sp>
      <p:sp>
        <p:nvSpPr>
          <p:cNvPr id="72" name="Google Shape;72;p8"/>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a:solidFill>
                  <a:schemeClr val="dk2"/>
                </a:solidFill>
                <a:latin typeface="Libre Baskerville"/>
                <a:ea typeface="Libre Baskerville"/>
                <a:cs typeface="Libre Baskerville"/>
                <a:sym typeface="Libre Baskerville"/>
              </a:rPr>
              <a:t>                    ACE- IT department     2023-24                Project Title                                  </a:t>
            </a:r>
            <a:endParaRPr sz="1400" b="0" i="0" u="none" strike="noStrike" cap="none">
              <a:solidFill>
                <a:srgbClr val="000000"/>
              </a:solidFill>
              <a:latin typeface="Arial"/>
              <a:ea typeface="Arial"/>
              <a:cs typeface="Arial"/>
              <a:sym typeface="Arial"/>
            </a:endParaRPr>
          </a:p>
        </p:txBody>
      </p:sp>
      <p:sp>
        <p:nvSpPr>
          <p:cNvPr id="73" name="Google Shape;73;p8"/>
          <p:cNvSpPr/>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t>2</a:t>
            </a:fld>
            <a:endParaRPr sz="1400" b="0" i="0" u="none" strike="noStrike" cap="none">
              <a:solidFill>
                <a:srgbClr val="000000"/>
              </a:solidFill>
              <a:latin typeface="Arial"/>
              <a:ea typeface="Arial"/>
              <a:cs typeface="Arial"/>
              <a:sym typeface="Arial"/>
            </a:endParaRPr>
          </a:p>
        </p:txBody>
      </p:sp>
      <p:sp>
        <p:nvSpPr>
          <p:cNvPr id="74" name="Google Shape;74;p8"/>
          <p:cNvSpPr txBox="1">
            <a:spLocks noGrp="1"/>
          </p:cNvSpPr>
          <p:nvPr>
            <p:ph type="body" idx="1"/>
          </p:nvPr>
        </p:nvSpPr>
        <p:spPr>
          <a:xfrm>
            <a:off x="914400" y="685800"/>
            <a:ext cx="7772400" cy="5486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700"/>
              <a:buFont typeface="Noto Sans Symbols"/>
              <a:buChar char="⚫"/>
            </a:pPr>
            <a:r>
              <a:rPr lang="en-US" sz="2000"/>
              <a:t>Introduction</a:t>
            </a:r>
            <a:endParaRPr sz="2000"/>
          </a:p>
          <a:p>
            <a:pPr marL="274320" marR="0" lvl="0" indent="0" algn="l" rtl="0">
              <a:lnSpc>
                <a:spcPct val="100000"/>
              </a:lnSpc>
              <a:spcBef>
                <a:spcPts val="0"/>
              </a:spcBef>
              <a:spcAft>
                <a:spcPts val="0"/>
              </a:spcAft>
              <a:buSzPts val="1530"/>
              <a:buNone/>
            </a:pPr>
            <a:endParaRPr sz="2000"/>
          </a:p>
          <a:p>
            <a:pPr marL="273050" marR="0" lvl="0" indent="-273050" algn="l" rtl="0">
              <a:lnSpc>
                <a:spcPct val="100000"/>
              </a:lnSpc>
              <a:spcBef>
                <a:spcPts val="0"/>
              </a:spcBef>
              <a:spcAft>
                <a:spcPts val="0"/>
              </a:spcAft>
              <a:buClr>
                <a:schemeClr val="accent1"/>
              </a:buClr>
              <a:buSzPts val="1700"/>
              <a:buFont typeface="Noto Sans Symbols"/>
              <a:buChar char="⚫"/>
            </a:pPr>
            <a:r>
              <a:rPr lang="en-US" sz="2000"/>
              <a:t>Motivation/Objective/Need</a:t>
            </a:r>
            <a:endParaRPr sz="2000"/>
          </a:p>
          <a:p>
            <a:pPr marL="274320" marR="0" lvl="0" indent="0" algn="l" rtl="0">
              <a:lnSpc>
                <a:spcPct val="100000"/>
              </a:lnSpc>
              <a:spcBef>
                <a:spcPts val="0"/>
              </a:spcBef>
              <a:spcAft>
                <a:spcPts val="0"/>
              </a:spcAft>
              <a:buSzPts val="1530"/>
              <a:buNone/>
            </a:pPr>
            <a:endParaRPr sz="2000"/>
          </a:p>
          <a:p>
            <a:pPr marL="273050" marR="0" lvl="0" indent="-273050" algn="l" rtl="0">
              <a:lnSpc>
                <a:spcPct val="100000"/>
              </a:lnSpc>
              <a:spcBef>
                <a:spcPts val="0"/>
              </a:spcBef>
              <a:spcAft>
                <a:spcPts val="0"/>
              </a:spcAft>
              <a:buSzPts val="2000"/>
              <a:buChar char="⚫"/>
            </a:pPr>
            <a:r>
              <a:rPr lang="en-US" sz="2000"/>
              <a:t>Problem Statement</a:t>
            </a:r>
            <a:endParaRPr sz="2000"/>
          </a:p>
          <a:p>
            <a:pPr marL="274320" marR="0" lvl="0" indent="0" algn="l" rtl="0">
              <a:lnSpc>
                <a:spcPct val="100000"/>
              </a:lnSpc>
              <a:spcBef>
                <a:spcPts val="0"/>
              </a:spcBef>
              <a:spcAft>
                <a:spcPts val="0"/>
              </a:spcAft>
              <a:buSzPts val="1530"/>
              <a:buNone/>
            </a:pPr>
            <a:endParaRPr sz="2000"/>
          </a:p>
          <a:p>
            <a:pPr marL="273050" marR="0" lvl="0" indent="-273050" algn="l" rtl="0">
              <a:lnSpc>
                <a:spcPct val="100000"/>
              </a:lnSpc>
              <a:spcBef>
                <a:spcPts val="0"/>
              </a:spcBef>
              <a:spcAft>
                <a:spcPts val="0"/>
              </a:spcAft>
              <a:buSzPts val="2000"/>
              <a:buChar char="⚫"/>
            </a:pPr>
            <a:r>
              <a:rPr lang="en-US" sz="2000"/>
              <a:t>Literature Survey</a:t>
            </a:r>
            <a:endParaRPr sz="2000"/>
          </a:p>
          <a:p>
            <a:pPr marL="274320" marR="0" lvl="0" indent="0" algn="l" rtl="0">
              <a:lnSpc>
                <a:spcPct val="100000"/>
              </a:lnSpc>
              <a:spcBef>
                <a:spcPts val="0"/>
              </a:spcBef>
              <a:spcAft>
                <a:spcPts val="0"/>
              </a:spcAft>
              <a:buSzPts val="1530"/>
              <a:buNone/>
            </a:pPr>
            <a:endParaRPr sz="2000"/>
          </a:p>
          <a:p>
            <a:pPr marL="273050" marR="0" lvl="0" indent="-273050" algn="l" rtl="0">
              <a:lnSpc>
                <a:spcPct val="100000"/>
              </a:lnSpc>
              <a:spcBef>
                <a:spcPts val="0"/>
              </a:spcBef>
              <a:spcAft>
                <a:spcPts val="0"/>
              </a:spcAft>
              <a:buSzPts val="2000"/>
              <a:buChar char="⚫"/>
            </a:pPr>
            <a:r>
              <a:rPr lang="en-US" sz="2000"/>
              <a:t>Proposed Solution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9"/>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Introduction </a:t>
            </a:r>
            <a:endParaRPr/>
          </a:p>
        </p:txBody>
      </p:sp>
      <p:sp>
        <p:nvSpPr>
          <p:cNvPr id="81" name="Google Shape;81;p9"/>
          <p:cNvSpPr txBox="1"/>
          <p:nvPr/>
        </p:nvSpPr>
        <p:spPr>
          <a:xfrm>
            <a:off x="914400" y="6172200"/>
            <a:ext cx="7391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a:solidFill>
                  <a:schemeClr val="dk2"/>
                </a:solidFill>
                <a:latin typeface="Libre Baskerville"/>
                <a:ea typeface="Libre Baskerville"/>
                <a:cs typeface="Libre Baskerville"/>
                <a:sym typeface="Libre Baskerville"/>
              </a:rPr>
              <a:t>                       ACE- IT department                                        Project Title                                                                   </a:t>
            </a:r>
            <a:endParaRPr sz="1400" b="0" i="0" u="none" strike="noStrike" cap="none">
              <a:solidFill>
                <a:srgbClr val="000000"/>
              </a:solidFill>
              <a:latin typeface="Arial"/>
              <a:ea typeface="Arial"/>
              <a:cs typeface="Arial"/>
              <a:sym typeface="Arial"/>
            </a:endParaRPr>
          </a:p>
        </p:txBody>
      </p:sp>
      <p:sp>
        <p:nvSpPr>
          <p:cNvPr id="82" name="Google Shape;82;p9"/>
          <p:cNvSpPr/>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t>3</a:t>
            </a:fld>
            <a:endParaRPr sz="1400" b="0" i="0" u="none" strike="noStrike" cap="none">
              <a:solidFill>
                <a:srgbClr val="000000"/>
              </a:solidFill>
              <a:latin typeface="Arial"/>
              <a:ea typeface="Arial"/>
              <a:cs typeface="Arial"/>
              <a:sym typeface="Arial"/>
            </a:endParaRPr>
          </a:p>
        </p:txBody>
      </p:sp>
      <p:sp>
        <p:nvSpPr>
          <p:cNvPr id="83" name="Google Shape;83;p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4320" marR="0" lvl="0" indent="-133985" algn="l" rtl="0">
              <a:lnSpc>
                <a:spcPct val="100000"/>
              </a:lnSpc>
              <a:spcBef>
                <a:spcPts val="0"/>
              </a:spcBef>
              <a:spcAft>
                <a:spcPts val="0"/>
              </a:spcAft>
              <a:buClr>
                <a:schemeClr val="accent1"/>
              </a:buClr>
              <a:buSzPts val="2210"/>
              <a:buFont typeface="Noto Sans Symbols"/>
              <a:buNone/>
            </a:pPr>
            <a:r>
              <a:rPr lang="en-IN" sz="2600" dirty="0">
                <a:solidFill>
                  <a:schemeClr val="dk1"/>
                </a:solidFill>
                <a:latin typeface="Libre Baskerville"/>
                <a:ea typeface="Libre Baskerville"/>
                <a:cs typeface="Libre Baskerville"/>
                <a:sym typeface="Libre Baskerville"/>
              </a:rPr>
              <a:t>An Advanced Inventory Management System is essential for businesses to manage and optimize their stock levels efficiently. </a:t>
            </a:r>
            <a:r>
              <a:rPr lang="en-IN" dirty="0"/>
              <a:t>It involves real-time tracking of inventory, automated order processing and predictive analytics to minimize stock shortages and overstocking. This system is designed to enhance the operational efficiency of businesses by integrating smart technologies like AI and IOT. </a:t>
            </a:r>
            <a:endParaRPr sz="2600" dirty="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1"/>
          <p:cNvSpPr txBox="1">
            <a:spLocks noGrp="1"/>
          </p:cNvSpPr>
          <p:nvPr>
            <p:ph type="title"/>
          </p:nvPr>
        </p:nvSpPr>
        <p:spPr>
          <a:xfrm>
            <a:off x="182880" y="114617"/>
            <a:ext cx="7406640" cy="765493"/>
          </a:xfrm>
          <a:prstGeom prst="rect">
            <a:avLst/>
          </a:prstGeom>
          <a:noFill/>
          <a:ln>
            <a:noFill/>
          </a:ln>
        </p:spPr>
        <p:txBody>
          <a:bodyPr spcFirstLastPara="1" wrap="square" lIns="91425" tIns="45700" rIns="91425" bIns="91425" anchor="b" anchorCtr="0">
            <a:noAutofit/>
          </a:bodyPr>
          <a:lstStyle/>
          <a:p>
            <a:pPr marL="273050" lvl="0" indent="-273050" algn="l" rtl="0">
              <a:lnSpc>
                <a:spcPct val="100000"/>
              </a:lnSpc>
              <a:spcBef>
                <a:spcPts val="0"/>
              </a:spcBef>
              <a:spcAft>
                <a:spcPts val="0"/>
              </a:spcAft>
              <a:buSzPts val="1800"/>
              <a:buNone/>
            </a:pPr>
            <a:r>
              <a:rPr lang="en-US" dirty="0"/>
              <a:t>Motivation/Objective/Need</a:t>
            </a:r>
            <a:endParaRPr dirty="0"/>
          </a:p>
        </p:txBody>
      </p:sp>
      <p:sp>
        <p:nvSpPr>
          <p:cNvPr id="99" name="Google Shape;99;p11"/>
          <p:cNvSpPr txBox="1"/>
          <p:nvPr/>
        </p:nvSpPr>
        <p:spPr>
          <a:xfrm>
            <a:off x="914400" y="6172200"/>
            <a:ext cx="7391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a:solidFill>
                  <a:schemeClr val="dk2"/>
                </a:solidFill>
                <a:latin typeface="Libre Baskerville"/>
                <a:ea typeface="Libre Baskerville"/>
                <a:cs typeface="Libre Baskerville"/>
                <a:sym typeface="Libre Baskerville"/>
              </a:rPr>
              <a:t>                       ACE- IT department                                        Project Title                                                                   </a:t>
            </a:r>
            <a:endParaRPr sz="1400" b="0" i="0" u="none" strike="noStrike" cap="none">
              <a:solidFill>
                <a:srgbClr val="000000"/>
              </a:solidFill>
              <a:latin typeface="Arial"/>
              <a:ea typeface="Arial"/>
              <a:cs typeface="Arial"/>
              <a:sym typeface="Arial"/>
            </a:endParaRPr>
          </a:p>
        </p:txBody>
      </p:sp>
      <p:sp>
        <p:nvSpPr>
          <p:cNvPr id="100" name="Google Shape;100;p11"/>
          <p:cNvSpPr/>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t>4</a:t>
            </a:fld>
            <a:endParaRPr sz="1400" b="0" i="0" u="none" strike="noStrike" cap="none">
              <a:solidFill>
                <a:srgbClr val="000000"/>
              </a:solidFill>
              <a:latin typeface="Arial"/>
              <a:ea typeface="Arial"/>
              <a:cs typeface="Arial"/>
              <a:sym typeface="Arial"/>
            </a:endParaRPr>
          </a:p>
        </p:txBody>
      </p:sp>
      <p:sp>
        <p:nvSpPr>
          <p:cNvPr id="101" name="Google Shape;101;p11"/>
          <p:cNvSpPr txBox="1">
            <a:spLocks noGrp="1"/>
          </p:cNvSpPr>
          <p:nvPr>
            <p:ph type="body" idx="1"/>
          </p:nvPr>
        </p:nvSpPr>
        <p:spPr>
          <a:xfrm>
            <a:off x="285750" y="899160"/>
            <a:ext cx="7772400" cy="4572000"/>
          </a:xfrm>
          <a:prstGeom prst="rect">
            <a:avLst/>
          </a:prstGeom>
          <a:noFill/>
          <a:ln>
            <a:noFill/>
          </a:ln>
        </p:spPr>
        <p:txBody>
          <a:bodyPr spcFirstLastPara="1" wrap="square" lIns="91425" tIns="45700" rIns="91425" bIns="45700" anchor="t" anchorCtr="0">
            <a:noAutofit/>
          </a:bodyPr>
          <a:lstStyle/>
          <a:p>
            <a:pPr marL="274320" marR="0" lvl="0" indent="-133985" algn="l" rtl="0">
              <a:lnSpc>
                <a:spcPct val="100000"/>
              </a:lnSpc>
              <a:spcBef>
                <a:spcPts val="0"/>
              </a:spcBef>
              <a:spcAft>
                <a:spcPts val="0"/>
              </a:spcAft>
              <a:buClr>
                <a:schemeClr val="accent1"/>
              </a:buClr>
              <a:buSzPts val="2210"/>
              <a:buFont typeface="Noto Sans Symbols"/>
              <a:buNone/>
            </a:pPr>
            <a:r>
              <a:rPr lang="en-IN" sz="2600" dirty="0">
                <a:solidFill>
                  <a:schemeClr val="dk1"/>
                </a:solidFill>
                <a:latin typeface="Libre Baskerville"/>
                <a:ea typeface="Libre Baskerville"/>
                <a:cs typeface="Libre Baskerville"/>
                <a:sym typeface="Libre Baskerville"/>
              </a:rPr>
              <a:t>1. Effective inventory management can be the difference between profit and loss. Many businesses suffer due to manual errors and delayed responses in their inventory systems. </a:t>
            </a:r>
          </a:p>
          <a:p>
            <a:pPr marL="274320" marR="0" lvl="0" indent="-133985" algn="l" rtl="0">
              <a:lnSpc>
                <a:spcPct val="100000"/>
              </a:lnSpc>
              <a:spcBef>
                <a:spcPts val="0"/>
              </a:spcBef>
              <a:spcAft>
                <a:spcPts val="0"/>
              </a:spcAft>
              <a:buClr>
                <a:schemeClr val="accent1"/>
              </a:buClr>
              <a:buSzPts val="2210"/>
              <a:buFont typeface="Noto Sans Symbols"/>
              <a:buNone/>
            </a:pPr>
            <a:endParaRPr lang="en-IN" sz="2600" dirty="0">
              <a:solidFill>
                <a:schemeClr val="dk1"/>
              </a:solidFill>
              <a:latin typeface="Libre Baskerville"/>
              <a:ea typeface="Libre Baskerville"/>
              <a:cs typeface="Libre Baskerville"/>
              <a:sym typeface="Libre Baskerville"/>
            </a:endParaRPr>
          </a:p>
          <a:p>
            <a:pPr marL="274320" marR="0" lvl="0" indent="-133985" algn="l" rtl="0">
              <a:lnSpc>
                <a:spcPct val="100000"/>
              </a:lnSpc>
              <a:spcBef>
                <a:spcPts val="0"/>
              </a:spcBef>
              <a:spcAft>
                <a:spcPts val="0"/>
              </a:spcAft>
              <a:buClr>
                <a:schemeClr val="accent1"/>
              </a:buClr>
              <a:buSzPts val="2210"/>
              <a:buFont typeface="Noto Sans Symbols"/>
              <a:buNone/>
            </a:pPr>
            <a:r>
              <a:rPr lang="en-IN" dirty="0"/>
              <a:t>2. Develop a system that automates the entire inventory process, tracks stock levels in real time and ensure business having right products.</a:t>
            </a:r>
            <a:endParaRPr sz="2600" dirty="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800"/>
              <a:buNone/>
            </a:pPr>
            <a:r>
              <a:rPr lang="en-US"/>
              <a:t>Problem Statement</a:t>
            </a:r>
            <a:br>
              <a:rPr lang="en-US"/>
            </a:br>
            <a:endParaRPr/>
          </a:p>
        </p:txBody>
      </p:sp>
      <p:sp>
        <p:nvSpPr>
          <p:cNvPr id="107" name="Google Shape;107;p1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580"/>
              </a:spcBef>
              <a:spcAft>
                <a:spcPts val="0"/>
              </a:spcAft>
              <a:buSzPts val="1530"/>
              <a:buNone/>
            </a:pPr>
            <a:r>
              <a:rPr lang="en-IN" dirty="0"/>
              <a:t>Current inventory management system often fails to meet the demands of modern businesses due to their lack of integration with new technologies, limited scalability and inefficiency in real-time tracking. This leads to stock mismanagement, increased operational cost and customer dissatisfaction.</a:t>
            </a:r>
            <a:endParaRPr dirty="0"/>
          </a:p>
        </p:txBody>
      </p:sp>
      <p:sp>
        <p:nvSpPr>
          <p:cNvPr id="108" name="Google Shape;108;p12"/>
          <p:cNvSpPr txBox="1"/>
          <p:nvPr/>
        </p:nvSpPr>
        <p:spPr>
          <a:xfrm>
            <a:off x="703458"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a:solidFill>
                  <a:schemeClr val="dk2"/>
                </a:solidFill>
                <a:latin typeface="Libre Baskerville"/>
                <a:ea typeface="Libre Baskerville"/>
                <a:cs typeface="Libre Baskerville"/>
                <a:sym typeface="Libre Baskerville"/>
              </a:rPr>
              <a:t>                    ACE- IT department     2023-24                Project Title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800"/>
              <a:buNone/>
            </a:pPr>
            <a:r>
              <a:rPr lang="en-US"/>
              <a:t>Review of literature</a:t>
            </a:r>
            <a:endParaRPr/>
          </a:p>
        </p:txBody>
      </p:sp>
      <p:sp>
        <p:nvSpPr>
          <p:cNvPr id="115" name="Google Shape;115;p13"/>
          <p:cNvSpPr txBox="1">
            <a:spLocks noGrp="1"/>
          </p:cNvSpPr>
          <p:nvPr>
            <p:ph type="ftr" idx="11"/>
          </p:nvPr>
        </p:nvSpPr>
        <p:spPr>
          <a:xfrm>
            <a:off x="1371599" y="6172200"/>
            <a:ext cx="7146099"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Project Title                                  </a:t>
            </a:r>
            <a:endParaRPr/>
          </a:p>
        </p:txBody>
      </p:sp>
      <p:sp>
        <p:nvSpPr>
          <p:cNvPr id="116" name="Google Shape;116;p1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SzPts val="1400"/>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t>6</a:t>
            </a:fld>
            <a:endParaRPr sz="1400" b="0" i="0" u="none" strike="noStrike" cap="none">
              <a:solidFill>
                <a:srgbClr val="FFFFFF"/>
              </a:solidFill>
              <a:latin typeface="Libre Franklin"/>
              <a:ea typeface="Libre Franklin"/>
              <a:cs typeface="Libre Franklin"/>
              <a:sym typeface="Libre Franklin"/>
            </a:endParaRPr>
          </a:p>
        </p:txBody>
      </p:sp>
      <p:sp>
        <p:nvSpPr>
          <p:cNvPr id="117" name="Google Shape;117;p1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lvl="0" indent="-132715" algn="l" rtl="0">
              <a:lnSpc>
                <a:spcPct val="100000"/>
              </a:lnSpc>
              <a:spcBef>
                <a:spcPts val="0"/>
              </a:spcBef>
              <a:spcAft>
                <a:spcPts val="0"/>
              </a:spcAft>
              <a:buSzPts val="2210"/>
              <a:buNone/>
            </a:pPr>
            <a:r>
              <a:rPr lang="en-US" sz="1400">
                <a:solidFill>
                  <a:srgbClr val="FF0000"/>
                </a:solidFill>
              </a:rPr>
              <a:t>Note: papers from (2021-till date )  and publishers should be IEEE, Springer,Wiley,Taylor &amp; Francis,Elsevier</a:t>
            </a:r>
            <a:endParaRPr sz="1400">
              <a:solidFill>
                <a:srgbClr val="FF0000"/>
              </a:solidFill>
            </a:endParaRPr>
          </a:p>
          <a:p>
            <a:pPr marL="273050" lvl="0" indent="-132715" algn="l" rtl="0">
              <a:lnSpc>
                <a:spcPct val="100000"/>
              </a:lnSpc>
              <a:spcBef>
                <a:spcPts val="0"/>
              </a:spcBef>
              <a:spcAft>
                <a:spcPts val="0"/>
              </a:spcAft>
              <a:buSzPts val="2210"/>
              <a:buNone/>
            </a:pPr>
            <a:endParaRPr sz="1400">
              <a:solidFill>
                <a:srgbClr val="FF0000"/>
              </a:solidFill>
            </a:endParaRPr>
          </a:p>
        </p:txBody>
      </p:sp>
      <p:graphicFrame>
        <p:nvGraphicFramePr>
          <p:cNvPr id="118" name="Google Shape;118;p13"/>
          <p:cNvGraphicFramePr/>
          <p:nvPr>
            <p:extLst>
              <p:ext uri="{D42A27DB-BD31-4B8C-83A1-F6EECF244321}">
                <p14:modId xmlns:p14="http://schemas.microsoft.com/office/powerpoint/2010/main" val="2257160526"/>
              </p:ext>
            </p:extLst>
          </p:nvPr>
        </p:nvGraphicFramePr>
        <p:xfrm>
          <a:off x="1114818" y="2223718"/>
          <a:ext cx="7189925" cy="4993160"/>
        </p:xfrm>
        <a:graphic>
          <a:graphicData uri="http://schemas.openxmlformats.org/drawingml/2006/table">
            <a:tbl>
              <a:tblPr firstRow="1" bandRow="1">
                <a:noFill/>
                <a:tableStyleId>{895FF3DA-BC99-4269-832B-4C252C309084}</a:tableStyleId>
              </a:tblPr>
              <a:tblGrid>
                <a:gridCol w="626900">
                  <a:extLst>
                    <a:ext uri="{9D8B030D-6E8A-4147-A177-3AD203B41FA5}">
                      <a16:colId xmlns:a16="http://schemas.microsoft.com/office/drawing/2014/main" val="20000"/>
                    </a:ext>
                  </a:extLst>
                </a:gridCol>
                <a:gridCol w="1200325">
                  <a:extLst>
                    <a:ext uri="{9D8B030D-6E8A-4147-A177-3AD203B41FA5}">
                      <a16:colId xmlns:a16="http://schemas.microsoft.com/office/drawing/2014/main" val="20001"/>
                    </a:ext>
                  </a:extLst>
                </a:gridCol>
                <a:gridCol w="1096350">
                  <a:extLst>
                    <a:ext uri="{9D8B030D-6E8A-4147-A177-3AD203B41FA5}">
                      <a16:colId xmlns:a16="http://schemas.microsoft.com/office/drawing/2014/main" val="20002"/>
                    </a:ext>
                  </a:extLst>
                </a:gridCol>
                <a:gridCol w="2133175">
                  <a:extLst>
                    <a:ext uri="{9D8B030D-6E8A-4147-A177-3AD203B41FA5}">
                      <a16:colId xmlns:a16="http://schemas.microsoft.com/office/drawing/2014/main" val="20003"/>
                    </a:ext>
                  </a:extLst>
                </a:gridCol>
                <a:gridCol w="2133175">
                  <a:extLst>
                    <a:ext uri="{9D8B030D-6E8A-4147-A177-3AD203B41FA5}">
                      <a16:colId xmlns:a16="http://schemas.microsoft.com/office/drawing/2014/main" val="20004"/>
                    </a:ext>
                  </a:extLst>
                </a:gridCol>
              </a:tblGrid>
              <a:tr h="6525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Sr. 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Paper 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Year and Publisher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Summary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If medical domain project then include dataset used and achieved accuracy in detection of disease</a:t>
                      </a:r>
                      <a:endParaRPr sz="1400" u="none" strike="noStrike" cap="none"/>
                    </a:p>
                  </a:txBody>
                  <a:tcPr marL="91450" marR="91450" marT="45725" marB="45725"/>
                </a:tc>
                <a:extLst>
                  <a:ext uri="{0D108BD9-81ED-4DB2-BD59-A6C34878D82A}">
                    <a16:rowId xmlns:a16="http://schemas.microsoft.com/office/drawing/2014/main" val="10000"/>
                  </a:ext>
                </a:extLst>
              </a:tr>
              <a:tr h="652525">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1.</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AI-Driven Inventory System (IEEE)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2022</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This paper discusses the role of AI in optimizing stock levels and predicting future inventory needs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1"/>
                  </a:ext>
                </a:extLst>
              </a:tr>
              <a:tr h="652525">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 </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IoT in inventory Management (Springer)</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2021</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Focuses on how IoT-enabled systems provide real-time data, improving the accuracy and efficiency of inventory tracking.</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2"/>
                  </a:ext>
                </a:extLst>
              </a:tr>
              <a:tr h="652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3"/>
                  </a:ext>
                </a:extLst>
              </a:tr>
              <a:tr h="652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800"/>
              <a:buNone/>
            </a:pPr>
            <a:r>
              <a:rPr lang="en-US"/>
              <a:t>Proposed Solution</a:t>
            </a:r>
            <a:br>
              <a:rPr lang="en-US"/>
            </a:br>
            <a:endParaRPr/>
          </a:p>
        </p:txBody>
      </p:sp>
      <p:sp>
        <p:nvSpPr>
          <p:cNvPr id="124" name="Google Shape;124;p1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580"/>
              </a:spcBef>
              <a:spcAft>
                <a:spcPts val="0"/>
              </a:spcAft>
              <a:buSzPts val="1530"/>
              <a:buNone/>
            </a:pPr>
            <a:r>
              <a:rPr lang="en-IN" dirty="0"/>
              <a:t>The Advanced Management System will integrate AI for predictive analytics. It will automate the process of stock replenishment and alert the management about </a:t>
            </a:r>
            <a:r>
              <a:rPr lang="en-IN" dirty="0" err="1"/>
              <a:t>crtitical</a:t>
            </a:r>
            <a:r>
              <a:rPr lang="en-IN" dirty="0"/>
              <a:t> inventory levels. Additionally it will provide comprehensive reports and dashboards for decision making. </a:t>
            </a:r>
            <a:endParaRPr dirty="0"/>
          </a:p>
        </p:txBody>
      </p:sp>
      <p:sp>
        <p:nvSpPr>
          <p:cNvPr id="125" name="Google Shape;125;p14"/>
          <p:cNvSpPr txBox="1"/>
          <p:nvPr/>
        </p:nvSpPr>
        <p:spPr>
          <a:xfrm>
            <a:off x="935400" y="6106438"/>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a:solidFill>
                  <a:schemeClr val="dk2"/>
                </a:solidFill>
                <a:latin typeface="Libre Baskerville"/>
                <a:ea typeface="Libre Baskerville"/>
                <a:cs typeface="Libre Baskerville"/>
                <a:sym typeface="Libre Baskerville"/>
              </a:rPr>
              <a:t>                    ACE- IT department     2023-24                Project Title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5"/>
          <p:cNvSpPr txBox="1">
            <a:spLocks noGrp="1"/>
          </p:cNvSpPr>
          <p:nvPr>
            <p:ph type="title"/>
          </p:nvPr>
        </p:nvSpPr>
        <p:spPr>
          <a:xfrm>
            <a:off x="722312" y="952500"/>
            <a:ext cx="7772400" cy="1362075"/>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Questions??</a:t>
            </a:r>
            <a:endParaRPr/>
          </a:p>
        </p:txBody>
      </p:sp>
      <p:sp>
        <p:nvSpPr>
          <p:cNvPr id="131" name="Google Shape;131;p15"/>
          <p:cNvSpPr txBox="1">
            <a:spLocks noGrp="1"/>
          </p:cNvSpPr>
          <p:nvPr>
            <p:ph type="body" idx="1"/>
          </p:nvPr>
        </p:nvSpPr>
        <p:spPr>
          <a:xfrm>
            <a:off x="722312" y="2547937"/>
            <a:ext cx="7772400" cy="133826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4590"/>
              <a:buNone/>
            </a:pPr>
            <a:r>
              <a:rPr lang="en-US" sz="5400" b="1" i="0" u="none">
                <a:solidFill>
                  <a:srgbClr val="898989"/>
                </a:solidFill>
                <a:latin typeface="Libre Franklin"/>
                <a:ea typeface="Libre Franklin"/>
                <a:cs typeface="Libre Franklin"/>
                <a:sym typeface="Libre Franklin"/>
              </a:rPr>
              <a:t>Thank You!</a:t>
            </a:r>
            <a:endParaRPr/>
          </a:p>
        </p:txBody>
      </p:sp>
      <p:sp>
        <p:nvSpPr>
          <p:cNvPr id="132" name="Google Shape;132;p15"/>
          <p:cNvSpPr txBox="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a:solidFill>
                  <a:schemeClr val="dk2"/>
                </a:solidFill>
                <a:latin typeface="Libre Baskerville"/>
                <a:ea typeface="Libre Baskerville"/>
                <a:cs typeface="Libre Baskerville"/>
                <a:sym typeface="Libre Baskerville"/>
              </a:rPr>
              <a:t>ACE- IT department                                         Project Title                                  </a:t>
            </a:r>
            <a:endParaRPr sz="1400" b="0" i="0" u="none" strike="noStrike" cap="none">
              <a:solidFill>
                <a:srgbClr val="000000"/>
              </a:solidFill>
              <a:latin typeface="Arial"/>
              <a:ea typeface="Arial"/>
              <a:cs typeface="Arial"/>
              <a:sym typeface="Arial"/>
            </a:endParaRPr>
          </a:p>
        </p:txBody>
      </p:sp>
      <p:sp>
        <p:nvSpPr>
          <p:cNvPr id="133" name="Google Shape;133;p15"/>
          <p:cNvSpPr/>
          <p:nvPr/>
        </p:nvSpPr>
        <p:spPr>
          <a:xfrm>
            <a:off x="146050" y="6208712"/>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t>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433</Words>
  <Application>Microsoft Office PowerPoint</Application>
  <PresentationFormat>On-screen Show (4:3)</PresentationFormat>
  <Paragraphs>67</Paragraphs>
  <Slides>8</Slides>
  <Notes>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Libre Franklin</vt:lpstr>
      <vt:lpstr>Arial</vt:lpstr>
      <vt:lpstr>Libre Baskerville</vt:lpstr>
      <vt:lpstr>Calibri</vt:lpstr>
      <vt:lpstr>Noto Sans Symbols</vt:lpstr>
      <vt:lpstr>1_Equity</vt:lpstr>
      <vt:lpstr>2_Equity</vt:lpstr>
      <vt:lpstr>3_Equity</vt:lpstr>
      <vt:lpstr>Advanced Inventory Management System</vt:lpstr>
      <vt:lpstr>Content</vt:lpstr>
      <vt:lpstr>Introduction </vt:lpstr>
      <vt:lpstr>Motivation/Objective/Need</vt:lpstr>
      <vt:lpstr>Problem Statement </vt:lpstr>
      <vt:lpstr>Review of literature</vt:lpstr>
      <vt:lpstr>Proposed Solution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Omkar Hatwalne</dc:creator>
  <cp:lastModifiedBy>Omkar Hatwalne</cp:lastModifiedBy>
  <cp:revision>2</cp:revision>
  <dcterms:modified xsi:type="dcterms:W3CDTF">2024-09-29T06:41:07Z</dcterms:modified>
</cp:coreProperties>
</file>