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72" r:id="rId1"/>
  </p:sldMasterIdLst>
  <p:notesMasterIdLst>
    <p:notesMasterId r:id="rId36"/>
  </p:notesMasterIdLst>
  <p:handoutMasterIdLst>
    <p:handoutMasterId r:id="rId37"/>
  </p:handoutMasterIdLst>
  <p:sldIdLst>
    <p:sldId id="256" r:id="rId2"/>
    <p:sldId id="257" r:id="rId3"/>
    <p:sldId id="260" r:id="rId4"/>
    <p:sldId id="264" r:id="rId5"/>
    <p:sldId id="308" r:id="rId6"/>
    <p:sldId id="291" r:id="rId7"/>
    <p:sldId id="283" r:id="rId8"/>
    <p:sldId id="302" r:id="rId9"/>
    <p:sldId id="292" r:id="rId10"/>
    <p:sldId id="282" r:id="rId11"/>
    <p:sldId id="280" r:id="rId12"/>
    <p:sldId id="270" r:id="rId13"/>
    <p:sldId id="272" r:id="rId14"/>
    <p:sldId id="281" r:id="rId15"/>
    <p:sldId id="293" r:id="rId16"/>
    <p:sldId id="289" r:id="rId17"/>
    <p:sldId id="285" r:id="rId18"/>
    <p:sldId id="296" r:id="rId19"/>
    <p:sldId id="299" r:id="rId20"/>
    <p:sldId id="306" r:id="rId21"/>
    <p:sldId id="303" r:id="rId22"/>
    <p:sldId id="305" r:id="rId23"/>
    <p:sldId id="307" r:id="rId24"/>
    <p:sldId id="295" r:id="rId25"/>
    <p:sldId id="300" r:id="rId26"/>
    <p:sldId id="294" r:id="rId27"/>
    <p:sldId id="301" r:id="rId28"/>
    <p:sldId id="298" r:id="rId29"/>
    <p:sldId id="271" r:id="rId30"/>
    <p:sldId id="276" r:id="rId31"/>
    <p:sldId id="279" r:id="rId32"/>
    <p:sldId id="275" r:id="rId33"/>
    <p:sldId id="262" r:id="rId34"/>
    <p:sldId id="309" r:id="rId35"/>
  </p:sldIdLst>
  <p:sldSz cx="9144000" cy="6858000" type="screen4x3"/>
  <p:notesSz cx="6858000" cy="9144000"/>
  <p:defaultTextStyle>
    <a:defPPr>
      <a:defRPr lang="sr-Latn-C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75954" autoAdjust="0"/>
  </p:normalViewPr>
  <p:slideViewPr>
    <p:cSldViewPr>
      <p:cViewPr varScale="1">
        <p:scale>
          <a:sx n="88" d="100"/>
          <a:sy n="88" d="100"/>
        </p:scale>
        <p:origin x="228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15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hr-H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A53C7EA-8C24-43ED-BC74-299AF1123CD2}" type="datetimeFigureOut">
              <a:rPr lang="sr-Latn-CS" smtClean="0"/>
              <a:pPr/>
              <a:t>30.7.2018.</a:t>
            </a:fld>
            <a:endParaRPr lang="hr-H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hr-H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C3DD80-689E-4012-9396-A9A862D0F441}" type="slidenum">
              <a:rPr lang="hr-HR" smtClean="0"/>
              <a:pPr/>
              <a:t>‹#›</a:t>
            </a:fld>
            <a:endParaRPr lang="hr-H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hr-H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4705C3-2E6C-4237-8685-A8275BA46575}" type="datetimeFigureOut">
              <a:rPr lang="sr-Latn-CS" smtClean="0"/>
              <a:pPr/>
              <a:t>30.7.2018.</a:t>
            </a:fld>
            <a:endParaRPr lang="hr-H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hr-H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hr-H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FD44C0-027C-4D96-B36D-B97F629C5EB2}" type="slidenum">
              <a:rPr lang="hr-HR" smtClean="0"/>
              <a:pPr/>
              <a:t>‹#›</a:t>
            </a:fld>
            <a:endParaRPr lang="hr-HR"/>
          </a:p>
        </p:txBody>
      </p:sp>
      <p:sp>
        <p:nvSpPr>
          <p:cNvPr id="8" name="Notes Placeholder 7"/>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hr-HR" dirty="0"/>
              <a:t>Made by Tomislav Piasevoli in March 2009., for SQLBits</a:t>
            </a:r>
            <a:r>
              <a:rPr lang="hr-HR" baseline="0" dirty="0"/>
              <a:t> IV conference in Manchester, held on 28.03.2009. </a:t>
            </a:r>
            <a:r>
              <a:rPr lang="hr-HR" baseline="0"/>
              <a:t>in Manchester Metropolitan University at 14:30 local time.</a:t>
            </a:r>
            <a:endParaRPr lang="hr-HR" dirty="0"/>
          </a:p>
        </p:txBody>
      </p:sp>
      <p:sp>
        <p:nvSpPr>
          <p:cNvPr id="4" name="Slide Number Placeholder 3"/>
          <p:cNvSpPr>
            <a:spLocks noGrp="1"/>
          </p:cNvSpPr>
          <p:nvPr>
            <p:ph type="sldNum" sz="quarter" idx="10"/>
          </p:nvPr>
        </p:nvSpPr>
        <p:spPr/>
        <p:txBody>
          <a:bodyPr/>
          <a:lstStyle/>
          <a:p>
            <a:fld id="{0EFD44C0-027C-4D96-B36D-B97F629C5EB2}" type="slidenum">
              <a:rPr lang="hr-HR" smtClean="0"/>
              <a:pPr/>
              <a:t>1</a:t>
            </a:fld>
            <a:endParaRPr lang="hr-H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hr-HR" dirty="0"/>
              <a:t>Several things need to be done. Several</a:t>
            </a:r>
            <a:r>
              <a:rPr lang="hr-HR" baseline="0" dirty="0"/>
              <a:t> things can be precomputed (using calculated measures that are deterministic in nature).</a:t>
            </a:r>
          </a:p>
          <a:p>
            <a:endParaRPr lang="hr-HR" baseline="0" dirty="0"/>
          </a:p>
          <a:p>
            <a:r>
              <a:rPr lang="hr-HR" baseline="0" dirty="0"/>
              <a:t>Many expressions in examples 2 used static constructs (no loops). Sometimes, we need to loop (mostly using Generate function for that). We call that dynamic constructs.</a:t>
            </a:r>
          </a:p>
          <a:p>
            <a:endParaRPr lang="hr-HR" baseline="0" dirty="0"/>
          </a:p>
          <a:p>
            <a:r>
              <a:rPr lang="hr-HR" baseline="0" dirty="0"/>
              <a:t>Also, sometime we just point to currentmember of an hierarchy in order to get what we want. Othertimes, we need to loop and build a string that will be evaluated only after the loop finishes. I named this pre-evaluate and post-evaluate, respectively.</a:t>
            </a:r>
          </a:p>
          <a:p>
            <a:endParaRPr lang="hr-HR" baseline="0" dirty="0"/>
          </a:p>
          <a:p>
            <a:r>
              <a:rPr lang="hr-HR" baseline="0" dirty="0"/>
              <a:t>Example 2-A – example of a query that returns rank of rightmost hierarchy inside the context on left (hierarchies on left). Shown in CubePlayer because of capability of merging cells in results (easier to see the context).</a:t>
            </a:r>
            <a:endParaRPr lang="hr-HR" dirty="0"/>
          </a:p>
        </p:txBody>
      </p:sp>
      <p:sp>
        <p:nvSpPr>
          <p:cNvPr id="4" name="Slide Number Placeholder 3"/>
          <p:cNvSpPr>
            <a:spLocks noGrp="1"/>
          </p:cNvSpPr>
          <p:nvPr>
            <p:ph type="sldNum" sz="quarter" idx="10"/>
          </p:nvPr>
        </p:nvSpPr>
        <p:spPr/>
        <p:txBody>
          <a:bodyPr/>
          <a:lstStyle/>
          <a:p>
            <a:fld id="{0EFD44C0-027C-4D96-B36D-B97F629C5EB2}" type="slidenum">
              <a:rPr lang="hr-HR" smtClean="0"/>
              <a:pPr/>
              <a:t>10</a:t>
            </a:fld>
            <a:endParaRPr lang="hr-H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hr-HR" dirty="0"/>
              <a:t>Important expression taken out of the query in example 2-A.</a:t>
            </a:r>
          </a:p>
          <a:p>
            <a:endParaRPr lang="hr-HR" dirty="0"/>
          </a:p>
          <a:p>
            <a:r>
              <a:rPr lang="hr-HR" dirty="0"/>
              <a:t>Rank</a:t>
            </a:r>
            <a:r>
              <a:rPr lang="hr-HR" baseline="0" dirty="0"/>
              <a:t> is calculated as null if original measure is null. Otherwise, it is calculated as rank (ordinal position in set) of currentmember of last (rightmost) hierarchy, in ordered set (BDESC on same measure) of all the members of that hierarchy. In other words, that hierarchy is extracted from axis, members are sorted descending and for each member an ordinal is calculated. Current context is preserved when doing sort (Order function), meaning, same members will sort differently, depending on what’s on left (members of other hierarchies). So, different ranks for regions are obtained when Bikes and when Accessories are in context.</a:t>
            </a:r>
          </a:p>
          <a:p>
            <a:endParaRPr lang="hr-HR" dirty="0"/>
          </a:p>
          <a:p>
            <a:r>
              <a:rPr lang="hr-HR" dirty="0"/>
              <a:t>Example 2-B</a:t>
            </a:r>
            <a:r>
              <a:rPr lang="hr-HR" baseline="0" dirty="0"/>
              <a:t> – example of query that returns row number (ordinal of row on axis). Shown in CubePlayer because of capability of merging cells in results (easier to see the context).</a:t>
            </a:r>
            <a:endParaRPr lang="hr-HR" dirty="0"/>
          </a:p>
        </p:txBody>
      </p:sp>
      <p:sp>
        <p:nvSpPr>
          <p:cNvPr id="4" name="Slide Number Placeholder 3"/>
          <p:cNvSpPr>
            <a:spLocks noGrp="1"/>
          </p:cNvSpPr>
          <p:nvPr>
            <p:ph type="sldNum" sz="quarter" idx="10"/>
          </p:nvPr>
        </p:nvSpPr>
        <p:spPr/>
        <p:txBody>
          <a:bodyPr/>
          <a:lstStyle/>
          <a:p>
            <a:fld id="{0EFD44C0-027C-4D96-B36D-B97F629C5EB2}" type="slidenum">
              <a:rPr lang="hr-HR" smtClean="0"/>
              <a:pPr/>
              <a:t>11</a:t>
            </a:fld>
            <a:endParaRPr lang="hr-H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hr-HR" dirty="0"/>
              <a:t>Important</a:t>
            </a:r>
            <a:r>
              <a:rPr lang="hr-HR" baseline="0" dirty="0"/>
              <a:t> part of the query from example 2-B.</a:t>
            </a:r>
          </a:p>
          <a:p>
            <a:endParaRPr lang="hr-HR" baseline="0" dirty="0"/>
          </a:p>
          <a:p>
            <a:r>
              <a:rPr lang="hr-HR" baseline="0" dirty="0"/>
              <a:t>Row number is an example of post-evaluated case. It is calculated as a rank (ordinal number) of current tuple agains axis. Current tuple is calculated by converting carefully constructed string (two outer brackets and expressions – green part). Part of the string  is created in a loop (Generate function) that iterates that many time as we have hierarchies on axis. In given example – 2 times. In each iteration, we have one number (starting from 1) to be placed inside string (but deduced with -1, because of 0-based indexes). That will give us expression for current member for each hierarchy in current tuple.</a:t>
            </a:r>
          </a:p>
          <a:p>
            <a:endParaRPr lang="hr-HR" baseline="0" dirty="0"/>
          </a:p>
          <a:p>
            <a:r>
              <a:rPr lang="hr-HR" baseline="0" dirty="0"/>
              <a:t>Final string, for given example, will look like this:</a:t>
            </a:r>
          </a:p>
          <a:p>
            <a:pPr marL="0" marR="0" indent="0" algn="l" defTabSz="914400" rtl="0" eaLnBrk="1" fontAlgn="auto" latinLnBrk="0" hangingPunct="1">
              <a:lnSpc>
                <a:spcPct val="100000"/>
              </a:lnSpc>
              <a:spcBef>
                <a:spcPts val="0"/>
              </a:spcBef>
              <a:spcAft>
                <a:spcPts val="0"/>
              </a:spcAft>
              <a:buClrTx/>
              <a:buSzTx/>
              <a:buFontTx/>
              <a:buNone/>
              <a:tabLst/>
              <a:defRPr/>
            </a:pPr>
            <a:r>
              <a:rPr lang="hr-HR" baseline="0" dirty="0"/>
              <a:t>( Axis(1).Item(0).Item(0).Hierarchy.CurrentMember, Axis(1).Item(0).Item(1).Hierarchy.CurrentMember )</a:t>
            </a:r>
          </a:p>
          <a:p>
            <a:pPr marL="0" marR="0" indent="0" algn="l" defTabSz="914400" rtl="0" eaLnBrk="1" fontAlgn="auto" latinLnBrk="0" hangingPunct="1">
              <a:lnSpc>
                <a:spcPct val="100000"/>
              </a:lnSpc>
              <a:spcBef>
                <a:spcPts val="0"/>
              </a:spcBef>
              <a:spcAft>
                <a:spcPts val="0"/>
              </a:spcAft>
              <a:buClrTx/>
              <a:buSzTx/>
              <a:buFontTx/>
              <a:buNone/>
              <a:tabLst/>
              <a:defRPr/>
            </a:pPr>
            <a:endParaRPr lang="hr-HR"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hr-HR" baseline="0" dirty="0"/>
              <a:t>And that is nothing else but definition of the current tuple, however complex it might look like. Once we have that getting rank for it is child’s play.</a:t>
            </a:r>
            <a:endParaRPr lang="hr-HR" dirty="0"/>
          </a:p>
        </p:txBody>
      </p:sp>
      <p:sp>
        <p:nvSpPr>
          <p:cNvPr id="4" name="Slide Number Placeholder 3"/>
          <p:cNvSpPr>
            <a:spLocks noGrp="1"/>
          </p:cNvSpPr>
          <p:nvPr>
            <p:ph type="sldNum" sz="quarter" idx="10"/>
          </p:nvPr>
        </p:nvSpPr>
        <p:spPr/>
        <p:txBody>
          <a:bodyPr/>
          <a:lstStyle/>
          <a:p>
            <a:fld id="{0EFD44C0-027C-4D96-B36D-B97F629C5EB2}" type="slidenum">
              <a:rPr lang="hr-HR" smtClean="0"/>
              <a:pPr/>
              <a:t>12</a:t>
            </a:fld>
            <a:endParaRPr lang="hr-H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hr-HR" dirty="0"/>
              <a:t>In case we need to get column number, all we have to do is replace all instances of Axis(1)</a:t>
            </a:r>
            <a:r>
              <a:rPr lang="hr-HR" baseline="0" dirty="0"/>
              <a:t> with Axis(0).</a:t>
            </a:r>
          </a:p>
          <a:p>
            <a:endParaRPr lang="hr-HR" baseline="0" dirty="0"/>
          </a:p>
          <a:p>
            <a:r>
              <a:rPr lang="hr-HR" baseline="0" dirty="0"/>
              <a:t>Some clients, for example OWC and Excel, switch axis if some simple queries.</a:t>
            </a:r>
            <a:endParaRPr lang="hr-HR" dirty="0"/>
          </a:p>
        </p:txBody>
      </p:sp>
      <p:sp>
        <p:nvSpPr>
          <p:cNvPr id="4" name="Slide Number Placeholder 3"/>
          <p:cNvSpPr>
            <a:spLocks noGrp="1"/>
          </p:cNvSpPr>
          <p:nvPr>
            <p:ph type="sldNum" sz="quarter" idx="10"/>
          </p:nvPr>
        </p:nvSpPr>
        <p:spPr/>
        <p:txBody>
          <a:bodyPr/>
          <a:lstStyle/>
          <a:p>
            <a:fld id="{0EFD44C0-027C-4D96-B36D-B97F629C5EB2}" type="slidenum">
              <a:rPr lang="hr-HR" smtClean="0"/>
              <a:pPr/>
              <a:t>13</a:t>
            </a:fld>
            <a:endParaRPr lang="hr-H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r-HR" dirty="0"/>
              <a:t>There are numerous things we</a:t>
            </a:r>
            <a:r>
              <a:rPr lang="hr-HR" baseline="0" dirty="0"/>
              <a:t> can calculate using Axis function. Not all will be show here. They are stated only as an idea to the audience.</a:t>
            </a:r>
            <a:endParaRPr lang="hr-HR" dirty="0"/>
          </a:p>
        </p:txBody>
      </p:sp>
      <p:sp>
        <p:nvSpPr>
          <p:cNvPr id="4" name="Slide Number Placeholder 3"/>
          <p:cNvSpPr>
            <a:spLocks noGrp="1"/>
          </p:cNvSpPr>
          <p:nvPr>
            <p:ph type="sldNum" sz="quarter" idx="10"/>
          </p:nvPr>
        </p:nvSpPr>
        <p:spPr/>
        <p:txBody>
          <a:bodyPr/>
          <a:lstStyle/>
          <a:p>
            <a:fld id="{0EFD44C0-027C-4D96-B36D-B97F629C5EB2}" type="slidenum">
              <a:rPr lang="hr-HR" smtClean="0"/>
              <a:pPr/>
              <a:t>14</a:t>
            </a:fld>
            <a:endParaRPr lang="hr-H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r-HR" dirty="0"/>
              <a:t>The</a:t>
            </a:r>
            <a:r>
              <a:rPr lang="hr-HR" baseline="0" dirty="0"/>
              <a:t> first thing we can do in order to lower the compexity of using Axis function is to build a framework, just like in OOP.</a:t>
            </a:r>
            <a:endParaRPr lang="hr-HR" dirty="0"/>
          </a:p>
        </p:txBody>
      </p:sp>
      <p:sp>
        <p:nvSpPr>
          <p:cNvPr id="4" name="Slide Number Placeholder 3"/>
          <p:cNvSpPr>
            <a:spLocks noGrp="1"/>
          </p:cNvSpPr>
          <p:nvPr>
            <p:ph type="sldNum" sz="quarter" idx="10"/>
          </p:nvPr>
        </p:nvSpPr>
        <p:spPr/>
        <p:txBody>
          <a:bodyPr/>
          <a:lstStyle/>
          <a:p>
            <a:fld id="{0EFD44C0-027C-4D96-B36D-B97F629C5EB2}" type="slidenum">
              <a:rPr lang="hr-HR" smtClean="0"/>
              <a:pPr/>
              <a:t>15</a:t>
            </a:fld>
            <a:endParaRPr lang="hr-H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fontScale="70000" lnSpcReduction="20000"/>
          </a:bodyPr>
          <a:lstStyle/>
          <a:p>
            <a:r>
              <a:rPr lang="hr-HR" dirty="0"/>
              <a:t>If we use inheritance, like in OOP, we can simplify expressions that use Axis functions.</a:t>
            </a:r>
            <a:r>
              <a:rPr lang="hr-HR" baseline="0" dirty="0"/>
              <a:t> Expressions are now more readable (it depends on the naming we provide) which means we will possibly make less errors and the calculations will become more understandable.</a:t>
            </a:r>
          </a:p>
          <a:p>
            <a:endParaRPr lang="hr-HR" baseline="0" dirty="0"/>
          </a:p>
          <a:p>
            <a:r>
              <a:rPr lang="hr-HR" baseline="0" dirty="0"/>
              <a:t>Several examples are stated here (notice how they depend on each other and how the names tells us much about what it represents.</a:t>
            </a:r>
          </a:p>
          <a:p>
            <a:endParaRPr lang="hr-HR" baseline="0" dirty="0"/>
          </a:p>
          <a:p>
            <a:r>
              <a:rPr lang="hr-HR" baseline="0" dirty="0"/>
              <a:t>Example 3-A – query with several calculations that are using framework (notice that there are row and column based calculations although we place measures on columns). Shown in CubePlayer (although possible in SSMS).</a:t>
            </a:r>
          </a:p>
          <a:p>
            <a:endParaRPr lang="hr-HR" baseline="0" dirty="0"/>
          </a:p>
          <a:p>
            <a:r>
              <a:rPr lang="hr-HR" baseline="0" dirty="0"/>
              <a:t>Same example can be used to build SSRS report. In session, we will skip that and use CubePlayer’s feature of exporting query to SSRS, to save on time.</a:t>
            </a:r>
          </a:p>
          <a:p>
            <a:endParaRPr lang="hr-HR" dirty="0"/>
          </a:p>
        </p:txBody>
      </p:sp>
      <p:sp>
        <p:nvSpPr>
          <p:cNvPr id="4" name="Slide Number Placeholder 3"/>
          <p:cNvSpPr>
            <a:spLocks noGrp="1"/>
          </p:cNvSpPr>
          <p:nvPr>
            <p:ph type="sldNum" sz="quarter" idx="10"/>
          </p:nvPr>
        </p:nvSpPr>
        <p:spPr/>
        <p:txBody>
          <a:bodyPr/>
          <a:lstStyle/>
          <a:p>
            <a:fld id="{0EFD44C0-027C-4D96-B36D-B97F629C5EB2}" type="slidenum">
              <a:rPr lang="hr-HR" smtClean="0"/>
              <a:pPr/>
              <a:t>16</a:t>
            </a:fld>
            <a:endParaRPr lang="hr-H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hr-HR" dirty="0"/>
              <a:t>Now, our rank expression is more readable. We are asking for rank of the member on last hierarchy in set of ordered members from last</a:t>
            </a:r>
            <a:r>
              <a:rPr lang="hr-HR" baseline="0" dirty="0"/>
              <a:t> hierarchy, that are extracted from rows.</a:t>
            </a:r>
          </a:p>
          <a:p>
            <a:endParaRPr lang="hr-HR" baseline="0" dirty="0"/>
          </a:p>
          <a:p>
            <a:r>
              <a:rPr lang="hr-HR" baseline="0" dirty="0"/>
              <a:t>Ok, it’s still not child’s play, but it’s far more understandable and it doesn’t take that much of effort to comprehend it if you are familiar in MDX functions used here.</a:t>
            </a:r>
            <a:endParaRPr lang="hr-HR" dirty="0"/>
          </a:p>
        </p:txBody>
      </p:sp>
      <p:sp>
        <p:nvSpPr>
          <p:cNvPr id="4" name="Slide Number Placeholder 3"/>
          <p:cNvSpPr>
            <a:spLocks noGrp="1"/>
          </p:cNvSpPr>
          <p:nvPr>
            <p:ph type="sldNum" sz="quarter" idx="10"/>
          </p:nvPr>
        </p:nvSpPr>
        <p:spPr/>
        <p:txBody>
          <a:bodyPr/>
          <a:lstStyle/>
          <a:p>
            <a:fld id="{0EFD44C0-027C-4D96-B36D-B97F629C5EB2}" type="slidenum">
              <a:rPr lang="hr-HR" smtClean="0"/>
              <a:pPr/>
              <a:t>17</a:t>
            </a:fld>
            <a:endParaRPr lang="hr-H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r-HR" dirty="0"/>
              <a:t>The next improvement,</a:t>
            </a:r>
            <a:r>
              <a:rPr lang="hr-HR" baseline="0" dirty="0"/>
              <a:t> besides building a framework, is to aquire and use certain techinques that are valuable when dealing with axis expressions.</a:t>
            </a:r>
            <a:endParaRPr lang="hr-HR" dirty="0"/>
          </a:p>
        </p:txBody>
      </p:sp>
      <p:sp>
        <p:nvSpPr>
          <p:cNvPr id="4" name="Slide Number Placeholder 3"/>
          <p:cNvSpPr>
            <a:spLocks noGrp="1"/>
          </p:cNvSpPr>
          <p:nvPr>
            <p:ph type="sldNum" sz="quarter" idx="10"/>
          </p:nvPr>
        </p:nvSpPr>
        <p:spPr/>
        <p:txBody>
          <a:bodyPr/>
          <a:lstStyle/>
          <a:p>
            <a:fld id="{0EFD44C0-027C-4D96-B36D-B97F629C5EB2}" type="slidenum">
              <a:rPr lang="hr-HR" smtClean="0"/>
              <a:pPr/>
              <a:t>18</a:t>
            </a:fld>
            <a:endParaRPr lang="hr-H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hr-HR" dirty="0"/>
              <a:t>Some of the techinques</a:t>
            </a:r>
            <a:r>
              <a:rPr lang="hr-HR" baseline="0" dirty="0"/>
              <a:t> were mentioned earlier in the session.</a:t>
            </a:r>
          </a:p>
          <a:p>
            <a:endParaRPr lang="hr-HR" baseline="0" dirty="0"/>
          </a:p>
          <a:p>
            <a:r>
              <a:rPr lang="hr-HR" baseline="0" dirty="0"/>
              <a:t>The next examples will deal with more advanced stuff: testing for presence, preserving non empty context, passing Axis function inside dynamic set (which is not allowed in MDX script) and explicitely forcing non-deterministic behaviour of certain calculation in order to evaluate per row (column) and not once per query.</a:t>
            </a:r>
          </a:p>
          <a:p>
            <a:endParaRPr lang="hr-HR" baseline="0" dirty="0"/>
          </a:p>
          <a:p>
            <a:endParaRPr lang="hr-HR" dirty="0"/>
          </a:p>
        </p:txBody>
      </p:sp>
      <p:sp>
        <p:nvSpPr>
          <p:cNvPr id="4" name="Slide Number Placeholder 3"/>
          <p:cNvSpPr>
            <a:spLocks noGrp="1"/>
          </p:cNvSpPr>
          <p:nvPr>
            <p:ph type="sldNum" sz="quarter" idx="10"/>
          </p:nvPr>
        </p:nvSpPr>
        <p:spPr/>
        <p:txBody>
          <a:bodyPr/>
          <a:lstStyle/>
          <a:p>
            <a:fld id="{0EFD44C0-027C-4D96-B36D-B97F629C5EB2}" type="slidenum">
              <a:rPr lang="hr-HR" smtClean="0"/>
              <a:pPr/>
              <a:t>19</a:t>
            </a:fld>
            <a:endParaRPr lang="hr-H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1200" kern="1200" dirty="0" err="1">
                <a:solidFill>
                  <a:schemeClr val="tx1"/>
                </a:solidFill>
                <a:latin typeface="+mn-lt"/>
                <a:ea typeface="+mn-ea"/>
                <a:cs typeface="+mn-cs"/>
              </a:rPr>
              <a:t>Tomislav</a:t>
            </a:r>
            <a:r>
              <a:rPr lang="en-US" sz="1200" kern="1200" dirty="0">
                <a:solidFill>
                  <a:schemeClr val="tx1"/>
                </a:solidFill>
                <a:latin typeface="+mn-lt"/>
                <a:ea typeface="+mn-ea"/>
                <a:cs typeface="+mn-cs"/>
              </a:rPr>
              <a:t> is a Business Intelligence Specialist focused on Microsoft platform. He lives in Croatia and works for </a:t>
            </a:r>
            <a:r>
              <a:rPr lang="en-US" sz="1200" kern="1200" dirty="0" err="1">
                <a:solidFill>
                  <a:schemeClr val="tx1"/>
                </a:solidFill>
                <a:latin typeface="+mn-lt"/>
                <a:ea typeface="+mn-ea"/>
                <a:cs typeface="+mn-cs"/>
              </a:rPr>
              <a:t>SoftPro</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Tetral</a:t>
            </a:r>
            <a:r>
              <a:rPr lang="en-US" sz="1200" kern="1200" dirty="0">
                <a:solidFill>
                  <a:schemeClr val="tx1"/>
                </a:solidFill>
                <a:latin typeface="+mn-lt"/>
                <a:ea typeface="+mn-ea"/>
                <a:cs typeface="+mn-cs"/>
              </a:rPr>
              <a:t> company</a:t>
            </a:r>
            <a:r>
              <a:rPr lang="hr-HR" sz="1200" kern="1200" dirty="0">
                <a:solidFill>
                  <a:schemeClr val="tx1"/>
                </a:solidFill>
                <a:latin typeface="+mn-lt"/>
                <a:ea typeface="+mn-ea"/>
                <a:cs typeface="+mn-cs"/>
              </a:rPr>
              <a:t>,</a:t>
            </a:r>
            <a:r>
              <a:rPr lang="en-US" sz="1200" kern="1200" dirty="0">
                <a:solidFill>
                  <a:schemeClr val="tx1"/>
                </a:solidFill>
                <a:latin typeface="+mn-lt"/>
                <a:ea typeface="+mn-ea"/>
                <a:cs typeface="+mn-cs"/>
              </a:rPr>
              <a:t> known for its two OLAP clients: Manager and </a:t>
            </a:r>
            <a:r>
              <a:rPr lang="en-US" sz="1200" kern="1200" dirty="0" err="1">
                <a:solidFill>
                  <a:schemeClr val="tx1"/>
                </a:solidFill>
                <a:latin typeface="+mn-lt"/>
                <a:ea typeface="+mn-ea"/>
                <a:cs typeface="+mn-cs"/>
              </a:rPr>
              <a:t>CubePlayer</a:t>
            </a:r>
            <a:r>
              <a:rPr lang="en-US" sz="1200" kern="1200" dirty="0">
                <a:solidFill>
                  <a:schemeClr val="tx1"/>
                </a:solidFill>
                <a:latin typeface="+mn-lt"/>
                <a:ea typeface="+mn-ea"/>
                <a:cs typeface="+mn-cs"/>
              </a:rPr>
              <a:t>.</a:t>
            </a:r>
            <a:br>
              <a:rPr lang="en-US" sz="1200" kern="1200" dirty="0">
                <a:solidFill>
                  <a:schemeClr val="tx1"/>
                </a:solidFill>
                <a:latin typeface="+mn-lt"/>
                <a:ea typeface="+mn-ea"/>
                <a:cs typeface="+mn-cs"/>
              </a:rPr>
            </a:br>
            <a:br>
              <a:rPr lang="en-US" sz="1200" kern="1200" dirty="0">
                <a:solidFill>
                  <a:schemeClr val="tx1"/>
                </a:solidFill>
                <a:latin typeface="+mn-lt"/>
                <a:ea typeface="+mn-ea"/>
                <a:cs typeface="+mn-cs"/>
              </a:rPr>
            </a:br>
            <a:r>
              <a:rPr lang="en-US" sz="1200" kern="1200" dirty="0" err="1">
                <a:solidFill>
                  <a:schemeClr val="tx1"/>
                </a:solidFill>
                <a:latin typeface="+mn-lt"/>
                <a:ea typeface="+mn-ea"/>
                <a:cs typeface="+mn-cs"/>
              </a:rPr>
              <a:t>Tomislav's</a:t>
            </a:r>
            <a:r>
              <a:rPr lang="en-US" sz="1200" kern="1200" dirty="0">
                <a:solidFill>
                  <a:schemeClr val="tx1"/>
                </a:solidFill>
                <a:latin typeface="+mn-lt"/>
                <a:ea typeface="+mn-ea"/>
                <a:cs typeface="+mn-cs"/>
              </a:rPr>
              <a:t> specialty is cube design and MDX. However, working in a small company for the past six years, he gained experience in all phases of a BI project, from presenting solution to end-user support, result of which are many local companies </a:t>
            </a:r>
            <a:r>
              <a:rPr lang="en-US" sz="1200" i="1" kern="1200" dirty="0">
                <a:solidFill>
                  <a:schemeClr val="tx1"/>
                </a:solidFill>
                <a:latin typeface="+mn-lt"/>
                <a:ea typeface="+mn-ea"/>
                <a:cs typeface="+mn-cs"/>
              </a:rPr>
              <a:t>addicted</a:t>
            </a:r>
            <a:r>
              <a:rPr lang="en-US" sz="1200" kern="1200" dirty="0">
                <a:solidFill>
                  <a:schemeClr val="tx1"/>
                </a:solidFill>
                <a:latin typeface="+mn-lt"/>
                <a:ea typeface="+mn-ea"/>
                <a:cs typeface="+mn-cs"/>
              </a:rPr>
              <a:t> to their cubes and </a:t>
            </a:r>
            <a:r>
              <a:rPr lang="en-US" sz="1200" kern="1200" dirty="0" err="1">
                <a:solidFill>
                  <a:schemeClr val="tx1"/>
                </a:solidFill>
                <a:latin typeface="+mn-lt"/>
                <a:ea typeface="+mn-ea"/>
                <a:cs typeface="+mn-cs"/>
              </a:rPr>
              <a:t>CubePlayer</a:t>
            </a:r>
            <a:r>
              <a:rPr lang="en-US" sz="1200" kern="1200" dirty="0">
                <a:solidFill>
                  <a:schemeClr val="tx1"/>
                </a:solidFill>
                <a:latin typeface="+mn-lt"/>
                <a:ea typeface="+mn-ea"/>
                <a:cs typeface="+mn-cs"/>
              </a:rPr>
              <a:t> as a front-end.</a:t>
            </a:r>
            <a:br>
              <a:rPr lang="en-US" sz="1200" kern="1200" dirty="0">
                <a:solidFill>
                  <a:schemeClr val="tx1"/>
                </a:solidFill>
                <a:latin typeface="+mn-lt"/>
                <a:ea typeface="+mn-ea"/>
                <a:cs typeface="+mn-cs"/>
              </a:rPr>
            </a:b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Lately, </a:t>
            </a:r>
            <a:r>
              <a:rPr lang="en-US" sz="1200" kern="1200" dirty="0" err="1">
                <a:solidFill>
                  <a:schemeClr val="tx1"/>
                </a:solidFill>
                <a:latin typeface="+mn-lt"/>
                <a:ea typeface="+mn-ea"/>
                <a:cs typeface="+mn-cs"/>
              </a:rPr>
              <a:t>Tomislav</a:t>
            </a:r>
            <a:r>
              <a:rPr lang="en-US" sz="1200" kern="1200" dirty="0">
                <a:solidFill>
                  <a:schemeClr val="tx1"/>
                </a:solidFill>
                <a:latin typeface="+mn-lt"/>
                <a:ea typeface="+mn-ea"/>
                <a:cs typeface="+mn-cs"/>
              </a:rPr>
              <a:t> became involved in sharing his knowledge worldwide by contributing to Microsoft SSAS forum, blogging and speaking at conferences.</a:t>
            </a:r>
            <a:endParaRPr lang="hr-HR" dirty="0"/>
          </a:p>
        </p:txBody>
      </p:sp>
      <p:sp>
        <p:nvSpPr>
          <p:cNvPr id="4" name="Slide Number Placeholder 3"/>
          <p:cNvSpPr>
            <a:spLocks noGrp="1"/>
          </p:cNvSpPr>
          <p:nvPr>
            <p:ph type="sldNum" sz="quarter" idx="10"/>
          </p:nvPr>
        </p:nvSpPr>
        <p:spPr/>
        <p:txBody>
          <a:bodyPr/>
          <a:lstStyle/>
          <a:p>
            <a:fld id="{0EFD44C0-027C-4D96-B36D-B97F629C5EB2}" type="slidenum">
              <a:rPr lang="hr-HR" smtClean="0"/>
              <a:pPr/>
              <a:t>2</a:t>
            </a:fld>
            <a:endParaRPr lang="hr-H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hr-HR" dirty="0"/>
              <a:t>Using IsError()</a:t>
            </a:r>
            <a:r>
              <a:rPr lang="hr-HR" baseline="0" dirty="0"/>
              <a:t> function we can test for various things in order to see whether they exist or not.</a:t>
            </a:r>
          </a:p>
          <a:p>
            <a:endParaRPr lang="hr-HR" baseline="0" dirty="0"/>
          </a:p>
          <a:p>
            <a:r>
              <a:rPr lang="hr-HR" baseline="0" dirty="0"/>
              <a:t>Other ways are asking for count of a set of items to be greater than zero, or testing whether the expression is empty/null or not.</a:t>
            </a:r>
            <a:endParaRPr lang="hr-HR" dirty="0"/>
          </a:p>
        </p:txBody>
      </p:sp>
      <p:sp>
        <p:nvSpPr>
          <p:cNvPr id="4" name="Slide Number Placeholder 3"/>
          <p:cNvSpPr>
            <a:spLocks noGrp="1"/>
          </p:cNvSpPr>
          <p:nvPr>
            <p:ph type="sldNum" sz="quarter" idx="10"/>
          </p:nvPr>
        </p:nvSpPr>
        <p:spPr/>
        <p:txBody>
          <a:bodyPr/>
          <a:lstStyle/>
          <a:p>
            <a:fld id="{0EFD44C0-027C-4D96-B36D-B97F629C5EB2}" type="slidenum">
              <a:rPr lang="hr-HR" smtClean="0"/>
              <a:pPr/>
              <a:t>20</a:t>
            </a:fld>
            <a:endParaRPr lang="hr-H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hr-HR" dirty="0"/>
              <a:t>Axis() function is not allowed</a:t>
            </a:r>
            <a:r>
              <a:rPr lang="hr-HR" baseline="0" dirty="0"/>
              <a:t> in sets (dynamic ones in SSAS 2008 only make sense). Yet, using carefully constructed expression, we can trick the engine to evaluate on a part that doesn’t reference axes during evaluation of MDX script. That is achieved using IsError() function.</a:t>
            </a:r>
          </a:p>
          <a:p>
            <a:endParaRPr lang="hr-HR" baseline="0" dirty="0"/>
          </a:p>
          <a:p>
            <a:r>
              <a:rPr lang="hr-HR" baseline="0" dirty="0"/>
              <a:t>However, when that same dynamic set is evaluated in context of a query, evaluation will be directed in another path, the one that references axes.</a:t>
            </a:r>
          </a:p>
          <a:p>
            <a:endParaRPr lang="hr-HR" baseline="0" dirty="0"/>
          </a:p>
          <a:p>
            <a:r>
              <a:rPr lang="hr-HR" baseline="0" dirty="0"/>
              <a:t>That behaviour is similar to placing a trojan horse, hence the name.</a:t>
            </a:r>
          </a:p>
          <a:p>
            <a:endParaRPr lang="hr-HR" baseline="0" dirty="0"/>
          </a:p>
          <a:p>
            <a:r>
              <a:rPr lang="hr-HR" baseline="0" dirty="0"/>
              <a:t>The final result is that we can have other dynamic sets context sensitive not only to slicer and subselect (as they normally are), but also agains other axis. That means we can have i.e. Top 10 products dynamic set that is evaluated per first measure on columns if that dynamic set is placed on rows. Which is very convenient.</a:t>
            </a:r>
          </a:p>
          <a:p>
            <a:endParaRPr lang="hr-HR" baseline="0" dirty="0"/>
          </a:p>
          <a:p>
            <a:r>
              <a:rPr lang="hr-HR" baseline="0" dirty="0"/>
              <a:t>In MDX script, this dynamic set returns default measure as its result. When placed in query, it returns all measures in query, whether they are in slicer, subselect or axes.</a:t>
            </a:r>
          </a:p>
          <a:p>
            <a:endParaRPr lang="hr-HR" baseline="0" dirty="0"/>
          </a:p>
          <a:p>
            <a:r>
              <a:rPr lang="hr-HR" baseline="0" dirty="0"/>
              <a:t>Although this is not a calculated measure that uses Axis function (as the title of this session suggests), it is of great importance and is as such included in this presentation. A world premiere. Enjoy!</a:t>
            </a:r>
          </a:p>
          <a:p>
            <a:endParaRPr lang="hr-HR" baseline="0" dirty="0"/>
          </a:p>
          <a:p>
            <a:r>
              <a:rPr lang="hr-HR" baseline="0" dirty="0"/>
              <a:t>Example – 4-A – query with many commented parts; without any measure on columns it returns Top10products for default measure (Resellers Sales Amount), which can be shown if we uncomment Measures.CurrentMember part; when run using other measure on columns, slicer or subselect (try your own), it returns different set; in all the time, set is always sorted desc, which is an indicator that it works (for those who don’t believe, make a separate query using TopCount function for explicit measure). Shown in MDX Studio, for that is one of rare tools that execute exact MDX as given. Also possible in CubePlayer, but MDX Studio was chosen because it is free. Also possible in SSMS, but is avoided due to problems in other scenarios, see below.</a:t>
            </a:r>
          </a:p>
          <a:p>
            <a:endParaRPr lang="hr-HR" baseline="0" dirty="0"/>
          </a:p>
          <a:p>
            <a:r>
              <a:rPr lang="hr-HR" baseline="0" dirty="0"/>
              <a:t>After that we will show SSAS project’s MDX script and parts of it relevant for this.</a:t>
            </a:r>
          </a:p>
          <a:p>
            <a:endParaRPr lang="hr-HR" baseline="0" dirty="0"/>
          </a:p>
          <a:p>
            <a:r>
              <a:rPr lang="hr-HR" baseline="0" dirty="0"/>
              <a:t>Notice that if we used other utility dimension and placed the first measure of this expression in it in a certain way, some tools, namely SSMS, might fire Global cache command when we open that dimension and after that our expression will not work (since it will be cached, and not reevaluated per query). Only clear cache XML/A command helps afterwards. After that everything works ok, since there is no more caching (dimension is opened). Other tools, like Mosha’s MDX Studio, or SoftPro CubePlayer don’t have that problem (they don’t fire Global cache command). I though this is important to emphasise since the usage of Axis function might be tricky business where even your everyday working environment (SSMS) can create you problems. So that you don’t loose precious time, as I did with this weird issue. For details, open Profiler.</a:t>
            </a:r>
          </a:p>
          <a:p>
            <a:endParaRPr lang="hr-HR" baseline="0" dirty="0"/>
          </a:p>
          <a:p>
            <a:r>
              <a:rPr lang="hr-HR" baseline="0" dirty="0"/>
              <a:t>Excel and OWC can not profit from this, they generate special kind of MDX that destroys any dynamic in sets. Also, totals are not represented properly since the query that they generate consists of All member, which comes first in query, but is displayed last, so results look weird.</a:t>
            </a:r>
            <a:endParaRPr lang="hr-HR" dirty="0"/>
          </a:p>
        </p:txBody>
      </p:sp>
      <p:sp>
        <p:nvSpPr>
          <p:cNvPr id="4" name="Slide Number Placeholder 3"/>
          <p:cNvSpPr>
            <a:spLocks noGrp="1"/>
          </p:cNvSpPr>
          <p:nvPr>
            <p:ph type="sldNum" sz="quarter" idx="10"/>
          </p:nvPr>
        </p:nvSpPr>
        <p:spPr/>
        <p:txBody>
          <a:bodyPr/>
          <a:lstStyle/>
          <a:p>
            <a:fld id="{0EFD44C0-027C-4D96-B36D-B97F629C5EB2}" type="slidenum">
              <a:rPr lang="hr-HR" smtClean="0"/>
              <a:pPr/>
              <a:t>21</a:t>
            </a:fld>
            <a:endParaRPr lang="hr-H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hr-HR" dirty="0"/>
              <a:t>By adding a non-deterministic part in an expression </a:t>
            </a:r>
            <a:r>
              <a:rPr lang="hr-HR" baseline="0" dirty="0"/>
              <a:t>(Rnd() using i.e. rank as a seed), we can force the engine to evaluate the expression for each row, if that is what we need.</a:t>
            </a:r>
          </a:p>
          <a:p>
            <a:r>
              <a:rPr lang="hr-HR" baseline="0" dirty="0"/>
              <a:t>Random Hierarchy ordinal will be evaluated only once and all the rows will have the same number.</a:t>
            </a:r>
          </a:p>
          <a:p>
            <a:r>
              <a:rPr lang="hr-HR" baseline="0" dirty="0"/>
              <a:t>Random Hierarchy per row ordinal will have different result for each row.</a:t>
            </a:r>
          </a:p>
          <a:p>
            <a:endParaRPr lang="hr-HR" baseline="0" dirty="0"/>
          </a:p>
          <a:p>
            <a:r>
              <a:rPr lang="hr-HR" baseline="0" dirty="0"/>
              <a:t>Example 4-B  - query that shows how one random number gets repeated while another is different on each row (shown in SSMS)</a:t>
            </a:r>
          </a:p>
          <a:p>
            <a:endParaRPr lang="hr-HR" baseline="0" dirty="0"/>
          </a:p>
          <a:p>
            <a:r>
              <a:rPr lang="hr-HR" baseline="0" dirty="0"/>
              <a:t>That same example is a special query that can give a sample of members on a particular level of an hierarchy, based on an idea/wish of James Rowland-Jones who I met at the last SQLBits (III). In order to make it even more funky, I enhanced it not only to return a sample of members (let’s say 10% of them), but to give a different hierarchy (!!!) on axis each time it executes. I named it “A box of chocolate” after the phrase from Forrest Gump movie – Life is like a box of chocolate, you never know what you might get. And so it behaves </a:t>
            </a:r>
            <a:r>
              <a:rPr lang="hr-HR" baseline="0" dirty="0">
                <a:sym typeface="Wingdings" pitchFamily="2" charset="2"/>
              </a:rPr>
              <a:t>.</a:t>
            </a:r>
          </a:p>
          <a:p>
            <a:endParaRPr lang="hr-HR" baseline="0" dirty="0">
              <a:sym typeface="Wingdings" pitchFamily="2" charset="2"/>
            </a:endParaRPr>
          </a:p>
          <a:p>
            <a:r>
              <a:rPr lang="hr-HR" baseline="0" dirty="0">
                <a:sym typeface="Wingdings" pitchFamily="2" charset="2"/>
              </a:rPr>
              <a:t>The query features several variants what can be displayed and how to sample, but the pleasure of discovering it I leave to the audience.</a:t>
            </a:r>
            <a:endParaRPr lang="hr-HR" dirty="0"/>
          </a:p>
        </p:txBody>
      </p:sp>
      <p:sp>
        <p:nvSpPr>
          <p:cNvPr id="4" name="Slide Number Placeholder 3"/>
          <p:cNvSpPr>
            <a:spLocks noGrp="1"/>
          </p:cNvSpPr>
          <p:nvPr>
            <p:ph type="sldNum" sz="quarter" idx="10"/>
          </p:nvPr>
        </p:nvSpPr>
        <p:spPr/>
        <p:txBody>
          <a:bodyPr/>
          <a:lstStyle/>
          <a:p>
            <a:fld id="{0EFD44C0-027C-4D96-B36D-B97F629C5EB2}" type="slidenum">
              <a:rPr lang="hr-HR" smtClean="0"/>
              <a:pPr/>
              <a:t>22</a:t>
            </a:fld>
            <a:endParaRPr lang="hr-H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hr-HR" dirty="0"/>
              <a:t>Applying NonEmpty()</a:t>
            </a:r>
            <a:r>
              <a:rPr lang="hr-HR" baseline="0" dirty="0"/>
              <a:t> on axis to exclude rows that would not be in the result in the first place (without interference by our side).</a:t>
            </a:r>
          </a:p>
          <a:p>
            <a:endParaRPr lang="hr-HR" baseline="0" dirty="0"/>
          </a:p>
          <a:p>
            <a:r>
              <a:rPr lang="hr-HR" baseline="0" dirty="0"/>
              <a:t>The second set is either set of measures in the query or a default (regular) member of utility dimension (the one that has data in fact space). Depends on which approach (design) we used in cube. The second one is faster and easier to handle.</a:t>
            </a:r>
            <a:endParaRPr lang="hr-HR" dirty="0"/>
          </a:p>
        </p:txBody>
      </p:sp>
      <p:sp>
        <p:nvSpPr>
          <p:cNvPr id="4" name="Slide Number Placeholder 3"/>
          <p:cNvSpPr>
            <a:spLocks noGrp="1"/>
          </p:cNvSpPr>
          <p:nvPr>
            <p:ph type="sldNum" sz="quarter" idx="10"/>
          </p:nvPr>
        </p:nvSpPr>
        <p:spPr/>
        <p:txBody>
          <a:bodyPr/>
          <a:lstStyle/>
          <a:p>
            <a:fld id="{0EFD44C0-027C-4D96-B36D-B97F629C5EB2}" type="slidenum">
              <a:rPr lang="hr-HR" smtClean="0"/>
              <a:pPr/>
              <a:t>23</a:t>
            </a:fld>
            <a:endParaRPr lang="hr-H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r-HR" dirty="0"/>
              <a:t>Final improvement</a:t>
            </a:r>
            <a:r>
              <a:rPr lang="hr-HR" baseline="0" dirty="0"/>
              <a:t> is to put all the calculations in MDX script. That way they are not </a:t>
            </a:r>
          </a:p>
          <a:p>
            <a:endParaRPr lang="hr-HR" baseline="0" dirty="0"/>
          </a:p>
          <a:p>
            <a:r>
              <a:rPr lang="hr-HR" baseline="0" dirty="0"/>
              <a:t>First scenario is using a special dimension, a utility dimension.</a:t>
            </a:r>
          </a:p>
          <a:p>
            <a:endParaRPr lang="hr-HR" baseline="0" dirty="0"/>
          </a:p>
          <a:p>
            <a:r>
              <a:rPr lang="hr-HR" baseline="0" dirty="0"/>
              <a:t>Utility dimension consists of only one regular member (which is linked to every row in fact table) and several calculated members defined in MDX script. Regular member represents the value of current measure (or a default one if none is in the query), while the others represent some form of calculation based on that original value.</a:t>
            </a:r>
          </a:p>
          <a:p>
            <a:endParaRPr lang="hr-HR" baseline="0" dirty="0"/>
          </a:p>
          <a:p>
            <a:r>
              <a:rPr lang="hr-HR" baseline="0" dirty="0"/>
              <a:t>Utility dimension allow us to reference current measure more easily than it would be using measures only (because current member is the same member that is being defined, which is an obstacle).</a:t>
            </a:r>
          </a:p>
          <a:p>
            <a:endParaRPr lang="hr-HR" baseline="0" dirty="0"/>
          </a:p>
        </p:txBody>
      </p:sp>
      <p:sp>
        <p:nvSpPr>
          <p:cNvPr id="4" name="Slide Number Placeholder 3"/>
          <p:cNvSpPr>
            <a:spLocks noGrp="1"/>
          </p:cNvSpPr>
          <p:nvPr>
            <p:ph type="sldNum" sz="quarter" idx="10"/>
          </p:nvPr>
        </p:nvSpPr>
        <p:spPr/>
        <p:txBody>
          <a:bodyPr/>
          <a:lstStyle/>
          <a:p>
            <a:fld id="{0EFD44C0-027C-4D96-B36D-B97F629C5EB2}" type="slidenum">
              <a:rPr lang="hr-HR" smtClean="0"/>
              <a:pPr/>
              <a:t>24</a:t>
            </a:fld>
            <a:endParaRPr lang="hr-H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hr-HR" dirty="0"/>
              <a:t>We will show</a:t>
            </a:r>
            <a:r>
              <a:rPr lang="hr-HR" baseline="0" dirty="0"/>
              <a:t> SSAS project that has an extra part in MDX script, where calculations are based on utility dimension. Utility dimension is created from named query with only one row (no underlying table) and linked to every measure group.</a:t>
            </a:r>
          </a:p>
          <a:p>
            <a:endParaRPr lang="hr-HR" baseline="0" dirty="0"/>
          </a:p>
          <a:p>
            <a:r>
              <a:rPr lang="hr-HR" baseline="0" dirty="0"/>
              <a:t>Calculations in utility dimension are framework based, easy to read and pretty understandable although they might be optimized more perhaps (that was not my focus at the moment, but to show the proof of concept).</a:t>
            </a:r>
          </a:p>
          <a:p>
            <a:endParaRPr lang="hr-HR" baseline="0" dirty="0"/>
          </a:p>
          <a:p>
            <a:r>
              <a:rPr lang="hr-HR" baseline="0" dirty="0"/>
              <a:t>Example 5-A  - cube based calculation using utility dimension. Shown in CubePlayer.</a:t>
            </a:r>
          </a:p>
          <a:p>
            <a:endParaRPr lang="hr-HR" baseline="0" dirty="0"/>
          </a:p>
          <a:p>
            <a:r>
              <a:rPr lang="hr-HR" baseline="0" dirty="0"/>
              <a:t>Works also in SSMS or any other tool where you can write custom MDX.</a:t>
            </a:r>
          </a:p>
          <a:p>
            <a:endParaRPr lang="hr-HR" baseline="0" dirty="0"/>
          </a:p>
          <a:p>
            <a:r>
              <a:rPr lang="hr-HR" baseline="0" dirty="0"/>
              <a:t>Excel and OWC can use it but because of the way they generate MDX (using All member), results look weird.</a:t>
            </a:r>
          </a:p>
          <a:p>
            <a:endParaRPr lang="hr-HR" baseline="0" dirty="0"/>
          </a:p>
          <a:p>
            <a:endParaRPr lang="hr-HR" dirty="0"/>
          </a:p>
        </p:txBody>
      </p:sp>
      <p:sp>
        <p:nvSpPr>
          <p:cNvPr id="4" name="Slide Number Placeholder 3"/>
          <p:cNvSpPr>
            <a:spLocks noGrp="1"/>
          </p:cNvSpPr>
          <p:nvPr>
            <p:ph type="sldNum" sz="quarter" idx="10"/>
          </p:nvPr>
        </p:nvSpPr>
        <p:spPr/>
        <p:txBody>
          <a:bodyPr/>
          <a:lstStyle/>
          <a:p>
            <a:fld id="{0EFD44C0-027C-4D96-B36D-B97F629C5EB2}" type="slidenum">
              <a:rPr lang="hr-HR" smtClean="0"/>
              <a:pPr/>
              <a:t>25</a:t>
            </a:fld>
            <a:endParaRPr lang="hr-H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r-HR" dirty="0"/>
              <a:t>For certain</a:t>
            </a:r>
            <a:r>
              <a:rPr lang="hr-HR" baseline="0" dirty="0"/>
              <a:t> scenarious we can not use utility dimension. Namely, SSRS. For SSRS we can use either query-based calculated measures or the ones that are cube-based, as in our following examples. Cube-based calculated measures using Axis function are available through several specially constructed dynamic sets that use the same principle of trojan horses, to extract measures on axis before the query cells get evaluated. Yet, that is slow.</a:t>
            </a:r>
            <a:endParaRPr lang="hr-HR" dirty="0"/>
          </a:p>
        </p:txBody>
      </p:sp>
      <p:sp>
        <p:nvSpPr>
          <p:cNvPr id="4" name="Slide Number Placeholder 3"/>
          <p:cNvSpPr>
            <a:spLocks noGrp="1"/>
          </p:cNvSpPr>
          <p:nvPr>
            <p:ph type="sldNum" sz="quarter" idx="10"/>
          </p:nvPr>
        </p:nvSpPr>
        <p:spPr/>
        <p:txBody>
          <a:bodyPr/>
          <a:lstStyle/>
          <a:p>
            <a:fld id="{0EFD44C0-027C-4D96-B36D-B97F629C5EB2}" type="slidenum">
              <a:rPr lang="hr-HR" smtClean="0"/>
              <a:pPr/>
              <a:t>26</a:t>
            </a:fld>
            <a:endParaRPr lang="hr-H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hr-HR" dirty="0"/>
              <a:t>I haven’t optimized the calculations because of lack of time. Maybe there is a more faster way</a:t>
            </a:r>
            <a:r>
              <a:rPr lang="hr-HR" baseline="0" dirty="0"/>
              <a:t> of achieving the same results. This is just a proof of concept.</a:t>
            </a:r>
          </a:p>
          <a:p>
            <a:endParaRPr lang="hr-HR" baseline="0" dirty="0"/>
          </a:p>
          <a:p>
            <a:r>
              <a:rPr lang="hr-HR" baseline="0" dirty="0"/>
              <a:t>Show SSAS project with cube-based calculated measures and dynamic sets that enable them.</a:t>
            </a:r>
          </a:p>
          <a:p>
            <a:endParaRPr lang="hr-HR" baseline="0" dirty="0"/>
          </a:p>
          <a:p>
            <a:r>
              <a:rPr lang="hr-HR" baseline="0" dirty="0"/>
              <a:t>Example 6-A – cube-based calculated measures (query takes 150 seconds for all measures, please do wait). Shown in SSMS.</a:t>
            </a:r>
            <a:endParaRPr lang="hr-HR" dirty="0"/>
          </a:p>
        </p:txBody>
      </p:sp>
      <p:sp>
        <p:nvSpPr>
          <p:cNvPr id="4" name="Slide Number Placeholder 3"/>
          <p:cNvSpPr>
            <a:spLocks noGrp="1"/>
          </p:cNvSpPr>
          <p:nvPr>
            <p:ph type="sldNum" sz="quarter" idx="10"/>
          </p:nvPr>
        </p:nvSpPr>
        <p:spPr/>
        <p:txBody>
          <a:bodyPr/>
          <a:lstStyle/>
          <a:p>
            <a:fld id="{0EFD44C0-027C-4D96-B36D-B97F629C5EB2}" type="slidenum">
              <a:rPr lang="hr-HR" smtClean="0"/>
              <a:pPr/>
              <a:t>27</a:t>
            </a:fld>
            <a:endParaRPr lang="hr-H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r-HR" dirty="0"/>
              <a:t>It’s time to make some conclusion.</a:t>
            </a:r>
          </a:p>
        </p:txBody>
      </p:sp>
      <p:sp>
        <p:nvSpPr>
          <p:cNvPr id="4" name="Slide Number Placeholder 3"/>
          <p:cNvSpPr>
            <a:spLocks noGrp="1"/>
          </p:cNvSpPr>
          <p:nvPr>
            <p:ph type="sldNum" sz="quarter" idx="10"/>
          </p:nvPr>
        </p:nvSpPr>
        <p:spPr/>
        <p:txBody>
          <a:bodyPr/>
          <a:lstStyle/>
          <a:p>
            <a:fld id="{0EFD44C0-027C-4D96-B36D-B97F629C5EB2}" type="slidenum">
              <a:rPr lang="hr-HR" smtClean="0"/>
              <a:pPr/>
              <a:t>28</a:t>
            </a:fld>
            <a:endParaRPr lang="hr-H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r-HR" baseline="0" dirty="0">
                <a:sym typeface="Wingdings" pitchFamily="2" charset="2"/>
              </a:rPr>
              <a:t>This area (use of Axis function) is not tested much so far. Only few examples can be found (MDX Solutions book). The opportunities do exist, yet only for certain tools. The power is balanced with many obstacles so it might not be used much by BI professionals, particulary inexperienced ones, in the future.</a:t>
            </a:r>
          </a:p>
          <a:p>
            <a:endParaRPr lang="hr-HR" baseline="0" dirty="0">
              <a:sym typeface="Wingdings" pitchFamily="2" charset="2"/>
            </a:endParaRPr>
          </a:p>
          <a:p>
            <a:r>
              <a:rPr lang="hr-HR" baseline="0" dirty="0">
                <a:sym typeface="Wingdings" pitchFamily="2" charset="2"/>
              </a:rPr>
              <a:t>It’s worth investigating more, optimizing and testing for performance. Once built, the model could serve any implementation. Utility dimension based model is by my opinion the best to start with, despite the fact that Excel, SSRS and OWC can not profit from it (yet, which doesn’t mean that these tools won’t improve in future).</a:t>
            </a:r>
          </a:p>
        </p:txBody>
      </p:sp>
      <p:sp>
        <p:nvSpPr>
          <p:cNvPr id="4" name="Slide Number Placeholder 3"/>
          <p:cNvSpPr>
            <a:spLocks noGrp="1"/>
          </p:cNvSpPr>
          <p:nvPr>
            <p:ph type="sldNum" sz="quarter" idx="10"/>
          </p:nvPr>
        </p:nvSpPr>
        <p:spPr/>
        <p:txBody>
          <a:bodyPr/>
          <a:lstStyle/>
          <a:p>
            <a:fld id="{0EFD44C0-027C-4D96-B36D-B97F629C5EB2}" type="slidenum">
              <a:rPr lang="hr-HR" smtClean="0"/>
              <a:pPr/>
              <a:t>29</a:t>
            </a:fld>
            <a:endParaRPr lang="hr-H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hr-HR" sz="2200" dirty="0"/>
              <a:t>Established in 1993.</a:t>
            </a:r>
          </a:p>
          <a:p>
            <a:pPr>
              <a:buNone/>
            </a:pPr>
            <a:endParaRPr lang="hr-HR" sz="2200" dirty="0"/>
          </a:p>
          <a:p>
            <a:r>
              <a:rPr lang="hr-HR" sz="2200" dirty="0"/>
              <a:t>Core activities:</a:t>
            </a:r>
            <a:endParaRPr lang="hr-HR" sz="1100" dirty="0"/>
          </a:p>
          <a:p>
            <a:pPr>
              <a:buFontTx/>
              <a:buChar char="-"/>
            </a:pPr>
            <a:r>
              <a:rPr lang="hr-HR" sz="1100" baseline="0" dirty="0"/>
              <a:t>Design and implementation of </a:t>
            </a:r>
            <a:r>
              <a:rPr lang="hr-HR" sz="1800" dirty="0"/>
              <a:t>DW/BI solutions</a:t>
            </a:r>
          </a:p>
          <a:p>
            <a:pPr>
              <a:buFontTx/>
              <a:buChar char="-"/>
            </a:pPr>
            <a:r>
              <a:rPr lang="hr-HR" sz="1800" dirty="0"/>
              <a:t>Development of SSAS front-ends</a:t>
            </a:r>
            <a:endParaRPr lang="hr-HR" sz="900" dirty="0"/>
          </a:p>
          <a:p>
            <a:pPr>
              <a:buFontTx/>
              <a:buChar char="-"/>
            </a:pPr>
            <a:endParaRPr lang="hr-HR" sz="900" dirty="0"/>
          </a:p>
          <a:p>
            <a:pPr>
              <a:lnSpc>
                <a:spcPct val="90000"/>
              </a:lnSpc>
            </a:pPr>
            <a:r>
              <a:rPr lang="hr-HR" sz="2200" dirty="0"/>
              <a:t>First implementation of DW/BI project on</a:t>
            </a:r>
            <a:r>
              <a:rPr lang="hr-HR" sz="2200" baseline="0" dirty="0"/>
              <a:t> Microsoft platform in Croatia.</a:t>
            </a:r>
          </a:p>
          <a:p>
            <a:pPr>
              <a:lnSpc>
                <a:spcPct val="90000"/>
              </a:lnSpc>
            </a:pPr>
            <a:r>
              <a:rPr lang="hr-HR" sz="2200" dirty="0"/>
              <a:t>Highest</a:t>
            </a:r>
            <a:r>
              <a:rPr lang="hr-HR" sz="2200" baseline="0" dirty="0"/>
              <a:t> number of B</a:t>
            </a:r>
            <a:r>
              <a:rPr lang="hr-HR" sz="2200" dirty="0"/>
              <a:t>I solutions in Croatia (using CubePlayer</a:t>
            </a:r>
            <a:r>
              <a:rPr lang="hr-HR" sz="2200" baseline="0" dirty="0"/>
              <a:t> as front-end)</a:t>
            </a:r>
            <a:r>
              <a:rPr lang="hr-HR" sz="2200" dirty="0"/>
              <a:t>.</a:t>
            </a:r>
            <a:endParaRPr lang="hr-HR" sz="2200" noProof="1"/>
          </a:p>
          <a:p>
            <a:endParaRPr lang="hr-HR" dirty="0"/>
          </a:p>
        </p:txBody>
      </p:sp>
      <p:sp>
        <p:nvSpPr>
          <p:cNvPr id="4" name="Slide Number Placeholder 3"/>
          <p:cNvSpPr>
            <a:spLocks noGrp="1"/>
          </p:cNvSpPr>
          <p:nvPr>
            <p:ph type="sldNum" sz="quarter" idx="10"/>
          </p:nvPr>
        </p:nvSpPr>
        <p:spPr/>
        <p:txBody>
          <a:bodyPr/>
          <a:lstStyle/>
          <a:p>
            <a:fld id="{0EFD44C0-027C-4D96-B36D-B97F629C5EB2}" type="slidenum">
              <a:rPr lang="hr-HR" smtClean="0"/>
              <a:pPr/>
              <a:t>3</a:t>
            </a:fld>
            <a:endParaRPr lang="hr-H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r-HR" dirty="0"/>
              <a:t>Many things can be achieved with good grid capabilities. Other using stored</a:t>
            </a:r>
            <a:r>
              <a:rPr lang="hr-HR" baseline="0" dirty="0"/>
              <a:t> procedures.</a:t>
            </a:r>
          </a:p>
          <a:p>
            <a:endParaRPr lang="hr-HR" baseline="0" dirty="0"/>
          </a:p>
          <a:p>
            <a:r>
              <a:rPr lang="hr-HR" baseline="0" dirty="0"/>
              <a:t>It’s also possible to completely ignore these findings and continue to use common cube design on your projects.</a:t>
            </a:r>
            <a:endParaRPr lang="hr-HR" dirty="0"/>
          </a:p>
        </p:txBody>
      </p:sp>
      <p:sp>
        <p:nvSpPr>
          <p:cNvPr id="4" name="Slide Number Placeholder 3"/>
          <p:cNvSpPr>
            <a:spLocks noGrp="1"/>
          </p:cNvSpPr>
          <p:nvPr>
            <p:ph type="sldNum" sz="quarter" idx="10"/>
          </p:nvPr>
        </p:nvSpPr>
        <p:spPr/>
        <p:txBody>
          <a:bodyPr/>
          <a:lstStyle/>
          <a:p>
            <a:fld id="{0EFD44C0-027C-4D96-B36D-B97F629C5EB2}" type="slidenum">
              <a:rPr lang="hr-HR" smtClean="0"/>
              <a:pPr/>
              <a:t>30</a:t>
            </a:fld>
            <a:endParaRPr lang="hr-H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r-HR" dirty="0"/>
              <a:t>First experiment, then use.</a:t>
            </a:r>
          </a:p>
          <a:p>
            <a:r>
              <a:rPr lang="hr-HR" dirty="0"/>
              <a:t>Use moderately (like a spice).</a:t>
            </a:r>
          </a:p>
          <a:p>
            <a:endParaRPr lang="hr-HR" dirty="0"/>
          </a:p>
        </p:txBody>
      </p:sp>
      <p:sp>
        <p:nvSpPr>
          <p:cNvPr id="4" name="Slide Number Placeholder 3"/>
          <p:cNvSpPr>
            <a:spLocks noGrp="1"/>
          </p:cNvSpPr>
          <p:nvPr>
            <p:ph type="sldNum" sz="quarter" idx="10"/>
          </p:nvPr>
        </p:nvSpPr>
        <p:spPr/>
        <p:txBody>
          <a:bodyPr/>
          <a:lstStyle/>
          <a:p>
            <a:fld id="{0EFD44C0-027C-4D96-B36D-B97F629C5EB2}" type="slidenum">
              <a:rPr lang="hr-HR" smtClean="0"/>
              <a:pPr/>
              <a:t>31</a:t>
            </a:fld>
            <a:endParaRPr lang="hr-H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r-HR" dirty="0"/>
              <a:t>Besides that, presentation</a:t>
            </a:r>
            <a:r>
              <a:rPr lang="hr-HR" baseline="0" dirty="0"/>
              <a:t>, examples and other relevant stuff (like SSAS projects) should be available on www.sqlbits.com.</a:t>
            </a:r>
          </a:p>
          <a:p>
            <a:endParaRPr lang="hr-HR" dirty="0"/>
          </a:p>
        </p:txBody>
      </p:sp>
      <p:sp>
        <p:nvSpPr>
          <p:cNvPr id="4" name="Slide Number Placeholder 3"/>
          <p:cNvSpPr>
            <a:spLocks noGrp="1"/>
          </p:cNvSpPr>
          <p:nvPr>
            <p:ph type="sldNum" sz="quarter" idx="10"/>
          </p:nvPr>
        </p:nvSpPr>
        <p:spPr/>
        <p:txBody>
          <a:bodyPr/>
          <a:lstStyle/>
          <a:p>
            <a:fld id="{0EFD44C0-027C-4D96-B36D-B97F629C5EB2}" type="slidenum">
              <a:rPr lang="hr-HR" smtClean="0"/>
              <a:pPr/>
              <a:t>32</a:t>
            </a:fld>
            <a:endParaRPr lang="hr-H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r-HR" dirty="0"/>
              <a:t>In case you want</a:t>
            </a:r>
            <a:r>
              <a:rPr lang="hr-HR" baseline="0" dirty="0"/>
              <a:t> to contact me, here’s my e-mail address.</a:t>
            </a:r>
            <a:endParaRPr lang="hr-HR" dirty="0"/>
          </a:p>
        </p:txBody>
      </p:sp>
      <p:sp>
        <p:nvSpPr>
          <p:cNvPr id="4" name="Slide Number Placeholder 3"/>
          <p:cNvSpPr>
            <a:spLocks noGrp="1"/>
          </p:cNvSpPr>
          <p:nvPr>
            <p:ph type="sldNum" sz="quarter" idx="10"/>
          </p:nvPr>
        </p:nvSpPr>
        <p:spPr/>
        <p:txBody>
          <a:bodyPr/>
          <a:lstStyle/>
          <a:p>
            <a:fld id="{0EFD44C0-027C-4D96-B36D-B97F629C5EB2}" type="slidenum">
              <a:rPr lang="hr-HR" smtClean="0"/>
              <a:pPr/>
              <a:t>33</a:t>
            </a:fld>
            <a:endParaRPr lang="hr-H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r-HR" dirty="0"/>
              <a:t>Do you see MDX in the end?</a:t>
            </a:r>
          </a:p>
          <a:p>
            <a:endParaRPr lang="hr-HR" i="0" dirty="0"/>
          </a:p>
          <a:p>
            <a:pPr marL="0" marR="0" indent="0" algn="l" defTabSz="914400" rtl="0" eaLnBrk="1" fontAlgn="auto" latinLnBrk="0" hangingPunct="1">
              <a:lnSpc>
                <a:spcPct val="100000"/>
              </a:lnSpc>
              <a:spcBef>
                <a:spcPts val="0"/>
              </a:spcBef>
              <a:spcAft>
                <a:spcPts val="0"/>
              </a:spcAft>
              <a:buClrTx/>
              <a:buSzTx/>
              <a:buFontTx/>
              <a:buNone/>
              <a:tabLst/>
              <a:defRPr/>
            </a:pPr>
            <a:r>
              <a:rPr lang="hr-HR" i="0" dirty="0"/>
              <a:t>If not, make a deeper look, the 3 letters are</a:t>
            </a:r>
            <a:r>
              <a:rPr lang="hr-HR" i="0" baseline="0" dirty="0"/>
              <a:t> elevated as rocks from the sea bottom, and all area is like a 3D pool some distance back from your screen. Cross your eyes until the picture becomes blured like you jumped into the sea withouth the mask. Keep that blured image and force your eyes to focus deep, deeper than the screen. Voila, the image will emerge right before you.</a:t>
            </a:r>
          </a:p>
          <a:p>
            <a:endParaRPr lang="hr-HR" i="0" baseline="0" dirty="0"/>
          </a:p>
          <a:p>
            <a:r>
              <a:rPr lang="hr-HR" i="0" baseline="0" dirty="0"/>
              <a:t>After that, you can move your head, blink, or do whatever you want, 3D image will still be there. If you loose it, refocus and enjoy.</a:t>
            </a:r>
          </a:p>
          <a:p>
            <a:endParaRPr lang="hr-HR" i="0" baseline="0" dirty="0"/>
          </a:p>
          <a:p>
            <a:r>
              <a:rPr lang="hr-HR" i="0" baseline="0" dirty="0"/>
              <a:t>I hope you enjoyed this presentation.</a:t>
            </a:r>
          </a:p>
          <a:p>
            <a:endParaRPr lang="hr-HR" i="0" baseline="0" dirty="0"/>
          </a:p>
          <a:p>
            <a:r>
              <a:rPr lang="hr-HR" i="0" baseline="0" dirty="0"/>
              <a:t>Tomislav Piasevoli</a:t>
            </a:r>
            <a:endParaRPr lang="hr-HR" i="0" dirty="0"/>
          </a:p>
        </p:txBody>
      </p:sp>
      <p:sp>
        <p:nvSpPr>
          <p:cNvPr id="4" name="Slide Number Placeholder 3"/>
          <p:cNvSpPr>
            <a:spLocks noGrp="1"/>
          </p:cNvSpPr>
          <p:nvPr>
            <p:ph type="sldNum" sz="quarter" idx="10"/>
          </p:nvPr>
        </p:nvSpPr>
        <p:spPr/>
        <p:txBody>
          <a:bodyPr/>
          <a:lstStyle/>
          <a:p>
            <a:fld id="{0EFD44C0-027C-4D96-B36D-B97F629C5EB2}" type="slidenum">
              <a:rPr lang="hr-HR" smtClean="0"/>
              <a:pPr/>
              <a:t>34</a:t>
            </a:fld>
            <a:endParaRPr lang="hr-H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hr-HR" dirty="0"/>
              <a:t>Measures are special dimension, it is </a:t>
            </a:r>
            <a:r>
              <a:rPr lang="hr-HR" i="1" dirty="0"/>
              <a:t>allowed</a:t>
            </a:r>
            <a:r>
              <a:rPr lang="hr-HR" dirty="0"/>
              <a:t> to use</a:t>
            </a:r>
            <a:r>
              <a:rPr lang="hr-HR" baseline="0" dirty="0"/>
              <a:t> them inside calculations since they exist in every project and they are always on the same dimension/hierarchy – Measures (or Measures.Measures).</a:t>
            </a:r>
          </a:p>
          <a:p>
            <a:endParaRPr lang="hr-HR" baseline="0" dirty="0"/>
          </a:p>
          <a:p>
            <a:endParaRPr lang="hr-HR" dirty="0"/>
          </a:p>
        </p:txBody>
      </p:sp>
      <p:sp>
        <p:nvSpPr>
          <p:cNvPr id="4" name="Slide Number Placeholder 3"/>
          <p:cNvSpPr>
            <a:spLocks noGrp="1"/>
          </p:cNvSpPr>
          <p:nvPr>
            <p:ph type="sldNum" sz="quarter" idx="10"/>
          </p:nvPr>
        </p:nvSpPr>
        <p:spPr/>
        <p:txBody>
          <a:bodyPr/>
          <a:lstStyle/>
          <a:p>
            <a:fld id="{0EFD44C0-027C-4D96-B36D-B97F629C5EB2}" type="slidenum">
              <a:rPr lang="hr-HR" smtClean="0"/>
              <a:pPr/>
              <a:t>4</a:t>
            </a:fld>
            <a:endParaRPr lang="hr-H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r-HR" dirty="0"/>
              <a:t>Whether</a:t>
            </a:r>
            <a:r>
              <a:rPr lang="hr-HR" baseline="0" dirty="0"/>
              <a:t> you see it or not, this special picture also known as autostereogram displays the text “MDX” (without quotes) inside it.</a:t>
            </a:r>
          </a:p>
          <a:p>
            <a:endParaRPr lang="hr-HR" baseline="0" dirty="0"/>
          </a:p>
          <a:p>
            <a:r>
              <a:rPr lang="hr-HR" dirty="0"/>
              <a:t>Just like many things in life, you really begin</a:t>
            </a:r>
            <a:r>
              <a:rPr lang="hr-HR" baseline="0" dirty="0"/>
              <a:t> to see things once your mind makes a click. This is a level 400 session. Many things will not be understood if you haven’t prepared yourself to perceive the information provided. In that case, don’t worry. Just relax and enjoy the presentation. One day, perhaps soon, you’ll understand it better. Until then, you can use the findings (code) inside and through that getter a better insight. Practice and explore.</a:t>
            </a:r>
          </a:p>
          <a:p>
            <a:endParaRPr lang="hr-HR" baseline="0" dirty="0"/>
          </a:p>
          <a:p>
            <a:r>
              <a:rPr lang="hr-HR" baseline="0" dirty="0"/>
              <a:t>15 years ago my father showed me a piece of fotocopied paper with black-and-white random-dots autostereogram on it. He said some people did see it, but none of us family members succeeded in it then, although we tried for days. But we didn’t make that click then.</a:t>
            </a:r>
          </a:p>
          <a:p>
            <a:endParaRPr lang="hr-HR" baseline="0" dirty="0"/>
          </a:p>
          <a:p>
            <a:r>
              <a:rPr lang="hr-HR" baseline="0" dirty="0"/>
              <a:t>Now, I can see an autostereogram in less than half a minute, sometimes only 5 or 10 seconds. I’m not saying you have to wait that long for it to happen. But you have to continue with attempts for a while and let the time (or shall I say your unconcious mind) do its magic. Once the first click is achieved, it becomes easier.</a:t>
            </a:r>
          </a:p>
          <a:p>
            <a:endParaRPr lang="hr-HR" baseline="0" dirty="0"/>
          </a:p>
          <a:p>
            <a:r>
              <a:rPr lang="hr-HR" baseline="0" dirty="0"/>
              <a:t>Don’t forget that each of you made those attempts and succeeded many times in your life so far. You can read, walk, talk, maybe even play a musical instrument. All common things now, but once a true miracles. The same is with beautiful language called MDX, that is displayed in this autostereogram. If you want to master it, make that click!</a:t>
            </a:r>
          </a:p>
          <a:p>
            <a:endParaRPr lang="hr-HR" baseline="0" dirty="0"/>
          </a:p>
          <a:p>
            <a:endParaRPr lang="hr-HR" baseline="0" dirty="0"/>
          </a:p>
          <a:p>
            <a:r>
              <a:rPr lang="hr-HR" i="1" dirty="0">
                <a:solidFill>
                  <a:srgbClr val="FF0000"/>
                </a:solidFill>
              </a:rPr>
              <a:t>Autostereogram displaying</a:t>
            </a:r>
            <a:r>
              <a:rPr lang="hr-HR" i="1" baseline="0" dirty="0">
                <a:solidFill>
                  <a:srgbClr val="FF0000"/>
                </a:solidFill>
              </a:rPr>
              <a:t> text “MDX” (without quotes) built using:</a:t>
            </a:r>
            <a:endParaRPr lang="hr-HR" i="1" dirty="0">
              <a:solidFill>
                <a:srgbClr val="FF0000"/>
              </a:solidFill>
            </a:endParaRPr>
          </a:p>
          <a:p>
            <a:r>
              <a:rPr lang="hr-HR" i="1" dirty="0">
                <a:solidFill>
                  <a:srgbClr val="FF0000"/>
                </a:solidFill>
              </a:rPr>
              <a:t>http://www.easystereogrambuilder.com</a:t>
            </a:r>
          </a:p>
          <a:p>
            <a:endParaRPr lang="hr-HR" baseline="0" dirty="0"/>
          </a:p>
          <a:p>
            <a:endParaRPr lang="hr-HR"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hr-HR" i="1" dirty="0"/>
              <a:t>Wikipedia definition of autostereogram (http://en.wikipedia.org/wiki/Autostereogram):</a:t>
            </a:r>
          </a:p>
          <a:p>
            <a:r>
              <a:rPr lang="en-US" i="1" dirty="0"/>
              <a:t>An </a:t>
            </a:r>
            <a:r>
              <a:rPr lang="en-US" i="1" dirty="0" err="1"/>
              <a:t>autostereogram</a:t>
            </a:r>
            <a:r>
              <a:rPr lang="en-US" i="1" dirty="0"/>
              <a:t> is a single-image stereogram (SIS), designed to create the visual illusion of a three-dimensional (3D) scene from a two-dimensional image in the human brain. In order to perceive 3D shapes in these </a:t>
            </a:r>
            <a:r>
              <a:rPr lang="en-US" i="1" dirty="0" err="1"/>
              <a:t>autostereograms</a:t>
            </a:r>
            <a:r>
              <a:rPr lang="en-US" i="1" dirty="0"/>
              <a:t>, the brain must overcome the normally automatic coordination between focusing and </a:t>
            </a:r>
            <a:r>
              <a:rPr lang="en-US" i="1" dirty="0" err="1"/>
              <a:t>vergence</a:t>
            </a:r>
            <a:r>
              <a:rPr lang="en-US" i="1" dirty="0"/>
              <a:t>.</a:t>
            </a:r>
          </a:p>
          <a:p>
            <a:endParaRPr lang="en-US" dirty="0"/>
          </a:p>
        </p:txBody>
      </p:sp>
      <p:sp>
        <p:nvSpPr>
          <p:cNvPr id="4" name="Slide Number Placeholder 3"/>
          <p:cNvSpPr>
            <a:spLocks noGrp="1"/>
          </p:cNvSpPr>
          <p:nvPr>
            <p:ph type="sldNum" sz="quarter" idx="10"/>
          </p:nvPr>
        </p:nvSpPr>
        <p:spPr/>
        <p:txBody>
          <a:bodyPr/>
          <a:lstStyle/>
          <a:p>
            <a:fld id="{0EFD44C0-027C-4D96-B36D-B97F629C5EB2}" type="slidenum">
              <a:rPr lang="hr-HR" smtClean="0"/>
              <a:pPr/>
              <a:t>5</a:t>
            </a:fld>
            <a:endParaRPr lang="hr-H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r-HR" dirty="0"/>
          </a:p>
        </p:txBody>
      </p:sp>
      <p:sp>
        <p:nvSpPr>
          <p:cNvPr id="4" name="Slide Number Placeholder 3"/>
          <p:cNvSpPr>
            <a:spLocks noGrp="1"/>
          </p:cNvSpPr>
          <p:nvPr>
            <p:ph type="sldNum" sz="quarter" idx="10"/>
          </p:nvPr>
        </p:nvSpPr>
        <p:spPr/>
        <p:txBody>
          <a:bodyPr/>
          <a:lstStyle/>
          <a:p>
            <a:fld id="{0EFD44C0-027C-4D96-B36D-B97F629C5EB2}" type="slidenum">
              <a:rPr lang="hr-HR" smtClean="0"/>
              <a:pPr/>
              <a:t>6</a:t>
            </a:fld>
            <a:endParaRPr lang="hr-H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hr-HR" sz="1200" kern="1200" baseline="0" dirty="0">
                <a:solidFill>
                  <a:schemeClr val="tx1"/>
                </a:solidFill>
                <a:latin typeface="+mn-lt"/>
                <a:ea typeface="+mn-ea"/>
                <a:cs typeface="+mn-cs"/>
              </a:rPr>
              <a:t>BOL definition: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b="1" dirty="0"/>
              <a:t>Axis</a:t>
            </a:r>
            <a:r>
              <a:rPr lang="en-US" dirty="0"/>
              <a:t> function uses the zero-based position of an axis to return the set of </a:t>
            </a:r>
            <a:r>
              <a:rPr lang="en-US" dirty="0" err="1"/>
              <a:t>tuples</a:t>
            </a:r>
            <a:r>
              <a:rPr lang="en-US" dirty="0"/>
              <a:t> on an axis. For example, Axis(0) returns the COLUMNS axis, Axis(1) returns the ROWS axis, and so on. The </a:t>
            </a:r>
            <a:r>
              <a:rPr lang="en-US" b="1" dirty="0"/>
              <a:t>Axis</a:t>
            </a:r>
            <a:r>
              <a:rPr lang="en-US" dirty="0"/>
              <a:t> function cannot be used on the filter axis. This function can be used to make calculated members aware of the context of the query that is being run. For example, you might need a calculated member that provides the sum of only those members selected on the Rows axis. It can also be used to make the definition of one axis dependent on the definition of another. For example, by ordering the contents of the Rows axis according to the value of the first item on the Columns axis.</a:t>
            </a:r>
          </a:p>
          <a:p>
            <a:endParaRPr lang="hr-HR" sz="1200" kern="1200" baseline="0" dirty="0">
              <a:solidFill>
                <a:schemeClr val="tx1"/>
              </a:solidFill>
              <a:latin typeface="+mn-lt"/>
              <a:ea typeface="+mn-ea"/>
              <a:cs typeface="+mn-cs"/>
            </a:endParaRPr>
          </a:p>
          <a:p>
            <a:r>
              <a:rPr lang="hr-HR" sz="1200" kern="1200" baseline="0" dirty="0">
                <a:solidFill>
                  <a:schemeClr val="tx1"/>
                </a:solidFill>
                <a:latin typeface="+mn-lt"/>
                <a:ea typeface="+mn-ea"/>
                <a:cs typeface="+mn-cs"/>
              </a:rPr>
              <a:t>An axis is a set of tuples, with members from a different hierarchies. Since there is no Axis.Current function in MDX, we must obtain currentmember of each hierarchy in order to operate with tuples.</a:t>
            </a:r>
          </a:p>
          <a:p>
            <a:endParaRPr lang="hr-HR" sz="1200" kern="1200" baseline="0" dirty="0">
              <a:solidFill>
                <a:schemeClr val="tx1"/>
              </a:solidFill>
              <a:latin typeface="+mn-lt"/>
              <a:ea typeface="+mn-ea"/>
              <a:cs typeface="+mn-cs"/>
            </a:endParaRPr>
          </a:p>
          <a:p>
            <a:r>
              <a:rPr lang="hr-HR" sz="1200" kern="1200" baseline="0" dirty="0">
                <a:solidFill>
                  <a:schemeClr val="tx1"/>
                </a:solidFill>
                <a:latin typeface="+mn-lt"/>
                <a:ea typeface="+mn-ea"/>
                <a:cs typeface="+mn-cs"/>
              </a:rPr>
              <a:t>It’s easy to grab the first, last or n-th tuple on an axis. It’s hard to get to previous or next, although possible.</a:t>
            </a:r>
          </a:p>
          <a:p>
            <a:endParaRPr lang="hr-HR" sz="1200" kern="1200" baseline="0" dirty="0">
              <a:solidFill>
                <a:schemeClr val="tx1"/>
              </a:solidFill>
              <a:latin typeface="+mn-lt"/>
              <a:ea typeface="+mn-ea"/>
              <a:cs typeface="+mn-cs"/>
            </a:endParaRPr>
          </a:p>
          <a:p>
            <a:r>
              <a:rPr lang="hr-HR" sz="1200" kern="1200" baseline="0" dirty="0">
                <a:solidFill>
                  <a:schemeClr val="tx1"/>
                </a:solidFill>
                <a:latin typeface="+mn-lt"/>
                <a:ea typeface="+mn-ea"/>
                <a:cs typeface="+mn-cs"/>
              </a:rPr>
              <a:t>First the subselect is evaluated, then slicer. </a:t>
            </a:r>
            <a:r>
              <a:rPr lang="en-US" sz="1200" kern="1200" baseline="0" dirty="0">
                <a:solidFill>
                  <a:schemeClr val="tx1"/>
                </a:solidFill>
                <a:latin typeface="+mn-lt"/>
                <a:ea typeface="+mn-ea"/>
                <a:cs typeface="+mn-cs"/>
              </a:rPr>
              <a:t>After</a:t>
            </a:r>
            <a:r>
              <a:rPr lang="hr-HR" sz="1200" kern="1200" baseline="0" dirty="0">
                <a:solidFill>
                  <a:schemeClr val="tx1"/>
                </a:solidFill>
                <a:latin typeface="+mn-lt"/>
                <a:ea typeface="+mn-ea"/>
                <a:cs typeface="+mn-cs"/>
              </a:rPr>
              <a:t> that</a:t>
            </a:r>
            <a:r>
              <a:rPr lang="en-US" sz="1200" kern="1200" baseline="0" dirty="0">
                <a:solidFill>
                  <a:schemeClr val="tx1"/>
                </a:solidFill>
                <a:latin typeface="+mn-lt"/>
                <a:ea typeface="+mn-ea"/>
                <a:cs typeface="+mn-cs"/>
              </a:rPr>
              <a:t>, the axes are evaluated. </a:t>
            </a:r>
            <a:r>
              <a:rPr lang="hr-HR" sz="1200" kern="1200" baseline="0" dirty="0">
                <a:solidFill>
                  <a:schemeClr val="tx1"/>
                </a:solidFill>
                <a:latin typeface="+mn-lt"/>
                <a:ea typeface="+mn-ea"/>
                <a:cs typeface="+mn-cs"/>
              </a:rPr>
              <a:t>A</a:t>
            </a:r>
            <a:r>
              <a:rPr lang="en-US" sz="1200" kern="1200" baseline="0" dirty="0" err="1">
                <a:solidFill>
                  <a:schemeClr val="tx1"/>
                </a:solidFill>
                <a:latin typeface="+mn-lt"/>
                <a:ea typeface="+mn-ea"/>
                <a:cs typeface="+mn-cs"/>
              </a:rPr>
              <a:t>xes</a:t>
            </a:r>
            <a:r>
              <a:rPr lang="en-US" sz="1200" kern="1200" baseline="0" dirty="0">
                <a:solidFill>
                  <a:schemeClr val="tx1"/>
                </a:solidFill>
                <a:latin typeface="+mn-lt"/>
                <a:ea typeface="+mn-ea"/>
                <a:cs typeface="+mn-cs"/>
              </a:rPr>
              <a:t> are independent, it doesn’t matter which order they are evaluated.</a:t>
            </a:r>
          </a:p>
          <a:p>
            <a:r>
              <a:rPr lang="en-US" sz="1200" kern="1200" baseline="0" dirty="0">
                <a:solidFill>
                  <a:schemeClr val="tx1"/>
                </a:solidFill>
                <a:latin typeface="+mn-lt"/>
                <a:ea typeface="+mn-ea"/>
                <a:cs typeface="+mn-cs"/>
              </a:rPr>
              <a:t>If </a:t>
            </a:r>
            <a:r>
              <a:rPr lang="hr-HR" sz="1200" kern="1200" baseline="0" dirty="0">
                <a:solidFill>
                  <a:schemeClr val="tx1"/>
                </a:solidFill>
                <a:latin typeface="+mn-lt"/>
                <a:ea typeface="+mn-ea"/>
                <a:cs typeface="+mn-cs"/>
              </a:rPr>
              <a:t>we </a:t>
            </a:r>
            <a:r>
              <a:rPr lang="en-US" sz="1200" kern="1200" baseline="0" dirty="0">
                <a:solidFill>
                  <a:schemeClr val="tx1"/>
                </a:solidFill>
                <a:latin typeface="+mn-lt"/>
                <a:ea typeface="+mn-ea"/>
                <a:cs typeface="+mn-cs"/>
              </a:rPr>
              <a:t>use the Axis() function, </a:t>
            </a:r>
            <a:r>
              <a:rPr lang="hr-HR" sz="1200" kern="1200" baseline="0" dirty="0">
                <a:solidFill>
                  <a:schemeClr val="tx1"/>
                </a:solidFill>
                <a:latin typeface="+mn-lt"/>
                <a:ea typeface="+mn-ea"/>
                <a:cs typeface="+mn-cs"/>
              </a:rPr>
              <a:t>we </a:t>
            </a:r>
            <a:r>
              <a:rPr lang="en-US" sz="1200" kern="1200" baseline="0" dirty="0">
                <a:solidFill>
                  <a:schemeClr val="tx1"/>
                </a:solidFill>
                <a:latin typeface="+mn-lt"/>
                <a:ea typeface="+mn-ea"/>
                <a:cs typeface="+mn-cs"/>
              </a:rPr>
              <a:t>can make</a:t>
            </a:r>
            <a:r>
              <a:rPr lang="hr-HR" sz="1200" kern="1200" baseline="0" dirty="0">
                <a:solidFill>
                  <a:schemeClr val="tx1"/>
                </a:solidFill>
                <a:latin typeface="+mn-lt"/>
                <a:ea typeface="+mn-ea"/>
                <a:cs typeface="+mn-cs"/>
              </a:rPr>
              <a:t> them interdependent.</a:t>
            </a:r>
          </a:p>
          <a:p>
            <a:endParaRPr lang="hr-HR" sz="1200" kern="1200" baseline="0" dirty="0">
              <a:solidFill>
                <a:schemeClr val="tx1"/>
              </a:solidFill>
              <a:latin typeface="+mn-lt"/>
              <a:ea typeface="+mn-ea"/>
              <a:cs typeface="+mn-cs"/>
            </a:endParaRPr>
          </a:p>
          <a:p>
            <a:endParaRPr lang="hr-HR" sz="1200" kern="1200" baseline="0" dirty="0">
              <a:solidFill>
                <a:schemeClr val="tx1"/>
              </a:solidFill>
              <a:latin typeface="+mn-lt"/>
              <a:ea typeface="+mn-ea"/>
              <a:cs typeface="+mn-cs"/>
            </a:endParaRPr>
          </a:p>
          <a:p>
            <a:endParaRPr lang="hr-HR" sz="1200" kern="1200" baseline="0" dirty="0">
              <a:solidFill>
                <a:schemeClr val="tx1"/>
              </a:solidFill>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0EFD44C0-027C-4D96-B36D-B97F629C5EB2}" type="slidenum">
              <a:rPr lang="hr-HR" smtClean="0"/>
              <a:pPr/>
              <a:t>7</a:t>
            </a:fld>
            <a:endParaRPr lang="hr-H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r-HR" dirty="0"/>
              <a:t>Examples:</a:t>
            </a:r>
          </a:p>
          <a:p>
            <a:r>
              <a:rPr lang="hr-HR" dirty="0"/>
              <a:t>1-A – common Axis</a:t>
            </a:r>
            <a:r>
              <a:rPr lang="hr-HR" baseline="0" dirty="0"/>
              <a:t> calculation</a:t>
            </a:r>
            <a:endParaRPr lang="hr-HR" dirty="0"/>
          </a:p>
          <a:p>
            <a:r>
              <a:rPr lang="hr-HR" dirty="0"/>
              <a:t>1-B1 – metadata for a set on axis</a:t>
            </a:r>
          </a:p>
          <a:p>
            <a:r>
              <a:rPr lang="hr-HR" dirty="0"/>
              <a:t>1-B2 – search/replace 1-B1</a:t>
            </a:r>
            <a:r>
              <a:rPr lang="hr-HR" baseline="0" dirty="0"/>
              <a:t> calculations in order to use relative expressions (axis, not hardcoded hierarchy)</a:t>
            </a:r>
          </a:p>
          <a:p>
            <a:r>
              <a:rPr lang="hr-HR" dirty="0"/>
              <a:t>1-B3 – change what’s on axis</a:t>
            </a:r>
            <a:r>
              <a:rPr lang="hr-HR" baseline="0" dirty="0"/>
              <a:t> (notice slower responses and example how to improve performance)</a:t>
            </a:r>
          </a:p>
          <a:p>
            <a:r>
              <a:rPr lang="hr-HR" baseline="0" dirty="0"/>
              <a:t>Important thing to notice is that calculations that use Axis function are not just search/replace items, one must truely understand what’s going on and how to optimize the performace since those calculations don’t use cache and tend to perform slow if not finetuned.</a:t>
            </a:r>
          </a:p>
          <a:p>
            <a:endParaRPr lang="hr-HR" baseline="0" dirty="0"/>
          </a:p>
          <a:p>
            <a:r>
              <a:rPr lang="hr-HR" baseline="0" dirty="0"/>
              <a:t>All examples shown in SSMS.</a:t>
            </a:r>
            <a:endParaRPr lang="hr-HR" dirty="0"/>
          </a:p>
        </p:txBody>
      </p:sp>
      <p:sp>
        <p:nvSpPr>
          <p:cNvPr id="4" name="Slide Number Placeholder 3"/>
          <p:cNvSpPr>
            <a:spLocks noGrp="1"/>
          </p:cNvSpPr>
          <p:nvPr>
            <p:ph type="sldNum" sz="quarter" idx="10"/>
          </p:nvPr>
        </p:nvSpPr>
        <p:spPr/>
        <p:txBody>
          <a:bodyPr/>
          <a:lstStyle/>
          <a:p>
            <a:fld id="{0EFD44C0-027C-4D96-B36D-B97F629C5EB2}" type="slidenum">
              <a:rPr lang="hr-HR" smtClean="0"/>
              <a:pPr/>
              <a:t>8</a:t>
            </a:fld>
            <a:endParaRPr lang="hr-H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r-HR" dirty="0"/>
              <a:t>More advanced examples include projection of several hierarchies</a:t>
            </a:r>
            <a:r>
              <a:rPr lang="hr-HR" baseline="0" dirty="0"/>
              <a:t> on one axis (as opposed to simple examples with only one hierarchy there, like in our introduction).</a:t>
            </a:r>
            <a:endParaRPr lang="hr-HR" dirty="0"/>
          </a:p>
        </p:txBody>
      </p:sp>
      <p:sp>
        <p:nvSpPr>
          <p:cNvPr id="4" name="Slide Number Placeholder 3"/>
          <p:cNvSpPr>
            <a:spLocks noGrp="1"/>
          </p:cNvSpPr>
          <p:nvPr>
            <p:ph type="sldNum" sz="quarter" idx="10"/>
          </p:nvPr>
        </p:nvSpPr>
        <p:spPr/>
        <p:txBody>
          <a:bodyPr/>
          <a:lstStyle/>
          <a:p>
            <a:fld id="{0EFD44C0-027C-4D96-B36D-B97F629C5EB2}" type="slidenum">
              <a:rPr lang="hr-HR" smtClean="0"/>
              <a:pPr/>
              <a:t>9</a:t>
            </a:fld>
            <a:endParaRPr lang="hr-H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ED002550-9764-45C6-BB0A-AE42F66ADB7D}" type="datetimeFigureOut">
              <a:rPr lang="sr-Latn-CS" smtClean="0"/>
              <a:pPr/>
              <a:t>30.7.2018.</a:t>
            </a:fld>
            <a:endParaRPr lang="hr-HR"/>
          </a:p>
        </p:txBody>
      </p:sp>
      <p:sp>
        <p:nvSpPr>
          <p:cNvPr id="17" name="Footer Placeholder 16"/>
          <p:cNvSpPr>
            <a:spLocks noGrp="1"/>
          </p:cNvSpPr>
          <p:nvPr>
            <p:ph type="ftr" sz="quarter" idx="11"/>
          </p:nvPr>
        </p:nvSpPr>
        <p:spPr/>
        <p:txBody>
          <a:bodyPr/>
          <a:lstStyle/>
          <a:p>
            <a:endParaRPr lang="hr-HR"/>
          </a:p>
        </p:txBody>
      </p:sp>
      <p:sp>
        <p:nvSpPr>
          <p:cNvPr id="29" name="Slide Number Placeholder 28"/>
          <p:cNvSpPr>
            <a:spLocks noGrp="1"/>
          </p:cNvSpPr>
          <p:nvPr>
            <p:ph type="sldNum" sz="quarter" idx="12"/>
          </p:nvPr>
        </p:nvSpPr>
        <p:spPr/>
        <p:txBody>
          <a:bodyPr/>
          <a:lstStyle/>
          <a:p>
            <a:fld id="{72B79D2A-C41F-4753-9343-F3FFD1DB2D9D}" type="slidenum">
              <a:rPr lang="hr-HR" smtClean="0"/>
              <a:pPr/>
              <a:t>‹#›</a:t>
            </a:fld>
            <a:endParaRPr lang="hr-HR"/>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a:t>Click to edit Master title style</a:t>
            </a:r>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D002550-9764-45C6-BB0A-AE42F66ADB7D}" type="datetimeFigureOut">
              <a:rPr lang="sr-Latn-CS" smtClean="0"/>
              <a:pPr/>
              <a:t>30.7.2018.</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72B79D2A-C41F-4753-9343-F3FFD1DB2D9D}" type="slidenum">
              <a:rPr lang="hr-HR" smtClean="0"/>
              <a:pPr/>
              <a:t>‹#›</a:t>
            </a:fld>
            <a:endParaRPr lang="hr-H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D002550-9764-45C6-BB0A-AE42F66ADB7D}" type="datetimeFigureOut">
              <a:rPr lang="sr-Latn-CS" smtClean="0"/>
              <a:pPr/>
              <a:t>30.7.2018.</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72B79D2A-C41F-4753-9343-F3FFD1DB2D9D}" type="slidenum">
              <a:rPr lang="hr-HR" smtClean="0"/>
              <a:pPr/>
              <a:t>‹#›</a:t>
            </a:fld>
            <a:endParaRPr lang="hr-H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D002550-9764-45C6-BB0A-AE42F66ADB7D}" type="datetimeFigureOut">
              <a:rPr lang="sr-Latn-CS" smtClean="0"/>
              <a:pPr/>
              <a:t>30.7.2018.</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72B79D2A-C41F-4753-9343-F3FFD1DB2D9D}" type="slidenum">
              <a:rPr lang="hr-HR" smtClean="0"/>
              <a:pPr/>
              <a:t>‹#›</a:t>
            </a:fld>
            <a:endParaRPr lang="hr-H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D002550-9764-45C6-BB0A-AE42F66ADB7D}" type="datetimeFigureOut">
              <a:rPr lang="sr-Latn-CS" smtClean="0"/>
              <a:pPr/>
              <a:t>30.7.2018.</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72B79D2A-C41F-4753-9343-F3FFD1DB2D9D}" type="slidenum">
              <a:rPr lang="hr-HR" smtClean="0"/>
              <a:pPr/>
              <a:t>‹#›</a:t>
            </a:fld>
            <a:endParaRPr lang="hr-HR"/>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a:t>Click to edit Master title style</a:t>
            </a:r>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a:t>Click to edit Master title style</a:t>
            </a:r>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D002550-9764-45C6-BB0A-AE42F66ADB7D}" type="datetimeFigureOut">
              <a:rPr lang="sr-Latn-CS" smtClean="0"/>
              <a:pPr/>
              <a:t>30.7.2018.</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72B79D2A-C41F-4753-9343-F3FFD1DB2D9D}" type="slidenum">
              <a:rPr lang="hr-HR" smtClean="0"/>
              <a:pPr/>
              <a:t>‹#›</a:t>
            </a:fld>
            <a:endParaRPr lang="hr-H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D002550-9764-45C6-BB0A-AE42F66ADB7D}" type="datetimeFigureOut">
              <a:rPr lang="sr-Latn-CS" smtClean="0"/>
              <a:pPr/>
              <a:t>30.7.2018.</a:t>
            </a:fld>
            <a:endParaRPr lang="hr-HR"/>
          </a:p>
        </p:txBody>
      </p:sp>
      <p:sp>
        <p:nvSpPr>
          <p:cNvPr id="8" name="Footer Placeholder 7"/>
          <p:cNvSpPr>
            <a:spLocks noGrp="1"/>
          </p:cNvSpPr>
          <p:nvPr>
            <p:ph type="ftr" sz="quarter" idx="11"/>
          </p:nvPr>
        </p:nvSpPr>
        <p:spPr/>
        <p:txBody>
          <a:bodyPr/>
          <a:lstStyle/>
          <a:p>
            <a:endParaRPr lang="hr-HR"/>
          </a:p>
        </p:txBody>
      </p:sp>
      <p:sp>
        <p:nvSpPr>
          <p:cNvPr id="9" name="Slide Number Placeholder 8"/>
          <p:cNvSpPr>
            <a:spLocks noGrp="1"/>
          </p:cNvSpPr>
          <p:nvPr>
            <p:ph type="sldNum" sz="quarter" idx="12"/>
          </p:nvPr>
        </p:nvSpPr>
        <p:spPr/>
        <p:txBody>
          <a:bodyPr/>
          <a:lstStyle/>
          <a:p>
            <a:fld id="{72B79D2A-C41F-4753-9343-F3FFD1DB2D9D}" type="slidenum">
              <a:rPr lang="hr-HR" smtClean="0"/>
              <a:pPr/>
              <a:t>‹#›</a:t>
            </a:fld>
            <a:endParaRPr lang="hr-HR"/>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a:t>Click to edit Master title style</a:t>
            </a:r>
          </a:p>
        </p:txBody>
      </p:sp>
      <p:sp>
        <p:nvSpPr>
          <p:cNvPr id="3" name="Date Placeholder 2"/>
          <p:cNvSpPr>
            <a:spLocks noGrp="1"/>
          </p:cNvSpPr>
          <p:nvPr>
            <p:ph type="dt" sz="half" idx="10"/>
          </p:nvPr>
        </p:nvSpPr>
        <p:spPr/>
        <p:txBody>
          <a:bodyPr/>
          <a:lstStyle/>
          <a:p>
            <a:fld id="{ED002550-9764-45C6-BB0A-AE42F66ADB7D}" type="datetimeFigureOut">
              <a:rPr lang="sr-Latn-CS" smtClean="0"/>
              <a:pPr/>
              <a:t>30.7.2018.</a:t>
            </a:fld>
            <a:endParaRPr lang="hr-HR"/>
          </a:p>
        </p:txBody>
      </p:sp>
      <p:sp>
        <p:nvSpPr>
          <p:cNvPr id="4" name="Footer Placeholder 3"/>
          <p:cNvSpPr>
            <a:spLocks noGrp="1"/>
          </p:cNvSpPr>
          <p:nvPr>
            <p:ph type="ftr" sz="quarter" idx="11"/>
          </p:nvPr>
        </p:nvSpPr>
        <p:spPr/>
        <p:txBody>
          <a:bodyPr/>
          <a:lstStyle/>
          <a:p>
            <a:endParaRPr lang="hr-HR"/>
          </a:p>
        </p:txBody>
      </p:sp>
      <p:sp>
        <p:nvSpPr>
          <p:cNvPr id="5" name="Slide Number Placeholder 4"/>
          <p:cNvSpPr>
            <a:spLocks noGrp="1"/>
          </p:cNvSpPr>
          <p:nvPr>
            <p:ph type="sldNum" sz="quarter" idx="12"/>
          </p:nvPr>
        </p:nvSpPr>
        <p:spPr/>
        <p:txBody>
          <a:bodyPr/>
          <a:lstStyle/>
          <a:p>
            <a:fld id="{72B79D2A-C41F-4753-9343-F3FFD1DB2D9D}" type="slidenum">
              <a:rPr lang="hr-HR" smtClean="0"/>
              <a:pPr/>
              <a:t>‹#›</a:t>
            </a:fld>
            <a:endParaRPr lang="hr-H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002550-9764-45C6-BB0A-AE42F66ADB7D}" type="datetimeFigureOut">
              <a:rPr lang="sr-Latn-CS" smtClean="0"/>
              <a:pPr/>
              <a:t>30.7.2018.</a:t>
            </a:fld>
            <a:endParaRPr lang="hr-HR"/>
          </a:p>
        </p:txBody>
      </p:sp>
      <p:sp>
        <p:nvSpPr>
          <p:cNvPr id="3" name="Footer Placeholder 2"/>
          <p:cNvSpPr>
            <a:spLocks noGrp="1"/>
          </p:cNvSpPr>
          <p:nvPr>
            <p:ph type="ftr" sz="quarter" idx="11"/>
          </p:nvPr>
        </p:nvSpPr>
        <p:spPr/>
        <p:txBody>
          <a:bodyPr/>
          <a:lstStyle/>
          <a:p>
            <a:endParaRPr lang="hr-HR"/>
          </a:p>
        </p:txBody>
      </p:sp>
      <p:sp>
        <p:nvSpPr>
          <p:cNvPr id="4" name="Slide Number Placeholder 3"/>
          <p:cNvSpPr>
            <a:spLocks noGrp="1"/>
          </p:cNvSpPr>
          <p:nvPr>
            <p:ph type="sldNum" sz="quarter" idx="12"/>
          </p:nvPr>
        </p:nvSpPr>
        <p:spPr/>
        <p:txBody>
          <a:bodyPr/>
          <a:lstStyle/>
          <a:p>
            <a:fld id="{72B79D2A-C41F-4753-9343-F3FFD1DB2D9D}" type="slidenum">
              <a:rPr lang="hr-HR" smtClean="0"/>
              <a:pPr/>
              <a:t>‹#›</a:t>
            </a:fld>
            <a:endParaRPr lang="hr-H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D002550-9764-45C6-BB0A-AE42F66ADB7D}" type="datetimeFigureOut">
              <a:rPr lang="sr-Latn-CS" smtClean="0"/>
              <a:pPr/>
              <a:t>30.7.2018.</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72B79D2A-C41F-4753-9343-F3FFD1DB2D9D}" type="slidenum">
              <a:rPr lang="hr-HR" smtClean="0"/>
              <a:pPr/>
              <a:t>‹#›</a:t>
            </a:fld>
            <a:endParaRPr lang="hr-H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a:t>Click to edit Master title style</a:t>
            </a:r>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ED002550-9764-45C6-BB0A-AE42F66ADB7D}" type="datetimeFigureOut">
              <a:rPr lang="sr-Latn-CS" smtClean="0"/>
              <a:pPr/>
              <a:t>30.7.2018.</a:t>
            </a:fld>
            <a:endParaRPr lang="hr-HR"/>
          </a:p>
        </p:txBody>
      </p:sp>
      <p:sp>
        <p:nvSpPr>
          <p:cNvPr id="6" name="Footer Placeholder 5"/>
          <p:cNvSpPr>
            <a:spLocks noGrp="1"/>
          </p:cNvSpPr>
          <p:nvPr>
            <p:ph type="ftr" sz="quarter" idx="11"/>
          </p:nvPr>
        </p:nvSpPr>
        <p:spPr>
          <a:xfrm>
            <a:off x="914400" y="55499"/>
            <a:ext cx="5562600" cy="365125"/>
          </a:xfrm>
        </p:spPr>
        <p:txBody>
          <a:bodyPr/>
          <a:lstStyle/>
          <a:p>
            <a:endParaRPr lang="hr-HR"/>
          </a:p>
        </p:txBody>
      </p:sp>
      <p:sp>
        <p:nvSpPr>
          <p:cNvPr id="7" name="Slide Number Placeholder 6"/>
          <p:cNvSpPr>
            <a:spLocks noGrp="1"/>
          </p:cNvSpPr>
          <p:nvPr>
            <p:ph type="sldNum" sz="quarter" idx="12"/>
          </p:nvPr>
        </p:nvSpPr>
        <p:spPr>
          <a:xfrm>
            <a:off x="8610600" y="55499"/>
            <a:ext cx="457200" cy="365125"/>
          </a:xfrm>
        </p:spPr>
        <p:txBody>
          <a:bodyPr/>
          <a:lstStyle/>
          <a:p>
            <a:fld id="{72B79D2A-C41F-4753-9343-F3FFD1DB2D9D}" type="slidenum">
              <a:rPr lang="hr-HR" smtClean="0"/>
              <a:pPr/>
              <a:t>‹#›</a:t>
            </a:fld>
            <a:endParaRPr lang="hr-H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0000">
              <a:schemeClr val="bg1">
                <a:shade val="100000"/>
                <a:satMod val="150000"/>
              </a:schemeClr>
            </a:gs>
            <a:gs pos="65000">
              <a:schemeClr val="bg1">
                <a:shade val="90000"/>
                <a:satMod val="375000"/>
              </a:schemeClr>
            </a:gs>
            <a:gs pos="100000">
              <a:schemeClr val="bg2">
                <a:tint val="88000"/>
                <a:satMod val="400000"/>
              </a:schemeClr>
            </a:gs>
          </a:gsLst>
          <a:lin ang="5400000" scaled="0"/>
          <a:tileRect/>
        </a:grad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ED002550-9764-45C6-BB0A-AE42F66ADB7D}" type="datetimeFigureOut">
              <a:rPr lang="sr-Latn-CS" smtClean="0"/>
              <a:pPr/>
              <a:t>30.7.2018.</a:t>
            </a:fld>
            <a:endParaRPr lang="hr-HR"/>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hr-HR"/>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72B79D2A-C41F-4753-9343-F3FFD1DB2D9D}" type="slidenum">
              <a:rPr lang="hr-HR" smtClean="0"/>
              <a:pPr/>
              <a:t>‹#›</a:t>
            </a:fld>
            <a:endParaRPr lang="hr-HR"/>
          </a:p>
        </p:txBody>
      </p:sp>
    </p:spTree>
  </p:cSld>
  <p:clrMap bg1="dk1" tx1="lt1" bg2="dk2" tx2="lt2" accent1="accent1" accent2="accent2" accent3="accent3" accent4="accent4" accent5="accent5" accent6="accent6" hlink="hlink" folHlink="folHlink"/>
  <p:sldLayoutIdLst>
    <p:sldLayoutId id="2147484273" r:id="rId1"/>
    <p:sldLayoutId id="2147484274" r:id="rId2"/>
    <p:sldLayoutId id="2147484275" r:id="rId3"/>
    <p:sldLayoutId id="2147484276" r:id="rId4"/>
    <p:sldLayoutId id="2147484277" r:id="rId5"/>
    <p:sldLayoutId id="2147484278" r:id="rId6"/>
    <p:sldLayoutId id="2147484279" r:id="rId7"/>
    <p:sldLayoutId id="2147484280" r:id="rId8"/>
    <p:sldLayoutId id="2147484281" r:id="rId9"/>
    <p:sldLayoutId id="2147484282" r:id="rId10"/>
    <p:sldLayoutId id="2147484283"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3.xml"/><Relationship Id="rId7" Type="http://schemas.openxmlformats.org/officeDocument/2006/relationships/image" Target="../media/image4.png"/><Relationship Id="rId12"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jpeg"/><Relationship Id="rId11" Type="http://schemas.openxmlformats.org/officeDocument/2006/relationships/image" Target="../media/image8.jpeg"/><Relationship Id="rId5" Type="http://schemas.openxmlformats.org/officeDocument/2006/relationships/image" Target="../media/image2.png"/><Relationship Id="rId10" Type="http://schemas.openxmlformats.org/officeDocument/2006/relationships/image" Target="../media/image7.jpeg"/><Relationship Id="rId4" Type="http://schemas.openxmlformats.org/officeDocument/2006/relationships/oleObject" Target="../embeddings/oleObject1.bin"/><Relationship Id="rId9" Type="http://schemas.openxmlformats.org/officeDocument/2006/relationships/image" Target="../media/image6.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tomislavpiasevoli.spaces.live.com/"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mailto:tomislav.piasevoli@softpro.hr" TargetMode="External"/><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msdn.microsoft.com/en-us/library/ms145531.asp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r"/>
            <a:r>
              <a:rPr lang="hr-HR" sz="3600" dirty="0"/>
              <a:t>Universal calculated measures</a:t>
            </a:r>
            <a:br>
              <a:rPr lang="hr-HR" dirty="0"/>
            </a:br>
            <a:r>
              <a:rPr lang="hr-HR" sz="2000" dirty="0"/>
              <a:t>in MDX queries</a:t>
            </a:r>
            <a:endParaRPr lang="hr-HR" dirty="0"/>
          </a:p>
        </p:txBody>
      </p:sp>
      <p:sp>
        <p:nvSpPr>
          <p:cNvPr id="3" name="Subtitle 2"/>
          <p:cNvSpPr>
            <a:spLocks noGrp="1"/>
          </p:cNvSpPr>
          <p:nvPr>
            <p:ph type="subTitle" idx="1"/>
          </p:nvPr>
        </p:nvSpPr>
        <p:spPr/>
        <p:txBody>
          <a:bodyPr>
            <a:normAutofit/>
          </a:bodyPr>
          <a:lstStyle/>
          <a:p>
            <a:r>
              <a:rPr lang="hr-HR" dirty="0">
                <a:solidFill>
                  <a:schemeClr val="accent3"/>
                </a:solidFill>
              </a:rPr>
              <a:t>Tomislav Piasevoli</a:t>
            </a:r>
          </a:p>
          <a:p>
            <a:r>
              <a:rPr lang="hr-HR" dirty="0">
                <a:solidFill>
                  <a:schemeClr val="accent3">
                    <a:lumMod val="50000"/>
                  </a:schemeClr>
                </a:solidFill>
              </a:rPr>
              <a:t>SoftPro Tetral d.o.o.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MDX constructs</a:t>
            </a:r>
          </a:p>
        </p:txBody>
      </p:sp>
      <p:sp>
        <p:nvSpPr>
          <p:cNvPr id="3" name="Content Placeholder 2"/>
          <p:cNvSpPr>
            <a:spLocks noGrp="1"/>
          </p:cNvSpPr>
          <p:nvPr>
            <p:ph idx="1"/>
          </p:nvPr>
        </p:nvSpPr>
        <p:spPr/>
        <p:txBody>
          <a:bodyPr>
            <a:normAutofit/>
          </a:bodyPr>
          <a:lstStyle/>
          <a:p>
            <a:r>
              <a:rPr lang="hr-HR" sz="2000" dirty="0"/>
              <a:t>Testing if an axis is present in query</a:t>
            </a:r>
          </a:p>
          <a:p>
            <a:endParaRPr lang="hr-HR" sz="2000" dirty="0"/>
          </a:p>
          <a:p>
            <a:r>
              <a:rPr lang="hr-HR" sz="2000" dirty="0"/>
              <a:t>Rows/columns (axes) sets</a:t>
            </a:r>
          </a:p>
          <a:p>
            <a:endParaRPr lang="hr-HR" sz="2000" dirty="0"/>
          </a:p>
          <a:p>
            <a:r>
              <a:rPr lang="hr-HR" sz="2000" dirty="0"/>
              <a:t>Count of rows/columns (records on axes)</a:t>
            </a:r>
          </a:p>
          <a:p>
            <a:r>
              <a:rPr lang="hr-HR" sz="2000" dirty="0"/>
              <a:t>Count of hierarchies on axes</a:t>
            </a:r>
          </a:p>
          <a:p>
            <a:endParaRPr lang="hr-HR" sz="2000" dirty="0"/>
          </a:p>
          <a:p>
            <a:r>
              <a:rPr lang="hr-HR" sz="2000" dirty="0"/>
              <a:t>Static vs. Dynamic constructs (query session members defined before vs. Iteration with loops)</a:t>
            </a:r>
          </a:p>
          <a:p>
            <a:endParaRPr lang="hr-HR" sz="2000" dirty="0"/>
          </a:p>
          <a:p>
            <a:r>
              <a:rPr lang="hr-HR" sz="2000" dirty="0"/>
              <a:t>Pre-evaluate vs. Post-evaluate (pick a tuple vs. String handling delay StrToValue/StrToTuple)</a:t>
            </a:r>
          </a:p>
          <a:p>
            <a:endParaRPr lang="hr-H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r-HR" dirty="0"/>
              <a:t>Rank of measure</a:t>
            </a:r>
          </a:p>
        </p:txBody>
      </p:sp>
      <p:sp>
        <p:nvSpPr>
          <p:cNvPr id="3" name="Content Placeholder 2"/>
          <p:cNvSpPr>
            <a:spLocks noGrp="1"/>
          </p:cNvSpPr>
          <p:nvPr>
            <p:ph idx="1"/>
          </p:nvPr>
        </p:nvSpPr>
        <p:spPr>
          <a:xfrm>
            <a:off x="914400" y="571480"/>
            <a:ext cx="7772400" cy="5786478"/>
          </a:xfrm>
        </p:spPr>
        <p:txBody>
          <a:bodyPr anchor="b">
            <a:noAutofit/>
          </a:bodyPr>
          <a:lstStyle/>
          <a:p>
            <a:pPr marL="355600" indent="-355600" defTabSz="355600">
              <a:spcBef>
                <a:spcPts val="0"/>
              </a:spcBef>
              <a:buNone/>
            </a:pPr>
            <a:r>
              <a:rPr lang="hr-HR" sz="1600" dirty="0">
                <a:solidFill>
                  <a:srgbClr val="00B0F0"/>
                </a:solidFill>
              </a:rPr>
              <a:t>MEMBER</a:t>
            </a:r>
            <a:r>
              <a:rPr lang="hr-HR" sz="1600" dirty="0"/>
              <a:t> [Measures].[Sales Amount Rank] </a:t>
            </a:r>
            <a:r>
              <a:rPr lang="hr-HR" sz="1600" dirty="0">
                <a:solidFill>
                  <a:srgbClr val="00B0F0"/>
                </a:solidFill>
              </a:rPr>
              <a:t>AS</a:t>
            </a:r>
            <a:br>
              <a:rPr lang="hr-HR" sz="1600" dirty="0"/>
            </a:br>
            <a:r>
              <a:rPr lang="hr-HR" sz="1600" dirty="0">
                <a:solidFill>
                  <a:srgbClr val="FFC000"/>
                </a:solidFill>
              </a:rPr>
              <a:t>iif</a:t>
            </a:r>
            <a:r>
              <a:rPr lang="hr-HR" sz="1600" dirty="0"/>
              <a:t>(</a:t>
            </a:r>
            <a:br>
              <a:rPr lang="hr-HR" sz="1600" dirty="0"/>
            </a:br>
            <a:r>
              <a:rPr lang="hr-HR" sz="1600" dirty="0"/>
              <a:t>	</a:t>
            </a:r>
            <a:r>
              <a:rPr lang="hr-HR" sz="1600" dirty="0">
                <a:solidFill>
                  <a:srgbClr val="FFC000"/>
                </a:solidFill>
              </a:rPr>
              <a:t>IsEmpty</a:t>
            </a:r>
            <a:r>
              <a:rPr lang="hr-HR" sz="1600" dirty="0"/>
              <a:t>( </a:t>
            </a:r>
            <a:r>
              <a:rPr lang="hr-HR" sz="1600" dirty="0">
                <a:solidFill>
                  <a:srgbClr val="C00000"/>
                </a:solidFill>
              </a:rPr>
              <a:t>[Measures].[Sales Amount] </a:t>
            </a:r>
            <a:r>
              <a:rPr lang="hr-HR" sz="1600" dirty="0"/>
              <a:t>),</a:t>
            </a:r>
          </a:p>
          <a:p>
            <a:pPr marL="355600" indent="-355600" defTabSz="355600">
              <a:spcBef>
                <a:spcPts val="0"/>
              </a:spcBef>
              <a:buNone/>
            </a:pPr>
            <a:r>
              <a:rPr lang="hr-HR" sz="1600" dirty="0"/>
              <a:t>		null,</a:t>
            </a:r>
            <a:br>
              <a:rPr lang="hr-HR" sz="1600" dirty="0"/>
            </a:br>
            <a:r>
              <a:rPr lang="hr-HR" sz="1600" dirty="0"/>
              <a:t>	</a:t>
            </a:r>
            <a:r>
              <a:rPr lang="hr-HR" sz="1600" dirty="0">
                <a:solidFill>
                  <a:srgbClr val="FFC000"/>
                </a:solidFill>
              </a:rPr>
              <a:t>Rank</a:t>
            </a:r>
            <a:r>
              <a:rPr lang="hr-HR" sz="1600" dirty="0"/>
              <a:t>(</a:t>
            </a:r>
            <a:br>
              <a:rPr lang="hr-HR" sz="1600" dirty="0"/>
            </a:br>
            <a:r>
              <a:rPr lang="hr-HR" sz="1600" dirty="0"/>
              <a:t>			</a:t>
            </a:r>
            <a:r>
              <a:rPr lang="hr-HR" sz="1600" dirty="0">
                <a:solidFill>
                  <a:srgbClr val="00B0F0"/>
                </a:solidFill>
              </a:rPr>
              <a:t>Axis</a:t>
            </a:r>
            <a:r>
              <a:rPr lang="hr-HR" sz="1600" dirty="0"/>
              <a:t>(1).</a:t>
            </a:r>
            <a:r>
              <a:rPr lang="hr-HR" sz="1600" dirty="0">
                <a:solidFill>
                  <a:srgbClr val="00B0F0"/>
                </a:solidFill>
              </a:rPr>
              <a:t>Item</a:t>
            </a:r>
            <a:r>
              <a:rPr lang="hr-HR" sz="1600" dirty="0"/>
              <a:t>(0).</a:t>
            </a:r>
            <a:r>
              <a:rPr lang="hr-HR" sz="1600" dirty="0">
                <a:solidFill>
                  <a:srgbClr val="00B0F0"/>
                </a:solidFill>
              </a:rPr>
              <a:t>Item</a:t>
            </a:r>
            <a:r>
              <a:rPr lang="hr-HR" sz="1600" dirty="0"/>
              <a:t>(</a:t>
            </a:r>
          </a:p>
          <a:p>
            <a:pPr marL="355600" indent="-355600" defTabSz="355600">
              <a:spcBef>
                <a:spcPts val="0"/>
              </a:spcBef>
              <a:buNone/>
            </a:pPr>
            <a:r>
              <a:rPr lang="hr-HR" sz="1600" dirty="0"/>
              <a:t>									     </a:t>
            </a:r>
            <a:r>
              <a:rPr lang="hr-HR" sz="1600" dirty="0">
                <a:solidFill>
                  <a:srgbClr val="00B0F0"/>
                </a:solidFill>
              </a:rPr>
              <a:t>Axis</a:t>
            </a:r>
            <a:r>
              <a:rPr lang="hr-HR" sz="1600" dirty="0"/>
              <a:t>(1).</a:t>
            </a:r>
            <a:r>
              <a:rPr lang="hr-HR" sz="1600" dirty="0">
                <a:solidFill>
                  <a:srgbClr val="00B0F0"/>
                </a:solidFill>
              </a:rPr>
              <a:t>Item</a:t>
            </a:r>
            <a:r>
              <a:rPr lang="hr-HR" sz="1600" dirty="0"/>
              <a:t>(0).</a:t>
            </a:r>
            <a:r>
              <a:rPr lang="hr-HR" sz="1600" dirty="0">
                <a:solidFill>
                  <a:srgbClr val="00B0F0"/>
                </a:solidFill>
              </a:rPr>
              <a:t>Count</a:t>
            </a:r>
            <a:r>
              <a:rPr lang="hr-HR" sz="1600" dirty="0"/>
              <a:t> - 1</a:t>
            </a:r>
            <a:br>
              <a:rPr lang="hr-HR" sz="1600" dirty="0"/>
            </a:br>
            <a:r>
              <a:rPr lang="hr-HR" sz="1600" dirty="0"/>
              <a:t>								   ).</a:t>
            </a:r>
            <a:r>
              <a:rPr lang="hr-HR" sz="1600" dirty="0">
                <a:solidFill>
                  <a:srgbClr val="FFC000"/>
                </a:solidFill>
              </a:rPr>
              <a:t>Hierarchy</a:t>
            </a:r>
            <a:r>
              <a:rPr lang="hr-HR" sz="1600" dirty="0"/>
              <a:t>.</a:t>
            </a:r>
            <a:r>
              <a:rPr lang="hr-HR" sz="1600" dirty="0">
                <a:solidFill>
                  <a:srgbClr val="FFC000"/>
                </a:solidFill>
              </a:rPr>
              <a:t>CurrentMember</a:t>
            </a:r>
            <a:r>
              <a:rPr lang="hr-HR" sz="1600" dirty="0"/>
              <a:t>, </a:t>
            </a:r>
            <a:br>
              <a:rPr lang="hr-HR" sz="1600" dirty="0"/>
            </a:br>
            <a:r>
              <a:rPr lang="hr-HR" sz="1600" dirty="0"/>
              <a:t>			</a:t>
            </a:r>
            <a:r>
              <a:rPr lang="hr-HR" sz="1600" dirty="0">
                <a:solidFill>
                  <a:srgbClr val="FFC000"/>
                </a:solidFill>
              </a:rPr>
              <a:t>Order</a:t>
            </a:r>
            <a:r>
              <a:rPr lang="hr-HR" sz="1600" dirty="0"/>
              <a:t>(</a:t>
            </a:r>
            <a:br>
              <a:rPr lang="hr-HR" sz="1600" dirty="0"/>
            </a:br>
            <a:r>
              <a:rPr lang="hr-HR" sz="1600" dirty="0"/>
              <a:t>					</a:t>
            </a:r>
            <a:r>
              <a:rPr lang="hr-HR" sz="1600" dirty="0">
                <a:solidFill>
                  <a:srgbClr val="FFC000"/>
                </a:solidFill>
              </a:rPr>
              <a:t>Extract</a:t>
            </a:r>
            <a:r>
              <a:rPr lang="hr-HR" sz="1600" dirty="0"/>
              <a:t>(</a:t>
            </a:r>
            <a:br>
              <a:rPr lang="hr-HR" sz="1600" dirty="0"/>
            </a:br>
            <a:r>
              <a:rPr lang="hr-HR" sz="1600" dirty="0"/>
              <a:t>							  </a:t>
            </a:r>
            <a:r>
              <a:rPr lang="hr-HR" sz="1600" dirty="0">
                <a:solidFill>
                  <a:srgbClr val="00B0F0"/>
                </a:solidFill>
              </a:rPr>
              <a:t>Axis</a:t>
            </a:r>
            <a:r>
              <a:rPr lang="hr-HR" sz="1600" dirty="0"/>
              <a:t>(1),</a:t>
            </a:r>
            <a:br>
              <a:rPr lang="hr-HR" sz="1600" dirty="0"/>
            </a:br>
            <a:r>
              <a:rPr lang="hr-HR" sz="1600" dirty="0"/>
              <a:t>							</a:t>
            </a:r>
            <a:r>
              <a:rPr lang="hr-HR" sz="1600" dirty="0">
                <a:solidFill>
                  <a:srgbClr val="00B0F0"/>
                </a:solidFill>
              </a:rPr>
              <a:t>  Axis</a:t>
            </a:r>
            <a:r>
              <a:rPr lang="hr-HR" sz="1600" dirty="0"/>
              <a:t>(1).</a:t>
            </a:r>
            <a:r>
              <a:rPr lang="hr-HR" sz="1600" dirty="0">
                <a:solidFill>
                  <a:srgbClr val="00B0F0"/>
                </a:solidFill>
              </a:rPr>
              <a:t>Item</a:t>
            </a:r>
            <a:r>
              <a:rPr lang="hr-HR" sz="1600" dirty="0"/>
              <a:t>(0).</a:t>
            </a:r>
            <a:r>
              <a:rPr lang="hr-HR" sz="1600" dirty="0">
                <a:solidFill>
                  <a:srgbClr val="00B0F0"/>
                </a:solidFill>
              </a:rPr>
              <a:t>Item</a:t>
            </a:r>
            <a:r>
              <a:rPr lang="hr-HR" sz="1600" dirty="0"/>
              <a:t>(</a:t>
            </a:r>
            <a:br>
              <a:rPr lang="hr-HR" sz="1600" dirty="0"/>
            </a:br>
            <a:r>
              <a:rPr lang="hr-HR" sz="1600" dirty="0"/>
              <a:t>												      </a:t>
            </a:r>
            <a:r>
              <a:rPr lang="hr-HR" sz="1600" dirty="0">
                <a:solidFill>
                  <a:srgbClr val="00B0F0"/>
                </a:solidFill>
              </a:rPr>
              <a:t>Axis</a:t>
            </a:r>
            <a:r>
              <a:rPr lang="hr-HR" sz="1600" dirty="0"/>
              <a:t>(1).</a:t>
            </a:r>
            <a:r>
              <a:rPr lang="hr-HR" sz="1600" dirty="0">
                <a:solidFill>
                  <a:srgbClr val="00B0F0"/>
                </a:solidFill>
              </a:rPr>
              <a:t>Item</a:t>
            </a:r>
            <a:r>
              <a:rPr lang="hr-HR" sz="1600" dirty="0"/>
              <a:t>(0).</a:t>
            </a:r>
            <a:r>
              <a:rPr lang="hr-HR" sz="1600" dirty="0">
                <a:solidFill>
                  <a:srgbClr val="00B0F0"/>
                </a:solidFill>
              </a:rPr>
              <a:t>Count</a:t>
            </a:r>
            <a:r>
              <a:rPr lang="hr-HR" sz="1600" dirty="0"/>
              <a:t> – 1</a:t>
            </a:r>
          </a:p>
          <a:p>
            <a:pPr marL="355600" indent="-355600" defTabSz="355600">
              <a:spcBef>
                <a:spcPts val="0"/>
              </a:spcBef>
              <a:buNone/>
            </a:pPr>
            <a:r>
              <a:rPr lang="hr-HR" sz="1600" dirty="0"/>
              <a:t>													    ).</a:t>
            </a:r>
            <a:r>
              <a:rPr lang="hr-HR" sz="1600" dirty="0">
                <a:solidFill>
                  <a:srgbClr val="FFC000"/>
                </a:solidFill>
              </a:rPr>
              <a:t>Hierarchy</a:t>
            </a:r>
            <a:br>
              <a:rPr lang="hr-HR" sz="1600" dirty="0"/>
            </a:br>
            <a:r>
              <a:rPr lang="hr-HR" sz="1600" dirty="0"/>
              <a:t>							),</a:t>
            </a:r>
            <a:br>
              <a:rPr lang="hr-HR" sz="1600" dirty="0"/>
            </a:br>
            <a:r>
              <a:rPr lang="hr-HR" sz="1600" dirty="0"/>
              <a:t>					</a:t>
            </a:r>
            <a:r>
              <a:rPr lang="hr-HR" sz="1600" dirty="0">
                <a:solidFill>
                  <a:srgbClr val="C00000"/>
                </a:solidFill>
              </a:rPr>
              <a:t>[Measures].[Sales Amount]</a:t>
            </a:r>
            <a:r>
              <a:rPr lang="hr-HR" sz="1600" dirty="0"/>
              <a:t>,</a:t>
            </a:r>
            <a:br>
              <a:rPr lang="hr-HR" sz="1600" dirty="0"/>
            </a:br>
            <a:r>
              <a:rPr lang="hr-HR" sz="1600" dirty="0"/>
              <a:t>					</a:t>
            </a:r>
            <a:r>
              <a:rPr lang="hr-HR" sz="1600" dirty="0">
                <a:solidFill>
                  <a:srgbClr val="FFC000"/>
                </a:solidFill>
              </a:rPr>
              <a:t>BDESC</a:t>
            </a:r>
            <a:br>
              <a:rPr lang="hr-HR" sz="1600" dirty="0"/>
            </a:br>
            <a:r>
              <a:rPr lang="hr-HR" sz="1600" dirty="0"/>
              <a:t>				    )</a:t>
            </a:r>
            <a:br>
              <a:rPr lang="hr-HR" sz="1600" dirty="0"/>
            </a:br>
            <a:r>
              <a:rPr lang="hr-HR" sz="1600" dirty="0"/>
              <a:t>		  )</a:t>
            </a:r>
            <a:br>
              <a:rPr lang="hr-HR" sz="1600" dirty="0"/>
            </a:br>
            <a:r>
              <a:rPr lang="hr-HR" sz="1600" dirty="0"/>
              <a:t>    )</a:t>
            </a:r>
            <a:endParaRPr lang="en-US" sz="1600" noProof="1">
              <a:cs typeface="Courier New"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71480"/>
            <a:ext cx="7772400" cy="5786478"/>
          </a:xfrm>
          <a:solidFill>
            <a:srgbClr val="002060">
              <a:alpha val="50196"/>
            </a:srgbClr>
          </a:solidFill>
        </p:spPr>
        <p:txBody>
          <a:bodyPr anchor="b">
            <a:noAutofit/>
          </a:bodyPr>
          <a:lstStyle/>
          <a:p>
            <a:pPr marL="355600" indent="-355600" defTabSz="355600">
              <a:spcBef>
                <a:spcPts val="0"/>
              </a:spcBef>
              <a:buNone/>
            </a:pPr>
            <a:r>
              <a:rPr lang="en-US" sz="2000" noProof="1">
                <a:solidFill>
                  <a:schemeClr val="tx2">
                    <a:lumMod val="75000"/>
                  </a:schemeClr>
                </a:solidFill>
                <a:cs typeface="Courier New" pitchFamily="49" charset="0"/>
              </a:rPr>
              <a:t>MEMBER</a:t>
            </a:r>
            <a:r>
              <a:rPr lang="en-US" sz="2000" noProof="1">
                <a:cs typeface="Courier New" pitchFamily="49" charset="0"/>
              </a:rPr>
              <a:t> [Measures].[Row Number] </a:t>
            </a:r>
            <a:r>
              <a:rPr lang="en-US" sz="2000" noProof="1">
                <a:solidFill>
                  <a:schemeClr val="tx2">
                    <a:lumMod val="75000"/>
                  </a:schemeClr>
                </a:solidFill>
                <a:cs typeface="Courier New" pitchFamily="49" charset="0"/>
              </a:rPr>
              <a:t>AS</a:t>
            </a:r>
            <a:endParaRPr lang="hr-HR" sz="2000" noProof="1">
              <a:solidFill>
                <a:schemeClr val="tx2">
                  <a:lumMod val="75000"/>
                </a:schemeClr>
              </a:solidFill>
              <a:cs typeface="Courier New" pitchFamily="49" charset="0"/>
            </a:endParaRPr>
          </a:p>
          <a:p>
            <a:pPr marL="355600" indent="-355600" defTabSz="355600">
              <a:spcBef>
                <a:spcPts val="0"/>
              </a:spcBef>
              <a:buNone/>
              <a:tabLst>
                <a:tab pos="720725" algn="l"/>
              </a:tabLst>
            </a:pPr>
            <a:r>
              <a:rPr lang="hr-HR" sz="2000" noProof="1">
                <a:cs typeface="Courier New" pitchFamily="49" charset="0"/>
              </a:rPr>
              <a:t>	</a:t>
            </a:r>
            <a:r>
              <a:rPr lang="en-US" sz="2000" noProof="1">
                <a:solidFill>
                  <a:srgbClr val="FFC000"/>
                </a:solidFill>
                <a:cs typeface="Courier New" pitchFamily="49" charset="0"/>
              </a:rPr>
              <a:t>Rank</a:t>
            </a:r>
            <a:r>
              <a:rPr lang="en-US" sz="2000" noProof="1">
                <a:cs typeface="Courier New" pitchFamily="49" charset="0"/>
              </a:rPr>
              <a:t>( </a:t>
            </a:r>
            <a:br>
              <a:rPr lang="en-US" sz="2000" noProof="1">
                <a:cs typeface="Courier New" pitchFamily="49" charset="0"/>
              </a:rPr>
            </a:br>
            <a:r>
              <a:rPr lang="hr-HR" sz="2000" noProof="1">
                <a:cs typeface="Courier New" pitchFamily="49" charset="0"/>
              </a:rPr>
              <a:t>		</a:t>
            </a:r>
            <a:r>
              <a:rPr lang="en-US" sz="2000" noProof="1">
                <a:solidFill>
                  <a:srgbClr val="FFC000"/>
                </a:solidFill>
                <a:cs typeface="Courier New" pitchFamily="49" charset="0"/>
              </a:rPr>
              <a:t>StrToTuple</a:t>
            </a:r>
            <a:r>
              <a:rPr lang="en-US" sz="2000" noProof="1">
                <a:cs typeface="Courier New" pitchFamily="49" charset="0"/>
              </a:rPr>
              <a:t>( </a:t>
            </a:r>
            <a:br>
              <a:rPr lang="en-US" sz="2000" noProof="1">
                <a:cs typeface="Courier New" pitchFamily="49" charset="0"/>
              </a:rPr>
            </a:br>
            <a:r>
              <a:rPr lang="hr-HR" sz="2000" noProof="1">
                <a:cs typeface="Courier New" pitchFamily="49" charset="0"/>
              </a:rPr>
              <a:t>						</a:t>
            </a:r>
            <a:r>
              <a:rPr lang="en-US" sz="2000" noProof="1">
                <a:solidFill>
                  <a:schemeClr val="accent1"/>
                </a:solidFill>
                <a:cs typeface="Courier New" pitchFamily="49" charset="0"/>
              </a:rPr>
              <a:t>"( "</a:t>
            </a:r>
            <a:r>
              <a:rPr lang="en-US" sz="2000" noProof="1">
                <a:cs typeface="Courier New" pitchFamily="49" charset="0"/>
              </a:rPr>
              <a:t> +</a:t>
            </a:r>
            <a:br>
              <a:rPr lang="en-US" sz="2000" noProof="1">
                <a:cs typeface="Courier New" pitchFamily="49" charset="0"/>
              </a:rPr>
            </a:br>
            <a:r>
              <a:rPr lang="hr-HR" sz="2000" noProof="1">
                <a:cs typeface="Courier New" pitchFamily="49" charset="0"/>
              </a:rPr>
              <a:t>						</a:t>
            </a:r>
            <a:r>
              <a:rPr lang="en-US" sz="2000" noProof="1">
                <a:solidFill>
                  <a:srgbClr val="FFC000"/>
                </a:solidFill>
                <a:cs typeface="Courier New" pitchFamily="49" charset="0"/>
              </a:rPr>
              <a:t>Generate</a:t>
            </a:r>
            <a:r>
              <a:rPr lang="en-US" sz="2000" noProof="1">
                <a:cs typeface="Courier New" pitchFamily="49" charset="0"/>
              </a:rPr>
              <a:t>(</a:t>
            </a:r>
            <a:endParaRPr lang="hr-HR" sz="2000" noProof="1">
              <a:cs typeface="Courier New" pitchFamily="49" charset="0"/>
            </a:endParaRPr>
          </a:p>
          <a:p>
            <a:pPr marL="355600" indent="-355600" defTabSz="355600">
              <a:spcBef>
                <a:spcPts val="0"/>
              </a:spcBef>
              <a:buNone/>
              <a:tabLst>
                <a:tab pos="720725" algn="l"/>
              </a:tabLst>
            </a:pPr>
            <a:r>
              <a:rPr lang="hr-HR" sz="2000" noProof="1">
                <a:cs typeface="Courier New" pitchFamily="49" charset="0"/>
              </a:rPr>
              <a:t>										 </a:t>
            </a:r>
            <a:r>
              <a:rPr lang="en-US" sz="2000" noProof="1">
                <a:solidFill>
                  <a:srgbClr val="FFC000"/>
                </a:solidFill>
                <a:cs typeface="Courier New" pitchFamily="49" charset="0"/>
              </a:rPr>
              <a:t>Head</a:t>
            </a:r>
            <a:r>
              <a:rPr lang="en-US" sz="2000" noProof="1">
                <a:cs typeface="Courier New" pitchFamily="49" charset="0"/>
              </a:rPr>
              <a:t>(</a:t>
            </a:r>
            <a:r>
              <a:rPr lang="hr-HR" sz="2000" noProof="1">
                <a:cs typeface="Courier New" pitchFamily="49" charset="0"/>
              </a:rPr>
              <a:t>	 </a:t>
            </a:r>
            <a:r>
              <a:rPr lang="en-US" sz="2000" noProof="1">
                <a:solidFill>
                  <a:schemeClr val="tx2">
                    <a:lumMod val="75000"/>
                  </a:schemeClr>
                </a:solidFill>
                <a:cs typeface="Courier New" pitchFamily="49" charset="0"/>
              </a:rPr>
              <a:t>Axis</a:t>
            </a:r>
            <a:r>
              <a:rPr lang="en-US" sz="2000" noProof="1">
                <a:cs typeface="Courier New" pitchFamily="49" charset="0"/>
              </a:rPr>
              <a:t>(1),</a:t>
            </a:r>
            <a:endParaRPr lang="hr-HR" sz="2000" noProof="1">
              <a:cs typeface="Courier New" pitchFamily="49" charset="0"/>
            </a:endParaRPr>
          </a:p>
          <a:p>
            <a:pPr marL="355600" indent="-355600" defTabSz="355600">
              <a:spcBef>
                <a:spcPts val="0"/>
              </a:spcBef>
              <a:buNone/>
            </a:pPr>
            <a:r>
              <a:rPr lang="hr-HR" sz="2000" noProof="1">
                <a:cs typeface="Courier New" pitchFamily="49" charset="0"/>
              </a:rPr>
              <a:t>						 						 </a:t>
            </a:r>
            <a:r>
              <a:rPr lang="hr-HR" sz="2000" noProof="1">
                <a:solidFill>
                  <a:schemeClr val="tx2">
                    <a:lumMod val="75000"/>
                  </a:schemeClr>
                </a:solidFill>
                <a:cs typeface="Courier New" pitchFamily="49" charset="0"/>
              </a:rPr>
              <a:t>A</a:t>
            </a:r>
            <a:r>
              <a:rPr lang="en-US" sz="2000" noProof="1">
                <a:solidFill>
                  <a:schemeClr val="tx2">
                    <a:lumMod val="75000"/>
                  </a:schemeClr>
                </a:solidFill>
                <a:cs typeface="Courier New" pitchFamily="49" charset="0"/>
              </a:rPr>
              <a:t>xis</a:t>
            </a:r>
            <a:r>
              <a:rPr lang="en-US" sz="2000" noProof="1">
                <a:cs typeface="Courier New" pitchFamily="49" charset="0"/>
              </a:rPr>
              <a:t>(1).</a:t>
            </a:r>
            <a:r>
              <a:rPr lang="en-US" sz="2000" noProof="1">
                <a:solidFill>
                  <a:schemeClr val="tx2">
                    <a:lumMod val="75000"/>
                  </a:schemeClr>
                </a:solidFill>
                <a:cs typeface="Courier New" pitchFamily="49" charset="0"/>
              </a:rPr>
              <a:t>Item</a:t>
            </a:r>
            <a:r>
              <a:rPr lang="en-US" sz="2000" noProof="1">
                <a:cs typeface="Courier New" pitchFamily="49" charset="0"/>
              </a:rPr>
              <a:t>(0).</a:t>
            </a:r>
            <a:r>
              <a:rPr lang="en-US" sz="2000" noProof="1">
                <a:solidFill>
                  <a:schemeClr val="tx2">
                    <a:lumMod val="75000"/>
                  </a:schemeClr>
                </a:solidFill>
                <a:cs typeface="Courier New" pitchFamily="49" charset="0"/>
              </a:rPr>
              <a:t>Count</a:t>
            </a:r>
            <a:r>
              <a:rPr lang="en-US" sz="2000" noProof="1">
                <a:cs typeface="Courier New" pitchFamily="49" charset="0"/>
              </a:rPr>
              <a:t> ) </a:t>
            </a:r>
            <a:r>
              <a:rPr lang="en-US" sz="2000" noProof="1">
                <a:solidFill>
                  <a:schemeClr val="tx2">
                    <a:lumMod val="75000"/>
                  </a:schemeClr>
                </a:solidFill>
                <a:cs typeface="Courier New" pitchFamily="49" charset="0"/>
              </a:rPr>
              <a:t>AS</a:t>
            </a:r>
            <a:r>
              <a:rPr lang="en-US" sz="2000" noProof="1">
                <a:cs typeface="Courier New" pitchFamily="49" charset="0"/>
              </a:rPr>
              <a:t> </a:t>
            </a:r>
            <a:r>
              <a:rPr lang="hr-HR" sz="2000" noProof="1">
                <a:solidFill>
                  <a:srgbClr val="C00000"/>
                </a:solidFill>
                <a:cs typeface="Courier New" pitchFamily="49" charset="0"/>
              </a:rPr>
              <a:t>RN</a:t>
            </a:r>
            <a:r>
              <a:rPr lang="en-US" sz="2000" noProof="1">
                <a:cs typeface="Courier New" pitchFamily="49" charset="0"/>
              </a:rPr>
              <a:t>,</a:t>
            </a:r>
            <a:br>
              <a:rPr lang="en-US" sz="2000" noProof="1">
                <a:cs typeface="Courier New" pitchFamily="49" charset="0"/>
              </a:rPr>
            </a:br>
            <a:r>
              <a:rPr lang="en-US" sz="2000" noProof="1">
                <a:cs typeface="Courier New" pitchFamily="49" charset="0"/>
              </a:rPr>
              <a:t>     </a:t>
            </a:r>
            <a:r>
              <a:rPr lang="hr-HR" sz="2000" noProof="1">
                <a:cs typeface="Courier New" pitchFamily="49" charset="0"/>
              </a:rPr>
              <a:t>								     </a:t>
            </a:r>
            <a:r>
              <a:rPr lang="en-US" sz="2000" noProof="1">
                <a:cs typeface="Courier New" pitchFamily="49" charset="0"/>
              </a:rPr>
              <a:t> </a:t>
            </a:r>
            <a:r>
              <a:rPr lang="hr-HR" sz="2000" noProof="1">
                <a:cs typeface="Courier New" pitchFamily="49" charset="0"/>
              </a:rPr>
              <a:t> </a:t>
            </a:r>
            <a:r>
              <a:rPr lang="en-US" sz="2000" noProof="1">
                <a:solidFill>
                  <a:schemeClr val="accent1"/>
                </a:solidFill>
                <a:cs typeface="Courier New" pitchFamily="49" charset="0"/>
              </a:rPr>
              <a:t>"Axis(1).Item(0).Item(" </a:t>
            </a:r>
            <a:r>
              <a:rPr lang="hr-HR" sz="2000" noProof="1">
                <a:cs typeface="Courier New" pitchFamily="49" charset="0"/>
              </a:rPr>
              <a:t>+</a:t>
            </a:r>
          </a:p>
          <a:p>
            <a:pPr marL="355600" indent="-355600" defTabSz="355600">
              <a:spcBef>
                <a:spcPts val="0"/>
              </a:spcBef>
              <a:buNone/>
            </a:pPr>
            <a:r>
              <a:rPr lang="hr-HR" sz="2000" noProof="1">
                <a:cs typeface="Courier New" pitchFamily="49" charset="0"/>
              </a:rPr>
              <a:t>										 </a:t>
            </a:r>
            <a:r>
              <a:rPr lang="en-US" sz="2000" noProof="1">
                <a:solidFill>
                  <a:schemeClr val="tx2"/>
                </a:solidFill>
                <a:cs typeface="Courier New" pitchFamily="49" charset="0"/>
              </a:rPr>
              <a:t>CStr</a:t>
            </a:r>
            <a:r>
              <a:rPr lang="en-US" sz="2000" noProof="1">
                <a:cs typeface="Courier New" pitchFamily="49" charset="0"/>
              </a:rPr>
              <a:t>(</a:t>
            </a:r>
            <a:r>
              <a:rPr lang="hr-HR" sz="2000" noProof="1">
                <a:cs typeface="Courier New" pitchFamily="49" charset="0"/>
              </a:rPr>
              <a:t> </a:t>
            </a:r>
            <a:r>
              <a:rPr lang="hr-HR" sz="2000" noProof="1">
                <a:solidFill>
                  <a:srgbClr val="C00000"/>
                </a:solidFill>
                <a:cs typeface="Courier New" pitchFamily="49" charset="0"/>
              </a:rPr>
              <a:t>RN</a:t>
            </a:r>
            <a:r>
              <a:rPr lang="en-US" sz="2000" noProof="1">
                <a:cs typeface="Courier New" pitchFamily="49" charset="0"/>
              </a:rPr>
              <a:t>.</a:t>
            </a:r>
            <a:r>
              <a:rPr lang="en-US" sz="2000" noProof="1">
                <a:solidFill>
                  <a:srgbClr val="FFC000"/>
                </a:solidFill>
                <a:cs typeface="Courier New" pitchFamily="49" charset="0"/>
              </a:rPr>
              <a:t>CurrentOrdinal</a:t>
            </a:r>
            <a:r>
              <a:rPr lang="en-US" sz="2000" noProof="1">
                <a:cs typeface="Courier New" pitchFamily="49" charset="0"/>
              </a:rPr>
              <a:t> – 1</a:t>
            </a:r>
            <a:r>
              <a:rPr lang="hr-HR" sz="2000" noProof="1">
                <a:cs typeface="Courier New" pitchFamily="49" charset="0"/>
              </a:rPr>
              <a:t> </a:t>
            </a:r>
            <a:r>
              <a:rPr lang="en-US" sz="2000" noProof="1">
                <a:cs typeface="Courier New" pitchFamily="49" charset="0"/>
              </a:rPr>
              <a:t>) +</a:t>
            </a:r>
            <a:endParaRPr lang="hr-HR" sz="2000" noProof="1">
              <a:cs typeface="Courier New" pitchFamily="49" charset="0"/>
            </a:endParaRPr>
          </a:p>
          <a:p>
            <a:pPr marL="355600" indent="-355600" defTabSz="355600">
              <a:spcBef>
                <a:spcPts val="0"/>
              </a:spcBef>
              <a:buNone/>
            </a:pPr>
            <a:r>
              <a:rPr lang="hr-HR" sz="2000" noProof="1">
                <a:cs typeface="Courier New" pitchFamily="49" charset="0"/>
              </a:rPr>
              <a:t>									       </a:t>
            </a:r>
            <a:r>
              <a:rPr lang="en-US" sz="2000" noProof="1">
                <a:solidFill>
                  <a:schemeClr val="accent1"/>
                </a:solidFill>
                <a:cs typeface="Courier New" pitchFamily="49" charset="0"/>
              </a:rPr>
              <a:t>").Hierarchy.CurrentMember"</a:t>
            </a:r>
            <a:r>
              <a:rPr lang="en-US" sz="2000" noProof="1">
                <a:cs typeface="Courier New" pitchFamily="49" charset="0"/>
              </a:rPr>
              <a:t>,</a:t>
            </a:r>
            <a:br>
              <a:rPr lang="en-US" sz="2000" noProof="1">
                <a:cs typeface="Courier New" pitchFamily="49" charset="0"/>
              </a:rPr>
            </a:br>
            <a:r>
              <a:rPr lang="hr-HR" sz="2000" noProof="1">
                <a:cs typeface="Courier New" pitchFamily="49" charset="0"/>
              </a:rPr>
              <a:t>								       </a:t>
            </a:r>
            <a:r>
              <a:rPr lang="en-US" sz="2000" noProof="1">
                <a:solidFill>
                  <a:schemeClr val="accent1"/>
                </a:solidFill>
                <a:cs typeface="Courier New" pitchFamily="49" charset="0"/>
              </a:rPr>
              <a:t>", “</a:t>
            </a:r>
            <a:endParaRPr lang="hr-HR" sz="2000" noProof="1">
              <a:solidFill>
                <a:schemeClr val="accent1"/>
              </a:solidFill>
              <a:cs typeface="Courier New" pitchFamily="49" charset="0"/>
            </a:endParaRPr>
          </a:p>
          <a:p>
            <a:pPr marL="355600" indent="-355600" defTabSz="355600">
              <a:spcBef>
                <a:spcPts val="0"/>
              </a:spcBef>
              <a:buNone/>
            </a:pPr>
            <a:r>
              <a:rPr lang="hr-HR" sz="2000" noProof="1">
                <a:solidFill>
                  <a:srgbClr val="C00000"/>
                </a:solidFill>
                <a:cs typeface="Courier New" pitchFamily="49" charset="0"/>
              </a:rPr>
              <a:t>									     </a:t>
            </a:r>
            <a:r>
              <a:rPr lang="en-US" sz="2000" noProof="1">
                <a:cs typeface="Courier New" pitchFamily="49" charset="0"/>
              </a:rPr>
              <a:t>) +</a:t>
            </a:r>
            <a:br>
              <a:rPr lang="en-US" sz="2000" noProof="1">
                <a:cs typeface="Courier New" pitchFamily="49" charset="0"/>
              </a:rPr>
            </a:br>
            <a:r>
              <a:rPr lang="hr-HR" sz="2000" noProof="1">
                <a:cs typeface="Courier New" pitchFamily="49" charset="0"/>
              </a:rPr>
              <a:t>						</a:t>
            </a:r>
            <a:r>
              <a:rPr lang="en-US" sz="2000" noProof="1">
                <a:solidFill>
                  <a:schemeClr val="accent1"/>
                </a:solidFill>
                <a:cs typeface="Courier New" pitchFamily="49" charset="0"/>
              </a:rPr>
              <a:t>" )" </a:t>
            </a:r>
            <a:br>
              <a:rPr lang="en-US" sz="2000" noProof="1">
                <a:cs typeface="Courier New" pitchFamily="49" charset="0"/>
              </a:rPr>
            </a:br>
            <a:r>
              <a:rPr lang="hr-HR" sz="2000" noProof="1">
                <a:cs typeface="Courier New" pitchFamily="49" charset="0"/>
              </a:rPr>
              <a:t>			  </a:t>
            </a:r>
            <a:r>
              <a:rPr lang="en-US" sz="2000" noProof="1">
                <a:cs typeface="Courier New" pitchFamily="49" charset="0"/>
              </a:rPr>
              <a:t>            </a:t>
            </a:r>
            <a:r>
              <a:rPr lang="hr-HR" sz="2000" noProof="1">
                <a:cs typeface="Courier New" pitchFamily="49" charset="0"/>
              </a:rPr>
              <a:t> </a:t>
            </a:r>
            <a:r>
              <a:rPr lang="en-US" sz="2000" noProof="1">
                <a:cs typeface="Courier New" pitchFamily="49" charset="0"/>
              </a:rPr>
              <a:t> ),</a:t>
            </a:r>
            <a:endParaRPr lang="hr-HR" sz="2000" noProof="1">
              <a:cs typeface="Courier New" pitchFamily="49" charset="0"/>
            </a:endParaRPr>
          </a:p>
          <a:p>
            <a:pPr marL="355600" indent="-355600" defTabSz="355600">
              <a:spcBef>
                <a:spcPts val="0"/>
              </a:spcBef>
              <a:buNone/>
            </a:pPr>
            <a:r>
              <a:rPr lang="hr-HR" sz="2000" noProof="1">
                <a:solidFill>
                  <a:srgbClr val="00B0F0"/>
                </a:solidFill>
                <a:cs typeface="Courier New" pitchFamily="49" charset="0"/>
              </a:rPr>
              <a:t>			</a:t>
            </a:r>
            <a:r>
              <a:rPr lang="en-US" sz="2000" noProof="1">
                <a:solidFill>
                  <a:schemeClr val="tx2">
                    <a:lumMod val="75000"/>
                  </a:schemeClr>
                </a:solidFill>
                <a:cs typeface="Courier New" pitchFamily="49" charset="0"/>
              </a:rPr>
              <a:t>Axis</a:t>
            </a:r>
            <a:r>
              <a:rPr lang="en-US" sz="2000" noProof="1">
                <a:cs typeface="Courier New" pitchFamily="49" charset="0"/>
              </a:rPr>
              <a:t>(1)</a:t>
            </a:r>
            <a:br>
              <a:rPr lang="en-US" sz="2000" noProof="1">
                <a:cs typeface="Courier New" pitchFamily="49" charset="0"/>
              </a:rPr>
            </a:br>
            <a:r>
              <a:rPr lang="hr-HR" sz="2000" noProof="1">
                <a:cs typeface="Courier New" pitchFamily="49" charset="0"/>
              </a:rPr>
              <a:t>	</a:t>
            </a:r>
            <a:r>
              <a:rPr lang="en-US" sz="2000" noProof="1">
                <a:cs typeface="Courier New" pitchFamily="49" charset="0"/>
              </a:rPr>
              <a:t>  </a:t>
            </a:r>
            <a:r>
              <a:rPr lang="hr-HR" sz="2000" noProof="1">
                <a:cs typeface="Courier New" pitchFamily="49" charset="0"/>
              </a:rPr>
              <a:t>  </a:t>
            </a:r>
            <a:r>
              <a:rPr lang="en-US" sz="2000" noProof="1">
                <a:cs typeface="Courier New" pitchFamily="49" charset="0"/>
              </a:rPr>
              <a:t>)</a:t>
            </a:r>
            <a:endParaRPr lang="hr-HR" sz="2000" noProof="1">
              <a:cs typeface="Courier New" pitchFamily="49" charset="0"/>
            </a:endParaRPr>
          </a:p>
          <a:p>
            <a:pPr marL="355600" indent="-355600" defTabSz="355600">
              <a:spcBef>
                <a:spcPts val="0"/>
              </a:spcBef>
              <a:buNone/>
            </a:pPr>
            <a:r>
              <a:rPr lang="hr-HR" sz="2000" noProof="1">
                <a:cs typeface="Courier New" pitchFamily="49" charset="0"/>
              </a:rPr>
              <a:t>	</a:t>
            </a:r>
            <a:r>
              <a:rPr lang="en-US" sz="2000" noProof="1">
                <a:cs typeface="Courier New" pitchFamily="49" charset="0"/>
              </a:rPr>
              <a:t>, </a:t>
            </a:r>
            <a:r>
              <a:rPr lang="en-US" sz="2000" noProof="1">
                <a:solidFill>
                  <a:schemeClr val="tx2">
                    <a:lumMod val="75000"/>
                  </a:schemeClr>
                </a:solidFill>
                <a:cs typeface="Courier New" pitchFamily="49" charset="0"/>
              </a:rPr>
              <a:t>F</a:t>
            </a:r>
            <a:r>
              <a:rPr lang="hr-HR" sz="2000" noProof="1">
                <a:solidFill>
                  <a:schemeClr val="tx2">
                    <a:lumMod val="75000"/>
                  </a:schemeClr>
                </a:solidFill>
                <a:cs typeface="Courier New" pitchFamily="49" charset="0"/>
              </a:rPr>
              <a:t>ormat</a:t>
            </a:r>
            <a:r>
              <a:rPr lang="en-US" sz="2000" noProof="1">
                <a:solidFill>
                  <a:schemeClr val="tx2">
                    <a:lumMod val="75000"/>
                  </a:schemeClr>
                </a:solidFill>
                <a:cs typeface="Courier New" pitchFamily="49" charset="0"/>
              </a:rPr>
              <a:t>_</a:t>
            </a:r>
            <a:r>
              <a:rPr lang="hr-HR" sz="2000" noProof="1">
                <a:solidFill>
                  <a:schemeClr val="tx2">
                    <a:lumMod val="75000"/>
                  </a:schemeClr>
                </a:solidFill>
                <a:cs typeface="Courier New" pitchFamily="49" charset="0"/>
              </a:rPr>
              <a:t>String</a:t>
            </a:r>
            <a:r>
              <a:rPr lang="en-US" sz="2000" noProof="1">
                <a:cs typeface="Courier New" pitchFamily="49" charset="0"/>
              </a:rPr>
              <a:t> = "#,#" </a:t>
            </a:r>
          </a:p>
        </p:txBody>
      </p:sp>
      <p:sp>
        <p:nvSpPr>
          <p:cNvPr id="2" name="Title 1"/>
          <p:cNvSpPr>
            <a:spLocks noGrp="1"/>
          </p:cNvSpPr>
          <p:nvPr>
            <p:ph type="title"/>
          </p:nvPr>
        </p:nvSpPr>
        <p:spPr/>
        <p:txBody>
          <a:bodyPr/>
          <a:lstStyle/>
          <a:p>
            <a:pPr algn="r"/>
            <a:r>
              <a:rPr lang="hr-HR" dirty="0"/>
              <a:t>Row number</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71480"/>
            <a:ext cx="7772400" cy="5786478"/>
          </a:xfrm>
          <a:solidFill>
            <a:srgbClr val="002060">
              <a:alpha val="50000"/>
            </a:srgbClr>
          </a:solidFill>
        </p:spPr>
        <p:txBody>
          <a:bodyPr anchor="b">
            <a:noAutofit/>
          </a:bodyPr>
          <a:lstStyle/>
          <a:p>
            <a:pPr marL="355600" indent="-355600" defTabSz="355600">
              <a:spcBef>
                <a:spcPts val="0"/>
              </a:spcBef>
              <a:buNone/>
            </a:pPr>
            <a:r>
              <a:rPr lang="en-US" sz="2000" noProof="1">
                <a:solidFill>
                  <a:schemeClr val="tx2">
                    <a:lumMod val="75000"/>
                  </a:schemeClr>
                </a:solidFill>
                <a:cs typeface="Courier New" pitchFamily="49" charset="0"/>
              </a:rPr>
              <a:t>MEMBER</a:t>
            </a:r>
            <a:r>
              <a:rPr lang="en-US" sz="2000" noProof="1">
                <a:cs typeface="Courier New" pitchFamily="49" charset="0"/>
              </a:rPr>
              <a:t> [Measures].[</a:t>
            </a:r>
            <a:r>
              <a:rPr lang="hr-HR" sz="2000" noProof="1">
                <a:cs typeface="Courier New" pitchFamily="49" charset="0"/>
              </a:rPr>
              <a:t>Column</a:t>
            </a:r>
            <a:r>
              <a:rPr lang="en-US" sz="2000" noProof="1">
                <a:cs typeface="Courier New" pitchFamily="49" charset="0"/>
              </a:rPr>
              <a:t> Number] </a:t>
            </a:r>
            <a:r>
              <a:rPr lang="en-US" sz="2000" noProof="1">
                <a:solidFill>
                  <a:schemeClr val="tx2">
                    <a:lumMod val="75000"/>
                  </a:schemeClr>
                </a:solidFill>
                <a:cs typeface="Courier New" pitchFamily="49" charset="0"/>
              </a:rPr>
              <a:t>AS</a:t>
            </a:r>
            <a:endParaRPr lang="hr-HR" sz="2000" noProof="1">
              <a:solidFill>
                <a:schemeClr val="tx2">
                  <a:lumMod val="75000"/>
                </a:schemeClr>
              </a:solidFill>
              <a:cs typeface="Courier New" pitchFamily="49" charset="0"/>
            </a:endParaRPr>
          </a:p>
          <a:p>
            <a:pPr marL="355600" indent="-355600" defTabSz="355600">
              <a:spcBef>
                <a:spcPts val="0"/>
              </a:spcBef>
              <a:buNone/>
              <a:tabLst>
                <a:tab pos="720725" algn="l"/>
              </a:tabLst>
            </a:pPr>
            <a:r>
              <a:rPr lang="hr-HR" sz="2000" noProof="1">
                <a:cs typeface="Courier New" pitchFamily="49" charset="0"/>
              </a:rPr>
              <a:t>	</a:t>
            </a:r>
            <a:r>
              <a:rPr lang="en-US" sz="2000" noProof="1">
                <a:solidFill>
                  <a:srgbClr val="FFC000"/>
                </a:solidFill>
                <a:cs typeface="Courier New" pitchFamily="49" charset="0"/>
              </a:rPr>
              <a:t>Rank</a:t>
            </a:r>
            <a:r>
              <a:rPr lang="en-US" sz="2000" noProof="1">
                <a:cs typeface="Courier New" pitchFamily="49" charset="0"/>
              </a:rPr>
              <a:t>( </a:t>
            </a:r>
            <a:br>
              <a:rPr lang="en-US" sz="2000" noProof="1">
                <a:cs typeface="Courier New" pitchFamily="49" charset="0"/>
              </a:rPr>
            </a:br>
            <a:r>
              <a:rPr lang="hr-HR" sz="2000" noProof="1">
                <a:cs typeface="Courier New" pitchFamily="49" charset="0"/>
              </a:rPr>
              <a:t>		</a:t>
            </a:r>
            <a:r>
              <a:rPr lang="en-US" sz="2000" noProof="1">
                <a:solidFill>
                  <a:srgbClr val="FFC000"/>
                </a:solidFill>
                <a:cs typeface="Courier New" pitchFamily="49" charset="0"/>
              </a:rPr>
              <a:t>StrToTuple</a:t>
            </a:r>
            <a:r>
              <a:rPr lang="en-US" sz="2000" noProof="1">
                <a:cs typeface="Courier New" pitchFamily="49" charset="0"/>
              </a:rPr>
              <a:t>( </a:t>
            </a:r>
            <a:br>
              <a:rPr lang="en-US" sz="2000" noProof="1">
                <a:cs typeface="Courier New" pitchFamily="49" charset="0"/>
              </a:rPr>
            </a:br>
            <a:r>
              <a:rPr lang="hr-HR" sz="2000" noProof="1">
                <a:cs typeface="Courier New" pitchFamily="49" charset="0"/>
              </a:rPr>
              <a:t>						</a:t>
            </a:r>
            <a:r>
              <a:rPr lang="en-US" sz="2000" noProof="1">
                <a:solidFill>
                  <a:schemeClr val="accent1"/>
                </a:solidFill>
                <a:cs typeface="Courier New" pitchFamily="49" charset="0"/>
              </a:rPr>
              <a:t>"( "</a:t>
            </a:r>
            <a:r>
              <a:rPr lang="en-US" sz="2000" noProof="1">
                <a:cs typeface="Courier New" pitchFamily="49" charset="0"/>
              </a:rPr>
              <a:t> +</a:t>
            </a:r>
            <a:br>
              <a:rPr lang="en-US" sz="2000" noProof="1">
                <a:cs typeface="Courier New" pitchFamily="49" charset="0"/>
              </a:rPr>
            </a:br>
            <a:r>
              <a:rPr lang="hr-HR" sz="2000" noProof="1">
                <a:cs typeface="Courier New" pitchFamily="49" charset="0"/>
              </a:rPr>
              <a:t>						</a:t>
            </a:r>
            <a:r>
              <a:rPr lang="en-US" sz="2000" noProof="1">
                <a:solidFill>
                  <a:srgbClr val="FFC000"/>
                </a:solidFill>
                <a:cs typeface="Courier New" pitchFamily="49" charset="0"/>
              </a:rPr>
              <a:t>Generate</a:t>
            </a:r>
            <a:r>
              <a:rPr lang="en-US" sz="2000" noProof="1">
                <a:cs typeface="Courier New" pitchFamily="49" charset="0"/>
              </a:rPr>
              <a:t>(</a:t>
            </a:r>
            <a:endParaRPr lang="hr-HR" sz="2000" noProof="1">
              <a:cs typeface="Courier New" pitchFamily="49" charset="0"/>
            </a:endParaRPr>
          </a:p>
          <a:p>
            <a:pPr marL="355600" indent="-355600" defTabSz="355600">
              <a:spcBef>
                <a:spcPts val="0"/>
              </a:spcBef>
              <a:buNone/>
              <a:tabLst>
                <a:tab pos="720725" algn="l"/>
              </a:tabLst>
            </a:pPr>
            <a:r>
              <a:rPr lang="hr-HR" sz="2000" noProof="1">
                <a:cs typeface="Courier New" pitchFamily="49" charset="0"/>
              </a:rPr>
              <a:t>										 </a:t>
            </a:r>
            <a:r>
              <a:rPr lang="en-US" sz="2000" noProof="1">
                <a:solidFill>
                  <a:srgbClr val="FFC000"/>
                </a:solidFill>
                <a:cs typeface="Courier New" pitchFamily="49" charset="0"/>
              </a:rPr>
              <a:t>Head</a:t>
            </a:r>
            <a:r>
              <a:rPr lang="en-US" sz="2000" noProof="1">
                <a:cs typeface="Courier New" pitchFamily="49" charset="0"/>
              </a:rPr>
              <a:t>(</a:t>
            </a:r>
            <a:r>
              <a:rPr lang="hr-HR" sz="2000" noProof="1">
                <a:cs typeface="Courier New" pitchFamily="49" charset="0"/>
              </a:rPr>
              <a:t>	 </a:t>
            </a:r>
            <a:r>
              <a:rPr lang="en-US" sz="2000" noProof="1">
                <a:solidFill>
                  <a:schemeClr val="tx2">
                    <a:lumMod val="75000"/>
                  </a:schemeClr>
                </a:solidFill>
                <a:cs typeface="Courier New" pitchFamily="49" charset="0"/>
              </a:rPr>
              <a:t>Axis</a:t>
            </a:r>
            <a:r>
              <a:rPr lang="en-US" sz="2000" noProof="1">
                <a:cs typeface="Courier New" pitchFamily="49" charset="0"/>
              </a:rPr>
              <a:t>(</a:t>
            </a:r>
            <a:r>
              <a:rPr lang="hr-HR" sz="2000" noProof="1">
                <a:cs typeface="Courier New" pitchFamily="49" charset="0"/>
              </a:rPr>
              <a:t>0</a:t>
            </a:r>
            <a:r>
              <a:rPr lang="en-US" sz="2000" noProof="1">
                <a:cs typeface="Courier New" pitchFamily="49" charset="0"/>
              </a:rPr>
              <a:t>),</a:t>
            </a:r>
            <a:endParaRPr lang="hr-HR" sz="2000" noProof="1">
              <a:cs typeface="Courier New" pitchFamily="49" charset="0"/>
            </a:endParaRPr>
          </a:p>
          <a:p>
            <a:pPr marL="355600" indent="-355600" defTabSz="355600">
              <a:spcBef>
                <a:spcPts val="0"/>
              </a:spcBef>
              <a:buNone/>
            </a:pPr>
            <a:r>
              <a:rPr lang="hr-HR" sz="2000" noProof="1">
                <a:cs typeface="Courier New" pitchFamily="49" charset="0"/>
              </a:rPr>
              <a:t>						 						 </a:t>
            </a:r>
            <a:r>
              <a:rPr lang="hr-HR" sz="2000" noProof="1">
                <a:solidFill>
                  <a:schemeClr val="tx2">
                    <a:lumMod val="75000"/>
                  </a:schemeClr>
                </a:solidFill>
                <a:cs typeface="Courier New" pitchFamily="49" charset="0"/>
              </a:rPr>
              <a:t>A</a:t>
            </a:r>
            <a:r>
              <a:rPr lang="en-US" sz="2000" noProof="1">
                <a:solidFill>
                  <a:schemeClr val="tx2">
                    <a:lumMod val="75000"/>
                  </a:schemeClr>
                </a:solidFill>
                <a:cs typeface="Courier New" pitchFamily="49" charset="0"/>
              </a:rPr>
              <a:t>xis</a:t>
            </a:r>
            <a:r>
              <a:rPr lang="en-US" sz="2000" noProof="1">
                <a:cs typeface="Courier New" pitchFamily="49" charset="0"/>
              </a:rPr>
              <a:t>(</a:t>
            </a:r>
            <a:r>
              <a:rPr lang="hr-HR" sz="2000" noProof="1">
                <a:cs typeface="Courier New" pitchFamily="49" charset="0"/>
              </a:rPr>
              <a:t>0</a:t>
            </a:r>
            <a:r>
              <a:rPr lang="en-US" sz="2000" noProof="1">
                <a:cs typeface="Courier New" pitchFamily="49" charset="0"/>
              </a:rPr>
              <a:t>).</a:t>
            </a:r>
            <a:r>
              <a:rPr lang="en-US" sz="2000" noProof="1">
                <a:solidFill>
                  <a:schemeClr val="tx2">
                    <a:lumMod val="75000"/>
                  </a:schemeClr>
                </a:solidFill>
                <a:cs typeface="Courier New" pitchFamily="49" charset="0"/>
              </a:rPr>
              <a:t>Item</a:t>
            </a:r>
            <a:r>
              <a:rPr lang="en-US" sz="2000" noProof="1">
                <a:cs typeface="Courier New" pitchFamily="49" charset="0"/>
              </a:rPr>
              <a:t>(0).</a:t>
            </a:r>
            <a:r>
              <a:rPr lang="en-US" sz="2000" noProof="1">
                <a:solidFill>
                  <a:schemeClr val="tx2">
                    <a:lumMod val="75000"/>
                  </a:schemeClr>
                </a:solidFill>
                <a:cs typeface="Courier New" pitchFamily="49" charset="0"/>
              </a:rPr>
              <a:t>Count</a:t>
            </a:r>
            <a:r>
              <a:rPr lang="en-US" sz="2000" noProof="1">
                <a:cs typeface="Courier New" pitchFamily="49" charset="0"/>
              </a:rPr>
              <a:t> ) </a:t>
            </a:r>
            <a:r>
              <a:rPr lang="en-US" sz="2000" noProof="1">
                <a:solidFill>
                  <a:schemeClr val="tx2">
                    <a:lumMod val="75000"/>
                  </a:schemeClr>
                </a:solidFill>
                <a:cs typeface="Courier New" pitchFamily="49" charset="0"/>
              </a:rPr>
              <a:t>AS</a:t>
            </a:r>
            <a:r>
              <a:rPr lang="en-US" sz="2000" noProof="1">
                <a:cs typeface="Courier New" pitchFamily="49" charset="0"/>
              </a:rPr>
              <a:t> </a:t>
            </a:r>
            <a:r>
              <a:rPr lang="hr-HR" sz="2000" noProof="1">
                <a:solidFill>
                  <a:srgbClr val="C00000"/>
                </a:solidFill>
                <a:cs typeface="Courier New" pitchFamily="49" charset="0"/>
              </a:rPr>
              <a:t>CN</a:t>
            </a:r>
            <a:r>
              <a:rPr lang="en-US" sz="2000" noProof="1">
                <a:cs typeface="Courier New" pitchFamily="49" charset="0"/>
              </a:rPr>
              <a:t>,</a:t>
            </a:r>
            <a:br>
              <a:rPr lang="en-US" sz="2000" noProof="1">
                <a:cs typeface="Courier New" pitchFamily="49" charset="0"/>
              </a:rPr>
            </a:br>
            <a:r>
              <a:rPr lang="en-US" sz="2000" noProof="1">
                <a:cs typeface="Courier New" pitchFamily="49" charset="0"/>
              </a:rPr>
              <a:t>     </a:t>
            </a:r>
            <a:r>
              <a:rPr lang="hr-HR" sz="2000" noProof="1">
                <a:cs typeface="Courier New" pitchFamily="49" charset="0"/>
              </a:rPr>
              <a:t>								     </a:t>
            </a:r>
            <a:r>
              <a:rPr lang="en-US" sz="2000" noProof="1">
                <a:cs typeface="Courier New" pitchFamily="49" charset="0"/>
              </a:rPr>
              <a:t> </a:t>
            </a:r>
            <a:r>
              <a:rPr lang="hr-HR" sz="2000" noProof="1">
                <a:cs typeface="Courier New" pitchFamily="49" charset="0"/>
              </a:rPr>
              <a:t> </a:t>
            </a:r>
            <a:r>
              <a:rPr lang="en-US" sz="2000" noProof="1">
                <a:solidFill>
                  <a:schemeClr val="accent1"/>
                </a:solidFill>
                <a:cs typeface="Courier New" pitchFamily="49" charset="0"/>
              </a:rPr>
              <a:t>"Axis(</a:t>
            </a:r>
            <a:r>
              <a:rPr lang="hr-HR" sz="2000" noProof="1">
                <a:solidFill>
                  <a:schemeClr val="accent1"/>
                </a:solidFill>
                <a:cs typeface="Courier New" pitchFamily="49" charset="0"/>
              </a:rPr>
              <a:t>0</a:t>
            </a:r>
            <a:r>
              <a:rPr lang="en-US" sz="2000" noProof="1">
                <a:solidFill>
                  <a:schemeClr val="accent1"/>
                </a:solidFill>
                <a:cs typeface="Courier New" pitchFamily="49" charset="0"/>
              </a:rPr>
              <a:t>).Item(0).Item(" </a:t>
            </a:r>
            <a:r>
              <a:rPr lang="hr-HR" sz="2000" noProof="1">
                <a:cs typeface="Courier New" pitchFamily="49" charset="0"/>
              </a:rPr>
              <a:t>+</a:t>
            </a:r>
          </a:p>
          <a:p>
            <a:pPr marL="355600" indent="-355600" defTabSz="355600">
              <a:spcBef>
                <a:spcPts val="0"/>
              </a:spcBef>
              <a:buNone/>
            </a:pPr>
            <a:r>
              <a:rPr lang="hr-HR" sz="2000" noProof="1">
                <a:cs typeface="Courier New" pitchFamily="49" charset="0"/>
              </a:rPr>
              <a:t>										 </a:t>
            </a:r>
            <a:r>
              <a:rPr lang="en-US" sz="2000" noProof="1">
                <a:solidFill>
                  <a:schemeClr val="tx2"/>
                </a:solidFill>
                <a:cs typeface="Courier New" pitchFamily="49" charset="0"/>
              </a:rPr>
              <a:t>CStr</a:t>
            </a:r>
            <a:r>
              <a:rPr lang="en-US" sz="2000" noProof="1">
                <a:cs typeface="Courier New" pitchFamily="49" charset="0"/>
              </a:rPr>
              <a:t>(</a:t>
            </a:r>
            <a:r>
              <a:rPr lang="hr-HR" sz="2000" noProof="1">
                <a:cs typeface="Courier New" pitchFamily="49" charset="0"/>
              </a:rPr>
              <a:t> </a:t>
            </a:r>
            <a:r>
              <a:rPr lang="hr-HR" sz="2000" noProof="1">
                <a:solidFill>
                  <a:srgbClr val="C00000"/>
                </a:solidFill>
                <a:cs typeface="Courier New" pitchFamily="49" charset="0"/>
              </a:rPr>
              <a:t>CN</a:t>
            </a:r>
            <a:r>
              <a:rPr lang="en-US" sz="2000" noProof="1">
                <a:cs typeface="Courier New" pitchFamily="49" charset="0"/>
              </a:rPr>
              <a:t>.</a:t>
            </a:r>
            <a:r>
              <a:rPr lang="en-US" sz="2000" noProof="1">
                <a:solidFill>
                  <a:srgbClr val="FFC000"/>
                </a:solidFill>
                <a:cs typeface="Courier New" pitchFamily="49" charset="0"/>
              </a:rPr>
              <a:t>CurrentOrdinal</a:t>
            </a:r>
            <a:r>
              <a:rPr lang="en-US" sz="2000" noProof="1">
                <a:cs typeface="Courier New" pitchFamily="49" charset="0"/>
              </a:rPr>
              <a:t> – 1</a:t>
            </a:r>
            <a:r>
              <a:rPr lang="hr-HR" sz="2000" noProof="1">
                <a:cs typeface="Courier New" pitchFamily="49" charset="0"/>
              </a:rPr>
              <a:t> </a:t>
            </a:r>
            <a:r>
              <a:rPr lang="en-US" sz="2000" noProof="1">
                <a:cs typeface="Courier New" pitchFamily="49" charset="0"/>
              </a:rPr>
              <a:t>) +</a:t>
            </a:r>
            <a:endParaRPr lang="hr-HR" sz="2000" noProof="1">
              <a:cs typeface="Courier New" pitchFamily="49" charset="0"/>
            </a:endParaRPr>
          </a:p>
          <a:p>
            <a:pPr marL="355600" indent="-355600" defTabSz="355600">
              <a:spcBef>
                <a:spcPts val="0"/>
              </a:spcBef>
              <a:buNone/>
            </a:pPr>
            <a:r>
              <a:rPr lang="hr-HR" sz="2000" noProof="1">
                <a:cs typeface="Courier New" pitchFamily="49" charset="0"/>
              </a:rPr>
              <a:t>									       </a:t>
            </a:r>
            <a:r>
              <a:rPr lang="en-US" sz="2000" noProof="1">
                <a:solidFill>
                  <a:schemeClr val="accent1"/>
                </a:solidFill>
                <a:cs typeface="Courier New" pitchFamily="49" charset="0"/>
              </a:rPr>
              <a:t>").Hierarchy.CurrentMember"</a:t>
            </a:r>
            <a:r>
              <a:rPr lang="en-US" sz="2000" noProof="1">
                <a:cs typeface="Courier New" pitchFamily="49" charset="0"/>
              </a:rPr>
              <a:t>,</a:t>
            </a:r>
            <a:br>
              <a:rPr lang="en-US" sz="2000" noProof="1">
                <a:cs typeface="Courier New" pitchFamily="49" charset="0"/>
              </a:rPr>
            </a:br>
            <a:r>
              <a:rPr lang="hr-HR" sz="2000" noProof="1">
                <a:cs typeface="Courier New" pitchFamily="49" charset="0"/>
              </a:rPr>
              <a:t>								       </a:t>
            </a:r>
            <a:r>
              <a:rPr lang="en-US" sz="2000" noProof="1">
                <a:solidFill>
                  <a:schemeClr val="accent1"/>
                </a:solidFill>
                <a:cs typeface="Courier New" pitchFamily="49" charset="0"/>
              </a:rPr>
              <a:t>", “</a:t>
            </a:r>
            <a:endParaRPr lang="hr-HR" sz="2000" noProof="1">
              <a:solidFill>
                <a:schemeClr val="accent1"/>
              </a:solidFill>
              <a:cs typeface="Courier New" pitchFamily="49" charset="0"/>
            </a:endParaRPr>
          </a:p>
          <a:p>
            <a:pPr marL="355600" indent="-355600" defTabSz="355600">
              <a:spcBef>
                <a:spcPts val="0"/>
              </a:spcBef>
              <a:buNone/>
            </a:pPr>
            <a:r>
              <a:rPr lang="hr-HR" sz="2000" noProof="1">
                <a:solidFill>
                  <a:srgbClr val="C00000"/>
                </a:solidFill>
                <a:cs typeface="Courier New" pitchFamily="49" charset="0"/>
              </a:rPr>
              <a:t>									     </a:t>
            </a:r>
            <a:r>
              <a:rPr lang="en-US" sz="2000" noProof="1">
                <a:cs typeface="Courier New" pitchFamily="49" charset="0"/>
              </a:rPr>
              <a:t>) +</a:t>
            </a:r>
            <a:br>
              <a:rPr lang="en-US" sz="2000" noProof="1">
                <a:cs typeface="Courier New" pitchFamily="49" charset="0"/>
              </a:rPr>
            </a:br>
            <a:r>
              <a:rPr lang="hr-HR" sz="2000" noProof="1">
                <a:cs typeface="Courier New" pitchFamily="49" charset="0"/>
              </a:rPr>
              <a:t>						</a:t>
            </a:r>
            <a:r>
              <a:rPr lang="en-US" sz="2000" noProof="1">
                <a:solidFill>
                  <a:schemeClr val="accent1"/>
                </a:solidFill>
                <a:cs typeface="Courier New" pitchFamily="49" charset="0"/>
              </a:rPr>
              <a:t>" )" </a:t>
            </a:r>
            <a:br>
              <a:rPr lang="en-US" sz="2000" noProof="1">
                <a:cs typeface="Courier New" pitchFamily="49" charset="0"/>
              </a:rPr>
            </a:br>
            <a:r>
              <a:rPr lang="hr-HR" sz="2000" noProof="1">
                <a:cs typeface="Courier New" pitchFamily="49" charset="0"/>
              </a:rPr>
              <a:t>			  </a:t>
            </a:r>
            <a:r>
              <a:rPr lang="en-US" sz="2000" noProof="1">
                <a:cs typeface="Courier New" pitchFamily="49" charset="0"/>
              </a:rPr>
              <a:t>            </a:t>
            </a:r>
            <a:r>
              <a:rPr lang="hr-HR" sz="2000" noProof="1">
                <a:cs typeface="Courier New" pitchFamily="49" charset="0"/>
              </a:rPr>
              <a:t> </a:t>
            </a:r>
            <a:r>
              <a:rPr lang="en-US" sz="2000" noProof="1">
                <a:cs typeface="Courier New" pitchFamily="49" charset="0"/>
              </a:rPr>
              <a:t> ),</a:t>
            </a:r>
            <a:endParaRPr lang="hr-HR" sz="2000" noProof="1">
              <a:cs typeface="Courier New" pitchFamily="49" charset="0"/>
            </a:endParaRPr>
          </a:p>
          <a:p>
            <a:pPr marL="355600" indent="-355600" defTabSz="355600">
              <a:spcBef>
                <a:spcPts val="0"/>
              </a:spcBef>
              <a:buNone/>
            </a:pPr>
            <a:r>
              <a:rPr lang="hr-HR" sz="2000" noProof="1">
                <a:solidFill>
                  <a:srgbClr val="00B0F0"/>
                </a:solidFill>
                <a:cs typeface="Courier New" pitchFamily="49" charset="0"/>
              </a:rPr>
              <a:t>			</a:t>
            </a:r>
            <a:r>
              <a:rPr lang="en-US" sz="2000" noProof="1">
                <a:solidFill>
                  <a:schemeClr val="tx2">
                    <a:lumMod val="75000"/>
                  </a:schemeClr>
                </a:solidFill>
                <a:cs typeface="Courier New" pitchFamily="49" charset="0"/>
              </a:rPr>
              <a:t>Axis</a:t>
            </a:r>
            <a:r>
              <a:rPr lang="en-US" sz="2000" noProof="1">
                <a:cs typeface="Courier New" pitchFamily="49" charset="0"/>
              </a:rPr>
              <a:t>(</a:t>
            </a:r>
            <a:r>
              <a:rPr lang="hr-HR" sz="2000" noProof="1">
                <a:cs typeface="Courier New" pitchFamily="49" charset="0"/>
              </a:rPr>
              <a:t>0</a:t>
            </a:r>
            <a:r>
              <a:rPr lang="en-US" sz="2000" noProof="1">
                <a:cs typeface="Courier New" pitchFamily="49" charset="0"/>
              </a:rPr>
              <a:t>)</a:t>
            </a:r>
            <a:br>
              <a:rPr lang="en-US" sz="2000" noProof="1">
                <a:cs typeface="Courier New" pitchFamily="49" charset="0"/>
              </a:rPr>
            </a:br>
            <a:r>
              <a:rPr lang="hr-HR" sz="2000" noProof="1">
                <a:cs typeface="Courier New" pitchFamily="49" charset="0"/>
              </a:rPr>
              <a:t>	</a:t>
            </a:r>
            <a:r>
              <a:rPr lang="en-US" sz="2000" noProof="1">
                <a:cs typeface="Courier New" pitchFamily="49" charset="0"/>
              </a:rPr>
              <a:t>  </a:t>
            </a:r>
            <a:r>
              <a:rPr lang="hr-HR" sz="2000" noProof="1">
                <a:cs typeface="Courier New" pitchFamily="49" charset="0"/>
              </a:rPr>
              <a:t>  </a:t>
            </a:r>
            <a:r>
              <a:rPr lang="en-US" sz="2000" noProof="1">
                <a:cs typeface="Courier New" pitchFamily="49" charset="0"/>
              </a:rPr>
              <a:t>)</a:t>
            </a:r>
            <a:endParaRPr lang="hr-HR" sz="2000" noProof="1">
              <a:cs typeface="Courier New" pitchFamily="49" charset="0"/>
            </a:endParaRPr>
          </a:p>
          <a:p>
            <a:pPr marL="355600" indent="-355600" defTabSz="355600">
              <a:spcBef>
                <a:spcPts val="0"/>
              </a:spcBef>
              <a:buNone/>
            </a:pPr>
            <a:r>
              <a:rPr lang="hr-HR" sz="2000" noProof="1">
                <a:cs typeface="Courier New" pitchFamily="49" charset="0"/>
              </a:rPr>
              <a:t>	</a:t>
            </a:r>
            <a:r>
              <a:rPr lang="en-US" sz="2000" noProof="1">
                <a:cs typeface="Courier New" pitchFamily="49" charset="0"/>
              </a:rPr>
              <a:t>, </a:t>
            </a:r>
            <a:r>
              <a:rPr lang="en-US" sz="2000" noProof="1">
                <a:solidFill>
                  <a:schemeClr val="tx2">
                    <a:lumMod val="75000"/>
                  </a:schemeClr>
                </a:solidFill>
                <a:cs typeface="Courier New" pitchFamily="49" charset="0"/>
              </a:rPr>
              <a:t>F</a:t>
            </a:r>
            <a:r>
              <a:rPr lang="hr-HR" sz="2000" noProof="1">
                <a:solidFill>
                  <a:schemeClr val="tx2">
                    <a:lumMod val="75000"/>
                  </a:schemeClr>
                </a:solidFill>
                <a:cs typeface="Courier New" pitchFamily="49" charset="0"/>
              </a:rPr>
              <a:t>ormat</a:t>
            </a:r>
            <a:r>
              <a:rPr lang="en-US" sz="2000" noProof="1">
                <a:solidFill>
                  <a:schemeClr val="tx2">
                    <a:lumMod val="75000"/>
                  </a:schemeClr>
                </a:solidFill>
                <a:cs typeface="Courier New" pitchFamily="49" charset="0"/>
              </a:rPr>
              <a:t>_</a:t>
            </a:r>
            <a:r>
              <a:rPr lang="hr-HR" sz="2000" noProof="1">
                <a:solidFill>
                  <a:schemeClr val="tx2">
                    <a:lumMod val="75000"/>
                  </a:schemeClr>
                </a:solidFill>
                <a:cs typeface="Courier New" pitchFamily="49" charset="0"/>
              </a:rPr>
              <a:t>String</a:t>
            </a:r>
            <a:r>
              <a:rPr lang="en-US" sz="2000" noProof="1">
                <a:cs typeface="Courier New" pitchFamily="49" charset="0"/>
              </a:rPr>
              <a:t> = "#,#" </a:t>
            </a:r>
          </a:p>
        </p:txBody>
      </p:sp>
      <p:sp>
        <p:nvSpPr>
          <p:cNvPr id="2" name="Title 1"/>
          <p:cNvSpPr>
            <a:spLocks noGrp="1"/>
          </p:cNvSpPr>
          <p:nvPr>
            <p:ph type="title"/>
          </p:nvPr>
        </p:nvSpPr>
        <p:spPr/>
        <p:txBody>
          <a:bodyPr/>
          <a:lstStyle/>
          <a:p>
            <a:pPr algn="r"/>
            <a:r>
              <a:rPr lang="hr-HR" dirty="0"/>
              <a:t>Column number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Possible calculations</a:t>
            </a:r>
          </a:p>
        </p:txBody>
      </p:sp>
      <p:sp>
        <p:nvSpPr>
          <p:cNvPr id="3" name="Content Placeholder 2"/>
          <p:cNvSpPr>
            <a:spLocks noGrp="1"/>
          </p:cNvSpPr>
          <p:nvPr>
            <p:ph idx="1"/>
          </p:nvPr>
        </p:nvSpPr>
        <p:spPr/>
        <p:txBody>
          <a:bodyPr numCol="2">
            <a:normAutofit fontScale="55000" lnSpcReduction="20000"/>
          </a:bodyPr>
          <a:lstStyle/>
          <a:p>
            <a:r>
              <a:rPr lang="hr-HR" dirty="0"/>
              <a:t>Row number</a:t>
            </a:r>
          </a:p>
          <a:p>
            <a:r>
              <a:rPr lang="hr-HR" dirty="0"/>
              <a:t>Column number</a:t>
            </a:r>
          </a:p>
          <a:p>
            <a:r>
              <a:rPr lang="hr-HR" dirty="0"/>
              <a:t>Rank of declared measure</a:t>
            </a:r>
          </a:p>
          <a:p>
            <a:r>
              <a:rPr lang="hr-HR" dirty="0"/>
              <a:t>Rank of measure with absolut position on axis</a:t>
            </a:r>
          </a:p>
          <a:p>
            <a:r>
              <a:rPr lang="hr-HR" dirty="0"/>
              <a:t>Rank of measure with relative position on axis</a:t>
            </a:r>
          </a:p>
          <a:p>
            <a:r>
              <a:rPr lang="hr-HR" dirty="0"/>
              <a:t>Rank based on root member</a:t>
            </a:r>
          </a:p>
          <a:p>
            <a:r>
              <a:rPr lang="hr-HR" dirty="0"/>
              <a:t>Rank based on declared ancestor</a:t>
            </a:r>
          </a:p>
          <a:p>
            <a:r>
              <a:rPr lang="hr-HR" dirty="0"/>
              <a:t>Rank based on parent</a:t>
            </a:r>
          </a:p>
          <a:p>
            <a:r>
              <a:rPr lang="hr-HR" dirty="0"/>
              <a:t>Percentage of rows total</a:t>
            </a:r>
          </a:p>
          <a:p>
            <a:r>
              <a:rPr lang="hr-HR" dirty="0"/>
              <a:t>Precentage of columns total</a:t>
            </a:r>
          </a:p>
          <a:p>
            <a:endParaRPr lang="hr-HR" dirty="0"/>
          </a:p>
          <a:p>
            <a:endParaRPr lang="hr-HR" dirty="0"/>
          </a:p>
          <a:p>
            <a:endParaRPr lang="hr-HR" dirty="0"/>
          </a:p>
          <a:p>
            <a:endParaRPr lang="hr-HR" dirty="0"/>
          </a:p>
          <a:p>
            <a:r>
              <a:rPr lang="hr-HR" dirty="0"/>
              <a:t>Arithmetic array</a:t>
            </a:r>
          </a:p>
          <a:p>
            <a:r>
              <a:rPr lang="hr-HR" dirty="0"/>
              <a:t>Geometric array</a:t>
            </a:r>
          </a:p>
          <a:p>
            <a:r>
              <a:rPr lang="hr-HR" dirty="0"/>
              <a:t>Running total</a:t>
            </a:r>
          </a:p>
          <a:p>
            <a:r>
              <a:rPr lang="hr-HR" dirty="0"/>
              <a:t>Variance</a:t>
            </a:r>
          </a:p>
          <a:p>
            <a:r>
              <a:rPr lang="hr-HR" dirty="0"/>
              <a:t>Max/min coloring</a:t>
            </a:r>
          </a:p>
          <a:p>
            <a:r>
              <a:rPr lang="hr-HR" dirty="0"/>
              <a:t>Normalized value (% in max)</a:t>
            </a:r>
          </a:p>
          <a:p>
            <a:r>
              <a:rPr lang="hr-HR" dirty="0"/>
              <a:t>Max result on cellset</a:t>
            </a:r>
          </a:p>
          <a:p>
            <a:r>
              <a:rPr lang="hr-HR" dirty="0"/>
              <a:t>Random sample</a:t>
            </a:r>
          </a:p>
          <a:p>
            <a:r>
              <a:rPr lang="hr-HR" dirty="0"/>
              <a:t>Max/min in parent/hierarchy before</a:t>
            </a:r>
          </a:p>
          <a:p>
            <a:r>
              <a:rPr lang="hr-HR" dirty="0"/>
              <a:t>...</a:t>
            </a:r>
          </a:p>
          <a:p>
            <a:endParaRPr lang="hr-HR" dirty="0"/>
          </a:p>
          <a:p>
            <a:endParaRPr lang="hr-H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428604"/>
            <a:ext cx="8258204" cy="5926956"/>
          </a:xfrm>
        </p:spPr>
        <p:txBody>
          <a:bodyPr anchor="ctr">
            <a:normAutofit/>
          </a:bodyPr>
          <a:lstStyle/>
          <a:p>
            <a:pPr algn="ctr">
              <a:buNone/>
            </a:pPr>
            <a:endParaRPr lang="hr-HR" sz="6000" dirty="0"/>
          </a:p>
          <a:p>
            <a:pPr algn="ctr">
              <a:buNone/>
            </a:pPr>
            <a:endParaRPr lang="hr-HR" sz="6000" dirty="0"/>
          </a:p>
          <a:p>
            <a:pPr algn="ctr">
              <a:buNone/>
            </a:pPr>
            <a:endParaRPr lang="hr-HR" sz="6000" dirty="0"/>
          </a:p>
          <a:p>
            <a:pPr algn="ctr">
              <a:buNone/>
            </a:pPr>
            <a:r>
              <a:rPr lang="hr-HR" sz="6000" dirty="0"/>
              <a:t>Building a Framework</a:t>
            </a:r>
          </a:p>
        </p:txBody>
      </p:sp>
      <p:pic>
        <p:nvPicPr>
          <p:cNvPr id="5" name="Picture 4" descr="D:\_SQLBitsIV\SoftPro_kocka.png"/>
          <p:cNvPicPr>
            <a:picLocks noChangeAspect="1" noChangeArrowheads="1"/>
          </p:cNvPicPr>
          <p:nvPr/>
        </p:nvPicPr>
        <p:blipFill>
          <a:blip r:embed="rId3" cstate="print"/>
          <a:srcRect/>
          <a:stretch>
            <a:fillRect/>
          </a:stretch>
        </p:blipFill>
        <p:spPr bwMode="auto">
          <a:xfrm>
            <a:off x="3143240" y="1500174"/>
            <a:ext cx="2501874" cy="2564796"/>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71480"/>
            <a:ext cx="7772400" cy="5786478"/>
          </a:xfrm>
          <a:noFill/>
        </p:spPr>
        <p:txBody>
          <a:bodyPr anchor="ctr">
            <a:noAutofit/>
          </a:bodyPr>
          <a:lstStyle/>
          <a:p>
            <a:pPr marL="355600" indent="-355600" defTabSz="355600">
              <a:spcBef>
                <a:spcPts val="0"/>
              </a:spcBef>
              <a:buNone/>
            </a:pPr>
            <a:r>
              <a:rPr lang="hr-HR" sz="1600" dirty="0">
                <a:solidFill>
                  <a:srgbClr val="00B0F0"/>
                </a:solidFill>
              </a:rPr>
              <a:t>SET 		</a:t>
            </a:r>
            <a:r>
              <a:rPr lang="hr-HR" sz="1600" dirty="0">
                <a:solidFill>
                  <a:srgbClr val="FFC000"/>
                </a:solidFill>
              </a:rPr>
              <a:t>[Rows] </a:t>
            </a:r>
            <a:r>
              <a:rPr lang="hr-HR" sz="1600" dirty="0">
                <a:solidFill>
                  <a:srgbClr val="00B0F0"/>
                </a:solidFill>
              </a:rPr>
              <a:t>AS </a:t>
            </a:r>
            <a:r>
              <a:rPr lang="hr-HR" sz="1600" dirty="0"/>
              <a:t>{</a:t>
            </a:r>
            <a:r>
              <a:rPr lang="hr-HR" sz="1600" dirty="0">
                <a:solidFill>
                  <a:srgbClr val="00B0F0"/>
                </a:solidFill>
              </a:rPr>
              <a:t>Axis</a:t>
            </a:r>
            <a:r>
              <a:rPr lang="hr-HR" sz="1600" dirty="0"/>
              <a:t>(1) }</a:t>
            </a:r>
          </a:p>
          <a:p>
            <a:pPr marL="355600" indent="-355600" defTabSz="355600">
              <a:spcBef>
                <a:spcPts val="0"/>
              </a:spcBef>
              <a:buNone/>
            </a:pPr>
            <a:endParaRPr lang="hr-HR" sz="1600" dirty="0">
              <a:solidFill>
                <a:srgbClr val="00B0F0"/>
              </a:solidFill>
            </a:endParaRPr>
          </a:p>
          <a:p>
            <a:pPr marL="355600" indent="-355600" defTabSz="355600">
              <a:spcBef>
                <a:spcPts val="0"/>
              </a:spcBef>
              <a:buNone/>
            </a:pPr>
            <a:r>
              <a:rPr lang="hr-HR" sz="1600" dirty="0">
                <a:solidFill>
                  <a:srgbClr val="00B0F0"/>
                </a:solidFill>
              </a:rPr>
              <a:t>MEMBER</a:t>
            </a:r>
            <a:r>
              <a:rPr lang="hr-HR" sz="1600" dirty="0"/>
              <a:t> 	</a:t>
            </a:r>
            <a:r>
              <a:rPr lang="hr-HR" sz="1600" dirty="0">
                <a:solidFill>
                  <a:srgbClr val="FFC000"/>
                </a:solidFill>
              </a:rPr>
              <a:t>[Number of rows] </a:t>
            </a:r>
            <a:r>
              <a:rPr lang="hr-HR" sz="1600" dirty="0">
                <a:solidFill>
                  <a:srgbClr val="00B0F0"/>
                </a:solidFill>
              </a:rPr>
              <a:t>AS </a:t>
            </a:r>
            <a:r>
              <a:rPr lang="hr-HR" sz="1600" dirty="0"/>
              <a:t>[Rows].</a:t>
            </a:r>
            <a:r>
              <a:rPr lang="hr-HR" sz="1600" dirty="0">
                <a:solidFill>
                  <a:srgbClr val="00B0F0"/>
                </a:solidFill>
              </a:rPr>
              <a:t>Count </a:t>
            </a:r>
          </a:p>
          <a:p>
            <a:pPr marL="355600" indent="-355600" defTabSz="355600">
              <a:spcBef>
                <a:spcPts val="0"/>
              </a:spcBef>
              <a:buNone/>
            </a:pPr>
            <a:r>
              <a:rPr lang="hr-HR" sz="1600" i="1" dirty="0">
                <a:solidFill>
                  <a:schemeClr val="bg2">
                    <a:lumMod val="60000"/>
                    <a:lumOff val="40000"/>
                  </a:schemeClr>
                </a:solidFill>
              </a:rPr>
              <a:t>			-- derived from		 Axis(1).Count</a:t>
            </a:r>
          </a:p>
          <a:p>
            <a:pPr marL="355600" indent="-355600" defTabSz="355600">
              <a:spcBef>
                <a:spcPts val="0"/>
              </a:spcBef>
              <a:buNone/>
            </a:pPr>
            <a:endParaRPr lang="hr-HR" sz="1600" dirty="0">
              <a:solidFill>
                <a:srgbClr val="00B0F0"/>
              </a:solidFill>
            </a:endParaRPr>
          </a:p>
          <a:p>
            <a:pPr marL="355600" indent="-355600" defTabSz="355600">
              <a:spcBef>
                <a:spcPts val="0"/>
              </a:spcBef>
              <a:buNone/>
            </a:pPr>
            <a:r>
              <a:rPr lang="hr-HR" sz="1600" dirty="0">
                <a:solidFill>
                  <a:srgbClr val="00B0F0"/>
                </a:solidFill>
              </a:rPr>
              <a:t>SET			</a:t>
            </a:r>
            <a:r>
              <a:rPr lang="hr-HR" sz="1600" dirty="0">
                <a:solidFill>
                  <a:srgbClr val="FFC000"/>
                </a:solidFill>
              </a:rPr>
              <a:t>[1st Tuple on rows] </a:t>
            </a:r>
            <a:r>
              <a:rPr lang="hr-HR" sz="1600" dirty="0">
                <a:solidFill>
                  <a:srgbClr val="00B0F0"/>
                </a:solidFill>
              </a:rPr>
              <a:t>AS </a:t>
            </a:r>
            <a:r>
              <a:rPr lang="hr-HR" sz="1600" dirty="0"/>
              <a:t>{ [Rows].</a:t>
            </a:r>
            <a:r>
              <a:rPr lang="hr-HR" sz="1600" dirty="0">
                <a:solidFill>
                  <a:srgbClr val="00B0F0"/>
                </a:solidFill>
              </a:rPr>
              <a:t>Item</a:t>
            </a:r>
            <a:r>
              <a:rPr lang="hr-HR" sz="1600" dirty="0"/>
              <a:t>(0) }</a:t>
            </a:r>
          </a:p>
          <a:p>
            <a:pPr marL="355600" indent="-355600" defTabSz="355600">
              <a:spcBef>
                <a:spcPts val="0"/>
              </a:spcBef>
              <a:buNone/>
            </a:pPr>
            <a:r>
              <a:rPr lang="hr-HR" sz="1600" i="1" dirty="0">
                <a:solidFill>
                  <a:schemeClr val="bg2">
                    <a:lumMod val="60000"/>
                    <a:lumOff val="40000"/>
                  </a:schemeClr>
                </a:solidFill>
              </a:rPr>
              <a:t>			-- derived from		  { Axis(1) .Item(0) }</a:t>
            </a:r>
          </a:p>
          <a:p>
            <a:pPr marL="355600" indent="-355600" defTabSz="355600">
              <a:spcBef>
                <a:spcPts val="0"/>
              </a:spcBef>
              <a:buNone/>
            </a:pPr>
            <a:endParaRPr lang="hr-HR" sz="1600" dirty="0">
              <a:solidFill>
                <a:srgbClr val="00B0F0"/>
              </a:solidFill>
            </a:endParaRPr>
          </a:p>
          <a:p>
            <a:pPr marL="355600" indent="-355600" defTabSz="355600">
              <a:spcBef>
                <a:spcPts val="0"/>
              </a:spcBef>
              <a:buNone/>
            </a:pPr>
            <a:r>
              <a:rPr lang="hr-HR" sz="1600" dirty="0">
                <a:solidFill>
                  <a:srgbClr val="00B0F0"/>
                </a:solidFill>
              </a:rPr>
              <a:t>SET 		</a:t>
            </a:r>
            <a:r>
              <a:rPr lang="hr-HR" sz="1600" dirty="0">
                <a:solidFill>
                  <a:srgbClr val="FFC000"/>
                </a:solidFill>
              </a:rPr>
              <a:t>[Last Tuple on rows] </a:t>
            </a:r>
            <a:r>
              <a:rPr lang="hr-HR" sz="1600" dirty="0">
                <a:solidFill>
                  <a:srgbClr val="00B0F0"/>
                </a:solidFill>
              </a:rPr>
              <a:t>AS </a:t>
            </a:r>
            <a:r>
              <a:rPr lang="hr-HR" sz="1600" dirty="0"/>
              <a:t>{ [Rows].</a:t>
            </a:r>
            <a:r>
              <a:rPr lang="hr-HR" sz="1600" dirty="0">
                <a:solidFill>
                  <a:srgbClr val="00B0F0"/>
                </a:solidFill>
              </a:rPr>
              <a:t>Item</a:t>
            </a:r>
            <a:r>
              <a:rPr lang="hr-HR" sz="1600" dirty="0"/>
              <a:t>( [Number of rows] - 1 ) }</a:t>
            </a:r>
          </a:p>
          <a:p>
            <a:pPr marL="355600" indent="-355600" defTabSz="355600">
              <a:spcBef>
                <a:spcPts val="0"/>
              </a:spcBef>
              <a:buNone/>
            </a:pPr>
            <a:r>
              <a:rPr lang="hr-HR" sz="1600" i="1" dirty="0">
                <a:solidFill>
                  <a:schemeClr val="bg2">
                    <a:lumMod val="60000"/>
                    <a:lumOff val="40000"/>
                  </a:schemeClr>
                </a:solidFill>
              </a:rPr>
              <a:t>			-- derived from		     { Axis(1) .Item( Axis(1).Count – 1 ) }</a:t>
            </a:r>
          </a:p>
          <a:p>
            <a:pPr marL="355600" indent="-355600" defTabSz="355600">
              <a:spcBef>
                <a:spcPts val="0"/>
              </a:spcBef>
              <a:buNone/>
            </a:pPr>
            <a:endParaRPr lang="hr-HR" sz="1600" dirty="0">
              <a:solidFill>
                <a:srgbClr val="FFC000"/>
              </a:solidFill>
            </a:endParaRPr>
          </a:p>
          <a:p>
            <a:pPr marL="355600" indent="-355600" defTabSz="355600">
              <a:spcBef>
                <a:spcPts val="0"/>
              </a:spcBef>
              <a:buNone/>
            </a:pPr>
            <a:r>
              <a:rPr lang="hr-HR" sz="1600" dirty="0">
                <a:solidFill>
                  <a:srgbClr val="00B0F0"/>
                </a:solidFill>
              </a:rPr>
              <a:t>MEMBER</a:t>
            </a:r>
            <a:r>
              <a:rPr lang="hr-HR" sz="1600" dirty="0"/>
              <a:t> 	</a:t>
            </a:r>
            <a:r>
              <a:rPr lang="hr-HR" sz="1600" dirty="0">
                <a:solidFill>
                  <a:srgbClr val="FFC000"/>
                </a:solidFill>
              </a:rPr>
              <a:t>[Number of Hierarchies on rows] </a:t>
            </a:r>
            <a:r>
              <a:rPr lang="hr-HR" sz="1600" dirty="0">
                <a:solidFill>
                  <a:srgbClr val="00B0F0"/>
                </a:solidFill>
              </a:rPr>
              <a:t>AS </a:t>
            </a:r>
            <a:r>
              <a:rPr lang="hr-HR" sz="1600" dirty="0"/>
              <a:t>[1st Tuple on rows].</a:t>
            </a:r>
            <a:r>
              <a:rPr lang="hr-HR" sz="1600" dirty="0">
                <a:solidFill>
                  <a:srgbClr val="00B0F0"/>
                </a:solidFill>
              </a:rPr>
              <a:t>Count</a:t>
            </a:r>
          </a:p>
          <a:p>
            <a:pPr marL="355600" indent="-355600" defTabSz="355600">
              <a:spcBef>
                <a:spcPts val="0"/>
              </a:spcBef>
              <a:buNone/>
            </a:pPr>
            <a:r>
              <a:rPr lang="hr-HR" sz="1600" i="1" dirty="0">
                <a:solidFill>
                  <a:schemeClr val="bg2">
                    <a:lumMod val="60000"/>
                    <a:lumOff val="40000"/>
                  </a:schemeClr>
                </a:solidFill>
              </a:rPr>
              <a:t>			-- derived from		 		     Axis(1).Item(N).Count, where N &gt;= 0</a:t>
            </a:r>
          </a:p>
          <a:p>
            <a:pPr marL="355600" indent="-355600" defTabSz="355600">
              <a:spcBef>
                <a:spcPts val="0"/>
              </a:spcBef>
              <a:buNone/>
            </a:pPr>
            <a:r>
              <a:rPr lang="hr-HR" sz="1600" i="1" dirty="0">
                <a:solidFill>
                  <a:schemeClr val="bg2">
                    <a:lumMod val="60000"/>
                    <a:lumOff val="40000"/>
                  </a:schemeClr>
                </a:solidFill>
              </a:rPr>
              <a:t>			-- i.e.					              Axis(1).Item(0).Count</a:t>
            </a:r>
          </a:p>
          <a:p>
            <a:pPr marL="355600" indent="-355600" defTabSz="355600">
              <a:spcBef>
                <a:spcPts val="0"/>
              </a:spcBef>
              <a:buNone/>
            </a:pPr>
            <a:endParaRPr lang="hr-HR" sz="1600" dirty="0">
              <a:solidFill>
                <a:srgbClr val="00B0F0"/>
              </a:solidFill>
            </a:endParaRPr>
          </a:p>
          <a:p>
            <a:pPr marL="355600" indent="-355600" defTabSz="355600">
              <a:spcBef>
                <a:spcPts val="0"/>
              </a:spcBef>
              <a:buNone/>
            </a:pPr>
            <a:r>
              <a:rPr lang="hr-HR" sz="1600" dirty="0">
                <a:solidFill>
                  <a:srgbClr val="00B0F0"/>
                </a:solidFill>
              </a:rPr>
              <a:t>SET		</a:t>
            </a:r>
            <a:r>
              <a:rPr lang="hr-HR" sz="1600" dirty="0"/>
              <a:t>	</a:t>
            </a:r>
            <a:r>
              <a:rPr lang="hr-HR" sz="1600" dirty="0">
                <a:solidFill>
                  <a:srgbClr val="FFC000"/>
                </a:solidFill>
              </a:rPr>
              <a:t>[1st Member in last Hierarchy on rows] </a:t>
            </a:r>
            <a:r>
              <a:rPr lang="hr-HR" sz="1600" dirty="0">
                <a:solidFill>
                  <a:srgbClr val="00B0F0"/>
                </a:solidFill>
              </a:rPr>
              <a:t>AS</a:t>
            </a:r>
          </a:p>
          <a:p>
            <a:pPr marL="355600" indent="-355600" defTabSz="355600">
              <a:spcBef>
                <a:spcPts val="0"/>
              </a:spcBef>
              <a:buNone/>
            </a:pPr>
            <a:r>
              <a:rPr lang="hr-HR" sz="1600" dirty="0">
                <a:solidFill>
                  <a:srgbClr val="00B0F0"/>
                </a:solidFill>
              </a:rPr>
              <a:t>			</a:t>
            </a:r>
            <a:r>
              <a:rPr lang="hr-HR" sz="1600" dirty="0"/>
              <a:t>{ [1st Tuple on rows].</a:t>
            </a:r>
            <a:r>
              <a:rPr lang="hr-HR" sz="1600" dirty="0">
                <a:solidFill>
                  <a:srgbClr val="00B0F0"/>
                </a:solidFill>
              </a:rPr>
              <a:t>Item</a:t>
            </a:r>
            <a:r>
              <a:rPr lang="hr-HR" sz="1600" dirty="0"/>
              <a:t>( [Number of Hierarchies on rows] - 1 ) }</a:t>
            </a:r>
          </a:p>
          <a:p>
            <a:pPr marL="355600" indent="-355600" defTabSz="355600">
              <a:spcBef>
                <a:spcPts val="0"/>
              </a:spcBef>
              <a:buNone/>
            </a:pPr>
            <a:endParaRPr lang="hr-HR" sz="1600" noProof="1">
              <a:cs typeface="Courier New" pitchFamily="49" charset="0"/>
            </a:endParaRPr>
          </a:p>
          <a:p>
            <a:pPr marL="355600" indent="-355600" defTabSz="355600">
              <a:spcBef>
                <a:spcPts val="0"/>
              </a:spcBef>
              <a:buNone/>
            </a:pPr>
            <a:r>
              <a:rPr lang="hr-HR" sz="1600" dirty="0">
                <a:solidFill>
                  <a:srgbClr val="00B0F0"/>
                </a:solidFill>
              </a:rPr>
              <a:t>MEMBER</a:t>
            </a:r>
            <a:r>
              <a:rPr lang="hr-HR" sz="1600" dirty="0"/>
              <a:t> 	</a:t>
            </a:r>
            <a:r>
              <a:rPr lang="hr-HR" sz="1600" dirty="0">
                <a:solidFill>
                  <a:srgbClr val="FFC000"/>
                </a:solidFill>
              </a:rPr>
              <a:t>[Current Member in last Hierarchy on rows] </a:t>
            </a:r>
            <a:r>
              <a:rPr lang="hr-HR" sz="1600" dirty="0">
                <a:solidFill>
                  <a:srgbClr val="00B0F0"/>
                </a:solidFill>
              </a:rPr>
              <a:t>AS</a:t>
            </a:r>
          </a:p>
          <a:p>
            <a:pPr marL="355600" indent="-355600" defTabSz="355600">
              <a:spcBef>
                <a:spcPts val="0"/>
              </a:spcBef>
              <a:buNone/>
            </a:pPr>
            <a:r>
              <a:rPr lang="hr-HR" sz="1600" dirty="0">
                <a:solidFill>
                  <a:srgbClr val="00B0F0"/>
                </a:solidFill>
              </a:rPr>
              <a:t>			</a:t>
            </a:r>
            <a:r>
              <a:rPr lang="hr-HR" sz="1600" dirty="0"/>
              <a:t>[1st Member in last Hierarchy on rows].</a:t>
            </a:r>
            <a:r>
              <a:rPr lang="hr-HR" sz="1600" dirty="0">
                <a:solidFill>
                  <a:srgbClr val="00B0F0"/>
                </a:solidFill>
              </a:rPr>
              <a:t>Item</a:t>
            </a:r>
            <a:r>
              <a:rPr lang="hr-HR" sz="1600" dirty="0"/>
              <a:t>(0).</a:t>
            </a:r>
            <a:r>
              <a:rPr lang="hr-HR" sz="1600" dirty="0">
                <a:solidFill>
                  <a:srgbClr val="00B0F0"/>
                </a:solidFill>
              </a:rPr>
              <a:t>Hierarchy</a:t>
            </a:r>
          </a:p>
          <a:p>
            <a:pPr marL="355600" indent="-355600" defTabSz="355600">
              <a:spcBef>
                <a:spcPts val="0"/>
              </a:spcBef>
              <a:buNone/>
            </a:pPr>
            <a:r>
              <a:rPr lang="hr-HR" sz="1600" dirty="0"/>
              <a:t>			.</a:t>
            </a:r>
            <a:r>
              <a:rPr lang="hr-HR" sz="1600" dirty="0">
                <a:solidFill>
                  <a:srgbClr val="00B0F0"/>
                </a:solidFill>
              </a:rPr>
              <a:t>CurrentMember</a:t>
            </a:r>
            <a:r>
              <a:rPr lang="hr-HR" sz="1600" dirty="0"/>
              <a:t>.</a:t>
            </a:r>
            <a:r>
              <a:rPr lang="hr-HR" sz="1600" dirty="0">
                <a:solidFill>
                  <a:srgbClr val="00B0F0"/>
                </a:solidFill>
              </a:rPr>
              <a:t>Name</a:t>
            </a:r>
            <a:endParaRPr lang="en-US" sz="1600" noProof="1">
              <a:solidFill>
                <a:srgbClr val="00B0F0"/>
              </a:solidFill>
              <a:cs typeface="Courier New" pitchFamily="49" charset="0"/>
            </a:endParaRPr>
          </a:p>
          <a:p>
            <a:pPr marL="355600" indent="-355600" defTabSz="355600">
              <a:spcBef>
                <a:spcPts val="0"/>
              </a:spcBef>
              <a:buNone/>
            </a:pPr>
            <a:endParaRPr lang="en-US" sz="1600" noProof="1">
              <a:cs typeface="Courier New" pitchFamily="49" charset="0"/>
            </a:endParaRPr>
          </a:p>
        </p:txBody>
      </p:sp>
      <p:sp>
        <p:nvSpPr>
          <p:cNvPr id="2" name="Title 1"/>
          <p:cNvSpPr>
            <a:spLocks noGrp="1"/>
          </p:cNvSpPr>
          <p:nvPr>
            <p:ph type="title"/>
          </p:nvPr>
        </p:nvSpPr>
        <p:spPr/>
        <p:txBody>
          <a:bodyPr/>
          <a:lstStyle/>
          <a:p>
            <a:pPr algn="r"/>
            <a:r>
              <a:rPr lang="hr-HR" dirty="0"/>
              <a:t>MDX Expressions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71480"/>
            <a:ext cx="7772400" cy="5786478"/>
          </a:xfrm>
          <a:ln>
            <a:noFill/>
          </a:ln>
          <a:effectLst>
            <a:outerShdw blurRad="127000" dist="38100" dir="2700000" algn="ctr">
              <a:srgbClr val="000000">
                <a:alpha val="45000"/>
              </a:srgbClr>
            </a:outerShdw>
          </a:effectLst>
        </p:spPr>
        <p:txBody>
          <a:bodyPr anchor="b">
            <a:noAutofit/>
          </a:bodyPr>
          <a:lstStyle/>
          <a:p>
            <a:pPr marL="355600" indent="-355600" defTabSz="355600">
              <a:spcBef>
                <a:spcPts val="0"/>
              </a:spcBef>
              <a:buNone/>
            </a:pPr>
            <a:r>
              <a:rPr lang="hr-HR" sz="1600" dirty="0">
                <a:solidFill>
                  <a:srgbClr val="00B0F0"/>
                </a:solidFill>
              </a:rPr>
              <a:t>MEMBER</a:t>
            </a:r>
            <a:r>
              <a:rPr lang="hr-HR" sz="1600" dirty="0"/>
              <a:t> [Measures].[Sales Amount Rank] </a:t>
            </a:r>
            <a:r>
              <a:rPr lang="hr-HR" sz="1600" dirty="0">
                <a:solidFill>
                  <a:srgbClr val="00B0F0"/>
                </a:solidFill>
              </a:rPr>
              <a:t>AS</a:t>
            </a:r>
            <a:br>
              <a:rPr lang="hr-HR" sz="1600" dirty="0"/>
            </a:br>
            <a:r>
              <a:rPr lang="hr-HR" sz="1600" dirty="0">
                <a:solidFill>
                  <a:srgbClr val="FFC000"/>
                </a:solidFill>
              </a:rPr>
              <a:t>iif</a:t>
            </a:r>
            <a:r>
              <a:rPr lang="hr-HR" sz="1600" dirty="0"/>
              <a:t>(</a:t>
            </a:r>
            <a:br>
              <a:rPr lang="hr-HR" sz="1600" dirty="0"/>
            </a:br>
            <a:r>
              <a:rPr lang="hr-HR" sz="1600" dirty="0"/>
              <a:t>	</a:t>
            </a:r>
            <a:r>
              <a:rPr lang="hr-HR" sz="1600" dirty="0">
                <a:solidFill>
                  <a:srgbClr val="FFC000"/>
                </a:solidFill>
              </a:rPr>
              <a:t>IsEmpty</a:t>
            </a:r>
            <a:r>
              <a:rPr lang="hr-HR" sz="1600" dirty="0"/>
              <a:t>( </a:t>
            </a:r>
            <a:r>
              <a:rPr lang="hr-HR" sz="1600" dirty="0">
                <a:solidFill>
                  <a:srgbClr val="C00000"/>
                </a:solidFill>
              </a:rPr>
              <a:t>[Measures].[Sales Amount] </a:t>
            </a:r>
            <a:r>
              <a:rPr lang="hr-HR" sz="1600" dirty="0"/>
              <a:t>),</a:t>
            </a:r>
            <a:br>
              <a:rPr lang="hr-HR" sz="1600" dirty="0"/>
            </a:br>
            <a:r>
              <a:rPr lang="hr-HR" sz="1600" dirty="0"/>
              <a:t>	null,</a:t>
            </a:r>
            <a:br>
              <a:rPr lang="hr-HR" sz="1600" dirty="0"/>
            </a:br>
            <a:r>
              <a:rPr lang="hr-HR" sz="1600" dirty="0"/>
              <a:t>	</a:t>
            </a:r>
            <a:r>
              <a:rPr lang="hr-HR" sz="1600" dirty="0">
                <a:solidFill>
                  <a:srgbClr val="FFC000"/>
                </a:solidFill>
              </a:rPr>
              <a:t>Rank</a:t>
            </a:r>
            <a:r>
              <a:rPr lang="hr-HR" sz="1600" dirty="0"/>
              <a:t>(</a:t>
            </a:r>
            <a:br>
              <a:rPr lang="hr-HR" sz="1600" dirty="0"/>
            </a:br>
            <a:r>
              <a:rPr lang="hr-HR" sz="1600" dirty="0"/>
              <a:t>			 [Member on the last column]--.</a:t>
            </a:r>
            <a:r>
              <a:rPr lang="hr-HR" sz="1600" dirty="0">
                <a:solidFill>
                  <a:srgbClr val="FFC000"/>
                </a:solidFill>
              </a:rPr>
              <a:t>Hierarchy</a:t>
            </a:r>
            <a:r>
              <a:rPr lang="hr-HR" sz="1600" dirty="0"/>
              <a:t>.</a:t>
            </a:r>
            <a:r>
              <a:rPr lang="hr-HR" sz="1600" dirty="0">
                <a:solidFill>
                  <a:srgbClr val="FFC000"/>
                </a:solidFill>
              </a:rPr>
              <a:t>CurrentMember</a:t>
            </a:r>
            <a:r>
              <a:rPr lang="hr-HR" sz="1600" dirty="0"/>
              <a:t>, </a:t>
            </a:r>
            <a:br>
              <a:rPr lang="hr-HR" sz="1600" dirty="0"/>
            </a:br>
            <a:r>
              <a:rPr lang="hr-HR" sz="1600" dirty="0"/>
              <a:t>			</a:t>
            </a:r>
            <a:r>
              <a:rPr lang="hr-HR" sz="1600" dirty="0">
                <a:solidFill>
                  <a:srgbClr val="FFC000"/>
                </a:solidFill>
              </a:rPr>
              <a:t>Order</a:t>
            </a:r>
            <a:r>
              <a:rPr lang="hr-HR" sz="1600" dirty="0"/>
              <a:t>(</a:t>
            </a:r>
            <a:br>
              <a:rPr lang="hr-HR" sz="1600" dirty="0"/>
            </a:br>
            <a:r>
              <a:rPr lang="hr-HR" sz="1600" dirty="0"/>
              <a:t>					</a:t>
            </a:r>
            <a:r>
              <a:rPr lang="hr-HR" sz="1600" dirty="0">
                <a:solidFill>
                  <a:srgbClr val="FFC000"/>
                </a:solidFill>
              </a:rPr>
              <a:t>Extract</a:t>
            </a:r>
            <a:r>
              <a:rPr lang="hr-HR" sz="1600" dirty="0"/>
              <a:t>(</a:t>
            </a:r>
            <a:br>
              <a:rPr lang="hr-HR" sz="1600" dirty="0"/>
            </a:br>
            <a:r>
              <a:rPr lang="hr-HR" sz="1600" dirty="0"/>
              <a:t>							  [Rows],</a:t>
            </a:r>
            <a:br>
              <a:rPr lang="hr-HR" sz="1600" dirty="0"/>
            </a:br>
            <a:r>
              <a:rPr lang="hr-HR" sz="1600" dirty="0"/>
              <a:t>							</a:t>
            </a:r>
            <a:r>
              <a:rPr lang="hr-HR" sz="1600" dirty="0">
                <a:solidFill>
                  <a:srgbClr val="00B0F0"/>
                </a:solidFill>
              </a:rPr>
              <a:t>  </a:t>
            </a:r>
            <a:r>
              <a:rPr lang="hr-HR" sz="1600" dirty="0"/>
              <a:t>[Member on the last column].</a:t>
            </a:r>
            <a:r>
              <a:rPr lang="hr-HR" sz="1600" dirty="0">
                <a:solidFill>
                  <a:srgbClr val="FFC000"/>
                </a:solidFill>
              </a:rPr>
              <a:t>Hierarchy</a:t>
            </a:r>
            <a:br>
              <a:rPr lang="hr-HR" sz="1600" dirty="0"/>
            </a:br>
            <a:r>
              <a:rPr lang="hr-HR" sz="1600" dirty="0"/>
              <a:t>							),</a:t>
            </a:r>
            <a:br>
              <a:rPr lang="hr-HR" sz="1600" dirty="0"/>
            </a:br>
            <a:r>
              <a:rPr lang="hr-HR" sz="1600" dirty="0"/>
              <a:t>					</a:t>
            </a:r>
            <a:r>
              <a:rPr lang="hr-HR" sz="1600" dirty="0">
                <a:solidFill>
                  <a:srgbClr val="C00000"/>
                </a:solidFill>
              </a:rPr>
              <a:t>[Measures].[Sales Amount]</a:t>
            </a:r>
            <a:r>
              <a:rPr lang="hr-HR" sz="1600" dirty="0"/>
              <a:t>,</a:t>
            </a:r>
            <a:br>
              <a:rPr lang="hr-HR" sz="1600" dirty="0"/>
            </a:br>
            <a:r>
              <a:rPr lang="hr-HR" sz="1600" dirty="0"/>
              <a:t>					</a:t>
            </a:r>
            <a:r>
              <a:rPr lang="hr-HR" sz="1600" dirty="0">
                <a:solidFill>
                  <a:srgbClr val="FFC000"/>
                </a:solidFill>
              </a:rPr>
              <a:t>BDESC</a:t>
            </a:r>
            <a:br>
              <a:rPr lang="hr-HR" sz="1600" dirty="0"/>
            </a:br>
            <a:r>
              <a:rPr lang="hr-HR" sz="1600" dirty="0"/>
              <a:t>				    )</a:t>
            </a:r>
            <a:br>
              <a:rPr lang="hr-HR" sz="1600" dirty="0"/>
            </a:br>
            <a:r>
              <a:rPr lang="hr-HR" sz="1600" dirty="0"/>
              <a:t>		  )</a:t>
            </a:r>
            <a:br>
              <a:rPr lang="hr-HR" sz="1600" dirty="0"/>
            </a:br>
            <a:r>
              <a:rPr lang="hr-HR" sz="1600" dirty="0"/>
              <a:t>    )</a:t>
            </a:r>
            <a:endParaRPr lang="en-US" sz="1600" noProof="1">
              <a:cs typeface="Courier New" pitchFamily="49" charset="0"/>
            </a:endParaRPr>
          </a:p>
        </p:txBody>
      </p:sp>
      <p:sp>
        <p:nvSpPr>
          <p:cNvPr id="2" name="Title 1"/>
          <p:cNvSpPr>
            <a:spLocks noGrp="1"/>
          </p:cNvSpPr>
          <p:nvPr>
            <p:ph type="title"/>
          </p:nvPr>
        </p:nvSpPr>
        <p:spPr/>
        <p:txBody>
          <a:bodyPr/>
          <a:lstStyle/>
          <a:p>
            <a:pPr algn="r"/>
            <a:r>
              <a:rPr lang="hr-HR" dirty="0"/>
              <a:t>Rank of measure</a:t>
            </a:r>
            <a:br>
              <a:rPr lang="hr-HR" dirty="0"/>
            </a:br>
            <a:r>
              <a:rPr lang="hr-HR" sz="2400" dirty="0"/>
              <a:t>(simplified version)</a:t>
            </a:r>
            <a:endParaRPr lang="hr-H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428604"/>
            <a:ext cx="8258204" cy="5926956"/>
          </a:xfrm>
        </p:spPr>
        <p:txBody>
          <a:bodyPr anchor="ctr">
            <a:normAutofit/>
          </a:bodyPr>
          <a:lstStyle/>
          <a:p>
            <a:pPr algn="ctr">
              <a:buNone/>
            </a:pPr>
            <a:endParaRPr lang="hr-HR" sz="6000" dirty="0"/>
          </a:p>
          <a:p>
            <a:pPr algn="ctr">
              <a:buNone/>
            </a:pPr>
            <a:endParaRPr lang="hr-HR" sz="6000" dirty="0"/>
          </a:p>
          <a:p>
            <a:pPr algn="ctr">
              <a:buNone/>
            </a:pPr>
            <a:endParaRPr lang="hr-HR" sz="6000" dirty="0"/>
          </a:p>
          <a:p>
            <a:pPr algn="ctr">
              <a:buNone/>
            </a:pPr>
            <a:r>
              <a:rPr lang="hr-HR" sz="6000" dirty="0"/>
              <a:t>Techniques</a:t>
            </a:r>
          </a:p>
        </p:txBody>
      </p:sp>
      <p:pic>
        <p:nvPicPr>
          <p:cNvPr id="5" name="Picture 4" descr="D:\_SQLBitsIV\SoftPro_kocka.png"/>
          <p:cNvPicPr>
            <a:picLocks noChangeAspect="1" noChangeArrowheads="1"/>
          </p:cNvPicPr>
          <p:nvPr/>
        </p:nvPicPr>
        <p:blipFill>
          <a:blip r:embed="rId3" cstate="print"/>
          <a:srcRect/>
          <a:stretch>
            <a:fillRect/>
          </a:stretch>
        </p:blipFill>
        <p:spPr bwMode="auto">
          <a:xfrm>
            <a:off x="3143240" y="1500174"/>
            <a:ext cx="2501874" cy="2564796"/>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Techniques</a:t>
            </a:r>
          </a:p>
        </p:txBody>
      </p:sp>
      <p:sp>
        <p:nvSpPr>
          <p:cNvPr id="3" name="Content Placeholder 2"/>
          <p:cNvSpPr>
            <a:spLocks noGrp="1"/>
          </p:cNvSpPr>
          <p:nvPr>
            <p:ph idx="1"/>
          </p:nvPr>
        </p:nvSpPr>
        <p:spPr/>
        <p:txBody>
          <a:bodyPr>
            <a:normAutofit lnSpcReduction="10000"/>
          </a:bodyPr>
          <a:lstStyle/>
          <a:p>
            <a:r>
              <a:rPr lang="hr-HR" sz="2000" dirty="0"/>
              <a:t>Testing for presence (of axis or measures on them)</a:t>
            </a:r>
          </a:p>
          <a:p>
            <a:endParaRPr lang="hr-HR" sz="2000" dirty="0"/>
          </a:p>
          <a:p>
            <a:r>
              <a:rPr lang="hr-HR" sz="2000" dirty="0"/>
              <a:t>Preserving count of tuples on axis (avoiding interference with query)</a:t>
            </a:r>
          </a:p>
          <a:p>
            <a:endParaRPr lang="hr-HR" sz="2000" dirty="0"/>
          </a:p>
          <a:p>
            <a:r>
              <a:rPr lang="hr-HR" sz="2000" dirty="0"/>
              <a:t>Static vs. Dynamic constructs (query session members defined before vs. Iteration with loops)</a:t>
            </a:r>
          </a:p>
          <a:p>
            <a:endParaRPr lang="hr-HR" sz="2000" dirty="0"/>
          </a:p>
          <a:p>
            <a:r>
              <a:rPr lang="hr-HR" sz="2000" dirty="0"/>
              <a:t>Pre-evaluate vs. Post-evaluate (pick a tuple vs. String handling delay StrToValue/StrToTuple)</a:t>
            </a:r>
          </a:p>
          <a:p>
            <a:endParaRPr lang="hr-HR" sz="2000" dirty="0"/>
          </a:p>
          <a:p>
            <a:r>
              <a:rPr lang="hr-HR" sz="2000" dirty="0"/>
              <a:t>MDX injection (forcing non-determinism)</a:t>
            </a:r>
          </a:p>
          <a:p>
            <a:r>
              <a:rPr lang="hr-HR" sz="2000" dirty="0"/>
              <a:t>Trojan horses (exploiting current context)</a:t>
            </a:r>
          </a:p>
          <a:p>
            <a:r>
              <a:rPr lang="hr-HR" sz="2000" dirty="0"/>
              <a:t>Time-machine (exploiting query execution phases)</a:t>
            </a:r>
          </a:p>
          <a:p>
            <a:endParaRPr lang="hr-HR" sz="2000" dirty="0"/>
          </a:p>
          <a:p>
            <a:endParaRPr lang="hr-H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Tomislav Piasevoli</a:t>
            </a:r>
          </a:p>
        </p:txBody>
      </p:sp>
      <p:sp>
        <p:nvSpPr>
          <p:cNvPr id="3" name="Content Placeholder 2"/>
          <p:cNvSpPr>
            <a:spLocks noGrp="1"/>
          </p:cNvSpPr>
          <p:nvPr>
            <p:ph idx="1"/>
          </p:nvPr>
        </p:nvSpPr>
        <p:spPr/>
        <p:txBody>
          <a:bodyPr>
            <a:normAutofit/>
          </a:bodyPr>
          <a:lstStyle/>
          <a:p>
            <a:pPr lvl="1"/>
            <a:r>
              <a:rPr lang="hr-HR" sz="2000" dirty="0"/>
              <a:t>Business Intelligence Specialist</a:t>
            </a:r>
          </a:p>
          <a:p>
            <a:pPr lvl="2"/>
            <a:r>
              <a:rPr lang="hr-HR" sz="1600" dirty="0"/>
              <a:t>SoftPro Tetral company (Croatia)</a:t>
            </a:r>
          </a:p>
          <a:p>
            <a:pPr lvl="2"/>
            <a:r>
              <a:rPr lang="hr-HR" sz="1600" dirty="0"/>
              <a:t>6 years experience with SSAS</a:t>
            </a:r>
          </a:p>
          <a:p>
            <a:pPr lvl="2"/>
            <a:r>
              <a:rPr lang="hr-HR" sz="1600" dirty="0"/>
              <a:t>Specialties:</a:t>
            </a:r>
          </a:p>
          <a:p>
            <a:pPr lvl="3"/>
            <a:r>
              <a:rPr lang="hr-HR" sz="1400" dirty="0"/>
              <a:t>c</a:t>
            </a:r>
            <a:r>
              <a:rPr lang="en-US" sz="1400" dirty="0" err="1"/>
              <a:t>ube</a:t>
            </a:r>
            <a:r>
              <a:rPr lang="en-US" sz="1400" dirty="0"/>
              <a:t> design</a:t>
            </a:r>
            <a:endParaRPr lang="hr-HR" sz="1400" dirty="0"/>
          </a:p>
          <a:p>
            <a:pPr lvl="3"/>
            <a:r>
              <a:rPr lang="hr-HR" sz="1400" dirty="0"/>
              <a:t>M</a:t>
            </a:r>
            <a:r>
              <a:rPr lang="en-US" sz="1400" dirty="0"/>
              <a:t>DX</a:t>
            </a:r>
            <a:endParaRPr lang="hr-HR" sz="1400" dirty="0"/>
          </a:p>
          <a:p>
            <a:pPr lvl="2"/>
            <a:endParaRPr lang="hr-HR" dirty="0"/>
          </a:p>
          <a:p>
            <a:pPr lvl="1"/>
            <a:r>
              <a:rPr lang="hr-HR" sz="2000" dirty="0"/>
              <a:t>Activities:</a:t>
            </a:r>
          </a:p>
          <a:p>
            <a:pPr lvl="2"/>
            <a:r>
              <a:rPr lang="en-US" sz="1600" dirty="0"/>
              <a:t>Microsoft SSAS forum</a:t>
            </a:r>
            <a:endParaRPr lang="hr-HR" sz="1600" dirty="0"/>
          </a:p>
          <a:p>
            <a:pPr lvl="2"/>
            <a:r>
              <a:rPr lang="hr-HR" sz="1600" dirty="0"/>
              <a:t>B</a:t>
            </a:r>
            <a:r>
              <a:rPr lang="en-US" sz="1600" dirty="0"/>
              <a:t>log</a:t>
            </a:r>
            <a:endParaRPr lang="hr-HR" sz="1600" dirty="0"/>
          </a:p>
          <a:p>
            <a:pPr lvl="2"/>
            <a:r>
              <a:rPr lang="hr-HR" sz="1600" dirty="0"/>
              <a:t>Conferences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71480"/>
            <a:ext cx="7772400" cy="5786478"/>
          </a:xfrm>
          <a:solidFill>
            <a:srgbClr val="002060">
              <a:alpha val="50196"/>
            </a:srgbClr>
          </a:solidFill>
        </p:spPr>
        <p:txBody>
          <a:bodyPr anchor="b">
            <a:normAutofit/>
          </a:bodyPr>
          <a:lstStyle/>
          <a:p>
            <a:pPr marL="0" indent="0" defTabSz="357188">
              <a:buNone/>
            </a:pPr>
            <a:endParaRPr lang="hr-HR" sz="1800" dirty="0"/>
          </a:p>
          <a:p>
            <a:pPr marL="0" indent="0" defTabSz="357188">
              <a:buNone/>
            </a:pPr>
            <a:r>
              <a:rPr lang="hr-HR" sz="1800" dirty="0"/>
              <a:t>IsError( </a:t>
            </a:r>
            <a:r>
              <a:rPr lang="hr-HR" sz="1800" dirty="0">
                <a:solidFill>
                  <a:srgbClr val="00B0F0"/>
                </a:solidFill>
              </a:rPr>
              <a:t>Axis</a:t>
            </a:r>
            <a:r>
              <a:rPr lang="hr-HR" sz="1800" dirty="0"/>
              <a:t>(1).</a:t>
            </a:r>
            <a:r>
              <a:rPr lang="hr-HR" sz="1800" dirty="0">
                <a:solidFill>
                  <a:srgbClr val="00B0F0"/>
                </a:solidFill>
              </a:rPr>
              <a:t>Count</a:t>
            </a:r>
            <a:r>
              <a:rPr lang="hr-HR" sz="1800" dirty="0"/>
              <a:t> )</a:t>
            </a:r>
          </a:p>
          <a:p>
            <a:pPr marL="0" indent="0" defTabSz="357188">
              <a:buNone/>
            </a:pPr>
            <a:r>
              <a:rPr lang="hr-HR" sz="1800" dirty="0"/>
              <a:t>IsError( </a:t>
            </a:r>
            <a:r>
              <a:rPr lang="hr-HR" sz="1800" dirty="0">
                <a:solidFill>
                  <a:srgbClr val="00B0F0"/>
                </a:solidFill>
              </a:rPr>
              <a:t>Axis</a:t>
            </a:r>
            <a:r>
              <a:rPr lang="hr-HR" sz="1800" dirty="0"/>
              <a:t>(0).</a:t>
            </a:r>
            <a:r>
              <a:rPr lang="hr-HR" sz="1800" dirty="0">
                <a:solidFill>
                  <a:srgbClr val="00B0F0"/>
                </a:solidFill>
              </a:rPr>
              <a:t>Count</a:t>
            </a:r>
            <a:r>
              <a:rPr lang="hr-HR" sz="1800" dirty="0"/>
              <a:t> )</a:t>
            </a:r>
          </a:p>
          <a:p>
            <a:pPr marL="0" indent="0" defTabSz="357188">
              <a:buNone/>
            </a:pPr>
            <a:endParaRPr lang="hr-HR" sz="1800" dirty="0"/>
          </a:p>
          <a:p>
            <a:pPr marL="0" indent="0" defTabSz="357188">
              <a:buNone/>
            </a:pPr>
            <a:r>
              <a:rPr lang="hr-HR" sz="1800" dirty="0"/>
              <a:t>IsError( </a:t>
            </a:r>
            <a:r>
              <a:rPr lang="hr-HR" sz="1800" dirty="0">
                <a:solidFill>
                  <a:srgbClr val="FFC000"/>
                </a:solidFill>
              </a:rPr>
              <a:t>Extract</a:t>
            </a:r>
            <a:r>
              <a:rPr lang="hr-HR" sz="1800" dirty="0"/>
              <a:t>( </a:t>
            </a:r>
            <a:r>
              <a:rPr lang="hr-HR" sz="1800" dirty="0">
                <a:solidFill>
                  <a:srgbClr val="00B0F0"/>
                </a:solidFill>
              </a:rPr>
              <a:t>Axis</a:t>
            </a:r>
            <a:r>
              <a:rPr lang="hr-HR" sz="1800" dirty="0"/>
              <a:t>(1), Measures ) )</a:t>
            </a:r>
          </a:p>
          <a:p>
            <a:pPr marL="0" indent="0" defTabSz="357188">
              <a:buNone/>
            </a:pPr>
            <a:r>
              <a:rPr lang="hr-HR" sz="1800" dirty="0"/>
              <a:t>IsError( </a:t>
            </a:r>
            <a:r>
              <a:rPr lang="hr-HR" sz="1800" dirty="0">
                <a:solidFill>
                  <a:srgbClr val="FFC000"/>
                </a:solidFill>
              </a:rPr>
              <a:t>Extract</a:t>
            </a:r>
            <a:r>
              <a:rPr lang="hr-HR" sz="1800" dirty="0"/>
              <a:t>( </a:t>
            </a:r>
            <a:r>
              <a:rPr lang="hr-HR" sz="1800" dirty="0">
                <a:solidFill>
                  <a:srgbClr val="00B0F0"/>
                </a:solidFill>
              </a:rPr>
              <a:t>Axis</a:t>
            </a:r>
            <a:r>
              <a:rPr lang="hr-HR" sz="1800" dirty="0"/>
              <a:t>(0), Measures ) )</a:t>
            </a:r>
          </a:p>
          <a:p>
            <a:pPr marL="0" indent="0" defTabSz="357188">
              <a:buNone/>
            </a:pPr>
            <a:endParaRPr lang="hr-HR" sz="1800" dirty="0"/>
          </a:p>
          <a:p>
            <a:pPr marL="0" indent="0" defTabSz="357188">
              <a:buNone/>
            </a:pPr>
            <a:r>
              <a:rPr lang="hr-HR" sz="1800" dirty="0"/>
              <a:t>IsError( </a:t>
            </a:r>
            <a:r>
              <a:rPr lang="hr-HR" sz="1800" dirty="0">
                <a:solidFill>
                  <a:srgbClr val="FFC000"/>
                </a:solidFill>
              </a:rPr>
              <a:t>Extract</a:t>
            </a:r>
            <a:r>
              <a:rPr lang="hr-HR" sz="1800" dirty="0"/>
              <a:t>( </a:t>
            </a:r>
            <a:r>
              <a:rPr lang="hr-HR" sz="1800" dirty="0">
                <a:solidFill>
                  <a:srgbClr val="00B0F0"/>
                </a:solidFill>
              </a:rPr>
              <a:t>Axis</a:t>
            </a:r>
            <a:r>
              <a:rPr lang="hr-HR" sz="1800" dirty="0"/>
              <a:t>(1), [Universal calculations].[Calculation] )</a:t>
            </a:r>
          </a:p>
          <a:p>
            <a:pPr marL="0" indent="0" defTabSz="357188">
              <a:buNone/>
            </a:pPr>
            <a:endParaRPr lang="hr-HR" sz="1800" dirty="0"/>
          </a:p>
          <a:p>
            <a:pPr marL="0" indent="0" defTabSz="357188">
              <a:buNone/>
            </a:pPr>
            <a:r>
              <a:rPr lang="en-US" sz="1800" dirty="0"/>
              <a:t>[Rows measures evaluated].</a:t>
            </a:r>
            <a:r>
              <a:rPr lang="en-US" sz="1800" dirty="0">
                <a:solidFill>
                  <a:srgbClr val="00B0F0"/>
                </a:solidFill>
              </a:rPr>
              <a:t>Count</a:t>
            </a:r>
            <a:r>
              <a:rPr lang="en-US" sz="1800" dirty="0"/>
              <a:t> &gt; 0</a:t>
            </a:r>
            <a:endParaRPr lang="hr-HR" sz="1800" dirty="0"/>
          </a:p>
          <a:p>
            <a:pPr marL="0" indent="0" defTabSz="357188">
              <a:buNone/>
            </a:pPr>
            <a:r>
              <a:rPr lang="en-US" sz="1800" dirty="0"/>
              <a:t>[</a:t>
            </a:r>
            <a:r>
              <a:rPr lang="hr-HR" sz="1800" dirty="0"/>
              <a:t>Columns</a:t>
            </a:r>
            <a:r>
              <a:rPr lang="en-US" sz="1800" dirty="0"/>
              <a:t> measures evaluated].</a:t>
            </a:r>
            <a:r>
              <a:rPr lang="en-US" sz="1800" dirty="0">
                <a:solidFill>
                  <a:srgbClr val="00B0F0"/>
                </a:solidFill>
              </a:rPr>
              <a:t>Count</a:t>
            </a:r>
            <a:r>
              <a:rPr lang="en-US" sz="1800" dirty="0"/>
              <a:t> &gt; 0</a:t>
            </a:r>
            <a:endParaRPr lang="hr-HR" sz="1800" dirty="0"/>
          </a:p>
          <a:p>
            <a:pPr marL="0" indent="0" defTabSz="357188">
              <a:buNone/>
            </a:pPr>
            <a:endParaRPr lang="hr-HR" sz="1800" dirty="0"/>
          </a:p>
          <a:p>
            <a:pPr marL="0" indent="0" defTabSz="357188">
              <a:buNone/>
            </a:pPr>
            <a:r>
              <a:rPr lang="en-US" sz="1800" dirty="0" err="1">
                <a:solidFill>
                  <a:srgbClr val="FFC000"/>
                </a:solidFill>
              </a:rPr>
              <a:t>IsEmpty</a:t>
            </a:r>
            <a:r>
              <a:rPr lang="en-US" sz="1800" dirty="0"/>
              <a:t>(</a:t>
            </a:r>
            <a:r>
              <a:rPr lang="hr-HR" sz="1800" dirty="0"/>
              <a:t> </a:t>
            </a:r>
            <a:r>
              <a:rPr lang="en-US" sz="1800" dirty="0"/>
              <a:t>[Query measures evaluated].</a:t>
            </a:r>
            <a:r>
              <a:rPr lang="en-US" sz="1800" dirty="0">
                <a:solidFill>
                  <a:srgbClr val="00B0F0"/>
                </a:solidFill>
              </a:rPr>
              <a:t>Item</a:t>
            </a:r>
            <a:r>
              <a:rPr lang="en-US" sz="1800" dirty="0"/>
              <a:t>(0).</a:t>
            </a:r>
            <a:r>
              <a:rPr lang="en-US" sz="1800" dirty="0">
                <a:solidFill>
                  <a:srgbClr val="00B0F0"/>
                </a:solidFill>
              </a:rPr>
              <a:t>Item</a:t>
            </a:r>
            <a:r>
              <a:rPr lang="en-US" sz="1800" dirty="0"/>
              <a:t>(0).</a:t>
            </a:r>
            <a:r>
              <a:rPr lang="en-US" sz="1800" dirty="0">
                <a:solidFill>
                  <a:srgbClr val="00B0F0"/>
                </a:solidFill>
              </a:rPr>
              <a:t>Value</a:t>
            </a:r>
            <a:r>
              <a:rPr lang="hr-HR" sz="1800" dirty="0"/>
              <a:t> </a:t>
            </a:r>
            <a:r>
              <a:rPr lang="en-US" sz="1800" dirty="0"/>
              <a:t>)</a:t>
            </a:r>
            <a:endParaRPr lang="hr-HR" sz="1800" dirty="0"/>
          </a:p>
          <a:p>
            <a:pPr marL="0" indent="0" defTabSz="357188">
              <a:buNone/>
            </a:pPr>
            <a:endParaRPr lang="hr-HR" sz="1800" dirty="0"/>
          </a:p>
          <a:p>
            <a:pPr marL="0" indent="0" defTabSz="357188">
              <a:buNone/>
            </a:pPr>
            <a:r>
              <a:rPr lang="en-US" sz="1800" dirty="0" err="1">
                <a:solidFill>
                  <a:srgbClr val="FFC000"/>
                </a:solidFill>
              </a:rPr>
              <a:t>IsEmpty</a:t>
            </a:r>
            <a:r>
              <a:rPr lang="en-US" sz="1800" dirty="0"/>
              <a:t>(</a:t>
            </a:r>
            <a:r>
              <a:rPr lang="hr-HR" sz="1800" dirty="0"/>
              <a:t> </a:t>
            </a:r>
            <a:r>
              <a:rPr lang="en-US" sz="1800" dirty="0"/>
              <a:t>[Column Measures].</a:t>
            </a:r>
            <a:r>
              <a:rPr lang="en-US" sz="1800" dirty="0">
                <a:solidFill>
                  <a:srgbClr val="00B0F0"/>
                </a:solidFill>
              </a:rPr>
              <a:t>Item</a:t>
            </a:r>
            <a:r>
              <a:rPr lang="en-US" sz="1800" dirty="0"/>
              <a:t>(0).</a:t>
            </a:r>
            <a:r>
              <a:rPr lang="en-US" sz="1800" dirty="0">
                <a:solidFill>
                  <a:srgbClr val="00B0F0"/>
                </a:solidFill>
              </a:rPr>
              <a:t>Item</a:t>
            </a:r>
            <a:r>
              <a:rPr lang="en-US" sz="1800" dirty="0"/>
              <a:t>(0).</a:t>
            </a:r>
            <a:r>
              <a:rPr lang="en-US" sz="1800" dirty="0">
                <a:solidFill>
                  <a:srgbClr val="00B0F0"/>
                </a:solidFill>
              </a:rPr>
              <a:t>Value</a:t>
            </a:r>
            <a:r>
              <a:rPr lang="hr-HR" sz="1800" dirty="0"/>
              <a:t> </a:t>
            </a:r>
            <a:r>
              <a:rPr lang="en-US" sz="1800" dirty="0"/>
              <a:t>)</a:t>
            </a:r>
            <a:endParaRPr lang="hr-HR" sz="1800" dirty="0"/>
          </a:p>
        </p:txBody>
      </p:sp>
      <p:sp>
        <p:nvSpPr>
          <p:cNvPr id="2" name="Title 1"/>
          <p:cNvSpPr>
            <a:spLocks noGrp="1"/>
          </p:cNvSpPr>
          <p:nvPr>
            <p:ph type="title"/>
          </p:nvPr>
        </p:nvSpPr>
        <p:spPr/>
        <p:txBody>
          <a:bodyPr/>
          <a:lstStyle/>
          <a:p>
            <a:pPr algn="r"/>
            <a:r>
              <a:rPr lang="hr-HR" dirty="0"/>
              <a:t>Testing for presence</a:t>
            </a:r>
            <a:br>
              <a:rPr lang="hr-HR" dirty="0"/>
            </a:br>
            <a:r>
              <a:rPr lang="hr-HR" sz="2400" dirty="0"/>
              <a:t>(recognizing things in the dark)</a:t>
            </a:r>
            <a:endParaRPr lang="hr-HR" sz="3200"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71480"/>
            <a:ext cx="7772400" cy="5786478"/>
          </a:xfrm>
          <a:solidFill>
            <a:srgbClr val="002060">
              <a:alpha val="50196"/>
            </a:srgbClr>
          </a:solidFill>
        </p:spPr>
        <p:txBody>
          <a:bodyPr anchor="b">
            <a:normAutofit/>
          </a:bodyPr>
          <a:lstStyle/>
          <a:p>
            <a:pPr marL="0" indent="0" defTabSz="357188">
              <a:buNone/>
            </a:pPr>
            <a:r>
              <a:rPr lang="hr-HR" sz="1800" dirty="0">
                <a:solidFill>
                  <a:srgbClr val="00B0F0"/>
                </a:solidFill>
              </a:rPr>
              <a:t>Create DYNAMIC SET </a:t>
            </a:r>
            <a:r>
              <a:rPr lang="en-US" sz="1800" dirty="0">
                <a:solidFill>
                  <a:srgbClr val="00B0F0"/>
                </a:solidFill>
              </a:rPr>
              <a:t>CurrentCube</a:t>
            </a:r>
            <a:r>
              <a:rPr lang="en-US" sz="1800" dirty="0"/>
              <a:t>.[Query measures evaluated] </a:t>
            </a:r>
            <a:r>
              <a:rPr lang="en-US" sz="1800" dirty="0">
                <a:solidFill>
                  <a:srgbClr val="00B0F0"/>
                </a:solidFill>
              </a:rPr>
              <a:t>AS</a:t>
            </a:r>
          </a:p>
          <a:p>
            <a:pPr marL="0" indent="0" defTabSz="357188">
              <a:buNone/>
            </a:pPr>
            <a:r>
              <a:rPr lang="hr-HR" sz="1800" dirty="0"/>
              <a:t>	</a:t>
            </a:r>
            <a:r>
              <a:rPr lang="hr-HR" sz="1800" dirty="0">
                <a:solidFill>
                  <a:srgbClr val="FFC000"/>
                </a:solidFill>
              </a:rPr>
              <a:t>iif</a:t>
            </a:r>
            <a:r>
              <a:rPr lang="hr-HR" sz="1800" dirty="0"/>
              <a:t>( Measures.</a:t>
            </a:r>
            <a:r>
              <a:rPr lang="hr-HR" sz="1800" dirty="0">
                <a:solidFill>
                  <a:srgbClr val="FFC000"/>
                </a:solidFill>
              </a:rPr>
              <a:t>CurrentMember</a:t>
            </a:r>
            <a:r>
              <a:rPr lang="hr-HR" sz="1800" dirty="0"/>
              <a:t> </a:t>
            </a:r>
            <a:r>
              <a:rPr lang="hr-HR" sz="1800" dirty="0">
                <a:solidFill>
                  <a:srgbClr val="00B0F0"/>
                </a:solidFill>
              </a:rPr>
              <a:t>Is</a:t>
            </a:r>
            <a:r>
              <a:rPr lang="hr-HR" sz="1800" dirty="0"/>
              <a:t> Measures.</a:t>
            </a:r>
            <a:r>
              <a:rPr lang="hr-HR" sz="1800" dirty="0">
                <a:solidFill>
                  <a:srgbClr val="FFC000"/>
                </a:solidFill>
              </a:rPr>
              <a:t>DefaultMember</a:t>
            </a:r>
            <a:r>
              <a:rPr lang="hr-HR" sz="1800" dirty="0"/>
              <a:t>,</a:t>
            </a:r>
          </a:p>
          <a:p>
            <a:pPr marL="0" indent="0" defTabSz="357188">
              <a:buNone/>
            </a:pPr>
            <a:r>
              <a:rPr lang="hr-HR" sz="1800" dirty="0"/>
              <a:t>		</a:t>
            </a:r>
            <a:r>
              <a:rPr lang="hr-HR" sz="1800" dirty="0">
                <a:solidFill>
                  <a:srgbClr val="FFC000"/>
                </a:solidFill>
              </a:rPr>
              <a:t>iif</a:t>
            </a:r>
            <a:r>
              <a:rPr lang="hr-HR" sz="1800" dirty="0"/>
              <a:t>( IsError( </a:t>
            </a:r>
            <a:r>
              <a:rPr lang="hr-HR" sz="1800" dirty="0">
                <a:solidFill>
                  <a:srgbClr val="00B0F0"/>
                </a:solidFill>
              </a:rPr>
              <a:t>Axis</a:t>
            </a:r>
            <a:r>
              <a:rPr lang="hr-HR" sz="1800" dirty="0"/>
              <a:t>(1).</a:t>
            </a:r>
            <a:r>
              <a:rPr lang="hr-HR" sz="1800" dirty="0">
                <a:solidFill>
                  <a:srgbClr val="00B0F0"/>
                </a:solidFill>
              </a:rPr>
              <a:t>Count</a:t>
            </a:r>
            <a:r>
              <a:rPr lang="hr-HR" sz="1800" dirty="0"/>
              <a:t> ),</a:t>
            </a:r>
          </a:p>
          <a:p>
            <a:pPr marL="0" indent="0" defTabSz="357188">
              <a:buNone/>
            </a:pPr>
            <a:r>
              <a:rPr lang="hr-HR" sz="1800" dirty="0"/>
              <a:t>			</a:t>
            </a:r>
            <a:r>
              <a:rPr lang="hr-HR" sz="1800" dirty="0">
                <a:solidFill>
                  <a:srgbClr val="FFC000"/>
                </a:solidFill>
              </a:rPr>
              <a:t>iif</a:t>
            </a:r>
            <a:r>
              <a:rPr lang="hr-HR" sz="1800" dirty="0"/>
              <a:t>( IsError( </a:t>
            </a:r>
            <a:r>
              <a:rPr lang="hr-HR" sz="1800" dirty="0">
                <a:solidFill>
                  <a:srgbClr val="00B0F0"/>
                </a:solidFill>
              </a:rPr>
              <a:t>Axis</a:t>
            </a:r>
            <a:r>
              <a:rPr lang="hr-HR" sz="1800" dirty="0"/>
              <a:t>(0).</a:t>
            </a:r>
            <a:r>
              <a:rPr lang="hr-HR" sz="1800" dirty="0">
                <a:solidFill>
                  <a:srgbClr val="00B0F0"/>
                </a:solidFill>
              </a:rPr>
              <a:t>Count</a:t>
            </a:r>
            <a:r>
              <a:rPr lang="hr-HR" sz="1800" dirty="0"/>
              <a:t> ),</a:t>
            </a:r>
          </a:p>
          <a:p>
            <a:pPr marL="0" indent="0" defTabSz="357188">
              <a:buNone/>
            </a:pPr>
            <a:r>
              <a:rPr lang="hr-HR" sz="1800" dirty="0"/>
              <a:t>				{ Measures.</a:t>
            </a:r>
            <a:r>
              <a:rPr lang="hr-HR" sz="1800" dirty="0">
                <a:solidFill>
                  <a:srgbClr val="FFC000"/>
                </a:solidFill>
              </a:rPr>
              <a:t>CurrentMember</a:t>
            </a:r>
            <a:r>
              <a:rPr lang="hr-HR" sz="1800" dirty="0"/>
              <a:t> },</a:t>
            </a:r>
          </a:p>
          <a:p>
            <a:pPr marL="0" indent="0" defTabSz="357188">
              <a:buNone/>
            </a:pPr>
            <a:r>
              <a:rPr lang="hr-HR" sz="1800" dirty="0"/>
              <a:t>				</a:t>
            </a:r>
            <a:r>
              <a:rPr lang="hr-HR" sz="1800" dirty="0">
                <a:solidFill>
                  <a:srgbClr val="FFC000"/>
                </a:solidFill>
              </a:rPr>
              <a:t>iif</a:t>
            </a:r>
            <a:r>
              <a:rPr lang="hr-HR" sz="1800" dirty="0"/>
              <a:t>( IsError( </a:t>
            </a:r>
            <a:r>
              <a:rPr lang="hr-HR" sz="1800" dirty="0">
                <a:solidFill>
                  <a:srgbClr val="FFC000"/>
                </a:solidFill>
              </a:rPr>
              <a:t>Extract</a:t>
            </a:r>
            <a:r>
              <a:rPr lang="hr-HR" sz="1800" dirty="0"/>
              <a:t>( </a:t>
            </a:r>
            <a:r>
              <a:rPr lang="hr-HR" sz="1800" dirty="0">
                <a:solidFill>
                  <a:srgbClr val="00B0F0"/>
                </a:solidFill>
              </a:rPr>
              <a:t>Axis</a:t>
            </a:r>
            <a:r>
              <a:rPr lang="hr-HR" sz="1800" dirty="0"/>
              <a:t>(0), Measures ).</a:t>
            </a:r>
            <a:r>
              <a:rPr lang="hr-HR" sz="1800" dirty="0">
                <a:solidFill>
                  <a:srgbClr val="00B0F0"/>
                </a:solidFill>
              </a:rPr>
              <a:t>Count</a:t>
            </a:r>
            <a:r>
              <a:rPr lang="hr-HR" sz="1800" dirty="0"/>
              <a:t> ), 	</a:t>
            </a:r>
          </a:p>
          <a:p>
            <a:pPr marL="0" indent="0" defTabSz="357188">
              <a:buNone/>
            </a:pPr>
            <a:r>
              <a:rPr lang="hr-HR" sz="1800" dirty="0"/>
              <a:t>					{ Measures.</a:t>
            </a:r>
            <a:r>
              <a:rPr lang="hr-HR" sz="1800" dirty="0">
                <a:solidFill>
                  <a:srgbClr val="FFC000"/>
                </a:solidFill>
              </a:rPr>
              <a:t>CurrentMember</a:t>
            </a:r>
            <a:r>
              <a:rPr lang="hr-HR" sz="1800" dirty="0"/>
              <a:t> },</a:t>
            </a:r>
          </a:p>
          <a:p>
            <a:pPr marL="0" indent="0" defTabSz="357188">
              <a:buNone/>
            </a:pPr>
            <a:r>
              <a:rPr lang="hr-HR" sz="1800" dirty="0"/>
              <a:t>					</a:t>
            </a:r>
            <a:r>
              <a:rPr lang="hr-HR" sz="1800" dirty="0">
                <a:solidFill>
                  <a:srgbClr val="FFC000"/>
                </a:solidFill>
              </a:rPr>
              <a:t>Extract</a:t>
            </a:r>
            <a:r>
              <a:rPr lang="hr-HR" sz="1800" dirty="0"/>
              <a:t>( </a:t>
            </a:r>
            <a:r>
              <a:rPr lang="hr-HR" sz="1800" dirty="0">
                <a:solidFill>
                  <a:srgbClr val="00B0F0"/>
                </a:solidFill>
              </a:rPr>
              <a:t>Axis</a:t>
            </a:r>
            <a:r>
              <a:rPr lang="hr-HR" sz="1800" dirty="0"/>
              <a:t>(0), Measures ) ) ),</a:t>
            </a:r>
          </a:p>
          <a:p>
            <a:pPr marL="0" indent="0" defTabSz="357188">
              <a:buNone/>
            </a:pPr>
            <a:r>
              <a:rPr lang="hr-HR" sz="1800" dirty="0"/>
              <a:t>			</a:t>
            </a:r>
            <a:r>
              <a:rPr lang="hr-HR" sz="1800" dirty="0">
                <a:solidFill>
                  <a:srgbClr val="FFC000"/>
                </a:solidFill>
              </a:rPr>
              <a:t>iif</a:t>
            </a:r>
            <a:r>
              <a:rPr lang="hr-HR" sz="1800" dirty="0"/>
              <a:t>( IsError( </a:t>
            </a:r>
            <a:r>
              <a:rPr lang="hr-HR" sz="1800" dirty="0">
                <a:solidFill>
                  <a:srgbClr val="FFC000"/>
                </a:solidFill>
              </a:rPr>
              <a:t>Extract</a:t>
            </a:r>
            <a:r>
              <a:rPr lang="hr-HR" sz="1800" dirty="0"/>
              <a:t>( </a:t>
            </a:r>
            <a:r>
              <a:rPr lang="hr-HR" sz="1800" dirty="0">
                <a:solidFill>
                  <a:srgbClr val="00B0F0"/>
                </a:solidFill>
              </a:rPr>
              <a:t>Axis</a:t>
            </a:r>
            <a:r>
              <a:rPr lang="hr-HR" sz="1800" dirty="0"/>
              <a:t>(1), Measures ).</a:t>
            </a:r>
            <a:r>
              <a:rPr lang="hr-HR" sz="1800" dirty="0">
                <a:solidFill>
                  <a:srgbClr val="00B0F0"/>
                </a:solidFill>
              </a:rPr>
              <a:t>Count</a:t>
            </a:r>
            <a:r>
              <a:rPr lang="hr-HR" sz="1800" dirty="0"/>
              <a:t>), </a:t>
            </a:r>
          </a:p>
          <a:p>
            <a:pPr marL="0" indent="0" defTabSz="357188">
              <a:buNone/>
            </a:pPr>
            <a:r>
              <a:rPr lang="hr-HR" sz="1800" dirty="0"/>
              <a:t>				{ Measures.</a:t>
            </a:r>
            <a:r>
              <a:rPr lang="hr-HR" sz="1800" dirty="0">
                <a:solidFill>
                  <a:srgbClr val="FFC000"/>
                </a:solidFill>
              </a:rPr>
              <a:t>CurrentMember</a:t>
            </a:r>
            <a:r>
              <a:rPr lang="hr-HR" sz="1800" dirty="0"/>
              <a:t> },</a:t>
            </a:r>
          </a:p>
          <a:p>
            <a:pPr marL="0" indent="0" defTabSz="357188">
              <a:buNone/>
            </a:pPr>
            <a:r>
              <a:rPr lang="hr-HR" sz="1800" dirty="0"/>
              <a:t>				</a:t>
            </a:r>
            <a:r>
              <a:rPr lang="hr-HR" sz="1800" dirty="0">
                <a:solidFill>
                  <a:srgbClr val="FFC000"/>
                </a:solidFill>
              </a:rPr>
              <a:t>Extract</a:t>
            </a:r>
            <a:r>
              <a:rPr lang="hr-HR" sz="1800" dirty="0"/>
              <a:t>( </a:t>
            </a:r>
            <a:r>
              <a:rPr lang="hr-HR" sz="1800" dirty="0">
                <a:solidFill>
                  <a:srgbClr val="00B0F0"/>
                </a:solidFill>
              </a:rPr>
              <a:t>Axis</a:t>
            </a:r>
            <a:r>
              <a:rPr lang="hr-HR" sz="1800" dirty="0"/>
              <a:t>(1), Measures ) ) ),</a:t>
            </a:r>
          </a:p>
          <a:p>
            <a:pPr marL="0" indent="0" defTabSz="357188">
              <a:buNone/>
            </a:pPr>
            <a:r>
              <a:rPr lang="hr-HR" sz="1800" dirty="0"/>
              <a:t>            { Measures.</a:t>
            </a:r>
            <a:r>
              <a:rPr lang="hr-HR" sz="1800" dirty="0">
                <a:solidFill>
                  <a:srgbClr val="FFC000"/>
                </a:solidFill>
              </a:rPr>
              <a:t>CurrentMember</a:t>
            </a:r>
            <a:r>
              <a:rPr lang="hr-HR" sz="1800" dirty="0"/>
              <a:t> }</a:t>
            </a:r>
          </a:p>
          <a:p>
            <a:pPr marL="0" indent="0" defTabSz="357188">
              <a:buNone/>
            </a:pPr>
            <a:r>
              <a:rPr lang="hr-HR" sz="1800" dirty="0"/>
              <a:t>            )</a:t>
            </a:r>
            <a:endParaRPr lang="en-US" sz="1800" noProof="1">
              <a:cs typeface="Courier New" pitchFamily="49" charset="0"/>
            </a:endParaRPr>
          </a:p>
        </p:txBody>
      </p:sp>
      <p:sp>
        <p:nvSpPr>
          <p:cNvPr id="2" name="Title 1"/>
          <p:cNvSpPr>
            <a:spLocks noGrp="1"/>
          </p:cNvSpPr>
          <p:nvPr>
            <p:ph type="title"/>
          </p:nvPr>
        </p:nvSpPr>
        <p:spPr/>
        <p:txBody>
          <a:bodyPr/>
          <a:lstStyle/>
          <a:p>
            <a:pPr algn="r"/>
            <a:r>
              <a:rPr lang="hr-HR" dirty="0"/>
              <a:t>Trojan for Dynamic Sets</a:t>
            </a:r>
            <a:br>
              <a:rPr lang="hr-HR" dirty="0"/>
            </a:br>
            <a:r>
              <a:rPr lang="hr-HR" sz="2400" dirty="0"/>
              <a:t>(enables the use of Axis() inside dynamic sets)</a:t>
            </a:r>
            <a:endParaRPr lang="hr-HR"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71480"/>
            <a:ext cx="7772400" cy="5786478"/>
          </a:xfrm>
          <a:solidFill>
            <a:srgbClr val="002060">
              <a:alpha val="50196"/>
            </a:srgbClr>
          </a:solidFill>
        </p:spPr>
        <p:txBody>
          <a:bodyPr anchor="b">
            <a:normAutofit/>
          </a:bodyPr>
          <a:lstStyle/>
          <a:p>
            <a:pPr marL="0" indent="0" defTabSz="357188">
              <a:buNone/>
            </a:pPr>
            <a:r>
              <a:rPr lang="en-US" sz="1800" dirty="0">
                <a:solidFill>
                  <a:srgbClr val="00B0F0"/>
                </a:solidFill>
              </a:rPr>
              <a:t>MEMBER</a:t>
            </a:r>
            <a:r>
              <a:rPr lang="en-US" sz="1800" dirty="0"/>
              <a:t> [Hierarchy on axis name] </a:t>
            </a:r>
            <a:r>
              <a:rPr lang="en-US" sz="1800" dirty="0">
                <a:solidFill>
                  <a:srgbClr val="00B0F0"/>
                </a:solidFill>
              </a:rPr>
              <a:t>AS</a:t>
            </a:r>
            <a:endParaRPr lang="hr-HR" sz="1800" dirty="0">
              <a:solidFill>
                <a:srgbClr val="00B0F0"/>
              </a:solidFill>
            </a:endParaRPr>
          </a:p>
          <a:p>
            <a:pPr marL="0" indent="0" defTabSz="357188">
              <a:buNone/>
            </a:pPr>
            <a:r>
              <a:rPr lang="hr-HR" sz="1800" dirty="0"/>
              <a:t>			</a:t>
            </a:r>
            <a:r>
              <a:rPr lang="en-US" sz="1800" dirty="0">
                <a:solidFill>
                  <a:srgbClr val="00B0F0"/>
                </a:solidFill>
              </a:rPr>
              <a:t>Axis</a:t>
            </a:r>
            <a:r>
              <a:rPr lang="en-US" sz="1800" dirty="0"/>
              <a:t>(1).</a:t>
            </a:r>
            <a:r>
              <a:rPr lang="en-US" sz="1800" dirty="0">
                <a:solidFill>
                  <a:srgbClr val="00B0F0"/>
                </a:solidFill>
              </a:rPr>
              <a:t>Item</a:t>
            </a:r>
            <a:r>
              <a:rPr lang="en-US" sz="1800" dirty="0"/>
              <a:t>(0).</a:t>
            </a:r>
            <a:r>
              <a:rPr lang="en-US" sz="1800" dirty="0">
                <a:solidFill>
                  <a:srgbClr val="00B0F0"/>
                </a:solidFill>
              </a:rPr>
              <a:t>Item</a:t>
            </a:r>
            <a:r>
              <a:rPr lang="en-US" sz="1800" dirty="0"/>
              <a:t>(0).</a:t>
            </a:r>
            <a:r>
              <a:rPr lang="en-US" sz="1800" dirty="0">
                <a:solidFill>
                  <a:srgbClr val="00B0F0"/>
                </a:solidFill>
              </a:rPr>
              <a:t>Hierarchy</a:t>
            </a:r>
            <a:r>
              <a:rPr lang="en-US" sz="1800" dirty="0"/>
              <a:t>.</a:t>
            </a:r>
            <a:r>
              <a:rPr lang="en-US" sz="1800" dirty="0">
                <a:solidFill>
                  <a:srgbClr val="00B0F0"/>
                </a:solidFill>
              </a:rPr>
              <a:t>Name</a:t>
            </a:r>
          </a:p>
          <a:p>
            <a:pPr marL="0" indent="0" defTabSz="357188">
              <a:buNone/>
            </a:pPr>
            <a:r>
              <a:rPr lang="en-US" sz="1800" dirty="0">
                <a:solidFill>
                  <a:srgbClr val="00B0F0"/>
                </a:solidFill>
              </a:rPr>
              <a:t>MEMBER</a:t>
            </a:r>
            <a:r>
              <a:rPr lang="en-US" sz="1800" dirty="0"/>
              <a:t> [Number of Hierarchies in cube] </a:t>
            </a:r>
            <a:r>
              <a:rPr lang="en-US" sz="1800" dirty="0">
                <a:solidFill>
                  <a:srgbClr val="00B0F0"/>
                </a:solidFill>
              </a:rPr>
              <a:t>AS</a:t>
            </a:r>
            <a:endParaRPr lang="hr-HR" sz="1800" dirty="0">
              <a:solidFill>
                <a:srgbClr val="00B0F0"/>
              </a:solidFill>
            </a:endParaRPr>
          </a:p>
          <a:p>
            <a:pPr marL="0" indent="0" defTabSz="357188">
              <a:buNone/>
            </a:pPr>
            <a:r>
              <a:rPr lang="hr-HR" sz="1800" dirty="0"/>
              <a:t>			</a:t>
            </a:r>
            <a:r>
              <a:rPr lang="hr-HR" sz="1800" dirty="0">
                <a:solidFill>
                  <a:srgbClr val="00B0F0"/>
                </a:solidFill>
              </a:rPr>
              <a:t>Dimensions</a:t>
            </a:r>
            <a:r>
              <a:rPr lang="hr-HR" sz="1800" dirty="0"/>
              <a:t>.</a:t>
            </a:r>
            <a:r>
              <a:rPr lang="hr-HR" sz="1800" dirty="0">
                <a:solidFill>
                  <a:srgbClr val="00B0F0"/>
                </a:solidFill>
              </a:rPr>
              <a:t>Count</a:t>
            </a:r>
            <a:endParaRPr lang="en-US" sz="1800" dirty="0">
              <a:solidFill>
                <a:srgbClr val="00B0F0"/>
              </a:solidFill>
            </a:endParaRPr>
          </a:p>
          <a:p>
            <a:pPr marL="0" indent="0" defTabSz="357188">
              <a:buNone/>
            </a:pPr>
            <a:r>
              <a:rPr lang="en-US" sz="1800" dirty="0">
                <a:solidFill>
                  <a:srgbClr val="00B0F0"/>
                </a:solidFill>
              </a:rPr>
              <a:t>MEMBER</a:t>
            </a:r>
            <a:r>
              <a:rPr lang="en-US" sz="1800" dirty="0"/>
              <a:t> [</a:t>
            </a:r>
            <a:r>
              <a:rPr lang="en-US" sz="1800" dirty="0">
                <a:solidFill>
                  <a:srgbClr val="FF0000"/>
                </a:solidFill>
              </a:rPr>
              <a:t>Random Hierarchy ordinal</a:t>
            </a:r>
            <a:r>
              <a:rPr lang="en-US" sz="1800" dirty="0"/>
              <a:t>] </a:t>
            </a:r>
            <a:r>
              <a:rPr lang="en-US" sz="1800" dirty="0">
                <a:solidFill>
                  <a:srgbClr val="00B0F0"/>
                </a:solidFill>
              </a:rPr>
              <a:t>AS</a:t>
            </a:r>
            <a:endParaRPr lang="hr-HR" sz="1800" dirty="0">
              <a:solidFill>
                <a:srgbClr val="00B0F0"/>
              </a:solidFill>
            </a:endParaRPr>
          </a:p>
          <a:p>
            <a:pPr marL="0" indent="0" defTabSz="357188">
              <a:buNone/>
            </a:pPr>
            <a:r>
              <a:rPr lang="hr-HR" sz="1800" dirty="0"/>
              <a:t>			</a:t>
            </a:r>
            <a:r>
              <a:rPr lang="en-US" sz="1800" dirty="0"/>
              <a:t>Int( [Number of Hierarchies in cube] * </a:t>
            </a:r>
            <a:r>
              <a:rPr lang="hr-HR" sz="1800" dirty="0"/>
              <a:t>Rnd</a:t>
            </a:r>
            <a:r>
              <a:rPr lang="en-US" sz="1800" dirty="0"/>
              <a:t>() )</a:t>
            </a:r>
          </a:p>
          <a:p>
            <a:pPr marL="0" indent="0" defTabSz="357188">
              <a:buNone/>
            </a:pPr>
            <a:r>
              <a:rPr lang="en-US" sz="1800" dirty="0">
                <a:solidFill>
                  <a:srgbClr val="00B0F0"/>
                </a:solidFill>
              </a:rPr>
              <a:t>MEMBER</a:t>
            </a:r>
            <a:r>
              <a:rPr lang="en-US" sz="1800" dirty="0"/>
              <a:t> [</a:t>
            </a:r>
            <a:r>
              <a:rPr lang="en-US" sz="1800" dirty="0">
                <a:solidFill>
                  <a:srgbClr val="FFFF00"/>
                </a:solidFill>
              </a:rPr>
              <a:t>Random number per row</a:t>
            </a:r>
            <a:r>
              <a:rPr lang="en-US" sz="1800" dirty="0"/>
              <a:t>] </a:t>
            </a:r>
            <a:r>
              <a:rPr lang="en-US" sz="1800" dirty="0">
                <a:solidFill>
                  <a:srgbClr val="00B0F0"/>
                </a:solidFill>
              </a:rPr>
              <a:t>AS</a:t>
            </a:r>
          </a:p>
          <a:p>
            <a:pPr marL="0" indent="0" defTabSz="357188">
              <a:buNone/>
            </a:pPr>
            <a:r>
              <a:rPr lang="hr-HR" sz="1800" dirty="0"/>
              <a:t>			Rnd( </a:t>
            </a:r>
            <a:r>
              <a:rPr lang="hr-HR" sz="1800" dirty="0">
                <a:solidFill>
                  <a:srgbClr val="FFC000"/>
                </a:solidFill>
              </a:rPr>
              <a:t>Rank</a:t>
            </a:r>
            <a:r>
              <a:rPr lang="hr-HR" sz="1800" dirty="0"/>
              <a:t>( </a:t>
            </a:r>
            <a:r>
              <a:rPr lang="en-US" sz="1800" dirty="0">
                <a:solidFill>
                  <a:srgbClr val="00B0F0"/>
                </a:solidFill>
              </a:rPr>
              <a:t>Axis</a:t>
            </a:r>
            <a:r>
              <a:rPr lang="en-US" sz="1800" dirty="0"/>
              <a:t>(1).</a:t>
            </a:r>
            <a:r>
              <a:rPr lang="en-US" sz="1800" dirty="0">
                <a:solidFill>
                  <a:srgbClr val="00B0F0"/>
                </a:solidFill>
              </a:rPr>
              <a:t>Item</a:t>
            </a:r>
            <a:r>
              <a:rPr lang="en-US" sz="1800" dirty="0"/>
              <a:t>(0).</a:t>
            </a:r>
            <a:r>
              <a:rPr lang="en-US" sz="1800" dirty="0">
                <a:solidFill>
                  <a:srgbClr val="00B0F0"/>
                </a:solidFill>
              </a:rPr>
              <a:t>Item</a:t>
            </a:r>
            <a:r>
              <a:rPr lang="en-US" sz="1800" dirty="0"/>
              <a:t>(0).</a:t>
            </a:r>
            <a:r>
              <a:rPr lang="en-US" sz="1800" dirty="0">
                <a:solidFill>
                  <a:srgbClr val="00B0F0"/>
                </a:solidFill>
              </a:rPr>
              <a:t>Hierarchy</a:t>
            </a:r>
            <a:r>
              <a:rPr lang="hr-HR" sz="1800" dirty="0"/>
              <a:t>.</a:t>
            </a:r>
            <a:r>
              <a:rPr lang="hr-HR" sz="1800" dirty="0">
                <a:solidFill>
                  <a:srgbClr val="FFC000"/>
                </a:solidFill>
              </a:rPr>
              <a:t>CurrentMember</a:t>
            </a:r>
            <a:r>
              <a:rPr lang="hr-HR" sz="1800" dirty="0"/>
              <a:t>,</a:t>
            </a:r>
          </a:p>
          <a:p>
            <a:pPr marL="0" indent="0" defTabSz="357188">
              <a:buNone/>
            </a:pPr>
            <a:r>
              <a:rPr lang="hr-HR" sz="1800" dirty="0"/>
              <a:t>						</a:t>
            </a:r>
            <a:r>
              <a:rPr lang="en-US" sz="1800" dirty="0">
                <a:solidFill>
                  <a:srgbClr val="00B0F0"/>
                </a:solidFill>
              </a:rPr>
              <a:t>Axis</a:t>
            </a:r>
            <a:r>
              <a:rPr lang="en-US" sz="1800" dirty="0"/>
              <a:t>(1).</a:t>
            </a:r>
            <a:r>
              <a:rPr lang="en-US" sz="1800" dirty="0">
                <a:solidFill>
                  <a:srgbClr val="00B0F0"/>
                </a:solidFill>
              </a:rPr>
              <a:t>Item</a:t>
            </a:r>
            <a:r>
              <a:rPr lang="en-US" sz="1800" dirty="0"/>
              <a:t>(0).</a:t>
            </a:r>
            <a:r>
              <a:rPr lang="en-US" sz="1800" dirty="0">
                <a:solidFill>
                  <a:srgbClr val="00B0F0"/>
                </a:solidFill>
              </a:rPr>
              <a:t>Item</a:t>
            </a:r>
            <a:r>
              <a:rPr lang="en-US" sz="1800" dirty="0"/>
              <a:t>(0).</a:t>
            </a:r>
            <a:r>
              <a:rPr lang="en-US" sz="1800" dirty="0">
                <a:solidFill>
                  <a:srgbClr val="00B0F0"/>
                </a:solidFill>
              </a:rPr>
              <a:t>Hierarchy</a:t>
            </a:r>
            <a:r>
              <a:rPr lang="hr-HR" sz="1800" dirty="0"/>
              <a:t>.</a:t>
            </a:r>
            <a:r>
              <a:rPr lang="hr-HR" sz="1800" dirty="0">
                <a:solidFill>
                  <a:srgbClr val="FFC000"/>
                </a:solidFill>
              </a:rPr>
              <a:t>CurrentMember</a:t>
            </a:r>
          </a:p>
          <a:p>
            <a:pPr marL="0" indent="0" defTabSz="357188">
              <a:buNone/>
            </a:pPr>
            <a:r>
              <a:rPr lang="hr-HR" sz="1800" dirty="0"/>
              <a:t>					      .</a:t>
            </a:r>
            <a:r>
              <a:rPr lang="hr-HR" sz="1800" dirty="0">
                <a:solidFill>
                  <a:srgbClr val="00B0F0"/>
                </a:solidFill>
              </a:rPr>
              <a:t>Level</a:t>
            </a:r>
            <a:r>
              <a:rPr lang="hr-HR" sz="1800" dirty="0"/>
              <a:t>.</a:t>
            </a:r>
            <a:r>
              <a:rPr lang="hr-HR" sz="1800" dirty="0">
                <a:solidFill>
                  <a:srgbClr val="00B0F0"/>
                </a:solidFill>
              </a:rPr>
              <a:t>Members</a:t>
            </a:r>
            <a:r>
              <a:rPr lang="hr-HR" sz="1800" dirty="0"/>
              <a:t>) )</a:t>
            </a:r>
          </a:p>
          <a:p>
            <a:pPr marL="0" indent="0" defTabSz="357188">
              <a:buNone/>
            </a:pPr>
            <a:r>
              <a:rPr lang="en-US" sz="1800" dirty="0">
                <a:solidFill>
                  <a:srgbClr val="00B0F0"/>
                </a:solidFill>
              </a:rPr>
              <a:t>MEMBER</a:t>
            </a:r>
            <a:r>
              <a:rPr lang="en-US" sz="1800" dirty="0"/>
              <a:t> [</a:t>
            </a:r>
            <a:r>
              <a:rPr lang="en-US" sz="1800" dirty="0">
                <a:solidFill>
                  <a:srgbClr val="FF0000"/>
                </a:solidFill>
              </a:rPr>
              <a:t>Random Hierarchy per row ordinal</a:t>
            </a:r>
            <a:r>
              <a:rPr lang="en-US" sz="1800" dirty="0"/>
              <a:t>] </a:t>
            </a:r>
            <a:r>
              <a:rPr lang="en-US" sz="1800" dirty="0">
                <a:solidFill>
                  <a:srgbClr val="00B0F0"/>
                </a:solidFill>
              </a:rPr>
              <a:t>AS</a:t>
            </a:r>
          </a:p>
          <a:p>
            <a:pPr marL="0" indent="0" defTabSz="357188">
              <a:buNone/>
            </a:pPr>
            <a:r>
              <a:rPr lang="en-US" sz="1800" dirty="0"/>
              <a:t>			Int( [Number of Hierarchies in cube] * [</a:t>
            </a:r>
            <a:r>
              <a:rPr lang="en-US" sz="1800" dirty="0">
                <a:solidFill>
                  <a:srgbClr val="FFFF00"/>
                </a:solidFill>
              </a:rPr>
              <a:t>Random number per row</a:t>
            </a:r>
            <a:r>
              <a:rPr lang="en-US" sz="1800" dirty="0"/>
              <a:t>] )</a:t>
            </a:r>
          </a:p>
          <a:p>
            <a:pPr marL="0" indent="0" defTabSz="357188">
              <a:buNone/>
            </a:pPr>
            <a:r>
              <a:rPr lang="hr-HR" sz="1800" dirty="0">
                <a:solidFill>
                  <a:srgbClr val="00B0F0"/>
                </a:solidFill>
              </a:rPr>
              <a:t>MEMBER</a:t>
            </a:r>
            <a:r>
              <a:rPr lang="hr-HR" sz="1800" dirty="0"/>
              <a:t> [Random Hierarchy per row name] </a:t>
            </a:r>
            <a:r>
              <a:rPr lang="hr-HR" sz="1800" dirty="0">
                <a:solidFill>
                  <a:srgbClr val="00B0F0"/>
                </a:solidFill>
              </a:rPr>
              <a:t>AS</a:t>
            </a:r>
          </a:p>
          <a:p>
            <a:pPr marL="0" indent="0" defTabSz="357188">
              <a:buNone/>
            </a:pPr>
            <a:r>
              <a:rPr lang="hr-HR" sz="1800" dirty="0"/>
              <a:t>			</a:t>
            </a:r>
            <a:r>
              <a:rPr lang="hr-HR" sz="1800" dirty="0">
                <a:solidFill>
                  <a:srgbClr val="00B0F0"/>
                </a:solidFill>
              </a:rPr>
              <a:t>Dimensions</a:t>
            </a:r>
            <a:r>
              <a:rPr lang="hr-HR" sz="1800" dirty="0"/>
              <a:t>( [Random Hierarchy per row ordinal] ).</a:t>
            </a:r>
            <a:r>
              <a:rPr lang="hr-HR" sz="1800" dirty="0">
                <a:solidFill>
                  <a:srgbClr val="00B0F0"/>
                </a:solidFill>
              </a:rPr>
              <a:t>Name</a:t>
            </a:r>
          </a:p>
        </p:txBody>
      </p:sp>
      <p:sp>
        <p:nvSpPr>
          <p:cNvPr id="2" name="Title 1"/>
          <p:cNvSpPr>
            <a:spLocks noGrp="1"/>
          </p:cNvSpPr>
          <p:nvPr>
            <p:ph type="title"/>
          </p:nvPr>
        </p:nvSpPr>
        <p:spPr/>
        <p:txBody>
          <a:bodyPr/>
          <a:lstStyle/>
          <a:p>
            <a:pPr algn="r"/>
            <a:r>
              <a:rPr lang="hr-HR" dirty="0"/>
              <a:t>MDX injection</a:t>
            </a:r>
            <a:br>
              <a:rPr lang="hr-HR" dirty="0"/>
            </a:br>
            <a:r>
              <a:rPr lang="hr-HR" sz="2400" dirty="0"/>
              <a:t>(per row evaluation)</a:t>
            </a:r>
            <a:endParaRPr lang="hr-HR" sz="3200"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71480"/>
            <a:ext cx="7772400" cy="5786478"/>
          </a:xfrm>
          <a:solidFill>
            <a:srgbClr val="002060">
              <a:alpha val="50196"/>
            </a:srgbClr>
          </a:solidFill>
        </p:spPr>
        <p:txBody>
          <a:bodyPr anchor="ctr">
            <a:normAutofit/>
          </a:bodyPr>
          <a:lstStyle/>
          <a:p>
            <a:pPr marL="0" indent="0" defTabSz="357188">
              <a:buNone/>
            </a:pPr>
            <a:r>
              <a:rPr lang="hr-HR" sz="1800" dirty="0">
                <a:solidFill>
                  <a:srgbClr val="FFC000"/>
                </a:solidFill>
              </a:rPr>
              <a:t>NonEmpty</a:t>
            </a:r>
            <a:r>
              <a:rPr lang="hr-HR" sz="1800" dirty="0"/>
              <a:t>( </a:t>
            </a:r>
            <a:r>
              <a:rPr lang="hr-HR" sz="1800" dirty="0">
                <a:solidFill>
                  <a:srgbClr val="00B0F0"/>
                </a:solidFill>
              </a:rPr>
              <a:t>Axis</a:t>
            </a:r>
            <a:r>
              <a:rPr lang="hr-HR" sz="1800" dirty="0"/>
              <a:t>(1), [Query measures evaluated] )</a:t>
            </a:r>
          </a:p>
          <a:p>
            <a:pPr marL="0" indent="0" defTabSz="357188">
              <a:buNone/>
            </a:pPr>
            <a:endParaRPr lang="hr-HR" sz="1800" dirty="0"/>
          </a:p>
          <a:p>
            <a:pPr marL="0" indent="0" defTabSz="357188">
              <a:buNone/>
            </a:pPr>
            <a:endParaRPr lang="hr-HR" sz="1800" dirty="0"/>
          </a:p>
          <a:p>
            <a:pPr marL="0" indent="0" defTabSz="357188">
              <a:buNone/>
            </a:pPr>
            <a:r>
              <a:rPr lang="hr-HR" sz="1800" dirty="0">
                <a:solidFill>
                  <a:srgbClr val="FFC000"/>
                </a:solidFill>
              </a:rPr>
              <a:t>NonEmpty</a:t>
            </a:r>
            <a:r>
              <a:rPr lang="hr-HR" sz="1800" dirty="0"/>
              <a:t>( </a:t>
            </a:r>
            <a:r>
              <a:rPr lang="hr-HR" sz="1800" dirty="0">
                <a:solidFill>
                  <a:srgbClr val="00B0F0"/>
                </a:solidFill>
              </a:rPr>
              <a:t>Axis</a:t>
            </a:r>
            <a:r>
              <a:rPr lang="hr-HR" sz="1800" dirty="0"/>
              <a:t>(1), [Universal calculations].[Calculation].[Value] )</a:t>
            </a:r>
            <a:endParaRPr lang="hr-HR" sz="1800" dirty="0">
              <a:solidFill>
                <a:srgbClr val="00B0F0"/>
              </a:solidFill>
            </a:endParaRPr>
          </a:p>
        </p:txBody>
      </p:sp>
      <p:sp>
        <p:nvSpPr>
          <p:cNvPr id="2" name="Title 1"/>
          <p:cNvSpPr>
            <a:spLocks noGrp="1"/>
          </p:cNvSpPr>
          <p:nvPr>
            <p:ph type="title"/>
          </p:nvPr>
        </p:nvSpPr>
        <p:spPr/>
        <p:txBody>
          <a:bodyPr/>
          <a:lstStyle/>
          <a:p>
            <a:pPr algn="r"/>
            <a:r>
              <a:rPr lang="hr-HR" dirty="0"/>
              <a:t>Preserving count of tuples</a:t>
            </a:r>
            <a:br>
              <a:rPr lang="hr-HR" dirty="0"/>
            </a:br>
            <a:r>
              <a:rPr lang="hr-HR" sz="2400" dirty="0"/>
              <a:t>(complying to NON EMPTY)</a:t>
            </a:r>
            <a:endParaRPr lang="hr-HR" sz="3200"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428604"/>
            <a:ext cx="8258204" cy="5926956"/>
          </a:xfrm>
        </p:spPr>
        <p:txBody>
          <a:bodyPr anchor="ctr">
            <a:normAutofit/>
          </a:bodyPr>
          <a:lstStyle/>
          <a:p>
            <a:pPr algn="ctr">
              <a:buNone/>
            </a:pPr>
            <a:endParaRPr lang="hr-HR" sz="6000" dirty="0"/>
          </a:p>
          <a:p>
            <a:pPr algn="ctr">
              <a:buNone/>
            </a:pPr>
            <a:endParaRPr lang="hr-HR" sz="6000" dirty="0"/>
          </a:p>
          <a:p>
            <a:pPr algn="ctr">
              <a:buNone/>
            </a:pPr>
            <a:endParaRPr lang="hr-HR" sz="6000" dirty="0"/>
          </a:p>
          <a:p>
            <a:pPr algn="ctr">
              <a:buNone/>
            </a:pPr>
            <a:r>
              <a:rPr lang="hr-HR" sz="6000" dirty="0"/>
              <a:t>Utility dimension</a:t>
            </a:r>
          </a:p>
        </p:txBody>
      </p:sp>
      <p:pic>
        <p:nvPicPr>
          <p:cNvPr id="5" name="Picture 4" descr="D:\_SQLBitsIV\SoftPro_kocka.png"/>
          <p:cNvPicPr>
            <a:picLocks noChangeAspect="1" noChangeArrowheads="1"/>
          </p:cNvPicPr>
          <p:nvPr/>
        </p:nvPicPr>
        <p:blipFill>
          <a:blip r:embed="rId3" cstate="print"/>
          <a:srcRect/>
          <a:stretch>
            <a:fillRect/>
          </a:stretch>
        </p:blipFill>
        <p:spPr bwMode="auto">
          <a:xfrm>
            <a:off x="3143240" y="1500174"/>
            <a:ext cx="2501874" cy="2564796"/>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Utility dimension</a:t>
            </a:r>
          </a:p>
        </p:txBody>
      </p:sp>
      <p:sp>
        <p:nvSpPr>
          <p:cNvPr id="3" name="Content Placeholder 2"/>
          <p:cNvSpPr>
            <a:spLocks noGrp="1"/>
          </p:cNvSpPr>
          <p:nvPr>
            <p:ph idx="1"/>
          </p:nvPr>
        </p:nvSpPr>
        <p:spPr/>
        <p:txBody>
          <a:bodyPr>
            <a:normAutofit/>
          </a:bodyPr>
          <a:lstStyle/>
          <a:p>
            <a:r>
              <a:rPr lang="hr-HR" sz="2000" dirty="0"/>
              <a:t>Implement all calculations as calculated members  in utility dimension built into cube especially for that reason</a:t>
            </a:r>
          </a:p>
          <a:p>
            <a:endParaRPr lang="hr-HR" sz="2000" dirty="0"/>
          </a:p>
          <a:p>
            <a:r>
              <a:rPr lang="hr-HR" sz="2000" dirty="0"/>
              <a:t>Implementing calculations on a dimension other than measures helps to avoid the reference to that measure itself in calculations (Measures.CurrentMember paradox)</a:t>
            </a:r>
          </a:p>
          <a:p>
            <a:endParaRPr lang="hr-HR" sz="2000" dirty="0"/>
          </a:p>
          <a:p>
            <a:endParaRPr lang="hr-H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428604"/>
            <a:ext cx="8258204" cy="5926956"/>
          </a:xfrm>
        </p:spPr>
        <p:txBody>
          <a:bodyPr anchor="ctr">
            <a:normAutofit/>
          </a:bodyPr>
          <a:lstStyle/>
          <a:p>
            <a:pPr algn="ctr">
              <a:buNone/>
            </a:pPr>
            <a:endParaRPr lang="hr-HR" sz="6000" dirty="0"/>
          </a:p>
          <a:p>
            <a:pPr algn="ctr">
              <a:buNone/>
            </a:pPr>
            <a:endParaRPr lang="hr-HR" sz="6000" dirty="0"/>
          </a:p>
          <a:p>
            <a:pPr algn="ctr">
              <a:buNone/>
            </a:pPr>
            <a:endParaRPr lang="hr-HR" sz="6000" dirty="0"/>
          </a:p>
          <a:p>
            <a:pPr algn="ctr">
              <a:buNone/>
            </a:pPr>
            <a:r>
              <a:rPr lang="hr-HR" sz="6000" dirty="0"/>
              <a:t>Cube-based calculations</a:t>
            </a:r>
          </a:p>
        </p:txBody>
      </p:sp>
      <p:pic>
        <p:nvPicPr>
          <p:cNvPr id="5" name="Picture 4" descr="D:\_SQLBitsIV\SoftPro_kocka.png"/>
          <p:cNvPicPr>
            <a:picLocks noChangeAspect="1" noChangeArrowheads="1"/>
          </p:cNvPicPr>
          <p:nvPr/>
        </p:nvPicPr>
        <p:blipFill>
          <a:blip r:embed="rId3" cstate="print"/>
          <a:srcRect/>
          <a:stretch>
            <a:fillRect/>
          </a:stretch>
        </p:blipFill>
        <p:spPr bwMode="auto">
          <a:xfrm>
            <a:off x="3143240" y="1500174"/>
            <a:ext cx="2501874" cy="2564796"/>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Cube-based calculations</a:t>
            </a:r>
          </a:p>
        </p:txBody>
      </p:sp>
      <p:sp>
        <p:nvSpPr>
          <p:cNvPr id="3" name="Content Placeholder 2"/>
          <p:cNvSpPr>
            <a:spLocks noGrp="1"/>
          </p:cNvSpPr>
          <p:nvPr>
            <p:ph idx="1"/>
          </p:nvPr>
        </p:nvSpPr>
        <p:spPr/>
        <p:txBody>
          <a:bodyPr>
            <a:normAutofit/>
          </a:bodyPr>
          <a:lstStyle/>
          <a:p>
            <a:r>
              <a:rPr lang="hr-HR" sz="2000" dirty="0"/>
              <a:t>Implement all calculations as calculated members  in measures dimension only if your current front-end handles that better</a:t>
            </a:r>
          </a:p>
          <a:p>
            <a:endParaRPr lang="hr-HR" sz="2000" dirty="0"/>
          </a:p>
          <a:p>
            <a:r>
              <a:rPr lang="hr-HR" sz="2000" dirty="0"/>
              <a:t>Or if SSRS is the primary tool for analysis/reporting</a:t>
            </a:r>
          </a:p>
          <a:p>
            <a:endParaRPr lang="hr-HR" sz="2000" dirty="0"/>
          </a:p>
          <a:p>
            <a:r>
              <a:rPr lang="hr-HR" sz="2000" dirty="0"/>
              <a:t>More complex (and hence slower) than scenario with utility dimension</a:t>
            </a:r>
          </a:p>
          <a:p>
            <a:endParaRPr lang="hr-H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428604"/>
            <a:ext cx="8258204" cy="5926956"/>
          </a:xfrm>
        </p:spPr>
        <p:txBody>
          <a:bodyPr anchor="ctr">
            <a:normAutofit/>
          </a:bodyPr>
          <a:lstStyle/>
          <a:p>
            <a:pPr algn="ctr">
              <a:buNone/>
            </a:pPr>
            <a:endParaRPr lang="hr-HR" sz="6000" dirty="0"/>
          </a:p>
          <a:p>
            <a:pPr algn="ctr">
              <a:buNone/>
            </a:pPr>
            <a:endParaRPr lang="hr-HR" sz="6000" dirty="0"/>
          </a:p>
          <a:p>
            <a:pPr algn="ctr">
              <a:buNone/>
            </a:pPr>
            <a:endParaRPr lang="hr-HR" sz="6000" dirty="0"/>
          </a:p>
          <a:p>
            <a:pPr algn="ctr">
              <a:buNone/>
            </a:pPr>
            <a:r>
              <a:rPr lang="hr-HR" sz="6000" dirty="0"/>
              <a:t>Summary</a:t>
            </a:r>
          </a:p>
        </p:txBody>
      </p:sp>
      <p:pic>
        <p:nvPicPr>
          <p:cNvPr id="5" name="Picture 4" descr="D:\_SQLBitsIV\SoftPro_kocka.png"/>
          <p:cNvPicPr>
            <a:picLocks noChangeAspect="1" noChangeArrowheads="1"/>
          </p:cNvPicPr>
          <p:nvPr/>
        </p:nvPicPr>
        <p:blipFill>
          <a:blip r:embed="rId3" cstate="print"/>
          <a:srcRect/>
          <a:stretch>
            <a:fillRect/>
          </a:stretch>
        </p:blipFill>
        <p:spPr bwMode="auto">
          <a:xfrm>
            <a:off x="3143240" y="1500174"/>
            <a:ext cx="2501874" cy="2564796"/>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sz="3200" dirty="0"/>
              <a:t>SWOT analysis for Axis expressions</a:t>
            </a:r>
          </a:p>
        </p:txBody>
      </p:sp>
      <p:sp>
        <p:nvSpPr>
          <p:cNvPr id="3" name="Content Placeholder 2"/>
          <p:cNvSpPr>
            <a:spLocks noGrp="1"/>
          </p:cNvSpPr>
          <p:nvPr>
            <p:ph sz="half" idx="1"/>
          </p:nvPr>
        </p:nvSpPr>
        <p:spPr>
          <a:xfrm>
            <a:off x="357158" y="1770501"/>
            <a:ext cx="4038600" cy="2230003"/>
          </a:xfrm>
        </p:spPr>
        <p:txBody>
          <a:bodyPr>
            <a:normAutofit fontScale="92500" lnSpcReduction="20000"/>
          </a:bodyPr>
          <a:lstStyle/>
          <a:p>
            <a:pPr algn="ctr">
              <a:buNone/>
            </a:pPr>
            <a:r>
              <a:rPr lang="hr-HR" dirty="0">
                <a:solidFill>
                  <a:srgbClr val="00B0F0"/>
                </a:solidFill>
              </a:rPr>
              <a:t>STRENGTHS</a:t>
            </a:r>
          </a:p>
          <a:p>
            <a:r>
              <a:rPr lang="hr-HR" sz="2000" dirty="0"/>
              <a:t>independent  of cube structure</a:t>
            </a:r>
          </a:p>
          <a:p>
            <a:r>
              <a:rPr lang="hr-HR" sz="2000" dirty="0"/>
              <a:t>anything-based (query, session, cube)</a:t>
            </a:r>
          </a:p>
        </p:txBody>
      </p:sp>
      <p:sp>
        <p:nvSpPr>
          <p:cNvPr id="4" name="Content Placeholder 3"/>
          <p:cNvSpPr>
            <a:spLocks noGrp="1"/>
          </p:cNvSpPr>
          <p:nvPr>
            <p:ph sz="half" idx="2"/>
          </p:nvPr>
        </p:nvSpPr>
        <p:spPr>
          <a:xfrm>
            <a:off x="4714876" y="1770501"/>
            <a:ext cx="4038600" cy="2230003"/>
          </a:xfrm>
        </p:spPr>
        <p:txBody>
          <a:bodyPr>
            <a:normAutofit fontScale="92500" lnSpcReduction="20000"/>
          </a:bodyPr>
          <a:lstStyle/>
          <a:p>
            <a:pPr algn="ctr">
              <a:buNone/>
            </a:pPr>
            <a:r>
              <a:rPr lang="hr-HR" dirty="0">
                <a:solidFill>
                  <a:srgbClr val="FFC000"/>
                </a:solidFill>
              </a:rPr>
              <a:t>WEAKNESSES</a:t>
            </a:r>
          </a:p>
          <a:p>
            <a:pPr lvl="0"/>
            <a:r>
              <a:rPr lang="hr-HR" sz="2000" dirty="0"/>
              <a:t>limited support in some front-ends</a:t>
            </a:r>
          </a:p>
          <a:p>
            <a:r>
              <a:rPr lang="hr-HR" sz="2000" dirty="0"/>
              <a:t>steep learning curve</a:t>
            </a:r>
          </a:p>
          <a:p>
            <a:r>
              <a:rPr lang="hr-HR" sz="2000" dirty="0"/>
              <a:t>slower query responses (no caching)</a:t>
            </a:r>
          </a:p>
          <a:p>
            <a:r>
              <a:rPr lang="hr-HR" sz="2000" dirty="0"/>
              <a:t>require performance fine-tuning</a:t>
            </a:r>
          </a:p>
        </p:txBody>
      </p:sp>
      <p:sp>
        <p:nvSpPr>
          <p:cNvPr id="5" name="Content Placeholder 2"/>
          <p:cNvSpPr txBox="1">
            <a:spLocks/>
          </p:cNvSpPr>
          <p:nvPr/>
        </p:nvSpPr>
        <p:spPr>
          <a:xfrm>
            <a:off x="357158" y="4270831"/>
            <a:ext cx="4038600" cy="2230003"/>
          </a:xfrm>
          <a:prstGeom prst="rect">
            <a:avLst/>
          </a:prstGeom>
        </p:spPr>
        <p:txBody>
          <a:bodyPr vert="horz">
            <a:normAutofit/>
          </a:bodyPr>
          <a:lstStyle/>
          <a:p>
            <a:pPr marL="411480" marR="0" lvl="0" indent="-342900" algn="ctr" defTabSz="914400" rtl="0" eaLnBrk="1" fontAlgn="auto" latinLnBrk="0" hangingPunct="1">
              <a:lnSpc>
                <a:spcPct val="100000"/>
              </a:lnSpc>
              <a:spcBef>
                <a:spcPts val="700"/>
              </a:spcBef>
              <a:spcAft>
                <a:spcPts val="0"/>
              </a:spcAft>
              <a:buClr>
                <a:schemeClr val="tx2"/>
              </a:buClr>
              <a:buSzPct val="95000"/>
              <a:buFont typeface="Wingdings"/>
              <a:buNone/>
              <a:tabLst/>
              <a:defRPr/>
            </a:pPr>
            <a:r>
              <a:rPr lang="hr-HR" sz="2800" dirty="0">
                <a:solidFill>
                  <a:srgbClr val="00B050"/>
                </a:solidFill>
              </a:rPr>
              <a:t>OPPORTUNITIES</a:t>
            </a:r>
          </a:p>
          <a:p>
            <a:pPr marL="411480" marR="0" lvl="0" indent="-342900" defTabSz="914400" rtl="0" eaLnBrk="1" fontAlgn="auto" latinLnBrk="0" hangingPunct="1">
              <a:lnSpc>
                <a:spcPct val="100000"/>
              </a:lnSpc>
              <a:spcBef>
                <a:spcPts val="700"/>
              </a:spcBef>
              <a:spcAft>
                <a:spcPts val="0"/>
              </a:spcAft>
              <a:buClr>
                <a:schemeClr val="tx2"/>
              </a:buClr>
              <a:buSzPct val="95000"/>
              <a:buFont typeface="Arial" pitchFamily="34" charset="0"/>
              <a:buChar char="•"/>
              <a:tabLst/>
              <a:defRPr/>
            </a:pPr>
            <a:r>
              <a:rPr kumimoji="0" lang="hr-HR" sz="2000" b="0" i="0" u="none" strike="noStrike" kern="1200" cap="none" spc="0" normalizeH="0" baseline="0" noProof="0" dirty="0">
                <a:ln>
                  <a:noFill/>
                </a:ln>
                <a:solidFill>
                  <a:schemeClr val="tx1"/>
                </a:solidFill>
                <a:effectLst/>
                <a:uLnTx/>
                <a:uFillTx/>
                <a:latin typeface="+mn-lt"/>
                <a:ea typeface="+mn-ea"/>
                <a:cs typeface="+mn-cs"/>
              </a:rPr>
              <a:t>combination</a:t>
            </a:r>
            <a:r>
              <a:rPr kumimoji="0" lang="hr-HR" sz="2000" b="0" i="0" u="none" strike="noStrike" kern="1200" cap="none" spc="0" normalizeH="0" noProof="0" dirty="0">
                <a:ln>
                  <a:noFill/>
                </a:ln>
                <a:solidFill>
                  <a:schemeClr val="tx1"/>
                </a:solidFill>
                <a:effectLst/>
                <a:uLnTx/>
                <a:uFillTx/>
                <a:latin typeface="+mn-lt"/>
                <a:ea typeface="+mn-ea"/>
                <a:cs typeface="+mn-cs"/>
              </a:rPr>
              <a:t>  with utility dimensions and dynamic sets (cube-based)</a:t>
            </a:r>
          </a:p>
          <a:p>
            <a:pPr marL="411480" marR="0" lvl="0" indent="-342900" defTabSz="914400" rtl="0" eaLnBrk="1" fontAlgn="auto" latinLnBrk="0" hangingPunct="1">
              <a:lnSpc>
                <a:spcPct val="100000"/>
              </a:lnSpc>
              <a:spcBef>
                <a:spcPts val="700"/>
              </a:spcBef>
              <a:spcAft>
                <a:spcPts val="0"/>
              </a:spcAft>
              <a:buClr>
                <a:schemeClr val="tx2"/>
              </a:buClr>
              <a:buSzPct val="95000"/>
              <a:buFont typeface="Arial" pitchFamily="34" charset="0"/>
              <a:buChar char="•"/>
              <a:tabLst/>
              <a:defRPr/>
            </a:pPr>
            <a:r>
              <a:rPr lang="hr-HR" sz="2000" dirty="0"/>
              <a:t>MDX enhancements for front-ends (session- or query-based)</a:t>
            </a:r>
            <a:endParaRPr kumimoji="0" lang="hr-HR" sz="2000" b="0" i="0" u="none" strike="noStrike" kern="1200" cap="none" spc="0" normalizeH="0" noProof="0" dirty="0">
              <a:ln>
                <a:noFill/>
              </a:ln>
              <a:solidFill>
                <a:schemeClr val="tx1"/>
              </a:solidFill>
              <a:effectLst/>
              <a:uLnTx/>
              <a:uFillTx/>
              <a:latin typeface="+mn-lt"/>
              <a:ea typeface="+mn-ea"/>
              <a:cs typeface="+mn-cs"/>
            </a:endParaRPr>
          </a:p>
        </p:txBody>
      </p:sp>
      <p:sp>
        <p:nvSpPr>
          <p:cNvPr id="6" name="Content Placeholder 3"/>
          <p:cNvSpPr txBox="1">
            <a:spLocks/>
          </p:cNvSpPr>
          <p:nvPr/>
        </p:nvSpPr>
        <p:spPr>
          <a:xfrm>
            <a:off x="4714876" y="4270831"/>
            <a:ext cx="4038600" cy="2230003"/>
          </a:xfrm>
          <a:prstGeom prst="rect">
            <a:avLst/>
          </a:prstGeom>
        </p:spPr>
        <p:txBody>
          <a:bodyPr vert="horz">
            <a:normAutofit/>
          </a:bodyPr>
          <a:lstStyle/>
          <a:p>
            <a:pPr marL="411480" marR="0" lvl="0" indent="-342900" algn="ctr"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hr-HR" sz="2800" b="0" i="0" u="none" strike="noStrike" kern="1200" cap="none" spc="0" normalizeH="0" baseline="0" noProof="0" dirty="0">
                <a:ln>
                  <a:noFill/>
                </a:ln>
                <a:solidFill>
                  <a:srgbClr val="C00000"/>
                </a:solidFill>
                <a:effectLst/>
                <a:uLnTx/>
                <a:uFillTx/>
                <a:latin typeface="+mn-lt"/>
                <a:ea typeface="+mn-ea"/>
                <a:cs typeface="+mn-cs"/>
              </a:rPr>
              <a:t>THREATS</a:t>
            </a:r>
            <a:endParaRPr kumimoji="0" lang="hr-HR" sz="2400" b="0" i="0" u="none" strike="noStrike" kern="1200" cap="none" spc="0" normalizeH="0" baseline="0" noProof="0" dirty="0">
              <a:ln>
                <a:noFill/>
              </a:ln>
              <a:solidFill>
                <a:srgbClr val="C00000"/>
              </a:solidFill>
              <a:effectLst/>
              <a:uLnTx/>
              <a:uFillTx/>
              <a:latin typeface="+mn-lt"/>
              <a:ea typeface="+mn-ea"/>
              <a:cs typeface="+mn-cs"/>
            </a:endParaRPr>
          </a:p>
          <a:p>
            <a:pPr marL="411480" marR="0" lvl="0" indent="-342900" defTabSz="914400" rtl="0" eaLnBrk="1" fontAlgn="auto" latinLnBrk="0" hangingPunct="1">
              <a:lnSpc>
                <a:spcPct val="100000"/>
              </a:lnSpc>
              <a:spcBef>
                <a:spcPts val="700"/>
              </a:spcBef>
              <a:spcAft>
                <a:spcPts val="0"/>
              </a:spcAft>
              <a:buClr>
                <a:schemeClr val="tx2"/>
              </a:buClr>
              <a:buSzPct val="95000"/>
              <a:buFont typeface="Arial" pitchFamily="34" charset="0"/>
              <a:buChar char="•"/>
              <a:tabLst/>
              <a:defRPr/>
            </a:pPr>
            <a:r>
              <a:rPr lang="hr-HR" sz="2000" dirty="0"/>
              <a:t>s</a:t>
            </a:r>
            <a:r>
              <a:rPr kumimoji="0" lang="hr-HR" sz="2000" b="0" i="0" u="none" strike="noStrike" kern="1200" cap="none" spc="0" normalizeH="0" baseline="0" noProof="0" dirty="0">
                <a:ln>
                  <a:noFill/>
                </a:ln>
                <a:solidFill>
                  <a:schemeClr val="tx1"/>
                </a:solidFill>
                <a:effectLst/>
                <a:uLnTx/>
                <a:uFillTx/>
                <a:latin typeface="+mn-lt"/>
                <a:ea typeface="+mn-ea"/>
                <a:cs typeface="+mn-cs"/>
              </a:rPr>
              <a:t>ome front-ends switch </a:t>
            </a:r>
            <a:r>
              <a:rPr kumimoji="0" lang="hr-HR" sz="2000" b="0" i="0" u="none" strike="noStrike" kern="1200" cap="none" spc="0" normalizeH="0" noProof="0" dirty="0">
                <a:ln>
                  <a:noFill/>
                </a:ln>
                <a:solidFill>
                  <a:schemeClr val="tx1"/>
                </a:solidFill>
                <a:effectLst/>
                <a:uLnTx/>
                <a:uFillTx/>
                <a:latin typeface="+mn-lt"/>
                <a:ea typeface="+mn-ea"/>
                <a:cs typeface="+mn-cs"/>
              </a:rPr>
              <a:t>objects on axes at will</a:t>
            </a:r>
          </a:p>
          <a:p>
            <a:pPr marL="411480" marR="0" lvl="0" indent="-342900" defTabSz="914400" rtl="0" eaLnBrk="1" fontAlgn="auto" latinLnBrk="0" hangingPunct="1">
              <a:lnSpc>
                <a:spcPct val="100000"/>
              </a:lnSpc>
              <a:spcBef>
                <a:spcPts val="700"/>
              </a:spcBef>
              <a:spcAft>
                <a:spcPts val="0"/>
              </a:spcAft>
              <a:buClr>
                <a:schemeClr val="tx2"/>
              </a:buClr>
              <a:buSzPct val="95000"/>
              <a:buFont typeface="Arial" pitchFamily="34" charset="0"/>
              <a:buChar char="•"/>
              <a:tabLst/>
              <a:defRPr/>
            </a:pPr>
            <a:r>
              <a:rPr lang="hr-HR" sz="2000" baseline="0" dirty="0"/>
              <a:t>extremely</a:t>
            </a:r>
            <a:r>
              <a:rPr lang="hr-HR" sz="2000" dirty="0"/>
              <a:t> complex matter (possibility of hidden false results)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SoftPro Tetral</a:t>
            </a:r>
          </a:p>
        </p:txBody>
      </p:sp>
      <p:sp>
        <p:nvSpPr>
          <p:cNvPr id="3" name="Content Placeholder 2"/>
          <p:cNvSpPr>
            <a:spLocks noGrp="1"/>
          </p:cNvSpPr>
          <p:nvPr>
            <p:ph idx="1"/>
          </p:nvPr>
        </p:nvSpPr>
        <p:spPr/>
        <p:txBody>
          <a:bodyPr>
            <a:normAutofit/>
          </a:bodyPr>
          <a:lstStyle/>
          <a:p>
            <a:pPr lvl="2">
              <a:lnSpc>
                <a:spcPct val="80000"/>
              </a:lnSpc>
              <a:buNone/>
            </a:pPr>
            <a:endParaRPr lang="hr-HR" sz="1600" noProof="1"/>
          </a:p>
          <a:p>
            <a:pPr marL="742950" lvl="1">
              <a:lnSpc>
                <a:spcPct val="55000"/>
              </a:lnSpc>
              <a:buClr>
                <a:schemeClr val="tx1"/>
              </a:buClr>
              <a:buSzPct val="50000"/>
              <a:buFont typeface="Wingdings" pitchFamily="2" charset="2"/>
              <a:buChar char="n"/>
            </a:pPr>
            <a:r>
              <a:rPr lang="hr-HR" sz="1600" noProof="1">
                <a:solidFill>
                  <a:schemeClr val="tx2"/>
                </a:solidFill>
              </a:rPr>
              <a:t>Microsoft Certified Solution Provider since 1998.</a:t>
            </a:r>
          </a:p>
          <a:p>
            <a:pPr marL="742950" lvl="1">
              <a:lnSpc>
                <a:spcPct val="55000"/>
              </a:lnSpc>
              <a:buClr>
                <a:schemeClr val="tx1"/>
              </a:buClr>
              <a:buSzPct val="50000"/>
              <a:buNone/>
            </a:pPr>
            <a:endParaRPr lang="hr-HR" sz="1050" noProof="1">
              <a:solidFill>
                <a:srgbClr val="808080"/>
              </a:solidFill>
            </a:endParaRPr>
          </a:p>
          <a:p>
            <a:pPr marL="742950" lvl="1">
              <a:lnSpc>
                <a:spcPct val="55000"/>
              </a:lnSpc>
              <a:buClr>
                <a:schemeClr val="tx1"/>
              </a:buClr>
              <a:buSzPct val="50000"/>
              <a:buFont typeface="Wingdings" pitchFamily="2" charset="2"/>
              <a:buChar char="n"/>
            </a:pPr>
            <a:r>
              <a:rPr lang="hr-HR" sz="1600" noProof="1">
                <a:solidFill>
                  <a:schemeClr val="accent4"/>
                </a:solidFill>
              </a:rPr>
              <a:t>Platinum Member of Data Warehousing Alliance od 2000.</a:t>
            </a:r>
          </a:p>
          <a:p>
            <a:pPr marL="742950" lvl="1">
              <a:lnSpc>
                <a:spcPct val="55000"/>
              </a:lnSpc>
              <a:buClr>
                <a:schemeClr val="tx1"/>
              </a:buClr>
              <a:buSzPct val="50000"/>
              <a:buNone/>
            </a:pPr>
            <a:endParaRPr lang="hr-HR" sz="1050" noProof="1">
              <a:solidFill>
                <a:schemeClr val="accent1"/>
              </a:solidFill>
            </a:endParaRPr>
          </a:p>
          <a:p>
            <a:pPr marL="742950" lvl="1">
              <a:lnSpc>
                <a:spcPct val="55000"/>
              </a:lnSpc>
              <a:buClr>
                <a:schemeClr val="tx1"/>
              </a:buClr>
              <a:buSzPct val="50000"/>
              <a:buNone/>
            </a:pPr>
            <a:endParaRPr lang="hr-HR" sz="1050" noProof="1"/>
          </a:p>
          <a:p>
            <a:pPr marL="742950" lvl="1">
              <a:lnSpc>
                <a:spcPct val="55000"/>
              </a:lnSpc>
              <a:buClr>
                <a:schemeClr val="tx1"/>
              </a:buClr>
              <a:buSzPct val="50000"/>
              <a:buFont typeface="Wingdings" pitchFamily="2" charset="2"/>
              <a:buChar char="n"/>
            </a:pPr>
            <a:r>
              <a:rPr lang="hr-HR" sz="1600" noProof="1">
                <a:solidFill>
                  <a:schemeClr val="accent1"/>
                </a:solidFill>
              </a:rPr>
              <a:t>FUSION 2001. Finalist – Packaged Application of the Year</a:t>
            </a:r>
          </a:p>
          <a:p>
            <a:pPr marL="742950" lvl="1">
              <a:lnSpc>
                <a:spcPct val="55000"/>
              </a:lnSpc>
              <a:buClr>
                <a:schemeClr val="tx1"/>
              </a:buClr>
              <a:buSzPct val="50000"/>
              <a:buNone/>
            </a:pPr>
            <a:endParaRPr lang="hr-HR" sz="600" noProof="1">
              <a:solidFill>
                <a:schemeClr val="accent1"/>
              </a:solidFill>
            </a:endParaRPr>
          </a:p>
          <a:p>
            <a:pPr marL="742950" lvl="1">
              <a:lnSpc>
                <a:spcPct val="55000"/>
              </a:lnSpc>
              <a:buClr>
                <a:schemeClr val="tx1"/>
              </a:buClr>
              <a:buSzPct val="50000"/>
              <a:buFont typeface="Wingdings" pitchFamily="2" charset="2"/>
              <a:buChar char="n"/>
            </a:pPr>
            <a:r>
              <a:rPr lang="hr-HR" sz="1600" noProof="1">
                <a:solidFill>
                  <a:schemeClr val="accent1"/>
                </a:solidFill>
              </a:rPr>
              <a:t>FUSION 2002. Finalist – Packaged Application of the Year</a:t>
            </a:r>
          </a:p>
          <a:p>
            <a:pPr marL="742950" lvl="1">
              <a:lnSpc>
                <a:spcPct val="55000"/>
              </a:lnSpc>
              <a:buClr>
                <a:schemeClr val="tx1"/>
              </a:buClr>
              <a:buSzPct val="50000"/>
              <a:buNone/>
            </a:pPr>
            <a:endParaRPr lang="hr-HR" sz="600" noProof="1">
              <a:solidFill>
                <a:schemeClr val="accent1"/>
              </a:solidFill>
            </a:endParaRPr>
          </a:p>
          <a:p>
            <a:pPr marL="742950" lvl="1">
              <a:lnSpc>
                <a:spcPct val="55000"/>
              </a:lnSpc>
              <a:buClr>
                <a:schemeClr val="tx1"/>
              </a:buClr>
              <a:buSzPct val="50000"/>
              <a:buFont typeface="Wingdings" pitchFamily="2" charset="2"/>
              <a:buChar char="n"/>
            </a:pPr>
            <a:r>
              <a:rPr lang="hr-HR" sz="1600" noProof="1">
                <a:solidFill>
                  <a:schemeClr val="accent1"/>
                </a:solidFill>
              </a:rPr>
              <a:t>FUSION 2002. Finalist – BI Solution of the Year</a:t>
            </a:r>
          </a:p>
          <a:p>
            <a:pPr marL="742950" lvl="1">
              <a:lnSpc>
                <a:spcPct val="55000"/>
              </a:lnSpc>
              <a:buClr>
                <a:schemeClr val="tx1"/>
              </a:buClr>
              <a:buSzPct val="50000"/>
              <a:buNone/>
            </a:pPr>
            <a:r>
              <a:rPr lang="hr-HR" sz="1600" noProof="1"/>
              <a:t>				        </a:t>
            </a:r>
            <a:endParaRPr lang="hr-HR" sz="1050" noProof="1"/>
          </a:p>
          <a:p>
            <a:pPr marL="742950" lvl="1">
              <a:lnSpc>
                <a:spcPct val="55000"/>
              </a:lnSpc>
              <a:buClr>
                <a:schemeClr val="tx1"/>
              </a:buClr>
              <a:buSzPct val="50000"/>
              <a:buFont typeface="Wingdings" pitchFamily="2" charset="2"/>
              <a:buChar char="n"/>
            </a:pPr>
            <a:r>
              <a:rPr lang="hr-HR" sz="1600" noProof="1">
                <a:solidFill>
                  <a:schemeClr val="accent2"/>
                </a:solidFill>
              </a:rPr>
              <a:t>Veritest Certificate 2003.</a:t>
            </a:r>
          </a:p>
          <a:p>
            <a:pPr marL="742950" lvl="1">
              <a:lnSpc>
                <a:spcPct val="55000"/>
              </a:lnSpc>
              <a:buClr>
                <a:schemeClr val="tx1"/>
              </a:buClr>
              <a:buSzPct val="50000"/>
              <a:buNone/>
            </a:pPr>
            <a:endParaRPr lang="hr-HR" sz="1050" noProof="1">
              <a:solidFill>
                <a:schemeClr val="accent1"/>
              </a:solidFill>
            </a:endParaRPr>
          </a:p>
          <a:p>
            <a:pPr marL="742950" lvl="1">
              <a:lnSpc>
                <a:spcPct val="55000"/>
              </a:lnSpc>
              <a:buClr>
                <a:schemeClr val="tx1"/>
              </a:buClr>
              <a:buSzPct val="50000"/>
              <a:buNone/>
            </a:pPr>
            <a:endParaRPr lang="hr-HR" sz="1050" noProof="1"/>
          </a:p>
          <a:p>
            <a:pPr marL="742950" lvl="1">
              <a:lnSpc>
                <a:spcPct val="55000"/>
              </a:lnSpc>
              <a:buClr>
                <a:schemeClr val="tx1"/>
              </a:buClr>
              <a:buSzPct val="50000"/>
              <a:buFont typeface="Wingdings" pitchFamily="2" charset="2"/>
              <a:buChar char="n"/>
            </a:pPr>
            <a:r>
              <a:rPr lang="hr-HR" sz="1600" noProof="1">
                <a:solidFill>
                  <a:schemeClr val="accent4"/>
                </a:solidFill>
              </a:rPr>
              <a:t>Certified Member of Data Warehousing Alliance od 2003.</a:t>
            </a:r>
          </a:p>
          <a:p>
            <a:pPr marL="742950" lvl="1">
              <a:lnSpc>
                <a:spcPct val="55000"/>
              </a:lnSpc>
              <a:buClr>
                <a:schemeClr val="tx1"/>
              </a:buClr>
              <a:buSzPct val="50000"/>
              <a:buNone/>
            </a:pPr>
            <a:endParaRPr lang="hr-HR" sz="1050" noProof="1"/>
          </a:p>
          <a:p>
            <a:pPr marL="742950" lvl="1">
              <a:lnSpc>
                <a:spcPct val="55000"/>
              </a:lnSpc>
              <a:buClr>
                <a:schemeClr val="tx1"/>
              </a:buClr>
              <a:buSzPct val="50000"/>
              <a:buNone/>
            </a:pPr>
            <a:endParaRPr lang="hr-HR" sz="1050" noProof="1"/>
          </a:p>
          <a:p>
            <a:pPr marL="742950" lvl="1">
              <a:lnSpc>
                <a:spcPct val="55000"/>
              </a:lnSpc>
              <a:buClr>
                <a:schemeClr val="tx1"/>
              </a:buClr>
              <a:buSzPct val="50000"/>
              <a:buFont typeface="Wingdings" pitchFamily="2" charset="2"/>
              <a:buChar char="n"/>
            </a:pPr>
            <a:r>
              <a:rPr lang="hr-HR" sz="1600" noProof="1">
                <a:solidFill>
                  <a:srgbClr val="FFC000"/>
                </a:solidFill>
              </a:rPr>
              <a:t>Microsoft Gold Certified Partner since 2004.</a:t>
            </a:r>
          </a:p>
          <a:p>
            <a:pPr marL="742950" lvl="1">
              <a:lnSpc>
                <a:spcPct val="55000"/>
              </a:lnSpc>
              <a:buClr>
                <a:schemeClr val="tx1"/>
              </a:buClr>
              <a:buSzPct val="50000"/>
              <a:buFont typeface="Wingdings" pitchFamily="2" charset="2"/>
              <a:buChar char="n"/>
            </a:pPr>
            <a:endParaRPr lang="hr-HR" sz="1600" noProof="1">
              <a:solidFill>
                <a:srgbClr val="FFC000"/>
              </a:solidFill>
            </a:endParaRPr>
          </a:p>
          <a:p>
            <a:pPr marL="742950" lvl="1">
              <a:lnSpc>
                <a:spcPct val="55000"/>
              </a:lnSpc>
              <a:buClr>
                <a:schemeClr val="tx1"/>
              </a:buClr>
              <a:buSzPct val="50000"/>
              <a:buFont typeface="Wingdings" pitchFamily="2" charset="2"/>
              <a:buChar char="n"/>
            </a:pPr>
            <a:r>
              <a:rPr lang="en-US" sz="1600" noProof="1"/>
              <a:t>European IT Excellence Awards </a:t>
            </a:r>
            <a:r>
              <a:rPr lang="hr-HR" sz="1600" noProof="1"/>
              <a:t>2008. </a:t>
            </a:r>
            <a:r>
              <a:rPr lang="en-US" sz="1600" noProof="1"/>
              <a:t>Finalist </a:t>
            </a:r>
            <a:r>
              <a:rPr lang="hr-HR" sz="1600" noProof="1"/>
              <a:t>– </a:t>
            </a:r>
            <a:r>
              <a:rPr lang="en-US" sz="1600" noProof="1"/>
              <a:t>Solution Provider </a:t>
            </a:r>
          </a:p>
          <a:p>
            <a:pPr marL="742950" lvl="1">
              <a:lnSpc>
                <a:spcPct val="55000"/>
              </a:lnSpc>
              <a:buClr>
                <a:schemeClr val="tx1"/>
              </a:buClr>
              <a:buSzPct val="50000"/>
              <a:buFont typeface="Wingdings" pitchFamily="2" charset="2"/>
              <a:buChar char="n"/>
            </a:pPr>
            <a:r>
              <a:rPr lang="en-US" sz="1600" noProof="1"/>
              <a:t>European IT Excellence Awards </a:t>
            </a:r>
            <a:r>
              <a:rPr lang="hr-HR" sz="1600" noProof="1"/>
              <a:t>2008. </a:t>
            </a:r>
            <a:r>
              <a:rPr lang="en-US" sz="1600" noProof="1"/>
              <a:t>Finalist </a:t>
            </a:r>
            <a:r>
              <a:rPr lang="hr-HR" sz="1600" noProof="1"/>
              <a:t>– </a:t>
            </a:r>
            <a:r>
              <a:rPr lang="en-US" sz="1600" noProof="1"/>
              <a:t>ISV </a:t>
            </a:r>
            <a:r>
              <a:rPr lang="hr-HR" sz="1600" noProof="1"/>
              <a:t>(BI Ca</a:t>
            </a:r>
            <a:r>
              <a:rPr lang="en-US" sz="1600" noProof="1"/>
              <a:t>tegory</a:t>
            </a:r>
            <a:r>
              <a:rPr lang="hr-HR" sz="1600" noProof="1"/>
              <a:t>)</a:t>
            </a:r>
          </a:p>
        </p:txBody>
      </p:sp>
      <p:sp>
        <p:nvSpPr>
          <p:cNvPr id="6" name="Rectangle 3"/>
          <p:cNvSpPr>
            <a:spLocks noChangeArrowheads="1"/>
          </p:cNvSpPr>
          <p:nvPr/>
        </p:nvSpPr>
        <p:spPr bwMode="auto">
          <a:xfrm>
            <a:off x="1" y="5960730"/>
            <a:ext cx="9144000" cy="765176"/>
          </a:xfrm>
          <a:prstGeom prst="rect">
            <a:avLst/>
          </a:prstGeom>
          <a:solidFill>
            <a:schemeClr val="tx1"/>
          </a:solidFill>
          <a:ln w="9525">
            <a:solidFill>
              <a:schemeClr val="tx1"/>
            </a:solidFill>
            <a:miter lim="800000"/>
            <a:headEnd/>
            <a:tailEnd/>
          </a:ln>
        </p:spPr>
        <p:txBody>
          <a:bodyPr wrap="none" anchor="ctr"/>
          <a:lstStyle/>
          <a:p>
            <a:endParaRPr lang="sr-Latn-CS"/>
          </a:p>
        </p:txBody>
      </p:sp>
      <p:graphicFrame>
        <p:nvGraphicFramePr>
          <p:cNvPr id="7" name="Object 4"/>
          <p:cNvGraphicFramePr>
            <a:graphicFrameLocks noChangeAspect="1"/>
          </p:cNvGraphicFramePr>
          <p:nvPr/>
        </p:nvGraphicFramePr>
        <p:xfrm>
          <a:off x="5107239" y="6063414"/>
          <a:ext cx="719138" cy="560388"/>
        </p:xfrm>
        <a:graphic>
          <a:graphicData uri="http://schemas.openxmlformats.org/presentationml/2006/ole">
            <mc:AlternateContent xmlns:mc="http://schemas.openxmlformats.org/markup-compatibility/2006">
              <mc:Choice xmlns:v="urn:schemas-microsoft-com:vml" Requires="v">
                <p:oleObj spid="_x0000_s3075" name="Photo Editor Photo" r:id="rId4" imgW="2381582" imgH="1857143" progId="">
                  <p:embed/>
                </p:oleObj>
              </mc:Choice>
              <mc:Fallback>
                <p:oleObj name="Photo Editor Photo" r:id="rId4" imgW="2381582" imgH="18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7239" y="6063414"/>
                        <a:ext cx="719138" cy="5603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8" name="Picture 5" descr="rgb_award_finalist"/>
          <p:cNvPicPr>
            <a:picLocks noChangeAspect="1" noChangeArrowheads="1"/>
          </p:cNvPicPr>
          <p:nvPr/>
        </p:nvPicPr>
        <p:blipFill>
          <a:blip r:embed="rId6"/>
          <a:srcRect/>
          <a:stretch>
            <a:fillRect/>
          </a:stretch>
        </p:blipFill>
        <p:spPr bwMode="auto">
          <a:xfrm>
            <a:off x="5852753" y="6143644"/>
            <a:ext cx="576263" cy="404813"/>
          </a:xfrm>
          <a:prstGeom prst="rect">
            <a:avLst/>
          </a:prstGeom>
          <a:noFill/>
          <a:ln w="9525">
            <a:noFill/>
            <a:miter lim="800000"/>
            <a:headEnd/>
            <a:tailEnd/>
          </a:ln>
        </p:spPr>
      </p:pic>
      <p:pic>
        <p:nvPicPr>
          <p:cNvPr id="9" name="Picture 6" descr="rgb_award_finalist"/>
          <p:cNvPicPr>
            <a:picLocks noChangeAspect="1" noChangeArrowheads="1"/>
          </p:cNvPicPr>
          <p:nvPr/>
        </p:nvPicPr>
        <p:blipFill>
          <a:blip r:embed="rId6"/>
          <a:srcRect/>
          <a:stretch>
            <a:fillRect/>
          </a:stretch>
        </p:blipFill>
        <p:spPr bwMode="auto">
          <a:xfrm>
            <a:off x="6513279" y="6143644"/>
            <a:ext cx="576263" cy="403226"/>
          </a:xfrm>
          <a:prstGeom prst="rect">
            <a:avLst/>
          </a:prstGeom>
          <a:noFill/>
          <a:ln w="9525">
            <a:noFill/>
            <a:miter lim="800000"/>
            <a:headEnd/>
            <a:tailEnd/>
          </a:ln>
        </p:spPr>
      </p:pic>
      <p:pic>
        <p:nvPicPr>
          <p:cNvPr id="10" name="Picture 7" descr="DWA Platinum Member Logo Extended"/>
          <p:cNvPicPr>
            <a:picLocks noChangeAspect="1" noChangeArrowheads="1"/>
          </p:cNvPicPr>
          <p:nvPr/>
        </p:nvPicPr>
        <p:blipFill>
          <a:blip r:embed="rId7"/>
          <a:stretch>
            <a:fillRect/>
          </a:stretch>
        </p:blipFill>
        <p:spPr bwMode="auto">
          <a:xfrm>
            <a:off x="3714744" y="6009559"/>
            <a:ext cx="684404" cy="432000"/>
          </a:xfrm>
          <a:prstGeom prst="rect">
            <a:avLst/>
          </a:prstGeom>
          <a:noFill/>
          <a:ln>
            <a:noFill/>
          </a:ln>
        </p:spPr>
      </p:pic>
      <p:pic>
        <p:nvPicPr>
          <p:cNvPr id="11" name="Picture 8" descr="DWA Certified Member Logo Extended"/>
          <p:cNvPicPr>
            <a:picLocks noChangeAspect="1" noChangeArrowheads="1"/>
          </p:cNvPicPr>
          <p:nvPr/>
        </p:nvPicPr>
        <p:blipFill>
          <a:blip r:embed="rId8"/>
          <a:srcRect/>
          <a:stretch>
            <a:fillRect/>
          </a:stretch>
        </p:blipFill>
        <p:spPr bwMode="auto">
          <a:xfrm>
            <a:off x="4441577" y="6009560"/>
            <a:ext cx="636778" cy="432000"/>
          </a:xfrm>
          <a:prstGeom prst="rect">
            <a:avLst/>
          </a:prstGeom>
          <a:noFill/>
          <a:ln w="9525">
            <a:noFill/>
            <a:miter lim="800000"/>
            <a:headEnd/>
            <a:tailEnd/>
          </a:ln>
        </p:spPr>
      </p:pic>
      <p:pic>
        <p:nvPicPr>
          <p:cNvPr id="12" name="Picture 10" descr="Cert_GoldPrt_gold"/>
          <p:cNvPicPr>
            <a:picLocks noChangeAspect="1" noChangeArrowheads="1"/>
          </p:cNvPicPr>
          <p:nvPr/>
        </p:nvPicPr>
        <p:blipFill>
          <a:blip r:embed="rId9" cstate="print"/>
          <a:srcRect/>
          <a:stretch>
            <a:fillRect/>
          </a:stretch>
        </p:blipFill>
        <p:spPr bwMode="auto">
          <a:xfrm>
            <a:off x="8129619" y="6143644"/>
            <a:ext cx="942975" cy="424339"/>
          </a:xfrm>
          <a:prstGeom prst="rect">
            <a:avLst/>
          </a:prstGeom>
          <a:noFill/>
          <a:ln w="9525">
            <a:noFill/>
            <a:miter lim="800000"/>
            <a:headEnd/>
            <a:tailEnd/>
          </a:ln>
        </p:spPr>
      </p:pic>
      <p:pic>
        <p:nvPicPr>
          <p:cNvPr id="13" name="Picture 11" descr="SPTLogoWhite"/>
          <p:cNvPicPr>
            <a:picLocks noChangeAspect="1" noChangeArrowheads="1"/>
          </p:cNvPicPr>
          <p:nvPr/>
        </p:nvPicPr>
        <p:blipFill>
          <a:blip r:embed="rId10"/>
          <a:srcRect/>
          <a:stretch>
            <a:fillRect/>
          </a:stretch>
        </p:blipFill>
        <p:spPr bwMode="auto">
          <a:xfrm>
            <a:off x="374742" y="5960730"/>
            <a:ext cx="2933700" cy="762001"/>
          </a:xfrm>
          <a:prstGeom prst="rect">
            <a:avLst/>
          </a:prstGeom>
          <a:noFill/>
          <a:ln w="9525">
            <a:noFill/>
            <a:miter lim="800000"/>
            <a:headEnd/>
            <a:tailEnd/>
          </a:ln>
        </p:spPr>
      </p:pic>
      <p:pic>
        <p:nvPicPr>
          <p:cNvPr id="18" name="Picture 17" descr="Excellence%20Finalist.jpg"/>
          <p:cNvPicPr>
            <a:picLocks noChangeAspect="1"/>
          </p:cNvPicPr>
          <p:nvPr/>
        </p:nvPicPr>
        <p:blipFill>
          <a:blip r:embed="rId11" cstate="print"/>
          <a:stretch>
            <a:fillRect/>
          </a:stretch>
        </p:blipFill>
        <p:spPr>
          <a:xfrm>
            <a:off x="7189382" y="6063414"/>
            <a:ext cx="421843" cy="562051"/>
          </a:xfrm>
          <a:prstGeom prst="rect">
            <a:avLst/>
          </a:prstGeom>
        </p:spPr>
      </p:pic>
      <p:pic>
        <p:nvPicPr>
          <p:cNvPr id="19" name="Picture 18" descr="Veritest.jpg"/>
          <p:cNvPicPr>
            <a:picLocks noChangeAspect="1"/>
          </p:cNvPicPr>
          <p:nvPr/>
        </p:nvPicPr>
        <p:blipFill>
          <a:blip r:embed="rId12"/>
          <a:srcRect r="4088" b="16970"/>
          <a:stretch>
            <a:fillRect/>
          </a:stretch>
        </p:blipFill>
        <p:spPr>
          <a:xfrm>
            <a:off x="4026474" y="6463710"/>
            <a:ext cx="772293" cy="1800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Alternative</a:t>
            </a:r>
          </a:p>
        </p:txBody>
      </p:sp>
      <p:sp>
        <p:nvSpPr>
          <p:cNvPr id="3" name="Content Placeholder 2"/>
          <p:cNvSpPr>
            <a:spLocks noGrp="1"/>
          </p:cNvSpPr>
          <p:nvPr>
            <p:ph idx="1"/>
          </p:nvPr>
        </p:nvSpPr>
        <p:spPr/>
        <p:txBody>
          <a:bodyPr/>
          <a:lstStyle/>
          <a:p>
            <a:pPr>
              <a:buFontTx/>
              <a:buChar char="-"/>
            </a:pPr>
            <a:r>
              <a:rPr lang="hr-HR" dirty="0"/>
              <a:t>front-end (grid) features</a:t>
            </a:r>
          </a:p>
          <a:p>
            <a:pPr>
              <a:buFontTx/>
              <a:buChar char="-"/>
            </a:pPr>
            <a:r>
              <a:rPr lang="hr-HR" dirty="0"/>
              <a:t>stored procedures</a:t>
            </a:r>
          </a:p>
          <a:p>
            <a:pPr>
              <a:buFontTx/>
              <a:buChar char="-"/>
            </a:pPr>
            <a:endParaRPr lang="hr-HR" dirty="0"/>
          </a:p>
          <a:p>
            <a:pPr>
              <a:buFontTx/>
              <a:buChar char="-"/>
            </a:pPr>
            <a:r>
              <a:rPr lang="hr-HR" dirty="0"/>
              <a:t>nothing (stick to your existing calculations and cube design)</a:t>
            </a:r>
          </a:p>
          <a:p>
            <a:pPr>
              <a:buFontTx/>
              <a:buChar char="-"/>
            </a:pPr>
            <a:endParaRPr lang="hr-HR" dirty="0"/>
          </a:p>
          <a:p>
            <a:pPr>
              <a:buFontTx/>
              <a:buChar char="-"/>
            </a:pPr>
            <a:endParaRPr lang="hr-HR" dirty="0"/>
          </a:p>
          <a:p>
            <a:pPr>
              <a:buFontTx/>
              <a:buChar char="-"/>
            </a:pPr>
            <a:endParaRPr lang="hr-HR" dirty="0"/>
          </a:p>
          <a:p>
            <a:pPr>
              <a:buFontTx/>
              <a:buChar char="-"/>
            </a:pPr>
            <a:endParaRPr lang="hr-H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Conclusion</a:t>
            </a:r>
          </a:p>
        </p:txBody>
      </p:sp>
      <p:sp>
        <p:nvSpPr>
          <p:cNvPr id="3" name="Content Placeholder 2"/>
          <p:cNvSpPr>
            <a:spLocks noGrp="1"/>
          </p:cNvSpPr>
          <p:nvPr>
            <p:ph idx="1"/>
          </p:nvPr>
        </p:nvSpPr>
        <p:spPr/>
        <p:txBody>
          <a:bodyPr>
            <a:normAutofit fontScale="62500" lnSpcReduction="20000"/>
          </a:bodyPr>
          <a:lstStyle/>
          <a:p>
            <a:r>
              <a:rPr lang="hr-HR" sz="3200" dirty="0"/>
              <a:t>UCM (universal calculated measures) can be used on any project</a:t>
            </a:r>
          </a:p>
          <a:p>
            <a:pPr lvl="1"/>
            <a:r>
              <a:rPr lang="hr-HR" sz="2800" dirty="0"/>
              <a:t>Independant of metadata (cube, dimensions)</a:t>
            </a:r>
          </a:p>
          <a:p>
            <a:endParaRPr lang="hr-HR" sz="3200" dirty="0"/>
          </a:p>
          <a:p>
            <a:r>
              <a:rPr lang="hr-HR" sz="3200" dirty="0"/>
              <a:t>UCM enable advanced analytics</a:t>
            </a:r>
          </a:p>
          <a:p>
            <a:pPr lvl="1"/>
            <a:r>
              <a:rPr lang="hr-HR" sz="2800" dirty="0"/>
              <a:t> possibly not available in currently used front-end</a:t>
            </a:r>
          </a:p>
          <a:p>
            <a:pPr>
              <a:buNone/>
            </a:pPr>
            <a:endParaRPr lang="hr-HR" sz="3200" dirty="0"/>
          </a:p>
          <a:p>
            <a:r>
              <a:rPr lang="hr-HR" sz="3200" dirty="0"/>
              <a:t>UCM enable reduction of calculations in cubes</a:t>
            </a:r>
          </a:p>
          <a:p>
            <a:pPr lvl="1"/>
            <a:r>
              <a:rPr lang="hr-HR" sz="2800" dirty="0"/>
              <a:t>Just like utility dimensions (with YTD, etc) do</a:t>
            </a:r>
          </a:p>
          <a:p>
            <a:endParaRPr lang="hr-HR" sz="3200" dirty="0"/>
          </a:p>
          <a:p>
            <a:r>
              <a:rPr lang="hr-HR" sz="3200" dirty="0"/>
              <a:t>UCM can be implemented as</a:t>
            </a:r>
          </a:p>
          <a:p>
            <a:pPr lvl="1"/>
            <a:r>
              <a:rPr lang="hr-HR" sz="2800" dirty="0"/>
              <a:t>Query-based  (for simple scenarios or reporting)</a:t>
            </a:r>
          </a:p>
          <a:p>
            <a:pPr lvl="1"/>
            <a:r>
              <a:rPr lang="hr-HR" sz="2800" dirty="0"/>
              <a:t>Session-based (if front-end supports it)</a:t>
            </a:r>
          </a:p>
          <a:p>
            <a:pPr lvl="1"/>
            <a:r>
              <a:rPr lang="hr-HR" sz="2800" dirty="0"/>
              <a:t>Cube-based using calculated measures (for reporting)</a:t>
            </a:r>
          </a:p>
          <a:p>
            <a:pPr lvl="1"/>
            <a:r>
              <a:rPr lang="hr-HR" sz="2800" dirty="0"/>
              <a:t>Cube-based  using utility dimension (for  enhanced representation of data)</a:t>
            </a:r>
          </a:p>
          <a:p>
            <a:endParaRPr lang="hr-HR" dirty="0"/>
          </a:p>
          <a:p>
            <a:endParaRPr lang="hr-H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Resources</a:t>
            </a:r>
          </a:p>
        </p:txBody>
      </p:sp>
      <p:sp>
        <p:nvSpPr>
          <p:cNvPr id="3" name="Content Placeholder 2"/>
          <p:cNvSpPr>
            <a:spLocks noGrp="1"/>
          </p:cNvSpPr>
          <p:nvPr>
            <p:ph idx="1"/>
          </p:nvPr>
        </p:nvSpPr>
        <p:spPr/>
        <p:txBody>
          <a:bodyPr>
            <a:normAutofit fontScale="92500" lnSpcReduction="10000"/>
          </a:bodyPr>
          <a:lstStyle/>
          <a:p>
            <a:r>
              <a:rPr lang="hr-HR" dirty="0"/>
              <a:t>Books Online</a:t>
            </a:r>
          </a:p>
          <a:p>
            <a:r>
              <a:rPr lang="hr-HR" dirty="0"/>
              <a:t>MDX Solutions (2nd Edition)</a:t>
            </a:r>
          </a:p>
          <a:p>
            <a:r>
              <a:rPr lang="hr-HR" dirty="0"/>
              <a:t>Microsoft SSAS 2008 Unleashed</a:t>
            </a:r>
          </a:p>
          <a:p>
            <a:endParaRPr lang="hr-HR" dirty="0"/>
          </a:p>
          <a:p>
            <a:r>
              <a:rPr lang="hr-HR" dirty="0"/>
              <a:t>MSDN SSAS forum</a:t>
            </a:r>
          </a:p>
          <a:p>
            <a:endParaRPr lang="hr-HR" dirty="0">
              <a:hlinkClick r:id="rId3"/>
            </a:endParaRPr>
          </a:p>
          <a:p>
            <a:endParaRPr lang="hr-HR" dirty="0">
              <a:hlinkClick r:id="rId3"/>
            </a:endParaRPr>
          </a:p>
          <a:p>
            <a:r>
              <a:rPr lang="hr-HR" sz="2800" dirty="0"/>
              <a:t>Projects, queries, etc. can be downloaded from:</a:t>
            </a:r>
          </a:p>
          <a:p>
            <a:pPr lvl="1">
              <a:buNone/>
            </a:pPr>
            <a:r>
              <a:rPr lang="hr-HR" sz="2400" dirty="0">
                <a:hlinkClick r:id="rId3"/>
              </a:rPr>
              <a:t>http://tomislavpiasevoli.spaces.live.com/</a:t>
            </a:r>
            <a:r>
              <a:rPr lang="hr-HR" sz="2400" dirty="0"/>
              <a:t> </a:t>
            </a:r>
          </a:p>
          <a:p>
            <a:pPr lvl="1">
              <a:buNone/>
            </a:pPr>
            <a:r>
              <a:rPr lang="hr-HR" sz="2000" dirty="0"/>
              <a:t>(starting from April 1st, 2009.)</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1"/>
          <p:cNvSpPr txBox="1">
            <a:spLocks noChangeArrowheads="1"/>
          </p:cNvSpPr>
          <p:nvPr/>
        </p:nvSpPr>
        <p:spPr bwMode="auto">
          <a:xfrm>
            <a:off x="2051050" y="642919"/>
            <a:ext cx="4751388" cy="5109091"/>
          </a:xfrm>
          <a:prstGeom prst="rect">
            <a:avLst/>
          </a:prstGeom>
          <a:noFill/>
          <a:ln w="9525">
            <a:noFill/>
            <a:miter lim="800000"/>
            <a:headEnd/>
            <a:tailEnd/>
          </a:ln>
          <a:effectLst/>
        </p:spPr>
        <p:txBody>
          <a:bodyPr wrap="square">
            <a:spAutoFit/>
          </a:bodyPr>
          <a:lstStyle/>
          <a:p>
            <a:pPr algn="ctr">
              <a:spcBef>
                <a:spcPct val="50000"/>
              </a:spcBef>
            </a:pPr>
            <a:endParaRPr lang="hr-HR" sz="1400" dirty="0">
              <a:solidFill>
                <a:schemeClr val="folHlink"/>
              </a:solidFill>
            </a:endParaRPr>
          </a:p>
          <a:p>
            <a:pPr algn="ctr">
              <a:spcBef>
                <a:spcPct val="50000"/>
              </a:spcBef>
            </a:pPr>
            <a:endParaRPr lang="hr-HR" sz="1400" dirty="0">
              <a:solidFill>
                <a:schemeClr val="folHlink"/>
              </a:solidFill>
            </a:endParaRPr>
          </a:p>
          <a:p>
            <a:pPr algn="ctr">
              <a:spcBef>
                <a:spcPct val="50000"/>
              </a:spcBef>
            </a:pPr>
            <a:endParaRPr lang="hr-HR" sz="1400" dirty="0">
              <a:solidFill>
                <a:schemeClr val="folHlink"/>
              </a:solidFill>
            </a:endParaRPr>
          </a:p>
          <a:p>
            <a:pPr algn="ctr">
              <a:spcBef>
                <a:spcPct val="50000"/>
              </a:spcBef>
            </a:pPr>
            <a:endParaRPr lang="hr-HR" sz="1400" dirty="0">
              <a:solidFill>
                <a:schemeClr val="folHlink"/>
              </a:solidFill>
            </a:endParaRPr>
          </a:p>
          <a:p>
            <a:pPr algn="ctr">
              <a:spcBef>
                <a:spcPct val="50000"/>
              </a:spcBef>
            </a:pPr>
            <a:endParaRPr lang="hr-HR" sz="1400" dirty="0">
              <a:solidFill>
                <a:schemeClr val="folHlink"/>
              </a:solidFill>
            </a:endParaRPr>
          </a:p>
          <a:p>
            <a:pPr algn="ctr">
              <a:spcBef>
                <a:spcPct val="50000"/>
              </a:spcBef>
            </a:pPr>
            <a:endParaRPr lang="hr-HR" sz="1400" dirty="0">
              <a:solidFill>
                <a:schemeClr val="folHlink"/>
              </a:solidFill>
            </a:endParaRPr>
          </a:p>
          <a:p>
            <a:pPr algn="ctr">
              <a:spcBef>
                <a:spcPct val="50000"/>
              </a:spcBef>
            </a:pPr>
            <a:endParaRPr lang="hr-HR" sz="1400" dirty="0">
              <a:solidFill>
                <a:schemeClr val="folHlink"/>
              </a:solidFill>
            </a:endParaRPr>
          </a:p>
          <a:p>
            <a:pPr algn="ctr">
              <a:spcBef>
                <a:spcPct val="50000"/>
              </a:spcBef>
            </a:pPr>
            <a:endParaRPr lang="hr-HR" sz="1400" dirty="0">
              <a:solidFill>
                <a:schemeClr val="folHlink"/>
              </a:solidFill>
            </a:endParaRPr>
          </a:p>
          <a:p>
            <a:pPr algn="ctr">
              <a:spcBef>
                <a:spcPct val="50000"/>
              </a:spcBef>
            </a:pPr>
            <a:endParaRPr lang="hr-HR" sz="1400" dirty="0">
              <a:solidFill>
                <a:schemeClr val="folHlink"/>
              </a:solidFill>
            </a:endParaRPr>
          </a:p>
          <a:p>
            <a:pPr algn="ctr">
              <a:spcBef>
                <a:spcPct val="50000"/>
              </a:spcBef>
            </a:pPr>
            <a:endParaRPr lang="hr-HR" sz="1400" dirty="0">
              <a:solidFill>
                <a:schemeClr val="folHlink"/>
              </a:solidFill>
            </a:endParaRPr>
          </a:p>
          <a:p>
            <a:pPr algn="ctr">
              <a:spcBef>
                <a:spcPct val="50000"/>
              </a:spcBef>
            </a:pPr>
            <a:endParaRPr lang="hr-HR" sz="1400" dirty="0">
              <a:solidFill>
                <a:schemeClr val="folHlink"/>
              </a:solidFill>
            </a:endParaRPr>
          </a:p>
          <a:p>
            <a:pPr algn="ctr">
              <a:spcBef>
                <a:spcPct val="50000"/>
              </a:spcBef>
            </a:pPr>
            <a:endParaRPr lang="hr-HR" sz="1400" dirty="0">
              <a:solidFill>
                <a:schemeClr val="folHlink"/>
              </a:solidFill>
            </a:endParaRPr>
          </a:p>
          <a:p>
            <a:pPr algn="ctr">
              <a:spcBef>
                <a:spcPct val="50000"/>
              </a:spcBef>
            </a:pPr>
            <a:endParaRPr lang="hr-HR" sz="1400" dirty="0">
              <a:solidFill>
                <a:schemeClr val="folHlink"/>
              </a:solidFill>
            </a:endParaRPr>
          </a:p>
          <a:p>
            <a:pPr algn="ctr">
              <a:spcBef>
                <a:spcPct val="50000"/>
              </a:spcBef>
            </a:pPr>
            <a:r>
              <a:rPr lang="hr-HR" sz="2400" dirty="0">
                <a:solidFill>
                  <a:schemeClr val="accent3"/>
                </a:solidFill>
                <a:hlinkClick r:id="rId3"/>
              </a:rPr>
              <a:t>tomislav</a:t>
            </a:r>
            <a:r>
              <a:rPr lang="hr-HR" sz="2400" dirty="0">
                <a:solidFill>
                  <a:schemeClr val="accent3">
                    <a:lumMod val="40000"/>
                    <a:lumOff val="60000"/>
                  </a:schemeClr>
                </a:solidFill>
                <a:hlinkClick r:id="rId3"/>
              </a:rPr>
              <a:t>.</a:t>
            </a:r>
            <a:r>
              <a:rPr lang="hr-HR" sz="2400" dirty="0">
                <a:solidFill>
                  <a:schemeClr val="accent3"/>
                </a:solidFill>
                <a:hlinkClick r:id="rId3"/>
              </a:rPr>
              <a:t>piasevoli</a:t>
            </a:r>
            <a:r>
              <a:rPr lang="hr-HR" sz="2400" dirty="0">
                <a:solidFill>
                  <a:schemeClr val="accent3">
                    <a:lumMod val="40000"/>
                    <a:lumOff val="60000"/>
                  </a:schemeClr>
                </a:solidFill>
                <a:hlinkClick r:id="rId3"/>
              </a:rPr>
              <a:t>@</a:t>
            </a:r>
            <a:r>
              <a:rPr lang="hr-HR" sz="2400" dirty="0">
                <a:solidFill>
                  <a:schemeClr val="accent3"/>
                </a:solidFill>
                <a:hlinkClick r:id="rId3"/>
              </a:rPr>
              <a:t>softpro</a:t>
            </a:r>
            <a:r>
              <a:rPr lang="hr-HR" sz="2400" dirty="0">
                <a:solidFill>
                  <a:schemeClr val="accent3">
                    <a:lumMod val="40000"/>
                    <a:lumOff val="60000"/>
                  </a:schemeClr>
                </a:solidFill>
                <a:hlinkClick r:id="rId3"/>
              </a:rPr>
              <a:t>.</a:t>
            </a:r>
            <a:r>
              <a:rPr lang="hr-HR" sz="2400" dirty="0">
                <a:solidFill>
                  <a:schemeClr val="accent3"/>
                </a:solidFill>
                <a:hlinkClick r:id="rId3"/>
              </a:rPr>
              <a:t>hr</a:t>
            </a:r>
            <a:endParaRPr lang="hr-HR" sz="2400" dirty="0">
              <a:solidFill>
                <a:schemeClr val="accent3"/>
              </a:solidFill>
            </a:endParaRPr>
          </a:p>
          <a:p>
            <a:pPr algn="ctr">
              <a:spcBef>
                <a:spcPct val="50000"/>
              </a:spcBef>
            </a:pPr>
            <a:endParaRPr lang="hr-HR" sz="1600" dirty="0"/>
          </a:p>
        </p:txBody>
      </p:sp>
      <p:pic>
        <p:nvPicPr>
          <p:cNvPr id="21508" name="Picture 4" descr="D:\_SQLBitsIV\SoftPro_kocka.png"/>
          <p:cNvPicPr>
            <a:picLocks noChangeAspect="1" noChangeArrowheads="1"/>
          </p:cNvPicPr>
          <p:nvPr/>
        </p:nvPicPr>
        <p:blipFill>
          <a:blip r:embed="rId4" cstate="print"/>
          <a:srcRect/>
          <a:stretch>
            <a:fillRect/>
          </a:stretch>
        </p:blipFill>
        <p:spPr bwMode="auto">
          <a:xfrm>
            <a:off x="3143240" y="1928802"/>
            <a:ext cx="2501874" cy="2564796"/>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MDX blue.jpg"/>
          <p:cNvPicPr>
            <a:picLocks noGrp="1" noChangeAspect="1"/>
          </p:cNvPicPr>
          <p:nvPr>
            <p:ph type="pic" idx="1"/>
          </p:nvPr>
        </p:nvPicPr>
        <p:blipFill>
          <a:blip r:embed="rId3"/>
          <a:srcRect l="8343" r="8343"/>
          <a:stretch>
            <a:fillRect/>
          </a:stretch>
        </p:blipFill>
        <p:spPr>
          <a:xfrm>
            <a:off x="0" y="642918"/>
            <a:ext cx="9159994" cy="5175854"/>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Session topic</a:t>
            </a:r>
          </a:p>
        </p:txBody>
      </p:sp>
      <p:sp>
        <p:nvSpPr>
          <p:cNvPr id="3" name="Content Placeholder 2"/>
          <p:cNvSpPr>
            <a:spLocks noGrp="1"/>
          </p:cNvSpPr>
          <p:nvPr>
            <p:ph idx="1"/>
          </p:nvPr>
        </p:nvSpPr>
        <p:spPr/>
        <p:txBody>
          <a:bodyPr>
            <a:normAutofit fontScale="70000" lnSpcReduction="20000"/>
          </a:bodyPr>
          <a:lstStyle/>
          <a:p>
            <a:r>
              <a:rPr lang="en-US" dirty="0"/>
              <a:t>Among many of its functions, MDX language has one special set function - </a:t>
            </a:r>
            <a:r>
              <a:rPr lang="en-US" dirty="0">
                <a:hlinkClick r:id="rId3" tooltip="MSDN definition of Axis() function in MDX"/>
              </a:rPr>
              <a:t>Axis() </a:t>
            </a:r>
            <a:r>
              <a:rPr lang="en-US" dirty="0"/>
              <a:t>function. That function allows creation of calculated measures that are fully context aware and, if wanted, don't need to refer to any dimension or hierarchy in the cube. In other words, such measures are universal or </a:t>
            </a:r>
            <a:r>
              <a:rPr lang="en-US" dirty="0" err="1"/>
              <a:t>independ</a:t>
            </a:r>
            <a:r>
              <a:rPr lang="hr-HR" dirty="0"/>
              <a:t>e</a:t>
            </a:r>
            <a:r>
              <a:rPr lang="en-US" dirty="0" err="1"/>
              <a:t>nt</a:t>
            </a:r>
            <a:r>
              <a:rPr lang="en-US" dirty="0"/>
              <a:t>, which means they can be used in any MDX query.</a:t>
            </a:r>
            <a:endParaRPr lang="hr-HR" dirty="0"/>
          </a:p>
          <a:p>
            <a:endParaRPr lang="hr-HR" dirty="0"/>
          </a:p>
          <a:p>
            <a:r>
              <a:rPr lang="en-US" dirty="0"/>
              <a:t>In this session we will present such measures and explain how they work. We'll also show the way how to design them for various scenarios and discuss their potentials and weaknesses.</a:t>
            </a:r>
            <a:endParaRPr lang="hr-HR" dirty="0"/>
          </a:p>
          <a:p>
            <a:endParaRPr lang="en-US" dirty="0"/>
          </a:p>
          <a:p>
            <a:r>
              <a:rPr lang="en-US" dirty="0"/>
              <a:t>Previous experience in writing MDX queries is recommended.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MDX blue.jpg"/>
          <p:cNvPicPr>
            <a:picLocks noGrp="1" noChangeAspect="1"/>
          </p:cNvPicPr>
          <p:nvPr>
            <p:ph type="pic" idx="1"/>
          </p:nvPr>
        </p:nvPicPr>
        <p:blipFill>
          <a:blip r:embed="rId3"/>
          <a:srcRect l="8343" r="8343"/>
          <a:stretch>
            <a:fillRect/>
          </a:stretch>
        </p:blipFill>
        <p:spPr>
          <a:xfrm>
            <a:off x="0" y="642918"/>
            <a:ext cx="9159994" cy="5175854"/>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428604"/>
            <a:ext cx="8258204" cy="5926956"/>
          </a:xfrm>
        </p:spPr>
        <p:txBody>
          <a:bodyPr anchor="ctr">
            <a:normAutofit/>
          </a:bodyPr>
          <a:lstStyle/>
          <a:p>
            <a:pPr algn="ctr">
              <a:buNone/>
            </a:pPr>
            <a:endParaRPr lang="hr-HR" sz="9600" dirty="0"/>
          </a:p>
          <a:p>
            <a:pPr algn="ctr">
              <a:buNone/>
            </a:pPr>
            <a:endParaRPr lang="hr-HR" sz="9600" dirty="0"/>
          </a:p>
          <a:p>
            <a:pPr algn="ctr">
              <a:buNone/>
            </a:pPr>
            <a:r>
              <a:rPr lang="hr-HR" sz="6000" dirty="0"/>
              <a:t>First steps</a:t>
            </a:r>
            <a:endParaRPr lang="hr-HR" sz="9600" dirty="0"/>
          </a:p>
        </p:txBody>
      </p:sp>
      <p:pic>
        <p:nvPicPr>
          <p:cNvPr id="5" name="Picture 4" descr="D:\_SQLBitsIV\SoftPro_kocka.png"/>
          <p:cNvPicPr>
            <a:picLocks noChangeAspect="1" noChangeArrowheads="1"/>
          </p:cNvPicPr>
          <p:nvPr/>
        </p:nvPicPr>
        <p:blipFill>
          <a:blip r:embed="rId3" cstate="print"/>
          <a:srcRect/>
          <a:stretch>
            <a:fillRect/>
          </a:stretch>
        </p:blipFill>
        <p:spPr bwMode="auto">
          <a:xfrm>
            <a:off x="3143240" y="1500174"/>
            <a:ext cx="2501874" cy="2564796"/>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Axes demistified</a:t>
            </a:r>
          </a:p>
        </p:txBody>
      </p:sp>
      <p:sp>
        <p:nvSpPr>
          <p:cNvPr id="3" name="Content Placeholder 2"/>
          <p:cNvSpPr>
            <a:spLocks noGrp="1"/>
          </p:cNvSpPr>
          <p:nvPr>
            <p:ph idx="1"/>
          </p:nvPr>
        </p:nvSpPr>
        <p:spPr/>
        <p:txBody>
          <a:bodyPr>
            <a:normAutofit/>
          </a:bodyPr>
          <a:lstStyle/>
          <a:p>
            <a:r>
              <a:rPr lang="hr-HR" sz="2400" dirty="0"/>
              <a:t>Axes in general</a:t>
            </a:r>
          </a:p>
          <a:p>
            <a:endParaRPr lang="hr-HR" sz="2400" dirty="0"/>
          </a:p>
          <a:p>
            <a:r>
              <a:rPr lang="hr-HR" sz="2400" dirty="0"/>
              <a:t>Projection of hierarchies on axes</a:t>
            </a:r>
          </a:p>
          <a:p>
            <a:endParaRPr lang="hr-HR" sz="2400" dirty="0"/>
          </a:p>
          <a:p>
            <a:r>
              <a:rPr lang="hr-HR" sz="2400" dirty="0"/>
              <a:t>Decomposition of axis: Set, tuples, hierarchies, current members</a:t>
            </a:r>
          </a:p>
          <a:p>
            <a:endParaRPr lang="hr-HR" sz="2400" dirty="0"/>
          </a:p>
          <a:p>
            <a:r>
              <a:rPr lang="hr-HR" sz="2400" dirty="0"/>
              <a:t>Navigation: First/last, n-th, previous/next tuple</a:t>
            </a:r>
          </a:p>
          <a:p>
            <a:endParaRPr lang="hr-HR" sz="2400" dirty="0"/>
          </a:p>
          <a:p>
            <a:r>
              <a:rPr lang="hr-HR" sz="2400" dirty="0"/>
              <a:t>Query execution phases</a:t>
            </a:r>
          </a:p>
          <a:p>
            <a:endParaRPr lang="hr-HR" dirty="0"/>
          </a:p>
          <a:p>
            <a:endParaRPr lang="hr-H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Simple calculations</a:t>
            </a:r>
            <a:br>
              <a:rPr lang="hr-HR" dirty="0"/>
            </a:br>
            <a:r>
              <a:rPr lang="hr-HR" sz="2400" dirty="0"/>
              <a:t>(one hierarchy on Axis(1)</a:t>
            </a:r>
          </a:p>
        </p:txBody>
      </p:sp>
      <p:sp>
        <p:nvSpPr>
          <p:cNvPr id="3" name="Content Placeholder 2"/>
          <p:cNvSpPr>
            <a:spLocks noGrp="1"/>
          </p:cNvSpPr>
          <p:nvPr>
            <p:ph idx="1"/>
          </p:nvPr>
        </p:nvSpPr>
        <p:spPr>
          <a:xfrm>
            <a:off x="914400" y="2357430"/>
            <a:ext cx="7772400" cy="3998130"/>
          </a:xfrm>
        </p:spPr>
        <p:txBody>
          <a:bodyPr numCol="2">
            <a:normAutofit fontScale="92500" lnSpcReduction="10000"/>
          </a:bodyPr>
          <a:lstStyle/>
          <a:p>
            <a:r>
              <a:rPr lang="hr-HR" sz="3200" dirty="0"/>
              <a:t>Name</a:t>
            </a:r>
          </a:p>
          <a:p>
            <a:r>
              <a:rPr lang="hr-HR" sz="3200" dirty="0"/>
              <a:t>UniqueName</a:t>
            </a:r>
          </a:p>
          <a:p>
            <a:r>
              <a:rPr lang="hr-HR" sz="3200" dirty="0"/>
              <a:t>Level</a:t>
            </a:r>
          </a:p>
          <a:p>
            <a:r>
              <a:rPr lang="hr-HR" sz="3200" dirty="0"/>
              <a:t>Level name</a:t>
            </a:r>
          </a:p>
          <a:p>
            <a:r>
              <a:rPr lang="hr-HR" sz="3200" dirty="0"/>
              <a:t>Level ordinal</a:t>
            </a:r>
          </a:p>
          <a:p>
            <a:r>
              <a:rPr lang="hr-HR" sz="3200" dirty="0"/>
              <a:t>Min/Max Level ordinal </a:t>
            </a:r>
          </a:p>
          <a:p>
            <a:r>
              <a:rPr lang="hr-HR" sz="3200" dirty="0"/>
              <a:t>Parent</a:t>
            </a:r>
          </a:p>
          <a:p>
            <a:r>
              <a:rPr lang="hr-HR" sz="3200" dirty="0"/>
              <a:t>Set rank</a:t>
            </a:r>
          </a:p>
          <a:p>
            <a:r>
              <a:rPr lang="hr-HR" sz="3200" dirty="0"/>
              <a:t>Level rank</a:t>
            </a:r>
          </a:p>
          <a:p>
            <a:r>
              <a:rPr lang="hr-HR" sz="3200" dirty="0"/>
              <a:t>Siblings rank</a:t>
            </a:r>
          </a:p>
          <a:p>
            <a:r>
              <a:rPr lang="hr-HR" sz="3200" dirty="0"/>
              <a:t>Hierarchy</a:t>
            </a:r>
          </a:p>
          <a:p>
            <a:r>
              <a:rPr lang="hr-HR" sz="3200" dirty="0"/>
              <a:t>Ancestor N</a:t>
            </a:r>
          </a:p>
          <a:p>
            <a:r>
              <a:rPr lang="hr-HR" sz="3200" dirty="0"/>
              <a:t>Prev/Next Member</a:t>
            </a:r>
          </a:p>
          <a:p>
            <a:r>
              <a:rPr lang="hr-HR" sz="3200"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428604"/>
            <a:ext cx="8258204" cy="5926956"/>
          </a:xfrm>
        </p:spPr>
        <p:txBody>
          <a:bodyPr anchor="ctr">
            <a:normAutofit/>
          </a:bodyPr>
          <a:lstStyle/>
          <a:p>
            <a:pPr algn="ctr">
              <a:buNone/>
            </a:pPr>
            <a:endParaRPr lang="hr-HR" sz="6000" dirty="0"/>
          </a:p>
          <a:p>
            <a:pPr algn="ctr">
              <a:buNone/>
            </a:pPr>
            <a:endParaRPr lang="hr-HR" sz="6000" dirty="0"/>
          </a:p>
          <a:p>
            <a:pPr algn="ctr">
              <a:buNone/>
            </a:pPr>
            <a:endParaRPr lang="hr-HR" sz="6000" dirty="0"/>
          </a:p>
          <a:p>
            <a:pPr algn="ctr">
              <a:buNone/>
            </a:pPr>
            <a:r>
              <a:rPr lang="hr-HR" sz="6000" dirty="0"/>
              <a:t>Advanced calculations</a:t>
            </a:r>
          </a:p>
        </p:txBody>
      </p:sp>
      <p:pic>
        <p:nvPicPr>
          <p:cNvPr id="5" name="Picture 4" descr="D:\_SQLBitsIV\SoftPro_kocka.png"/>
          <p:cNvPicPr>
            <a:picLocks noChangeAspect="1" noChangeArrowheads="1"/>
          </p:cNvPicPr>
          <p:nvPr/>
        </p:nvPicPr>
        <p:blipFill>
          <a:blip r:embed="rId3" cstate="print"/>
          <a:srcRect/>
          <a:stretch>
            <a:fillRect/>
          </a:stretch>
        </p:blipFill>
        <p:spPr bwMode="auto">
          <a:xfrm>
            <a:off x="3143240" y="1500174"/>
            <a:ext cx="2501874" cy="2564796"/>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2865</TotalTime>
  <Words>4577</Words>
  <Application>Microsoft Office PowerPoint</Application>
  <PresentationFormat>On-screen Show (4:3)</PresentationFormat>
  <Paragraphs>512</Paragraphs>
  <Slides>34</Slides>
  <Notes>34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4" baseType="lpstr">
      <vt:lpstr>Arial</vt:lpstr>
      <vt:lpstr>Calibri</vt:lpstr>
      <vt:lpstr>Consolas</vt:lpstr>
      <vt:lpstr>Corbel</vt:lpstr>
      <vt:lpstr>Courier New</vt:lpstr>
      <vt:lpstr>Wingdings</vt:lpstr>
      <vt:lpstr>Wingdings 2</vt:lpstr>
      <vt:lpstr>Wingdings 3</vt:lpstr>
      <vt:lpstr>Metro</vt:lpstr>
      <vt:lpstr>Photo Editor Photo</vt:lpstr>
      <vt:lpstr>Universal calculated measures in MDX queries</vt:lpstr>
      <vt:lpstr>Tomislav Piasevoli</vt:lpstr>
      <vt:lpstr>SoftPro Tetral</vt:lpstr>
      <vt:lpstr>Session topic</vt:lpstr>
      <vt:lpstr>PowerPoint Presentation</vt:lpstr>
      <vt:lpstr>PowerPoint Presentation</vt:lpstr>
      <vt:lpstr>Axes demistified</vt:lpstr>
      <vt:lpstr>Simple calculations (one hierarchy on Axis(1)</vt:lpstr>
      <vt:lpstr>PowerPoint Presentation</vt:lpstr>
      <vt:lpstr>MDX constructs</vt:lpstr>
      <vt:lpstr>Rank of measure</vt:lpstr>
      <vt:lpstr>Row number</vt:lpstr>
      <vt:lpstr>Column number</vt:lpstr>
      <vt:lpstr>Possible calculations</vt:lpstr>
      <vt:lpstr>PowerPoint Presentation</vt:lpstr>
      <vt:lpstr>MDX Expressions</vt:lpstr>
      <vt:lpstr>Rank of measure (simplified version)</vt:lpstr>
      <vt:lpstr>PowerPoint Presentation</vt:lpstr>
      <vt:lpstr>Techniques</vt:lpstr>
      <vt:lpstr>Testing for presence (recognizing things in the dark)</vt:lpstr>
      <vt:lpstr>Trojan for Dynamic Sets (enables the use of Axis() inside dynamic sets)</vt:lpstr>
      <vt:lpstr>MDX injection (per row evaluation)</vt:lpstr>
      <vt:lpstr>Preserving count of tuples (complying to NON EMPTY)</vt:lpstr>
      <vt:lpstr>PowerPoint Presentation</vt:lpstr>
      <vt:lpstr>Utility dimension</vt:lpstr>
      <vt:lpstr>PowerPoint Presentation</vt:lpstr>
      <vt:lpstr>Cube-based calculations</vt:lpstr>
      <vt:lpstr>PowerPoint Presentation</vt:lpstr>
      <vt:lpstr>SWOT analysis for Axis expressions</vt:lpstr>
      <vt:lpstr>Alternative</vt:lpstr>
      <vt:lpstr>Conclusion</vt:lpstr>
      <vt:lpstr>Resources</vt:lpstr>
      <vt:lpstr>PowerPoint Presentation</vt:lpstr>
      <vt:lpstr>PowerPoint Presentation</vt:lpstr>
    </vt:vector>
  </TitlesOfParts>
  <Company>SoftPro Tetral d.o.o.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Universal calculated measures in MDX queries</dc:title>
  <dc:subject>MDX</dc:subject>
  <dc:creator>Tomislav Piasevoli</dc:creator>
  <cp:keywords>SQLBits IV, MDX, calculated measures, universal, general, Piasevoli, Axis, trojan, dynamic sets, utility dimension</cp:keywords>
  <dc:description>Among many of its functions, MDX language has one special set function - Axis() function. That function allows creation of calculated measures that are fully context aware and, if wanted, don't need to refer to any dimension or hierarchy in the cube. In other words, such measures are universal or independent, which means they can be used in any MDX query.
In this session we will present such measures and explain how they work. We'll also show the way how to design them for various scenarios and discuss their potentials and weaknesses.
Previous experience in writing MDX queries is recommended.</dc:description>
  <cp:lastModifiedBy>Carlos Klapp</cp:lastModifiedBy>
  <cp:revision>418</cp:revision>
  <dcterms:created xsi:type="dcterms:W3CDTF">2009-03-16T10:33:45Z</dcterms:created>
  <dcterms:modified xsi:type="dcterms:W3CDTF">2018-07-30T23:22:40Z</dcterms:modified>
  <cp:category>Public presentation</cp:category>
  <cp:contentStatus>Final</cp:contentStatus>
</cp:coreProperties>
</file>