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95" autoAdjust="0"/>
  </p:normalViewPr>
  <p:slideViewPr>
    <p:cSldViewPr>
      <p:cViewPr varScale="1">
        <p:scale>
          <a:sx n="95" d="100"/>
          <a:sy n="95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F67E2-BC33-4390-A713-7764078C3DC6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D611-C987-46DA-8C64-52388E2C9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</a:t>
            </a:r>
            <a:r>
              <a:rPr lang="en-US" baseline="0" dirty="0" smtClean="0"/>
              <a:t> name is Ohad, I am a master degree student at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aviv</a:t>
            </a:r>
            <a:r>
              <a:rPr lang="en-US" baseline="0" dirty="0" smtClean="0"/>
              <a:t> university and work at 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will present a paper discussing how to match jobs to machines, and a way to optimize that process based on </a:t>
            </a:r>
            <a:r>
              <a:rPr lang="en-US" dirty="0" err="1" smtClean="0"/>
              <a:t>intel’s</a:t>
            </a:r>
            <a:r>
              <a:rPr lang="en-US" dirty="0" smtClean="0"/>
              <a:t> compute farms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602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ea typeface="ＭＳ Ｐゴシック" pitchFamily="34" charset="-128"/>
                <a:cs typeface="Verdana"/>
              </a:rPr>
              <a:t>But still, there are bursts of higher demand,</a:t>
            </a:r>
            <a:r>
              <a:rPr lang="en-US" sz="1200" kern="0" baseline="0" dirty="0" smtClean="0">
                <a:ea typeface="ＭＳ Ｐゴシック" pitchFamily="34" charset="-128"/>
                <a:cs typeface="Verdana"/>
              </a:rPr>
              <a:t> as you can see in the following experiment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bucket the job in the traces by their arrival order in buckets of 1000 jobs </a:t>
            </a:r>
          </a:p>
          <a:p>
            <a:r>
              <a:rPr lang="en-US" baseline="0" dirty="0" smtClean="0"/>
              <a:t>In the graphs, x Axis represents the buckets of arrival and y axis represents the average of required cores by jobs in that bucket</a:t>
            </a:r>
            <a:endParaRPr lang="en-US" dirty="0" smtClean="0"/>
          </a:p>
          <a:p>
            <a:r>
              <a:rPr lang="en-US" baseline="0" dirty="0" smtClean="0"/>
              <a:t>(Here we can see some examples)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28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these graphs we can</a:t>
            </a:r>
            <a:r>
              <a:rPr lang="en-US" baseline="0" dirty="0" smtClean="0"/>
              <a:t> see example of memory bursts</a:t>
            </a:r>
            <a:endParaRPr lang="en-US" dirty="0" smtClean="0"/>
          </a:p>
          <a:p>
            <a:r>
              <a:rPr lang="en-US" dirty="0" smtClean="0"/>
              <a:t>We can see that pool A has the highest</a:t>
            </a:r>
            <a:r>
              <a:rPr lang="en-US" baseline="0" dirty="0" smtClean="0"/>
              <a:t> variability of </a:t>
            </a:r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28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2089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 and worse fit here refers to (available) memory</a:t>
            </a:r>
          </a:p>
          <a:p>
            <a:r>
              <a:rPr lang="en-US" dirty="0" smtClean="0"/>
              <a:t>Best fit will find the</a:t>
            </a:r>
            <a:r>
              <a:rPr lang="en-US" baseline="0" dirty="0" smtClean="0"/>
              <a:t> machine that is best fitted to current job, means with lowest available memory that can still execute the job</a:t>
            </a:r>
          </a:p>
          <a:p>
            <a:r>
              <a:rPr lang="en-US" baseline="0" dirty="0" smtClean="0"/>
              <a:t>Worse fit will find the machine that has the most available memory and will execute the jobs on that machine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see in that example worse fit is a better heuristic and executed 2 jobs more than BF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82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that example we can see that best-fit is better and was able to match one more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626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saw</a:t>
            </a:r>
            <a:r>
              <a:rPr lang="en-US" baseline="0" dirty="0" smtClean="0"/>
              <a:t> examples that different heuristics are optimal in different cases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(Now talk from the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959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did is to take each 1000 jobs bucket</a:t>
            </a:r>
            <a:r>
              <a:rPr lang="en-US" baseline="0" dirty="0" smtClean="0"/>
              <a:t> and check which heuristic is better allocating the jobs to machines</a:t>
            </a:r>
          </a:p>
          <a:p>
            <a:r>
              <a:rPr lang="en-US" baseline="0" dirty="0" smtClean="0"/>
              <a:t>We used a constant number of 500 cores and dropped the jobs that were not allocated</a:t>
            </a:r>
          </a:p>
          <a:p>
            <a:r>
              <a:rPr lang="en-US" baseline="0" dirty="0" smtClean="0"/>
              <a:t>We then count the percent of wins of each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880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 observations can be noticed: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WF cores looks like the best heuristic for the majority of buckets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There is no heuristic that win 100% of the time (means in different periods it might better to use</a:t>
            </a:r>
            <a:r>
              <a:rPr lang="en-US" baseline="0" dirty="0" smtClean="0"/>
              <a:t> different heuristics)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Another observation that is not obvious from that graph is that locality play its role, it is not always possible to predict from past what is the current best heuristic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Note that</a:t>
            </a:r>
            <a:r>
              <a:rPr lang="en-US" baseline="0" dirty="0" smtClean="0"/>
              <a:t> this is a synthetic tests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In real world pool is not empty while we schedule new jobs. In such case it might appear that WF cores is not the best policy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It is still not obvious what heuristic should be used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8807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Trying to</a:t>
            </a:r>
            <a:r>
              <a:rPr lang="en-US" baseline="0" dirty="0" smtClean="0"/>
              <a:t> confront the problems that are inherent in one dimensional heuristics we come with a new 2 dimensional heuristics called mix-fit…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(move to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186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The configured ratio is represented by the diagonal of cores to memory grid</a:t>
            </a:r>
          </a:p>
          <a:p>
            <a:r>
              <a:rPr lang="en-US" baseline="0" dirty="0" smtClean="0"/>
              <a:t>The used ratio represented by a line connecting top-right point of the grid with the top right point of the right job</a:t>
            </a:r>
          </a:p>
          <a:p>
            <a:r>
              <a:rPr lang="en-US" baseline="0" dirty="0" smtClean="0"/>
              <a:t>When selecting a machine for specific job, we will look for machine with the minimal angle between the 2 lines.</a:t>
            </a:r>
          </a:p>
          <a:p>
            <a:r>
              <a:rPr lang="en-US" baseline="0" dirty="0" smtClean="0"/>
              <a:t>In the case here, machine B is preferred.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Mix fit is aimed for balanced resource utilization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543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start with some background on </a:t>
            </a:r>
            <a:r>
              <a:rPr lang="en-US" dirty="0" err="1" smtClean="0"/>
              <a:t>intel’s</a:t>
            </a:r>
            <a:r>
              <a:rPr lang="en-US" dirty="0" smtClean="0"/>
              <a:t> grid and its</a:t>
            </a:r>
            <a:r>
              <a:rPr lang="en-US" baseline="0" dirty="0" smtClean="0"/>
              <a:t> workload</a:t>
            </a:r>
          </a:p>
          <a:p>
            <a:r>
              <a:rPr lang="en-US" baseline="0" dirty="0" smtClean="0"/>
              <a:t>And  later, discuss proposed optimization to its scheduling, based on simulations that we did.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D611-C987-46DA-8C64-52388E2C93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run the same bucket experiment, this time with mix-fit also</a:t>
            </a:r>
          </a:p>
          <a:p>
            <a:r>
              <a:rPr lang="en-US" dirty="0" smtClean="0"/>
              <a:t>Though mix fit wins in the majority</a:t>
            </a:r>
            <a:r>
              <a:rPr lang="en-US" baseline="0" dirty="0" smtClean="0"/>
              <a:t> of cases it is still not reach 100% and not best for all cases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4480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suggested another heuristic called</a:t>
            </a:r>
            <a:r>
              <a:rPr lang="en-US" baseline="0" dirty="0" smtClean="0"/>
              <a:t> max-jobs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Max jobs get a “schedule” from each heuristic, and dispatch jobs by the heuristic that its scheduled jobs had the highest number of jobs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heuristics are pluggable and other heuristics can be added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19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experiment with Max-Jobs, Mix-Fit and the rest of the heuristics, we developed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Java-based event-driven simulator that mimics the matching behavior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PPM.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workload we used the traces that were described previously,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contains 10–13 million jobs each.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77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77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480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305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Intel owns an Internet-scale distributed compute farm </a:t>
            </a:r>
          </a:p>
          <a:p>
            <a:r>
              <a:rPr lang="en-US" dirty="0" smtClean="0"/>
              <a:t>It is used for running its massive chip-simulation workloads </a:t>
            </a:r>
          </a:p>
          <a:p>
            <a:r>
              <a:rPr lang="en-US" dirty="0" smtClean="0"/>
              <a:t>The farm is composed of tens of thousands of servers that are located in multiple data centers that are</a:t>
            </a:r>
          </a:p>
          <a:p>
            <a:r>
              <a:rPr lang="en-US" dirty="0" smtClean="0"/>
              <a:t>geographically spread around the globe. </a:t>
            </a:r>
          </a:p>
          <a:p>
            <a:r>
              <a:rPr lang="en-US" dirty="0" smtClean="0"/>
              <a:t>It is capable of running hundreds of thousands of simulation jobs simultaneously, </a:t>
            </a:r>
          </a:p>
          <a:p>
            <a:r>
              <a:rPr lang="en-US" dirty="0" smtClean="0"/>
              <a:t>and handles a rate of thousands of newly incoming jobs every second.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huge compute capacity is managed by an in-house developed application called Netbatch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high level description of netbatch.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is a two-tier resource management and scheduling system.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lower level NetBatch groups the servers into autonomous clusters that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 Intel terminology “Physical Pools.”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such pool contains up to thousands of servers and is managed by a single NetBatch entity that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the Physical Pool Manager or PPM.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PPM is to accept jobs from the upper level, and to schedule them on underlying servers efficiently and with minimal waste.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upper level NetBatch deploys a second set of pools that are called Virtual Pools.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in the lower level, each virtual pool is managed by a single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component that is called the Virtual Pool Manager or VPM.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VPMs is to cooperatively accept jobs from the users and distribute them to the different PPMs in order to spread the load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Together, these two layers, VPMs at the top and PPMs at the bottom, strive to utilize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compute resource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work focuses on the work done at the PPM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mentioned before, the jobs that are submitted to netbatch are mainly chip-simulations.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that are submitted to netbatch arrives with memory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-cores resources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allocates an available machine to each job. The required resources are allocated exclusively.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basic requirement in NetBatch is the enforcement of fair-share scheduling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various projects and business units within Intel that share the farm.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shares are calculated, they are propagated to the PPMs where they are physically enforced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paper we did not investigate fairness at all.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investigated the heuristics that are used to select a machine for each job.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show that these heuristics are not optimal and suggest other heuristics to improve pool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by analyzing traces from 4</a:t>
            </a:r>
            <a:r>
              <a:rPr lang="en-US" baseline="0" dirty="0" smtClean="0"/>
              <a:t> of Intel’s largest physical pools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traces consists about 10-13 millions jobs each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were taken in last November (2012)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graphs you can see the jobs distribution by number of required 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cores, and y axis represents the fraction of jobs that required that amount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can see that the vast majority of jobs are single cores jobs (according to their resource requirements)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80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these graphs we can see memory requirements distribution</a:t>
            </a:r>
            <a:r>
              <a:rPr lang="en-US" baseline="0" dirty="0" smtClean="0"/>
              <a:t> of jobs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memory in GB.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most jobs requires less than 5 GB of memory,</a:t>
            </a:r>
            <a:r>
              <a:rPr lang="en-US" baseline="0" dirty="0" smtClean="0"/>
              <a:t> although in that case variability is a little bit bigger.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generally speaking, most of jobs are</a:t>
            </a:r>
            <a:r>
              <a:rPr lang="en-US" baseline="0" dirty="0" smtClean="0"/>
              <a:t> pretty much the same (the workload is homogenous), hence no fragmentation is expected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847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8/11/2014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batch-simulato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755054" cy="9848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Heuristics for Resource Matching</a:t>
            </a:r>
            <a:br>
              <a:rPr lang="en-US" dirty="0" smtClean="0"/>
            </a:br>
            <a:r>
              <a:rPr lang="en-US" dirty="0" smtClean="0"/>
              <a:t>in Intel’s Compute Farm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5469752"/>
            <a:ext cx="7815943" cy="117565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 eaLnBrk="0" hangingPunct="0"/>
            <a:r>
              <a:rPr lang="en-US" b="1" dirty="0" smtClean="0">
                <a:latin typeface="Neo Sans Intel" pitchFamily="34" charset="0"/>
                <a:cs typeface="Arial" pitchFamily="34" charset="0"/>
              </a:rPr>
              <a:t>Masters Thesis By Ohad Shai, Supervised by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 Prof.  Dror G. Feitelson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 advTm="122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Buckets </a:t>
            </a:r>
            <a:r>
              <a:rPr lang="en-US" sz="2400" dirty="0"/>
              <a:t>of 1000 </a:t>
            </a:r>
            <a:r>
              <a:rPr lang="en-US" sz="2400" dirty="0" smtClean="0"/>
              <a:t>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24" y="2904565"/>
            <a:ext cx="4915376" cy="342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6881095"/>
      </p:ext>
    </p:extLst>
  </p:cSld>
  <p:clrMapOvr>
    <a:masterClrMapping/>
  </p:clrMapOvr>
  <p:transition advTm="92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Buckets of 1000 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84" y="2855417"/>
            <a:ext cx="4947116" cy="3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72241827"/>
      </p:ext>
    </p:extLst>
  </p:cSld>
  <p:clrMapOvr>
    <a:masterClrMapping/>
  </p:clrMapOvr>
  <p:transition advTm="2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Varying resource requirements can cause fragmentation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There are various heuristics to reduce fragmentation and improve utilization: Best-Fit / Worse-Fit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Let’s see an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88608496"/>
      </p:ext>
    </p:extLst>
  </p:cSld>
  <p:clrMapOvr>
    <a:masterClrMapping/>
  </p:clrMapOvr>
  <p:transition advTm="10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71707"/>
      </p:ext>
    </p:extLst>
  </p:cSld>
  <p:clrMapOvr>
    <a:masterClrMapping/>
  </p:clrMapOvr>
  <p:transition advTm="4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452998"/>
            <a:ext cx="84772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61871131"/>
      </p:ext>
    </p:extLst>
  </p:cSld>
  <p:clrMapOvr>
    <a:masterClrMapping/>
  </p:clrMapOvr>
  <p:transition advTm="10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</a:t>
            </a:r>
            <a:r>
              <a:rPr lang="en-US" sz="2400" dirty="0" smtClean="0"/>
              <a:t>GB of 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86234"/>
      </p:ext>
    </p:extLst>
  </p:cSld>
  <p:clrMapOvr>
    <a:masterClrMapping/>
  </p:clrMapOvr>
  <p:transition advTm="83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GB of memory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2954868"/>
            <a:ext cx="90773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9667041"/>
      </p:ext>
    </p:extLst>
  </p:cSld>
  <p:clrMapOvr>
    <a:masterClrMapping/>
  </p:clrMapOvr>
  <p:transition advTm="3291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Different heuristics are optimal in different cases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At Intel, one dimensional heuristics are used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The are 4 options: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Best-Fit/Worse-Fit on Cores/Memory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3325034"/>
      </p:ext>
    </p:extLst>
  </p:cSld>
  <p:clrMapOvr>
    <a:masterClrMapping/>
  </p:clrMapOvr>
  <p:transition advTm="3635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Buckets of 1000 jobs each by arrival order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Allocate the jobs in each bucket synthetically on 500 empty cores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Jobs that were not allocated were ignored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13006"/>
      </p:ext>
    </p:extLst>
  </p:cSld>
  <p:clrMapOvr>
    <a:masterClrMapping/>
  </p:clrMapOvr>
  <p:transition advTm="313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There is no single heuristic that gets to 100%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542" y="2142437"/>
            <a:ext cx="5898776" cy="42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9332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Background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Job’s at Intel data-center characteristics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Proposed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Max-Jobs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Simulation </a:t>
            </a: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results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Related work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35229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 is: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Trying to “Best-Fit” on two-dimensions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17" y="3429000"/>
            <a:ext cx="71247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9083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Same bucket experiment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100% also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612" y="2268302"/>
            <a:ext cx="5898776" cy="403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Max-Jobs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always the best heuristic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Max-Jobs means always take the best heuristic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Each heuristic compute a mapping from jobs to hosts - the “schedule”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Max-Jobs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4600" y="4436534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Best-Fit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4599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Worse-Fit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4598" y="5418499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Mix-Fit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836333" y="4605811"/>
            <a:ext cx="838200" cy="4064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836333" y="5181263"/>
            <a:ext cx="838200" cy="3218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836333" y="5096653"/>
            <a:ext cx="83820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62771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Java based event-driven simulator that </a:t>
            </a: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was developed for the simulations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Open source: </a:t>
            </a:r>
            <a:r>
              <a:rPr lang="en-US" sz="2400" dirty="0">
                <a:hlinkClick r:id="rId3"/>
              </a:rPr>
              <a:t>https://code.google.com/p/batch-simulator</a:t>
            </a:r>
            <a:r>
              <a:rPr lang="en-US" sz="2400" dirty="0" smtClean="0">
                <a:hlinkClick r:id="rId3"/>
              </a:rPr>
              <a:t>/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Same workload that was described earlier: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 10-13 million jobs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1 month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4 of Intel largest pools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wait time for jobs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460894"/>
            <a:ext cx="7035800" cy="486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9633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number of waiting jobs in PPM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1517213"/>
            <a:ext cx="6917268" cy="481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15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bin-packing problem: </a:t>
            </a:r>
            <a:r>
              <a:rPr lang="en-US" dirty="0" smtClean="0"/>
              <a:t>allocating virtual machines to physical </a:t>
            </a:r>
            <a:r>
              <a:rPr lang="en-US" dirty="0" smtClean="0"/>
              <a:t>servers (</a:t>
            </a:r>
            <a:r>
              <a:rPr lang="en-US" dirty="0" smtClean="0"/>
              <a:t>virtual machine placement </a:t>
            </a:r>
            <a:r>
              <a:rPr lang="en-US" dirty="0" smtClean="0"/>
              <a:t>problem) </a:t>
            </a:r>
            <a:r>
              <a:rPr lang="en-US" dirty="0" err="1" smtClean="0"/>
              <a:t>Rina</a:t>
            </a:r>
            <a:r>
              <a:rPr lang="en-US" dirty="0" smtClean="0"/>
              <a:t> </a:t>
            </a:r>
            <a:r>
              <a:rPr lang="en-US" dirty="0" err="1" smtClean="0"/>
              <a:t>Panigrahy</a:t>
            </a:r>
            <a:r>
              <a:rPr lang="en-US" dirty="0" smtClean="0"/>
              <a:t> et al. Heuristics for </a:t>
            </a:r>
            <a:r>
              <a:rPr lang="en-US" dirty="0" smtClean="0"/>
              <a:t>vector bin packing</a:t>
            </a:r>
            <a:endParaRPr lang="en-US" dirty="0" smtClean="0"/>
          </a:p>
          <a:p>
            <a:r>
              <a:rPr lang="en-US" dirty="0" smtClean="0"/>
              <a:t>Meta-schedulers: </a:t>
            </a:r>
            <a:r>
              <a:rPr lang="en-US" dirty="0" smtClean="0"/>
              <a:t>David </a:t>
            </a:r>
            <a:r>
              <a:rPr lang="en-US" dirty="0" err="1" smtClean="0"/>
              <a:t>Talby</a:t>
            </a:r>
            <a:r>
              <a:rPr lang="en-US" dirty="0" smtClean="0"/>
              <a:t> and Dror G. Feitelson. Improving and stabilizing parallel </a:t>
            </a:r>
            <a:r>
              <a:rPr lang="en-US" dirty="0" smtClean="0"/>
              <a:t>computer performance </a:t>
            </a:r>
            <a:r>
              <a:rPr lang="en-US" dirty="0" smtClean="0"/>
              <a:t>using adaptive </a:t>
            </a:r>
            <a:r>
              <a:rPr lang="en-US" dirty="0" smtClean="0"/>
              <a:t>backfilling</a:t>
            </a:r>
          </a:p>
          <a:p>
            <a:r>
              <a:rPr lang="en-US" dirty="0" smtClean="0"/>
              <a:t>Other approaches:</a:t>
            </a:r>
          </a:p>
          <a:p>
            <a:pPr lvl="1"/>
            <a:r>
              <a:rPr lang="en-US" dirty="0" smtClean="0"/>
              <a:t>Reservations with on-line </a:t>
            </a:r>
            <a:r>
              <a:rPr lang="en-US" dirty="0" smtClean="0"/>
              <a:t>backfilling (</a:t>
            </a:r>
            <a:r>
              <a:rPr lang="en-US" dirty="0" err="1" smtClean="0"/>
              <a:t>Srinivasan</a:t>
            </a:r>
            <a:r>
              <a:rPr lang="en-US" dirty="0" smtClean="0"/>
              <a:t> et </a:t>
            </a:r>
            <a:r>
              <a:rPr lang="en-US" dirty="0" smtClean="0"/>
              <a:t>al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Altering </a:t>
            </a:r>
            <a:r>
              <a:rPr lang="en-US" dirty="0" smtClean="0"/>
              <a:t>resources requirements of job submission. </a:t>
            </a:r>
            <a:r>
              <a:rPr lang="en-US" dirty="0" smtClean="0"/>
              <a:t>(Yom-</a:t>
            </a:r>
            <a:r>
              <a:rPr lang="en-US" dirty="0" err="1" smtClean="0"/>
              <a:t>Tov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Aridor</a:t>
            </a:r>
            <a:r>
              <a:rPr lang="en-US" smtClean="0"/>
              <a:t>)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In this </a:t>
            </a:r>
            <a:r>
              <a:rPr lang="en-US" sz="2400" dirty="0" smtClean="0"/>
              <a:t>work we </a:t>
            </a:r>
            <a:r>
              <a:rPr lang="en-US" sz="2400" dirty="0" smtClean="0"/>
              <a:t>investigated the problem of resource matching in Intel’s compute farm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Improvements to matching heuristics were suggested</a:t>
            </a:r>
            <a:r>
              <a:rPr lang="en-US" sz="2400" kern="0" dirty="0" smtClean="0">
                <a:ea typeface="ＭＳ Ｐゴシック" pitchFamily="34" charset="-128"/>
                <a:cs typeface="Verdana"/>
              </a:rPr>
              <a:t>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kern="0" dirty="0" smtClean="0">
                <a:ea typeface="ＭＳ Ｐゴシック" pitchFamily="34" charset="-128"/>
                <a:cs typeface="Verdana"/>
              </a:rPr>
              <a:t>Heuristics focus on a single resource, either cores or memory </a:t>
            </a:r>
            <a:r>
              <a:rPr lang="en-US" sz="2000" kern="0" dirty="0" smtClean="0">
                <a:solidFill>
                  <a:srgbClr val="FF0000"/>
                </a:solidFill>
                <a:ea typeface="ＭＳ Ｐゴシック" pitchFamily="34" charset="-128"/>
                <a:cs typeface="Verdana"/>
                <a:sym typeface="Wingdings" pitchFamily="2" charset="2"/>
              </a:rPr>
              <a:t></a:t>
            </a:r>
            <a:r>
              <a:rPr lang="en-US" sz="2000" kern="0" dirty="0" smtClean="0">
                <a:ea typeface="ＭＳ Ｐゴシック" pitchFamily="34" charset="-128"/>
                <a:cs typeface="Verdana"/>
                <a:sym typeface="Wingdings" pitchFamily="2" charset="2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ea typeface="ＭＳ Ｐゴシック" pitchFamily="34" charset="-128"/>
                <a:cs typeface="Verdana"/>
              </a:rPr>
              <a:t>We implemented Mix-Fit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kern="0" dirty="0" smtClean="0">
                <a:ea typeface="ＭＳ Ｐゴシック" pitchFamily="34" charset="-128"/>
                <a:cs typeface="Verdana"/>
              </a:rPr>
              <a:t>The nature of dynamically changing demands prevent a specific use case-tailored algorithm to be optimal for all cases </a:t>
            </a:r>
            <a:r>
              <a:rPr lang="en-US" sz="2000" kern="0" dirty="0" smtClean="0">
                <a:solidFill>
                  <a:srgbClr val="FF0000"/>
                </a:solidFill>
                <a:ea typeface="ＭＳ Ｐゴシック" pitchFamily="34" charset="-128"/>
                <a:cs typeface="Verdana"/>
                <a:sym typeface="Wingdings" pitchFamily="2" charset="2"/>
              </a:rPr>
              <a:t></a:t>
            </a:r>
            <a:r>
              <a:rPr lang="en-US" sz="2000" kern="0" dirty="0" smtClean="0">
                <a:ea typeface="ＭＳ Ｐゴシック" pitchFamily="34" charset="-128"/>
                <a:cs typeface="Verdana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ea typeface="ＭＳ Ｐゴシック" pitchFamily="34" charset="-128"/>
                <a:cs typeface="Verdana"/>
              </a:rPr>
              <a:t>We suggest Max-Jobs meta-heuristic</a:t>
            </a:r>
            <a:endParaRPr lang="en-US" sz="2000" kern="0" dirty="0">
              <a:solidFill>
                <a:schemeClr val="accent1"/>
              </a:solidFill>
              <a:ea typeface="ＭＳ Ｐゴシック" pitchFamily="34" charset="-128"/>
              <a:cs typeface="Verdana"/>
            </a:endParaRP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>
                <a:ea typeface="ＭＳ Ｐゴシック" pitchFamily="34" charset="-128"/>
                <a:cs typeface="Verdana"/>
              </a:rPr>
              <a:t>Open source </a:t>
            </a:r>
            <a:r>
              <a:rPr lang="en-US" sz="2200" kern="0" dirty="0" smtClean="0">
                <a:ea typeface="ＭＳ Ｐゴシック" pitchFamily="34" charset="-128"/>
                <a:cs typeface="Verdana"/>
              </a:rPr>
              <a:t>simulator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ea typeface="ＭＳ Ｐゴシック" pitchFamily="34" charset="-128"/>
                <a:cs typeface="Verdana"/>
              </a:rPr>
              <a:t>Paper was presented at JSSPP 2013</a:t>
            </a:r>
            <a:endParaRPr lang="en-US" sz="2400" kern="0" dirty="0" smtClean="0"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3276600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="" xmlns:p14="http://schemas.microsoft.com/office/powerpoint/2010/main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Intel owns an Internet-scale distributed compute farm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Massive chip-simulation workloads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Tens of thousands of servers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Dozens of data-centers around the world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Thousands of newly incoming jobs every second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Capable of running hundreds of thousands of jobs simultaneously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Netbatch used for resource and scheduling management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An in-house developed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27401764"/>
      </p:ext>
    </p:extLst>
  </p:cSld>
  <p:clrMapOvr>
    <a:masterClrMapping/>
  </p:clrMapOvr>
  <p:transition advTm="24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741436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7277195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Resource matching is done at the PPM level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Matching jobs to machines based on cores and memory requirements - </a:t>
            </a:r>
            <a:r>
              <a:rPr lang="en-US" sz="2400" dirty="0" smtClean="0"/>
              <a:t>resources </a:t>
            </a:r>
            <a:r>
              <a:rPr lang="en-US" sz="2400" dirty="0"/>
              <a:t>are allocated exclusively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Preserve fairness among teams at </a:t>
            </a:r>
            <a:r>
              <a:rPr lang="en-US" sz="2400" kern="0" dirty="0">
                <a:latin typeface="Verdana"/>
                <a:ea typeface="ＭＳ Ｐゴシック" pitchFamily="34" charset="-128"/>
                <a:cs typeface="Verdana"/>
              </a:rPr>
              <a:t>I</a:t>
            </a: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ntel - that part was not covered in the work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show that neither heuristic used today is optimal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suggest other heuristics to improve flexibility and utilization in the pools</a:t>
            </a:r>
          </a:p>
        </p:txBody>
      </p:sp>
    </p:spTree>
    <p:extLst>
      <p:ext uri="{BB962C8B-B14F-4D97-AF65-F5344CB8AC3E}">
        <p14:creationId xmlns="" xmlns:p14="http://schemas.microsoft.com/office/powerpoint/2010/main" val="2098000347"/>
      </p:ext>
    </p:extLst>
  </p:cSld>
  <p:clrMapOvr>
    <a:masterClrMapping/>
  </p:clrMapOvr>
  <p:transition advTm="27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workload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Traces from 4 of Intel’s largest physical pools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10 – 13 million jobs each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One month period (November 2012)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81400"/>
            <a:ext cx="63627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2699180"/>
      </p:ext>
    </p:extLst>
  </p:cSld>
  <p:clrMapOvr>
    <a:masterClrMapping/>
  </p:clrMapOvr>
  <p:transition advTm="26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023" y="1619613"/>
            <a:ext cx="6723529" cy="475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8000347"/>
      </p:ext>
    </p:extLst>
  </p:cSld>
  <p:clrMapOvr>
    <a:masterClrMapping/>
  </p:clrMapOvr>
  <p:transition advTm="72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247" y="2180130"/>
            <a:ext cx="5889812" cy="417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8000347"/>
      </p:ext>
    </p:extLst>
  </p:cSld>
  <p:clrMapOvr>
    <a:masterClrMapping/>
  </p:clrMapOvr>
  <p:transition advTm="9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</TotalTime>
  <Words>2175</Words>
  <Application>Microsoft Office PowerPoint</Application>
  <PresentationFormat>On-screen Show (4:3)</PresentationFormat>
  <Paragraphs>279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Heuristics for Resource Matching in Intel’s Compute Farm</vt:lpstr>
      <vt:lpstr>Agenda</vt:lpstr>
      <vt:lpstr>Background</vt:lpstr>
      <vt:lpstr>Netbatch components</vt:lpstr>
      <vt:lpstr>Netbatch components</vt:lpstr>
      <vt:lpstr>Background</vt:lpstr>
      <vt:lpstr>The workload</vt:lpstr>
      <vt:lpstr>Resource requirements by Jobs</vt:lpstr>
      <vt:lpstr>Resource requirements by Jobs</vt:lpstr>
      <vt:lpstr>Resource requirements by Jobs</vt:lpstr>
      <vt:lpstr>Resource requirements by Jobs</vt:lpstr>
      <vt:lpstr>Heuristics for Resource Matching</vt:lpstr>
      <vt:lpstr>Example</vt:lpstr>
      <vt:lpstr>Example</vt:lpstr>
      <vt:lpstr>Another Example</vt:lpstr>
      <vt:lpstr>Another Example</vt:lpstr>
      <vt:lpstr>Heuristics for Resource Matching</vt:lpstr>
      <vt:lpstr>Comparing heuristics</vt:lpstr>
      <vt:lpstr>Comparing heuristics</vt:lpstr>
      <vt:lpstr>Mix-Fit</vt:lpstr>
      <vt:lpstr>Mix-Fit</vt:lpstr>
      <vt:lpstr>Mix-Fit</vt:lpstr>
      <vt:lpstr>Max-Jobs</vt:lpstr>
      <vt:lpstr>Simulation results</vt:lpstr>
      <vt:lpstr>Simulation results</vt:lpstr>
      <vt:lpstr>Simulation results</vt:lpstr>
      <vt:lpstr>Related work</vt:lpstr>
      <vt:lpstr>Conclusions</vt:lpstr>
      <vt:lpstr>Slide 29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oshai</dc:creator>
  <cp:lastModifiedBy>oshai</cp:lastModifiedBy>
  <cp:revision>15</cp:revision>
  <dcterms:created xsi:type="dcterms:W3CDTF">2014-08-10T18:58:04Z</dcterms:created>
  <dcterms:modified xsi:type="dcterms:W3CDTF">2014-08-11T18:50:57Z</dcterms:modified>
</cp:coreProperties>
</file>