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2" r:id="rId2"/>
    <p:sldId id="257" r:id="rId3"/>
    <p:sldId id="279" r:id="rId4"/>
    <p:sldId id="282" r:id="rId5"/>
    <p:sldId id="280" r:id="rId6"/>
    <p:sldId id="292" r:id="rId7"/>
    <p:sldId id="285" r:id="rId8"/>
    <p:sldId id="284" r:id="rId9"/>
    <p:sldId id="286" r:id="rId10"/>
    <p:sldId id="283" r:id="rId11"/>
    <p:sldId id="281" r:id="rId12"/>
    <p:sldId id="287" r:id="rId13"/>
    <p:sldId id="288" r:id="rId14"/>
    <p:sldId id="291" r:id="rId15"/>
    <p:sldId id="289" r:id="rId16"/>
    <p:sldId id="2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0" userDrawn="1">
          <p15:clr>
            <a:srgbClr val="A4A3A4"/>
          </p15:clr>
        </p15:guide>
        <p15:guide id="2" orient="horz" pos="10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0B724A-6540-4A88-8F0B-1EF0523744A0}" v="687" dt="2018-07-24T21:34:44.123"/>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941" autoAdjust="0"/>
  </p:normalViewPr>
  <p:slideViewPr>
    <p:cSldViewPr snapToGrid="0">
      <p:cViewPr>
        <p:scale>
          <a:sx n="77" d="100"/>
          <a:sy n="77" d="100"/>
        </p:scale>
        <p:origin x="1020" y="39"/>
      </p:cViewPr>
      <p:guideLst>
        <p:guide pos="340"/>
        <p:guide orient="horz" pos="1049"/>
      </p:guideLst>
    </p:cSldViewPr>
  </p:slideViewPr>
  <p:notesTextViewPr>
    <p:cViewPr>
      <p:scale>
        <a:sx n="1" d="1"/>
        <a:sy n="1" d="1"/>
      </p:scale>
      <p:origin x="0" y="0"/>
    </p:cViewPr>
  </p:notesTextViewPr>
  <p:sorterViewPr>
    <p:cViewPr>
      <p:scale>
        <a:sx n="120" d="100"/>
        <a:sy n="120" d="100"/>
      </p:scale>
      <p:origin x="0" y="-2472"/>
    </p:cViewPr>
  </p:sorter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McGowan" userId="b8856a109c77e5c6" providerId="LiveId" clId="{B30B724A-6540-4A88-8F0B-1EF0523744A0}"/>
    <pc:docChg chg="undo custSel modSld">
      <pc:chgData name="Rob McGowan" userId="b8856a109c77e5c6" providerId="LiveId" clId="{B30B724A-6540-4A88-8F0B-1EF0523744A0}" dt="2018-07-24T21:34:44.123" v="686" actId="1036"/>
      <pc:docMkLst>
        <pc:docMk/>
      </pc:docMkLst>
      <pc:sldChg chg="modSp">
        <pc:chgData name="Rob McGowan" userId="b8856a109c77e5c6" providerId="LiveId" clId="{B30B724A-6540-4A88-8F0B-1EF0523744A0}" dt="2018-07-24T21:23:56.207" v="50" actId="27636"/>
        <pc:sldMkLst>
          <pc:docMk/>
          <pc:sldMk cId="114487548" sldId="279"/>
        </pc:sldMkLst>
        <pc:spChg chg="mod">
          <ac:chgData name="Rob McGowan" userId="b8856a109c77e5c6" providerId="LiveId" clId="{B30B724A-6540-4A88-8F0B-1EF0523744A0}" dt="2018-07-24T21:23:56.207" v="50" actId="27636"/>
          <ac:spMkLst>
            <pc:docMk/>
            <pc:sldMk cId="114487548" sldId="279"/>
            <ac:spMk id="3" creationId="{FEFBC99D-C108-4F8F-9DDD-F8A351089452}"/>
          </ac:spMkLst>
        </pc:spChg>
      </pc:sldChg>
      <pc:sldChg chg="modSp">
        <pc:chgData name="Rob McGowan" userId="b8856a109c77e5c6" providerId="LiveId" clId="{B30B724A-6540-4A88-8F0B-1EF0523744A0}" dt="2018-07-24T21:27:06.459" v="234"/>
        <pc:sldMkLst>
          <pc:docMk/>
          <pc:sldMk cId="1045284191" sldId="280"/>
        </pc:sldMkLst>
        <pc:spChg chg="mod">
          <ac:chgData name="Rob McGowan" userId="b8856a109c77e5c6" providerId="LiveId" clId="{B30B724A-6540-4A88-8F0B-1EF0523744A0}" dt="2018-07-24T21:27:06.459" v="234"/>
          <ac:spMkLst>
            <pc:docMk/>
            <pc:sldMk cId="1045284191" sldId="280"/>
            <ac:spMk id="3" creationId="{FEFBC99D-C108-4F8F-9DDD-F8A351089452}"/>
          </ac:spMkLst>
        </pc:spChg>
      </pc:sldChg>
      <pc:sldChg chg="addSp delSp modSp">
        <pc:chgData name="Rob McGowan" userId="b8856a109c77e5c6" providerId="LiveId" clId="{B30B724A-6540-4A88-8F0B-1EF0523744A0}" dt="2018-07-24T21:24:02.394" v="52" actId="14100"/>
        <pc:sldMkLst>
          <pc:docMk/>
          <pc:sldMk cId="2659530656" sldId="281"/>
        </pc:sldMkLst>
        <pc:picChg chg="add mod">
          <ac:chgData name="Rob McGowan" userId="b8856a109c77e5c6" providerId="LiveId" clId="{B30B724A-6540-4A88-8F0B-1EF0523744A0}" dt="2018-07-24T21:24:02.394" v="52" actId="14100"/>
          <ac:picMkLst>
            <pc:docMk/>
            <pc:sldMk cId="2659530656" sldId="281"/>
            <ac:picMk id="5" creationId="{4CF81FD2-F390-49B0-8655-D8C7C605642C}"/>
          </ac:picMkLst>
        </pc:picChg>
        <pc:picChg chg="del">
          <ac:chgData name="Rob McGowan" userId="b8856a109c77e5c6" providerId="LiveId" clId="{B30B724A-6540-4A88-8F0B-1EF0523744A0}" dt="2018-07-24T21:23:54.208" v="45" actId="478"/>
          <ac:picMkLst>
            <pc:docMk/>
            <pc:sldMk cId="2659530656" sldId="281"/>
            <ac:picMk id="5122" creationId="{1161DE44-A6C9-47DF-97D0-7EA18CF1CDE9}"/>
          </ac:picMkLst>
        </pc:picChg>
      </pc:sldChg>
      <pc:sldChg chg="modSp">
        <pc:chgData name="Rob McGowan" userId="b8856a109c77e5c6" providerId="LiveId" clId="{B30B724A-6540-4A88-8F0B-1EF0523744A0}" dt="2018-07-24T21:24:29.262" v="68" actId="20577"/>
        <pc:sldMkLst>
          <pc:docMk/>
          <pc:sldMk cId="1520610083" sldId="282"/>
        </pc:sldMkLst>
        <pc:spChg chg="mod">
          <ac:chgData name="Rob McGowan" userId="b8856a109c77e5c6" providerId="LiveId" clId="{B30B724A-6540-4A88-8F0B-1EF0523744A0}" dt="2018-07-24T21:24:29.262" v="68" actId="20577"/>
          <ac:spMkLst>
            <pc:docMk/>
            <pc:sldMk cId="1520610083" sldId="282"/>
            <ac:spMk id="2" creationId="{08784FEE-3060-4A0D-9307-4DA7441D24A4}"/>
          </ac:spMkLst>
        </pc:spChg>
      </pc:sldChg>
      <pc:sldChg chg="modSp">
        <pc:chgData name="Rob McGowan" userId="b8856a109c77e5c6" providerId="LiveId" clId="{B30B724A-6540-4A88-8F0B-1EF0523744A0}" dt="2018-07-24T21:23:56.161" v="47" actId="27636"/>
        <pc:sldMkLst>
          <pc:docMk/>
          <pc:sldMk cId="1788937638" sldId="287"/>
        </pc:sldMkLst>
        <pc:spChg chg="mod">
          <ac:chgData name="Rob McGowan" userId="b8856a109c77e5c6" providerId="LiveId" clId="{B30B724A-6540-4A88-8F0B-1EF0523744A0}" dt="2018-07-24T21:23:56.161" v="47" actId="27636"/>
          <ac:spMkLst>
            <pc:docMk/>
            <pc:sldMk cId="1788937638" sldId="287"/>
            <ac:spMk id="3" creationId="{FEFBC99D-C108-4F8F-9DDD-F8A351089452}"/>
          </ac:spMkLst>
        </pc:spChg>
      </pc:sldChg>
      <pc:sldChg chg="modSp">
        <pc:chgData name="Rob McGowan" userId="b8856a109c77e5c6" providerId="LiveId" clId="{B30B724A-6540-4A88-8F0B-1EF0523744A0}" dt="2018-07-24T21:23:56.176" v="49" actId="27636"/>
        <pc:sldMkLst>
          <pc:docMk/>
          <pc:sldMk cId="3022359820" sldId="288"/>
        </pc:sldMkLst>
        <pc:spChg chg="mod">
          <ac:chgData name="Rob McGowan" userId="b8856a109c77e5c6" providerId="LiveId" clId="{B30B724A-6540-4A88-8F0B-1EF0523744A0}" dt="2018-07-24T21:23:56.176" v="49" actId="27636"/>
          <ac:spMkLst>
            <pc:docMk/>
            <pc:sldMk cId="3022359820" sldId="288"/>
            <ac:spMk id="8" creationId="{00771430-EE04-4A6F-B3F6-7CCF5E3E32CD}"/>
          </ac:spMkLst>
        </pc:spChg>
        <pc:spChg chg="mod">
          <ac:chgData name="Rob McGowan" userId="b8856a109c77e5c6" providerId="LiveId" clId="{B30B724A-6540-4A88-8F0B-1EF0523744A0}" dt="2018-07-24T21:23:56.176" v="48" actId="27636"/>
          <ac:spMkLst>
            <pc:docMk/>
            <pc:sldMk cId="3022359820" sldId="288"/>
            <ac:spMk id="9" creationId="{ABA8EE0F-E57D-41EA-853A-2350C0792D65}"/>
          </ac:spMkLst>
        </pc:spChg>
      </pc:sldChg>
      <pc:sldChg chg="modSp">
        <pc:chgData name="Rob McGowan" userId="b8856a109c77e5c6" providerId="LiveId" clId="{B30B724A-6540-4A88-8F0B-1EF0523744A0}" dt="2018-07-24T21:34:44.123" v="686" actId="1036"/>
        <pc:sldMkLst>
          <pc:docMk/>
          <pc:sldMk cId="555827585" sldId="292"/>
        </pc:sldMkLst>
        <pc:spChg chg="mod">
          <ac:chgData name="Rob McGowan" userId="b8856a109c77e5c6" providerId="LiveId" clId="{B30B724A-6540-4A88-8F0B-1EF0523744A0}" dt="2018-07-24T21:30:08.323" v="522" actId="20577"/>
          <ac:spMkLst>
            <pc:docMk/>
            <pc:sldMk cId="555827585" sldId="292"/>
            <ac:spMk id="2" creationId="{00000000-0000-0000-0000-000000000000}"/>
          </ac:spMkLst>
        </pc:spChg>
        <pc:spChg chg="mod">
          <ac:chgData name="Rob McGowan" userId="b8856a109c77e5c6" providerId="LiveId" clId="{B30B724A-6540-4A88-8F0B-1EF0523744A0}" dt="2018-07-24T21:34:44.123" v="686" actId="1036"/>
          <ac:spMkLst>
            <pc:docMk/>
            <pc:sldMk cId="555827585" sldId="29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7/24/2018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7/24/2018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9 Consultants (T9C) were contracted by Shady Bookkeeping Incorporated to perform a data-cleaning and preliminary analysis on FIFA World Cup matches to explore opportunities for increased yield on their business investments.  The challenge was to analyze their data to find what makes a winning team.  </a:t>
            </a:r>
          </a:p>
          <a:p>
            <a:endParaRPr lang="en-US" dirty="0"/>
          </a:p>
          <a:p>
            <a:r>
              <a:rPr lang="en-US" dirty="0"/>
              <a:t>After considering how to best predict what determines a winning team, T9C chose to focus on a few main themes: team attributes, elimination round matches, matches up to and including the 2014 world cup. Rather than focus on the results of specific teams, T9C focused what attributes might be accurate predictors of winning.</a:t>
            </a:r>
          </a:p>
          <a:p>
            <a:endParaRPr lang="en-US" dirty="0"/>
          </a:p>
          <a:p>
            <a:r>
              <a:rPr lang="en-US" dirty="0"/>
              <a:t>Some of the attributes considered include but are not limited to the following:</a:t>
            </a:r>
          </a:p>
          <a:p>
            <a:endParaRPr lang="en-US" dirty="0"/>
          </a:p>
          <a:p>
            <a:r>
              <a:rPr lang="en-US" dirty="0"/>
              <a:t>number of wins </a:t>
            </a:r>
          </a:p>
          <a:p>
            <a:r>
              <a:rPr lang="en-US" dirty="0"/>
              <a:t>nationality of coach</a:t>
            </a:r>
          </a:p>
          <a:p>
            <a:r>
              <a:rPr lang="en-US" dirty="0"/>
              <a:t>number of cards received</a:t>
            </a:r>
          </a:p>
          <a:p>
            <a:r>
              <a:rPr lang="en-US" dirty="0"/>
              <a:t>team experience </a:t>
            </a:r>
          </a:p>
          <a:p>
            <a:endParaRPr lang="en-US" dirty="0"/>
          </a:p>
          <a:p>
            <a:r>
              <a:rPr lang="en-US" dirty="0"/>
              <a:t>T9C elected to solely consider elimination round matches as all elimination matches have a decisive winner and are therefore played at the highest level of competition. Group Stage matches do not necessarily carry the same intensity, as many factors can determine a team’s desire or necessity to win.</a:t>
            </a:r>
          </a:p>
          <a:p>
            <a:endParaRPr lang="en-US" dirty="0"/>
          </a:p>
          <a:p>
            <a:r>
              <a:rPr lang="en-US" dirty="0"/>
              <a:t>The team reviewed the data, ran a regression analysis on the chosen variables and proposed likely predictor variables for further analysis. </a:t>
            </a:r>
          </a:p>
          <a:p>
            <a:endParaRPr lang="en-CA" dirty="0"/>
          </a:p>
        </p:txBody>
      </p:sp>
      <p:sp>
        <p:nvSpPr>
          <p:cNvPr id="4" name="Slide Number Placeholder 3"/>
          <p:cNvSpPr>
            <a:spLocks noGrp="1"/>
          </p:cNvSpPr>
          <p:nvPr>
            <p:ph type="sldNum" sz="quarter" idx="10"/>
          </p:nvPr>
        </p:nvSpPr>
        <p:spPr/>
        <p:txBody>
          <a:bodyPr/>
          <a:lstStyle/>
          <a:p>
            <a:fld id="{FC8BD8E7-1312-41F3-99C4-6DA5AF891969}" type="slidenum">
              <a:rPr lang="en-US" smtClean="0"/>
              <a:t>3</a:t>
            </a:fld>
            <a:endParaRPr lang="en-US"/>
          </a:p>
        </p:txBody>
      </p:sp>
    </p:spTree>
    <p:extLst>
      <p:ext uri="{BB962C8B-B14F-4D97-AF65-F5344CB8AC3E}">
        <p14:creationId xmlns:p14="http://schemas.microsoft.com/office/powerpoint/2010/main" val="363864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C8BD8E7-1312-41F3-99C4-6DA5AF891969}" type="slidenum">
              <a:rPr lang="en-US" smtClean="0"/>
              <a:t>14</a:t>
            </a:fld>
            <a:endParaRPr lang="en-US"/>
          </a:p>
        </p:txBody>
      </p:sp>
    </p:spTree>
    <p:extLst>
      <p:ext uri="{BB962C8B-B14F-4D97-AF65-F5344CB8AC3E}">
        <p14:creationId xmlns:p14="http://schemas.microsoft.com/office/powerpoint/2010/main" val="79679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T9C recommends the following further steps for analysis.</a:t>
            </a:r>
          </a:p>
          <a:p>
            <a:r>
              <a:rPr lang="en-US" dirty="0"/>
              <a:t>Including 2018 World Cup data</a:t>
            </a:r>
          </a:p>
          <a:p>
            <a:r>
              <a:rPr lang="en-US" dirty="0"/>
              <a:t>Including player data from league games</a:t>
            </a:r>
          </a:p>
          <a:p>
            <a:r>
              <a:rPr lang="en-US" dirty="0" err="1"/>
              <a:t>Analysing</a:t>
            </a:r>
            <a:r>
              <a:rPr lang="en-US" dirty="0"/>
              <a:t> the head-to-head win percentages. </a:t>
            </a:r>
          </a:p>
          <a:p>
            <a:r>
              <a:rPr lang="en-US" dirty="0"/>
              <a:t>For instance, how likely will a team with 20 wins defeat a team with only ten wins.</a:t>
            </a:r>
          </a:p>
          <a:p>
            <a:r>
              <a:rPr lang="en-US" dirty="0"/>
              <a:t>Doing multivariable logistic regression over Home, Foreign Coach, Win/Loss%, and Wins</a:t>
            </a:r>
          </a:p>
          <a:p>
            <a:r>
              <a:rPr lang="en-US" dirty="0"/>
              <a:t>These four variables are some of the most predictive, independent variables.</a:t>
            </a:r>
          </a:p>
          <a:p>
            <a:r>
              <a:rPr lang="en-US" dirty="0"/>
              <a:t>Perform a Clustering or Classification analysis on the data to identify cohorts and then analyze how teams from one cohort perform against teams from another cohort</a:t>
            </a:r>
          </a:p>
          <a:p>
            <a:r>
              <a:rPr lang="en-US" dirty="0"/>
              <a:t>Here the analysis would answer questions like this. Suppose team A is an away team with over nine wins, a foreign coach, and a 50% win record. Suppose team B is a home team with fewer than nine wins, a domestic coach, and a 67% win record. How likely will team A defeat team B?</a:t>
            </a:r>
            <a:endParaRPr lang="en-CA" dirty="0"/>
          </a:p>
        </p:txBody>
      </p:sp>
      <p:sp>
        <p:nvSpPr>
          <p:cNvPr id="4" name="Slide Number Placeholder 3"/>
          <p:cNvSpPr>
            <a:spLocks noGrp="1"/>
          </p:cNvSpPr>
          <p:nvPr>
            <p:ph type="sldNum" sz="quarter" idx="10"/>
          </p:nvPr>
        </p:nvSpPr>
        <p:spPr/>
        <p:txBody>
          <a:bodyPr/>
          <a:lstStyle/>
          <a:p>
            <a:fld id="{FC8BD8E7-1312-41F3-99C4-6DA5AF891969}" type="slidenum">
              <a:rPr lang="en-US" smtClean="0"/>
              <a:t>15</a:t>
            </a:fld>
            <a:endParaRPr lang="en-US"/>
          </a:p>
        </p:txBody>
      </p:sp>
    </p:spTree>
    <p:extLst>
      <p:ext uri="{BB962C8B-B14F-4D97-AF65-F5344CB8AC3E}">
        <p14:creationId xmlns:p14="http://schemas.microsoft.com/office/powerpoint/2010/main" val="145505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28650" y="1548245"/>
            <a:ext cx="78867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628650" y="3854659"/>
            <a:ext cx="78867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6115050" y="0"/>
            <a:ext cx="30289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99610" y="1683327"/>
            <a:ext cx="2344340"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1"/>
            <a:ext cx="6076188"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99610" y="4591761"/>
            <a:ext cx="2344340"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7/24/2018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457200"/>
            <a:ext cx="5286375"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7/24/2018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9144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400050" y="5084483"/>
            <a:ext cx="83439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301752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3063240" y="1"/>
            <a:ext cx="301752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6126480" y="1"/>
            <a:ext cx="301752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400050" y="6043123"/>
            <a:ext cx="83439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7/24/2018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23888" y="2483427"/>
            <a:ext cx="78867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626269" y="5257800"/>
            <a:ext cx="78867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714500"/>
            <a:ext cx="337185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714500"/>
            <a:ext cx="337185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7/24/2018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733162"/>
            <a:ext cx="3374136"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5286" y="2481944"/>
            <a:ext cx="3374136"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733162"/>
            <a:ext cx="3374136"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481944"/>
            <a:ext cx="3374136"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7/24/2018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7/24/2018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3859" y="1672934"/>
            <a:ext cx="2630091"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397765" y="457200"/>
            <a:ext cx="5431583"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13859" y="4590288"/>
            <a:ext cx="2635923"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7/24/2018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1714500"/>
            <a:ext cx="6858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9144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3"/>
          </p:nvPr>
        </p:nvSpPr>
        <p:spPr>
          <a:xfrm>
            <a:off x="1143000" y="6601556"/>
            <a:ext cx="4868536"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6140931" y="6601556"/>
            <a:ext cx="1150548"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7/24/2018</a:t>
            </a:fld>
            <a:endParaRPr lang="en-US"/>
          </a:p>
        </p:txBody>
      </p:sp>
      <p:sp>
        <p:nvSpPr>
          <p:cNvPr id="6" name="Slide Number Placeholder 5"/>
          <p:cNvSpPr>
            <a:spLocks noGrp="1"/>
          </p:cNvSpPr>
          <p:nvPr>
            <p:ph type="sldNum" sz="quarter" idx="4"/>
          </p:nvPr>
        </p:nvSpPr>
        <p:spPr>
          <a:xfrm>
            <a:off x="7420874" y="6601556"/>
            <a:ext cx="580127"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FIFA World Cup</a:t>
            </a:r>
            <a:br>
              <a:rPr lang="en-US" dirty="0"/>
            </a:br>
            <a:r>
              <a:rPr lang="en-US" dirty="0"/>
              <a:t>First Steps to a Predictive Model</a:t>
            </a:r>
          </a:p>
        </p:txBody>
      </p:sp>
      <p:sp>
        <p:nvSpPr>
          <p:cNvPr id="3" name="Subtitle 2"/>
          <p:cNvSpPr>
            <a:spLocks noGrp="1"/>
          </p:cNvSpPr>
          <p:nvPr>
            <p:ph type="subTitle" idx="1"/>
          </p:nvPr>
        </p:nvSpPr>
        <p:spPr/>
        <p:txBody>
          <a:bodyPr/>
          <a:lstStyle/>
          <a:p>
            <a:r>
              <a:rPr lang="en-US" dirty="0"/>
              <a:t>Team 9 Consulting</a:t>
            </a:r>
          </a:p>
        </p:txBody>
      </p:sp>
      <p:pic>
        <p:nvPicPr>
          <p:cNvPr id="13" name="Picture Placeholder 12">
            <a:extLst>
              <a:ext uri="{FF2B5EF4-FFF2-40B4-BE49-F238E27FC236}">
                <a16:creationId xmlns:a16="http://schemas.microsoft.com/office/drawing/2014/main" id="{DE89A7B6-AB9A-4BD3-A4C5-ADD2C0502E97}"/>
              </a:ext>
            </a:extLst>
          </p:cNvPr>
          <p:cNvPicPr>
            <a:picLocks noGrp="1" noChangeAspect="1"/>
          </p:cNvPicPr>
          <p:nvPr>
            <p:ph type="pic" idx="11"/>
          </p:nvPr>
        </p:nvPicPr>
        <p:blipFill rotWithShape="1">
          <a:blip r:embed="rId2"/>
          <a:srcRect l="-569" r="745"/>
          <a:stretch/>
        </p:blipFill>
        <p:spPr>
          <a:xfrm>
            <a:off x="966355" y="1"/>
            <a:ext cx="7117771" cy="4745736"/>
          </a:xfrm>
          <a:prstGeom prst="rect">
            <a:avLst/>
          </a:prstGeo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normAutofit/>
          </a:bodyPr>
          <a:lstStyle/>
          <a:p>
            <a:r>
              <a:rPr lang="en-CA" dirty="0"/>
              <a:t>Analysis: do nationalities of the coaches affect game results?</a:t>
            </a:r>
          </a:p>
        </p:txBody>
      </p:sp>
      <p:sp>
        <p:nvSpPr>
          <p:cNvPr id="4" name="Content Placeholder 3">
            <a:extLst>
              <a:ext uri="{FF2B5EF4-FFF2-40B4-BE49-F238E27FC236}">
                <a16:creationId xmlns:a16="http://schemas.microsoft.com/office/drawing/2014/main" id="{3D88DBC3-9BF2-41FE-9614-AB6A8424E456}"/>
              </a:ext>
            </a:extLst>
          </p:cNvPr>
          <p:cNvSpPr>
            <a:spLocks noGrp="1"/>
          </p:cNvSpPr>
          <p:nvPr>
            <p:ph sz="half" idx="1"/>
          </p:nvPr>
        </p:nvSpPr>
        <p:spPr>
          <a:xfrm>
            <a:off x="539750" y="1665288"/>
            <a:ext cx="3371850" cy="4462272"/>
          </a:xfrm>
        </p:spPr>
        <p:txBody>
          <a:bodyPr/>
          <a:lstStyle/>
          <a:p>
            <a:r>
              <a:rPr lang="en-US" dirty="0"/>
              <a:t>Domestic coaches are far more common than foreign coaches</a:t>
            </a:r>
          </a:p>
          <a:p>
            <a:r>
              <a:rPr lang="en-US" dirty="0"/>
              <a:t>Domestic coaches win more games than they lose</a:t>
            </a:r>
          </a:p>
          <a:p>
            <a:r>
              <a:rPr lang="en-US" dirty="0"/>
              <a:t>Foreign coaches lose more games than they win</a:t>
            </a:r>
          </a:p>
          <a:p>
            <a:endParaRPr lang="en-CA" dirty="0"/>
          </a:p>
        </p:txBody>
      </p:sp>
      <p:pic>
        <p:nvPicPr>
          <p:cNvPr id="4098" name="Picture 2" descr="https://lh6.googleusercontent.com/5IM1uB4ifKSPZNWx-Lh2QqCziBd8WpMcxyNWPVcG-gCCgYpVj3qrcVLAGtwyrfL6117DqVfQfHA949AdjWX7ybl8FO16fDc-fxvzry-i_rFix-AX7epMBOGlyRdaFlTQOsMn1HYU">
            <a:extLst>
              <a:ext uri="{FF2B5EF4-FFF2-40B4-BE49-F238E27FC236}">
                <a16:creationId xmlns:a16="http://schemas.microsoft.com/office/drawing/2014/main" id="{6D72B8EA-A898-4DFB-AF18-5A33E0AA9A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5812" y="1665288"/>
            <a:ext cx="4908188" cy="3272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orld cup kante trophy">
            <a:extLst>
              <a:ext uri="{FF2B5EF4-FFF2-40B4-BE49-F238E27FC236}">
                <a16:creationId xmlns:a16="http://schemas.microsoft.com/office/drawing/2014/main" id="{3A0FADB6-75E1-4D7F-8AE7-289788A69C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4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a:xfrm>
            <a:off x="1143000" y="457200"/>
            <a:ext cx="6858000" cy="1143000"/>
          </a:xfrm>
        </p:spPr>
        <p:txBody>
          <a:bodyPr/>
          <a:lstStyle/>
          <a:p>
            <a:r>
              <a:rPr lang="en-CA" dirty="0"/>
              <a:t>Analysis: does experience manner?</a:t>
            </a:r>
          </a:p>
        </p:txBody>
      </p:sp>
      <p:sp>
        <p:nvSpPr>
          <p:cNvPr id="4" name="Content Placeholder 3">
            <a:extLst>
              <a:ext uri="{FF2B5EF4-FFF2-40B4-BE49-F238E27FC236}">
                <a16:creationId xmlns:a16="http://schemas.microsoft.com/office/drawing/2014/main" id="{3DB72ADD-294E-4567-A9CB-7AEF4487A667}"/>
              </a:ext>
            </a:extLst>
          </p:cNvPr>
          <p:cNvSpPr>
            <a:spLocks noGrp="1"/>
          </p:cNvSpPr>
          <p:nvPr>
            <p:ph sz="half" idx="1"/>
          </p:nvPr>
        </p:nvSpPr>
        <p:spPr>
          <a:xfrm>
            <a:off x="539750" y="1665288"/>
            <a:ext cx="3371850" cy="4462272"/>
          </a:xfrm>
        </p:spPr>
        <p:txBody>
          <a:bodyPr/>
          <a:lstStyle/>
          <a:p>
            <a:r>
              <a:rPr lang="en-US" dirty="0"/>
              <a:t>Slight trend that as the experience increases, the probability of winning also increases</a:t>
            </a:r>
          </a:p>
          <a:p>
            <a:r>
              <a:rPr lang="en-CA" dirty="0"/>
              <a:t>Bins on the y-axis represent the groups of experience</a:t>
            </a:r>
          </a:p>
        </p:txBody>
      </p:sp>
      <p:pic>
        <p:nvPicPr>
          <p:cNvPr id="7" name="Picture 2" descr="Image result for world cup kante trophy">
            <a:extLst>
              <a:ext uri="{FF2B5EF4-FFF2-40B4-BE49-F238E27FC236}">
                <a16:creationId xmlns:a16="http://schemas.microsoft.com/office/drawing/2014/main" id="{796ED58D-60C6-43C7-9984-8336E082C6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F81FD2-F390-49B0-8655-D8C7C6056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02" y="1535105"/>
            <a:ext cx="5088299" cy="3392199"/>
          </a:xfrm>
          <a:prstGeom prst="rect">
            <a:avLst/>
          </a:prstGeom>
        </p:spPr>
      </p:pic>
    </p:spTree>
    <p:extLst>
      <p:ext uri="{BB962C8B-B14F-4D97-AF65-F5344CB8AC3E}">
        <p14:creationId xmlns:p14="http://schemas.microsoft.com/office/powerpoint/2010/main" val="26595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Predictive Model:</a:t>
            </a:r>
            <a:br>
              <a:rPr lang="en-CA" dirty="0"/>
            </a:br>
            <a:r>
              <a:rPr lang="en-CA" dirty="0"/>
              <a:t>Logistic Regression</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normAutofit fontScale="85000" lnSpcReduction="10000"/>
          </a:bodyPr>
          <a:lstStyle/>
          <a:p>
            <a:r>
              <a:rPr lang="en-US" dirty="0"/>
              <a:t>Two outcomes (win or loss) -&gt; Logistic Regression</a:t>
            </a:r>
          </a:p>
          <a:p>
            <a:r>
              <a:rPr lang="en-US" dirty="0"/>
              <a:t>Challenges with applying a logistic regression: </a:t>
            </a:r>
          </a:p>
          <a:p>
            <a:pPr lvl="1"/>
            <a:r>
              <a:rPr lang="en-US" sz="2000" dirty="0"/>
              <a:t>Current skill set: Multivariable regression and significance testing</a:t>
            </a:r>
          </a:p>
          <a:p>
            <a:pPr lvl="1"/>
            <a:r>
              <a:rPr lang="en-US" sz="2000" dirty="0"/>
              <a:t>Correlation: The winner of a match completely determines the loser</a:t>
            </a:r>
          </a:p>
          <a:p>
            <a:r>
              <a:rPr lang="en-US" sz="2200" dirty="0"/>
              <a:t>Steps to address challenges:</a:t>
            </a:r>
          </a:p>
          <a:p>
            <a:pPr lvl="1"/>
            <a:r>
              <a:rPr lang="en-US" sz="2000" dirty="0"/>
              <a:t>Analyze the impact of variables one at a time.  </a:t>
            </a:r>
          </a:p>
          <a:p>
            <a:pPr lvl="1"/>
            <a:r>
              <a:rPr lang="en-US" sz="2000" dirty="0"/>
              <a:t>Randomly choose one team per match, repeat 1000 times</a:t>
            </a:r>
          </a:p>
          <a:p>
            <a:pPr lvl="1"/>
            <a:r>
              <a:rPr lang="en-US" sz="2000" dirty="0"/>
              <a:t>Perform a logistic regression against each training set in turn. </a:t>
            </a:r>
          </a:p>
          <a:p>
            <a:pPr lvl="1"/>
            <a:r>
              <a:rPr lang="en-US" sz="2100" dirty="0"/>
              <a:t>Test each model for accuracy against the 2014 World Cup results and average. </a:t>
            </a:r>
          </a:p>
          <a:p>
            <a:pPr lvl="1"/>
            <a:r>
              <a:rPr lang="en-US" sz="2100" dirty="0"/>
              <a:t>Compare to baseline accuracy rate</a:t>
            </a:r>
          </a:p>
          <a:p>
            <a:r>
              <a:rPr lang="en-US" dirty="0"/>
              <a:t>A measure of the suitability of the logistic regression model for a particular variable.</a:t>
            </a:r>
          </a:p>
        </p:txBody>
      </p:sp>
      <p:pic>
        <p:nvPicPr>
          <p:cNvPr id="4" name="Picture 2" descr="Image result for world cup kante trophy">
            <a:extLst>
              <a:ext uri="{FF2B5EF4-FFF2-40B4-BE49-F238E27FC236}">
                <a16:creationId xmlns:a16="http://schemas.microsoft.com/office/drawing/2014/main" id="{585C560B-7A92-4E77-A69B-76E286E460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3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Predictive Model:</a:t>
            </a:r>
            <a:br>
              <a:rPr lang="en-CA" dirty="0"/>
            </a:br>
            <a:r>
              <a:rPr lang="en-CA" dirty="0"/>
              <a:t>Logistic Regression - Findings</a:t>
            </a:r>
          </a:p>
        </p:txBody>
      </p:sp>
      <p:pic>
        <p:nvPicPr>
          <p:cNvPr id="5" name="Content Placeholder 4">
            <a:extLst>
              <a:ext uri="{FF2B5EF4-FFF2-40B4-BE49-F238E27FC236}">
                <a16:creationId xmlns:a16="http://schemas.microsoft.com/office/drawing/2014/main" id="{1E9C5E11-2659-4CF1-B3A1-0A664CED39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0" y="1517073"/>
            <a:ext cx="4582397" cy="3054931"/>
          </a:xfrm>
        </p:spPr>
      </p:pic>
      <p:pic>
        <p:nvPicPr>
          <p:cNvPr id="7" name="Picture 6">
            <a:extLst>
              <a:ext uri="{FF2B5EF4-FFF2-40B4-BE49-F238E27FC236}">
                <a16:creationId xmlns:a16="http://schemas.microsoft.com/office/drawing/2014/main" id="{AA05E7C0-4F50-4C44-9BAC-FC71056AF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62" y="1600199"/>
            <a:ext cx="4403147" cy="2935431"/>
          </a:xfrm>
          <a:prstGeom prst="rect">
            <a:avLst/>
          </a:prstGeom>
        </p:spPr>
      </p:pic>
      <p:pic>
        <p:nvPicPr>
          <p:cNvPr id="6" name="Picture 2" descr="Image result for world cup kante trophy">
            <a:extLst>
              <a:ext uri="{FF2B5EF4-FFF2-40B4-BE49-F238E27FC236}">
                <a16:creationId xmlns:a16="http://schemas.microsoft.com/office/drawing/2014/main" id="{01E2445C-672A-43A8-A839-8CBC1B3FD2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2">
            <a:extLst>
              <a:ext uri="{FF2B5EF4-FFF2-40B4-BE49-F238E27FC236}">
                <a16:creationId xmlns:a16="http://schemas.microsoft.com/office/drawing/2014/main" id="{00771430-EE04-4A6F-B3F6-7CCF5E3E32CD}"/>
              </a:ext>
            </a:extLst>
          </p:cNvPr>
          <p:cNvSpPr txBox="1">
            <a:spLocks/>
          </p:cNvSpPr>
          <p:nvPr/>
        </p:nvSpPr>
        <p:spPr>
          <a:xfrm>
            <a:off x="93306" y="4579605"/>
            <a:ext cx="4229878" cy="1821195"/>
          </a:xfrm>
          <a:prstGeom prst="rect">
            <a:avLst/>
          </a:prstGeom>
        </p:spPr>
        <p:txBody>
          <a:bodyPr vert="horz" lIns="91440" tIns="45720" rIns="91440" bIns="45720" rtlCol="0">
            <a:normAutofit fontScale="92500"/>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CA" dirty="0"/>
              <a:t>16 match coin flip provides baseline</a:t>
            </a:r>
          </a:p>
          <a:p>
            <a:r>
              <a:rPr lang="en-CA" dirty="0"/>
              <a:t>Run 1000 times to create distribution</a:t>
            </a:r>
          </a:p>
          <a:p>
            <a:r>
              <a:rPr lang="en-CA" dirty="0"/>
              <a:t>One std dev above mean (84% conf)</a:t>
            </a:r>
          </a:p>
          <a:p>
            <a:r>
              <a:rPr lang="en-CA" dirty="0"/>
              <a:t> Cut off rate of 0.625 (62.5%)</a:t>
            </a:r>
          </a:p>
        </p:txBody>
      </p:sp>
      <p:sp>
        <p:nvSpPr>
          <p:cNvPr id="9" name="Content Placeholder 13">
            <a:extLst>
              <a:ext uri="{FF2B5EF4-FFF2-40B4-BE49-F238E27FC236}">
                <a16:creationId xmlns:a16="http://schemas.microsoft.com/office/drawing/2014/main" id="{ABA8EE0F-E57D-41EA-853A-2350C0792D65}"/>
              </a:ext>
            </a:extLst>
          </p:cNvPr>
          <p:cNvSpPr txBox="1">
            <a:spLocks/>
          </p:cNvSpPr>
          <p:nvPr/>
        </p:nvSpPr>
        <p:spPr>
          <a:xfrm>
            <a:off x="4468297" y="4535630"/>
            <a:ext cx="4582397" cy="1927374"/>
          </a:xfrm>
          <a:prstGeom prst="rect">
            <a:avLst/>
          </a:prstGeom>
        </p:spPr>
        <p:txBody>
          <a:bodyPr>
            <a:normAutofit fontScale="85000" lnSpcReduction="20000"/>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CA" dirty="0"/>
              <a:t>Modeled attribute for randomly selected team per match. </a:t>
            </a:r>
          </a:p>
          <a:p>
            <a:r>
              <a:rPr lang="en-CA" dirty="0"/>
              <a:t>Assessed accuracy of model against 2014 result</a:t>
            </a:r>
          </a:p>
          <a:p>
            <a:r>
              <a:rPr lang="en-CA" dirty="0"/>
              <a:t>Accuracy rates averaged for 1000 sample sets.</a:t>
            </a:r>
          </a:p>
          <a:p>
            <a:r>
              <a:rPr lang="en-CA" dirty="0"/>
              <a:t>Average rate compared to cut off rate</a:t>
            </a:r>
          </a:p>
          <a:p>
            <a:endParaRPr lang="en-CA" dirty="0"/>
          </a:p>
        </p:txBody>
      </p:sp>
    </p:spTree>
    <p:extLst>
      <p:ext uri="{BB962C8B-B14F-4D97-AF65-F5344CB8AC3E}">
        <p14:creationId xmlns:p14="http://schemas.microsoft.com/office/powerpoint/2010/main" val="302235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38C0126-90FB-4D47-A8D2-A43C6A2192D1}"/>
              </a:ext>
            </a:extLst>
          </p:cNvPr>
          <p:cNvSpPr>
            <a:spLocks noGrp="1"/>
          </p:cNvSpPr>
          <p:nvPr>
            <p:ph type="title"/>
          </p:nvPr>
        </p:nvSpPr>
        <p:spPr/>
        <p:txBody>
          <a:bodyPr/>
          <a:lstStyle/>
          <a:p>
            <a:r>
              <a:rPr lang="en-CA" dirty="0"/>
              <a:t>Example Models:</a:t>
            </a:r>
            <a:br>
              <a:rPr lang="en-CA" dirty="0"/>
            </a:br>
            <a:r>
              <a:rPr lang="en-CA" dirty="0"/>
              <a:t>“Home” team and Previous Wins</a:t>
            </a:r>
          </a:p>
        </p:txBody>
      </p:sp>
      <p:sp>
        <p:nvSpPr>
          <p:cNvPr id="13" name="Content Placeholder 12">
            <a:extLst>
              <a:ext uri="{FF2B5EF4-FFF2-40B4-BE49-F238E27FC236}">
                <a16:creationId xmlns:a16="http://schemas.microsoft.com/office/drawing/2014/main" id="{343050F4-B893-48EE-91DF-6CB9A8EA3568}"/>
              </a:ext>
            </a:extLst>
          </p:cNvPr>
          <p:cNvSpPr>
            <a:spLocks noGrp="1"/>
          </p:cNvSpPr>
          <p:nvPr>
            <p:ph sz="half" idx="1"/>
          </p:nvPr>
        </p:nvSpPr>
        <p:spPr>
          <a:xfrm>
            <a:off x="93306" y="5108338"/>
            <a:ext cx="4229878" cy="1163123"/>
          </a:xfrm>
        </p:spPr>
        <p:txBody>
          <a:bodyPr>
            <a:normAutofit lnSpcReduction="10000"/>
          </a:bodyPr>
          <a:lstStyle/>
          <a:p>
            <a:r>
              <a:rPr lang="en-CA" dirty="0"/>
              <a:t>Home teams predicted to win</a:t>
            </a:r>
          </a:p>
          <a:p>
            <a:r>
              <a:rPr lang="en-CA" dirty="0"/>
              <a:t>Average Model accuracy of 75%</a:t>
            </a:r>
          </a:p>
        </p:txBody>
      </p:sp>
      <p:sp>
        <p:nvSpPr>
          <p:cNvPr id="14" name="Content Placeholder 13">
            <a:extLst>
              <a:ext uri="{FF2B5EF4-FFF2-40B4-BE49-F238E27FC236}">
                <a16:creationId xmlns:a16="http://schemas.microsoft.com/office/drawing/2014/main" id="{89E24BEB-DF53-41F4-A333-08F4FE4774E9}"/>
              </a:ext>
            </a:extLst>
          </p:cNvPr>
          <p:cNvSpPr>
            <a:spLocks noGrp="1"/>
          </p:cNvSpPr>
          <p:nvPr>
            <p:ph sz="half" idx="2"/>
          </p:nvPr>
        </p:nvSpPr>
        <p:spPr>
          <a:xfrm>
            <a:off x="4629150" y="5095898"/>
            <a:ext cx="4421544" cy="1068433"/>
          </a:xfrm>
        </p:spPr>
        <p:txBody>
          <a:bodyPr>
            <a:normAutofit lnSpcReduction="10000"/>
          </a:bodyPr>
          <a:lstStyle/>
          <a:p>
            <a:r>
              <a:rPr lang="en-CA" dirty="0"/>
              <a:t>6 or more previous match wins predict current match win</a:t>
            </a:r>
          </a:p>
          <a:p>
            <a:r>
              <a:rPr lang="en-CA" dirty="0"/>
              <a:t>Average Model accuracy of 70%</a:t>
            </a:r>
          </a:p>
        </p:txBody>
      </p:sp>
      <p:pic>
        <p:nvPicPr>
          <p:cNvPr id="7170" name="Picture 2" descr="https://lh5.googleusercontent.com/1iZXC86JNyqhwbUyK-opEKytqGbl__YuUgDPEDr4CJd9HZjUfW3fqwAOAuuxsoI55G-FcY7LKWWeyzzH4Hj-IiuKpRJAnSBZ0tXLXAQXHWu2Jhlrm6cbohUvcAhZVKmGPk3f8nsG">
            <a:extLst>
              <a:ext uri="{FF2B5EF4-FFF2-40B4-BE49-F238E27FC236}">
                <a16:creationId xmlns:a16="http://schemas.microsoft.com/office/drawing/2014/main" id="{E983E180-C284-4762-9094-CCB85EF113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85" y="1569100"/>
            <a:ext cx="4593480" cy="35392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UNlmVhJUeYUt89Vi5MPakwVVPzNOB_XWyqmSCJyFItXF6LYbZexK83dlbkO4Oiwj1T0gC3NHfwAk1hWb2jGbVZTD5jo0ObiRZrZhzw2MN_Eq2ouV3fX0uZphOuCe4Yv0ivUVENfe">
            <a:extLst>
              <a:ext uri="{FF2B5EF4-FFF2-40B4-BE49-F238E27FC236}">
                <a16:creationId xmlns:a16="http://schemas.microsoft.com/office/drawing/2014/main" id="{47CD3894-DDB5-4C82-9C56-6E7EBE2EA4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9800" y="1689620"/>
            <a:ext cx="4699724" cy="31374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world cup kante trophy">
            <a:extLst>
              <a:ext uri="{FF2B5EF4-FFF2-40B4-BE49-F238E27FC236}">
                <a16:creationId xmlns:a16="http://schemas.microsoft.com/office/drawing/2014/main" id="{DBCECD6F-80A6-4C84-8B3C-D9B7869405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6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Future Analysis</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lstStyle/>
          <a:p>
            <a:r>
              <a:rPr lang="en-CA" dirty="0"/>
              <a:t>Perform Multivariable Logistic Regression to see the impact of severable variables at once.</a:t>
            </a:r>
          </a:p>
          <a:p>
            <a:pPr lvl="1"/>
            <a:r>
              <a:rPr lang="en-CA" dirty="0"/>
              <a:t>For example, would a team with a foreign coach AND more than 9 previous matches in the World Cup have greater chance of winning</a:t>
            </a:r>
          </a:p>
          <a:p>
            <a:r>
              <a:rPr lang="en-CA" dirty="0"/>
              <a:t>Perform a Clustering or Classification analysis on the data to identify cohorts and then analyze how teams from one cohort perform against teams from another cohort. </a:t>
            </a:r>
          </a:p>
        </p:txBody>
      </p:sp>
      <p:pic>
        <p:nvPicPr>
          <p:cNvPr id="4" name="Picture 2" descr="Image result for world cup kante trophy">
            <a:extLst>
              <a:ext uri="{FF2B5EF4-FFF2-40B4-BE49-F238E27FC236}">
                <a16:creationId xmlns:a16="http://schemas.microsoft.com/office/drawing/2014/main" id="{F1E55169-FE36-41BD-9DE3-381EAA1944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5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lstStyle/>
          <a:p>
            <a:r>
              <a:rPr lang="en-US" dirty="0"/>
              <a:t>Best single predictor was whether the team was considered the home team. </a:t>
            </a:r>
          </a:p>
          <a:p>
            <a:pPr lvl="1"/>
            <a:r>
              <a:rPr lang="en-US" dirty="0"/>
              <a:t>Accurately predict the winner only 75% of the time. </a:t>
            </a:r>
          </a:p>
          <a:p>
            <a:r>
              <a:rPr lang="en-US" dirty="0"/>
              <a:t>Next best predictor was number of previous world cup match wins.</a:t>
            </a:r>
          </a:p>
          <a:p>
            <a:r>
              <a:rPr lang="en-US" dirty="0"/>
              <a:t>Single variables not sufficient to predict the outcome of a match.</a:t>
            </a:r>
          </a:p>
          <a:p>
            <a:r>
              <a:rPr lang="en-US" dirty="0"/>
              <a:t>Future analysis is required.</a:t>
            </a:r>
          </a:p>
          <a:p>
            <a:endParaRPr lang="en-CA" dirty="0"/>
          </a:p>
        </p:txBody>
      </p:sp>
      <p:pic>
        <p:nvPicPr>
          <p:cNvPr id="4" name="Picture 2" descr="Image result for world cup kante trophy">
            <a:extLst>
              <a:ext uri="{FF2B5EF4-FFF2-40B4-BE49-F238E27FC236}">
                <a16:creationId xmlns:a16="http://schemas.microsoft.com/office/drawing/2014/main" id="{FDA91A06-393A-433A-A6E5-F88826C780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8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03959"/>
            <a:ext cx="6858000" cy="1143000"/>
          </a:xfrm>
        </p:spPr>
        <p:txBody>
          <a:bodyPr/>
          <a:lstStyle/>
          <a:p>
            <a:r>
              <a:rPr lang="en-US" dirty="0"/>
              <a:t>Content</a:t>
            </a:r>
          </a:p>
        </p:txBody>
      </p:sp>
      <p:sp>
        <p:nvSpPr>
          <p:cNvPr id="3" name="Content Placeholder 2"/>
          <p:cNvSpPr>
            <a:spLocks noGrp="1"/>
          </p:cNvSpPr>
          <p:nvPr>
            <p:ph idx="1"/>
          </p:nvPr>
        </p:nvSpPr>
        <p:spPr/>
        <p:txBody>
          <a:bodyPr/>
          <a:lstStyle/>
          <a:p>
            <a:r>
              <a:rPr lang="en-US" dirty="0"/>
              <a:t>Objective</a:t>
            </a:r>
          </a:p>
          <a:p>
            <a:r>
              <a:rPr lang="en-US" dirty="0"/>
              <a:t>Data</a:t>
            </a:r>
          </a:p>
          <a:p>
            <a:r>
              <a:rPr lang="en-US" dirty="0"/>
              <a:t>Preliminary Analysis</a:t>
            </a:r>
          </a:p>
          <a:p>
            <a:r>
              <a:rPr lang="en-US" dirty="0"/>
              <a:t>Predictive Model Analysis</a:t>
            </a:r>
          </a:p>
          <a:p>
            <a:r>
              <a:rPr lang="en-US" dirty="0"/>
              <a:t>Opportunities</a:t>
            </a:r>
          </a:p>
          <a:p>
            <a:r>
              <a:rPr lang="en-US" dirty="0"/>
              <a:t>Conclusion</a:t>
            </a:r>
          </a:p>
        </p:txBody>
      </p:sp>
      <p:pic>
        <p:nvPicPr>
          <p:cNvPr id="6146" name="Picture 2" descr="Image result for world cup kante trophy">
            <a:extLst>
              <a:ext uri="{FF2B5EF4-FFF2-40B4-BE49-F238E27FC236}">
                <a16:creationId xmlns:a16="http://schemas.microsoft.com/office/drawing/2014/main" id="{D900CBAA-15EE-4F93-B26C-EF9AF2DC7B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Introduction - Objective</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normAutofit/>
          </a:bodyPr>
          <a:lstStyle/>
          <a:p>
            <a:r>
              <a:rPr lang="en-US" dirty="0"/>
              <a:t>T9C contracted by Shady Bookkeeping Incorporated </a:t>
            </a:r>
          </a:p>
          <a:p>
            <a:pPr lvl="1"/>
            <a:r>
              <a:rPr lang="en-US" dirty="0"/>
              <a:t>Data-cleaning and preliminary analysis on World Cup matches</a:t>
            </a:r>
          </a:p>
          <a:p>
            <a:pPr lvl="1"/>
            <a:r>
              <a:rPr lang="en-US" dirty="0"/>
              <a:t>Explore opportunities for increased yield on the investments.  </a:t>
            </a:r>
          </a:p>
          <a:p>
            <a:pPr lvl="1"/>
            <a:r>
              <a:rPr lang="en-US" dirty="0"/>
              <a:t>Find what makes a winning team.  </a:t>
            </a:r>
          </a:p>
          <a:p>
            <a:r>
              <a:rPr lang="en-US" dirty="0"/>
              <a:t>Analyzed team attributes, elimination round matches to 2014</a:t>
            </a:r>
          </a:p>
          <a:p>
            <a:r>
              <a:rPr lang="en-US" dirty="0"/>
              <a:t>Elimination stage not group stage matches analyzed </a:t>
            </a:r>
          </a:p>
          <a:p>
            <a:pPr lvl="1"/>
            <a:r>
              <a:rPr lang="en-US" dirty="0"/>
              <a:t>Decisive winner</a:t>
            </a:r>
          </a:p>
          <a:p>
            <a:pPr lvl="1"/>
            <a:r>
              <a:rPr lang="en-US" dirty="0"/>
              <a:t>Higher intensity competition </a:t>
            </a:r>
          </a:p>
          <a:p>
            <a:r>
              <a:rPr lang="en-US" dirty="0"/>
              <a:t>The team reviewed the data, ran a regression analysis on the chosen variables and proposed likely predictor variables for further analysis. </a:t>
            </a:r>
          </a:p>
        </p:txBody>
      </p:sp>
      <p:pic>
        <p:nvPicPr>
          <p:cNvPr id="4" name="Picture 2" descr="Image result for world cup kante trophy">
            <a:extLst>
              <a:ext uri="{FF2B5EF4-FFF2-40B4-BE49-F238E27FC236}">
                <a16:creationId xmlns:a16="http://schemas.microsoft.com/office/drawing/2014/main" id="{4613199D-FD93-429B-BA99-E3E9FBD472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8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Data Source</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lstStyle/>
          <a:p>
            <a:r>
              <a:rPr lang="en-CA" dirty="0"/>
              <a:t>Kaggle Machine Learning Data set</a:t>
            </a:r>
          </a:p>
          <a:p>
            <a:r>
              <a:rPr lang="en-CA" dirty="0"/>
              <a:t>Dataset was provided through 3 CSV files</a:t>
            </a:r>
          </a:p>
          <a:p>
            <a:pPr marL="708660" lvl="1" indent="-342900">
              <a:buAutoNum type="arabicPeriod"/>
            </a:pPr>
            <a:r>
              <a:rPr lang="en-CA" dirty="0" err="1"/>
              <a:t>WorldCupMatches</a:t>
            </a:r>
            <a:endParaRPr lang="en-CA" dirty="0"/>
          </a:p>
          <a:p>
            <a:pPr marL="708660" lvl="1" indent="-342900">
              <a:buAutoNum type="arabicPeriod"/>
            </a:pPr>
            <a:r>
              <a:rPr lang="en-CA" dirty="0" err="1"/>
              <a:t>WorldCupPlayers</a:t>
            </a:r>
            <a:endParaRPr lang="en-CA" dirty="0"/>
          </a:p>
          <a:p>
            <a:pPr marL="708660" lvl="1" indent="-342900">
              <a:buAutoNum type="arabicPeriod"/>
            </a:pPr>
            <a:r>
              <a:rPr lang="en-CA" dirty="0" err="1"/>
              <a:t>WorldCups</a:t>
            </a:r>
            <a:endParaRPr lang="en-CA" dirty="0"/>
          </a:p>
          <a:p>
            <a:r>
              <a:rPr lang="en-CA" dirty="0"/>
              <a:t>Data Dictionaries were available through </a:t>
            </a:r>
            <a:r>
              <a:rPr lang="en-CA" dirty="0" err="1"/>
              <a:t>Kaggle</a:t>
            </a:r>
            <a:endParaRPr lang="en-CA" dirty="0"/>
          </a:p>
          <a:p>
            <a:pPr marL="708660" lvl="1" indent="-342900">
              <a:buAutoNum type="arabicPeriod"/>
            </a:pPr>
            <a:endParaRPr lang="en-CA" dirty="0"/>
          </a:p>
          <a:p>
            <a:endParaRPr lang="en-CA" dirty="0"/>
          </a:p>
        </p:txBody>
      </p:sp>
      <p:pic>
        <p:nvPicPr>
          <p:cNvPr id="4" name="Picture 2" descr="Image result for world cup kante trophy">
            <a:extLst>
              <a:ext uri="{FF2B5EF4-FFF2-40B4-BE49-F238E27FC236}">
                <a16:creationId xmlns:a16="http://schemas.microsoft.com/office/drawing/2014/main" id="{A67C27FE-66C8-4D3F-A53F-B20AA94E20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Data QUALITY CHALLENGES</a:t>
            </a:r>
          </a:p>
        </p:txBody>
      </p:sp>
      <p:sp>
        <p:nvSpPr>
          <p:cNvPr id="3" name="Content Placeholder 2">
            <a:extLst>
              <a:ext uri="{FF2B5EF4-FFF2-40B4-BE49-F238E27FC236}">
                <a16:creationId xmlns:a16="http://schemas.microsoft.com/office/drawing/2014/main" id="{FEFBC99D-C108-4F8F-9DDD-F8A351089452}"/>
              </a:ext>
            </a:extLst>
          </p:cNvPr>
          <p:cNvSpPr>
            <a:spLocks noGrp="1"/>
          </p:cNvSpPr>
          <p:nvPr>
            <p:ph idx="1"/>
          </p:nvPr>
        </p:nvSpPr>
        <p:spPr/>
        <p:txBody>
          <a:bodyPr/>
          <a:lstStyle/>
          <a:p>
            <a:r>
              <a:rPr lang="en-CA" dirty="0"/>
              <a:t>Data Dictionary was not complete, and contained incorrect information </a:t>
            </a:r>
          </a:p>
          <a:p>
            <a:r>
              <a:rPr lang="en-CA" dirty="0" err="1"/>
              <a:t>WorldCupMatches</a:t>
            </a:r>
            <a:r>
              <a:rPr lang="en-CA" dirty="0"/>
              <a:t> CSV had missing data for special win conditions</a:t>
            </a:r>
          </a:p>
          <a:p>
            <a:r>
              <a:rPr lang="en-CA" dirty="0"/>
              <a:t>There were duplicate rows in the </a:t>
            </a:r>
            <a:r>
              <a:rPr lang="en-CA" dirty="0" err="1"/>
              <a:t>WorldCupPlayers</a:t>
            </a:r>
            <a:r>
              <a:rPr lang="en-CA" dirty="0"/>
              <a:t> file</a:t>
            </a:r>
          </a:p>
          <a:p>
            <a:r>
              <a:rPr lang="en-CA" dirty="0"/>
              <a:t>Blank rows in the </a:t>
            </a:r>
            <a:r>
              <a:rPr lang="en-CA" dirty="0" err="1"/>
              <a:t>WorldCupMatches</a:t>
            </a:r>
            <a:r>
              <a:rPr lang="en-CA" dirty="0"/>
              <a:t> file</a:t>
            </a:r>
          </a:p>
          <a:p>
            <a:endParaRPr lang="en-CA" dirty="0"/>
          </a:p>
          <a:p>
            <a:endParaRPr lang="en-CA" dirty="0"/>
          </a:p>
          <a:p>
            <a:endParaRPr lang="en-CA" dirty="0"/>
          </a:p>
        </p:txBody>
      </p:sp>
      <p:pic>
        <p:nvPicPr>
          <p:cNvPr id="4" name="Picture 2" descr="Image result for world cup kante trophy">
            <a:extLst>
              <a:ext uri="{FF2B5EF4-FFF2-40B4-BE49-F238E27FC236}">
                <a16:creationId xmlns:a16="http://schemas.microsoft.com/office/drawing/2014/main" id="{7587A0AA-5367-4357-8AF2-3339D01F35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Preparation and Choices</a:t>
            </a:r>
          </a:p>
        </p:txBody>
      </p:sp>
      <p:sp>
        <p:nvSpPr>
          <p:cNvPr id="3" name="Content Placeholder 2"/>
          <p:cNvSpPr>
            <a:spLocks noGrp="1"/>
          </p:cNvSpPr>
          <p:nvPr>
            <p:ph idx="1"/>
          </p:nvPr>
        </p:nvSpPr>
        <p:spPr>
          <a:xfrm>
            <a:off x="1143000" y="1720720"/>
            <a:ext cx="6858000" cy="4457700"/>
          </a:xfrm>
        </p:spPr>
        <p:txBody>
          <a:bodyPr>
            <a:normAutofit/>
          </a:bodyPr>
          <a:lstStyle/>
          <a:p>
            <a:r>
              <a:rPr lang="en-CA" dirty="0"/>
              <a:t>We decided to only analyze elimination round matches</a:t>
            </a:r>
          </a:p>
          <a:p>
            <a:pPr lvl="1"/>
            <a:r>
              <a:rPr lang="en-CA" dirty="0"/>
              <a:t>No ties</a:t>
            </a:r>
          </a:p>
          <a:p>
            <a:pPr lvl="1"/>
            <a:r>
              <a:rPr lang="en-CA" dirty="0"/>
              <a:t>Highest level of competition</a:t>
            </a:r>
          </a:p>
          <a:p>
            <a:r>
              <a:rPr lang="en-CA" dirty="0"/>
              <a:t>Decided to analyze Team Attributes, instead of Teams</a:t>
            </a:r>
          </a:p>
          <a:p>
            <a:pPr lvl="1"/>
            <a:r>
              <a:rPr lang="en-CA" dirty="0"/>
              <a:t>E.g. There is one Brazil, but many teams with domestic coaches</a:t>
            </a:r>
          </a:p>
          <a:p>
            <a:r>
              <a:rPr lang="en-CA" dirty="0"/>
              <a:t>Transformed the data</a:t>
            </a:r>
          </a:p>
          <a:p>
            <a:pPr lvl="1"/>
            <a:r>
              <a:rPr lang="en-CA" dirty="0"/>
              <a:t>Each row to represent each team in a match, not each match,</a:t>
            </a:r>
          </a:p>
          <a:p>
            <a:pPr lvl="2"/>
            <a:r>
              <a:rPr lang="en-CA" dirty="0"/>
              <a:t>Each column to represent the attributes of the team</a:t>
            </a:r>
          </a:p>
          <a:p>
            <a:pPr lvl="1"/>
            <a:r>
              <a:rPr lang="en-CA" dirty="0"/>
              <a:t>“Events” (</a:t>
            </a:r>
            <a:r>
              <a:rPr lang="en-CA" dirty="0" err="1"/>
              <a:t>eg</a:t>
            </a:r>
            <a:r>
              <a:rPr lang="en-CA" dirty="0"/>
              <a:t> goals) were presented all in the same row, same cell, </a:t>
            </a:r>
          </a:p>
          <a:p>
            <a:pPr lvl="2"/>
            <a:r>
              <a:rPr lang="en-CA" dirty="0"/>
              <a:t>Broke it down into different rows and columns</a:t>
            </a:r>
          </a:p>
          <a:p>
            <a:pPr lvl="1"/>
            <a:r>
              <a:rPr lang="en-CA" dirty="0"/>
              <a:t>Events were presented at the player / match level</a:t>
            </a:r>
          </a:p>
          <a:p>
            <a:pPr lvl="2"/>
            <a:r>
              <a:rPr lang="en-CA" dirty="0"/>
              <a:t>Aggregated goals to the team / match level</a:t>
            </a:r>
          </a:p>
        </p:txBody>
      </p:sp>
      <p:pic>
        <p:nvPicPr>
          <p:cNvPr id="4" name="Picture 2" descr="Image result for world cup kante trophy">
            <a:extLst>
              <a:ext uri="{FF2B5EF4-FFF2-40B4-BE49-F238E27FC236}">
                <a16:creationId xmlns:a16="http://schemas.microsoft.com/office/drawing/2014/main" id="{7587A0AA-5367-4357-8AF2-3339D01F35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82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normAutofit/>
          </a:bodyPr>
          <a:lstStyle/>
          <a:p>
            <a:r>
              <a:rPr lang="en-CA" dirty="0"/>
              <a:t>Analysis: which countries have the most knockout round wins?</a:t>
            </a:r>
          </a:p>
        </p:txBody>
      </p:sp>
      <p:sp>
        <p:nvSpPr>
          <p:cNvPr id="4" name="Content Placeholder 3">
            <a:extLst>
              <a:ext uri="{FF2B5EF4-FFF2-40B4-BE49-F238E27FC236}">
                <a16:creationId xmlns:a16="http://schemas.microsoft.com/office/drawing/2014/main" id="{CE65286D-E4F4-443F-B57F-F3D51FF46863}"/>
              </a:ext>
            </a:extLst>
          </p:cNvPr>
          <p:cNvSpPr>
            <a:spLocks noGrp="1"/>
          </p:cNvSpPr>
          <p:nvPr>
            <p:ph sz="half" idx="1"/>
          </p:nvPr>
        </p:nvSpPr>
        <p:spPr>
          <a:xfrm>
            <a:off x="539750" y="1665288"/>
            <a:ext cx="3371850" cy="4462272"/>
          </a:xfrm>
        </p:spPr>
        <p:txBody>
          <a:bodyPr>
            <a:normAutofit/>
          </a:bodyPr>
          <a:lstStyle/>
          <a:p>
            <a:r>
              <a:rPr lang="en-US" dirty="0"/>
              <a:t>Top 20 team with the highest number of knockout round wins</a:t>
            </a:r>
          </a:p>
          <a:p>
            <a:r>
              <a:rPr lang="en-US" dirty="0"/>
              <a:t>Including soccer giants such as Brazil, Germany, France</a:t>
            </a:r>
          </a:p>
          <a:p>
            <a:r>
              <a:rPr lang="en-US" dirty="0"/>
              <a:t>Croatia, runners up in 2018 world cup, only had 3 wins during knock-out rounds before this year</a:t>
            </a:r>
          </a:p>
          <a:p>
            <a:endParaRPr lang="en-CA" dirty="0"/>
          </a:p>
        </p:txBody>
      </p:sp>
      <p:pic>
        <p:nvPicPr>
          <p:cNvPr id="1026" name="Picture 2" descr="https://lh5.googleusercontent.com/mfZOyaWFuebn5V5JdMJkALVPVzI6pTb02KIZCGSvG55VfHG04DpHaCNpgSSEvA_u6W35U05Si3qfgxST9ixznqPyCFmQWilX0ta2onwCD6s7vaXVOnWEKl9H7QqKUZXJMGSlm9x6">
            <a:extLst>
              <a:ext uri="{FF2B5EF4-FFF2-40B4-BE49-F238E27FC236}">
                <a16:creationId xmlns:a16="http://schemas.microsoft.com/office/drawing/2014/main" id="{B346A573-BC33-4CF7-A415-7A70AC5C8D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4591" y="1665288"/>
            <a:ext cx="4859914" cy="32440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orld cup kante trophy">
            <a:extLst>
              <a:ext uri="{FF2B5EF4-FFF2-40B4-BE49-F238E27FC236}">
                <a16:creationId xmlns:a16="http://schemas.microsoft.com/office/drawing/2014/main" id="{BE542BF3-F425-4098-A273-B3F8E55EC2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21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Analysis: which countries have the best Win Loss Percentage?</a:t>
            </a:r>
          </a:p>
        </p:txBody>
      </p:sp>
      <p:sp>
        <p:nvSpPr>
          <p:cNvPr id="4" name="Content Placeholder 3">
            <a:extLst>
              <a:ext uri="{FF2B5EF4-FFF2-40B4-BE49-F238E27FC236}">
                <a16:creationId xmlns:a16="http://schemas.microsoft.com/office/drawing/2014/main" id="{AAF44FCA-51C3-44AB-8234-1AFE81B8A20B}"/>
              </a:ext>
            </a:extLst>
          </p:cNvPr>
          <p:cNvSpPr>
            <a:spLocks noGrp="1"/>
          </p:cNvSpPr>
          <p:nvPr>
            <p:ph sz="half" idx="1"/>
          </p:nvPr>
        </p:nvSpPr>
        <p:spPr>
          <a:xfrm>
            <a:off x="539750" y="1665288"/>
            <a:ext cx="3371850" cy="4462272"/>
          </a:xfrm>
        </p:spPr>
        <p:txBody>
          <a:bodyPr>
            <a:normAutofit/>
          </a:bodyPr>
          <a:lstStyle/>
          <a:p>
            <a:r>
              <a:rPr lang="en-US" dirty="0"/>
              <a:t>Top 20 teams with the highest win/loss ratio. </a:t>
            </a:r>
          </a:p>
          <a:p>
            <a:r>
              <a:rPr lang="en-US" dirty="0"/>
              <a:t>Powerhouses like Italy, Brazil, Germany all have good win% </a:t>
            </a:r>
          </a:p>
          <a:p>
            <a:r>
              <a:rPr lang="en-US" dirty="0"/>
              <a:t>Average teams like Switzerland, Cuba, Belgium also have good win %</a:t>
            </a:r>
          </a:p>
          <a:p>
            <a:r>
              <a:rPr lang="en-US" dirty="0"/>
              <a:t>Does not necessarily predict who is the stronger team</a:t>
            </a:r>
          </a:p>
          <a:p>
            <a:endParaRPr lang="en-CA" dirty="0"/>
          </a:p>
        </p:txBody>
      </p:sp>
      <p:pic>
        <p:nvPicPr>
          <p:cNvPr id="2050" name="Picture 2" descr="https://lh4.googleusercontent.com/zul70jdBAHwhN0qz4I91cW_b7yGQAU1H_NTa005wbwZVADgKTwQHPqoaf1lmpKswSLhCW1ZgndVSNUIseT8AerqMvuhgWjSt-jQcxFO8vQ3TfsTM3Hh47yvd9M3h2CYg9OjqIMy2">
            <a:extLst>
              <a:ext uri="{FF2B5EF4-FFF2-40B4-BE49-F238E27FC236}">
                <a16:creationId xmlns:a16="http://schemas.microsoft.com/office/drawing/2014/main" id="{88C1C3F8-8089-4EF4-B8B3-009B72DE89DE}"/>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270663" y="1665287"/>
            <a:ext cx="4790210" cy="31944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orld cup kante trophy">
            <a:extLst>
              <a:ext uri="{FF2B5EF4-FFF2-40B4-BE49-F238E27FC236}">
                <a16:creationId xmlns:a16="http://schemas.microsoft.com/office/drawing/2014/main" id="{C0DE6C1A-D799-41B5-B23B-C22BB0EEFB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7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EE-3060-4A0D-9307-4DA7441D24A4}"/>
              </a:ext>
            </a:extLst>
          </p:cNvPr>
          <p:cNvSpPr>
            <a:spLocks noGrp="1"/>
          </p:cNvSpPr>
          <p:nvPr>
            <p:ph type="title"/>
          </p:nvPr>
        </p:nvSpPr>
        <p:spPr/>
        <p:txBody>
          <a:bodyPr/>
          <a:lstStyle/>
          <a:p>
            <a:r>
              <a:rPr lang="en-CA" dirty="0"/>
              <a:t>Analysis: is there an advantage being labeled the “home” team?</a:t>
            </a:r>
          </a:p>
        </p:txBody>
      </p:sp>
      <p:sp>
        <p:nvSpPr>
          <p:cNvPr id="4" name="Content Placeholder 3">
            <a:extLst>
              <a:ext uri="{FF2B5EF4-FFF2-40B4-BE49-F238E27FC236}">
                <a16:creationId xmlns:a16="http://schemas.microsoft.com/office/drawing/2014/main" id="{AB8CDF9F-65DD-464C-B2E2-86F75346898D}"/>
              </a:ext>
            </a:extLst>
          </p:cNvPr>
          <p:cNvSpPr>
            <a:spLocks noGrp="1"/>
          </p:cNvSpPr>
          <p:nvPr>
            <p:ph sz="half" idx="1"/>
          </p:nvPr>
        </p:nvSpPr>
        <p:spPr>
          <a:xfrm>
            <a:off x="539750" y="1665288"/>
            <a:ext cx="3371850" cy="4462272"/>
          </a:xfrm>
        </p:spPr>
        <p:txBody>
          <a:bodyPr>
            <a:normAutofit/>
          </a:bodyPr>
          <a:lstStyle/>
          <a:p>
            <a:r>
              <a:rPr lang="en-US" dirty="0"/>
              <a:t>Yes, significant advantage for “home” team</a:t>
            </a:r>
          </a:p>
          <a:p>
            <a:r>
              <a:rPr lang="en-US" dirty="0"/>
              <a:t>They win over 70% of the time</a:t>
            </a:r>
          </a:p>
          <a:p>
            <a:endParaRPr lang="en-CA" dirty="0"/>
          </a:p>
        </p:txBody>
      </p:sp>
      <p:pic>
        <p:nvPicPr>
          <p:cNvPr id="3074" name="Picture 2" descr="https://lh4.googleusercontent.com/XMEUP95C4LkLpfIh1FDUJCmQ8Fd5VjxtLP4ux2AKu3P7UzQk6krYm3_UHbwAQM5aiRjz4uFvlcxDpPdxENsNGajX4UaHTtx8cq_BFY48AuoVof9Y2CbVudY21IS2prHILfBb_VGz">
            <a:extLst>
              <a:ext uri="{FF2B5EF4-FFF2-40B4-BE49-F238E27FC236}">
                <a16:creationId xmlns:a16="http://schemas.microsoft.com/office/drawing/2014/main" id="{BDB360B5-FC3C-4FC1-9BAF-7985B3F49769}"/>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369377" y="1665287"/>
            <a:ext cx="4779408" cy="3187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orld cup kante trophy">
            <a:extLst>
              <a:ext uri="{FF2B5EF4-FFF2-40B4-BE49-F238E27FC236}">
                <a16:creationId xmlns:a16="http://schemas.microsoft.com/office/drawing/2014/main" id="{81029E69-A1BD-4BB5-A6C5-6083C60680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436" y="-5195"/>
            <a:ext cx="1269564" cy="12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7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335</TotalTime>
  <Words>1171</Words>
  <Application>Microsoft Office PowerPoint</Application>
  <PresentationFormat>On-screen Show (4:3)</PresentationFormat>
  <Paragraphs>126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Health Fitness 16x9</vt:lpstr>
      <vt:lpstr>FIFA World Cup First Steps to a Predictive Model</vt:lpstr>
      <vt:lpstr>Content</vt:lpstr>
      <vt:lpstr>Introduction - Objective</vt:lpstr>
      <vt:lpstr>Data Source</vt:lpstr>
      <vt:lpstr>Data QUALITY CHALLENGES</vt:lpstr>
      <vt:lpstr>Data Preparation and Choices</vt:lpstr>
      <vt:lpstr>Analysis: which countries have the most knockout round wins?</vt:lpstr>
      <vt:lpstr>Analysis: which countries have the best Win Loss Percentage?</vt:lpstr>
      <vt:lpstr>Analysis: is there an advantage being labeled the “home” team?</vt:lpstr>
      <vt:lpstr>Analysis: do nationalities of the coaches affect game results?</vt:lpstr>
      <vt:lpstr>Analysis: does experience manner?</vt:lpstr>
      <vt:lpstr>Predictive Model: Logistic Regression</vt:lpstr>
      <vt:lpstr>Predictive Model: Logistic Regression - Findings</vt:lpstr>
      <vt:lpstr>Example Models: “Home” team and Previous Wins</vt:lpstr>
      <vt:lpstr>Future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Cup – What makes a winner</dc:title>
  <dc:creator>Rob McGowan</dc:creator>
  <cp:lastModifiedBy>Rob McGowan</cp:lastModifiedBy>
  <cp:revision>12</cp:revision>
  <dcterms:created xsi:type="dcterms:W3CDTF">2018-07-22T18:51:54Z</dcterms:created>
  <dcterms:modified xsi:type="dcterms:W3CDTF">2018-07-24T21:34:45Z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