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Fjalla One"/>
      <p:regular r:id="rId23"/>
    </p:embeddedFont>
    <p:embeddedFont>
      <p:font typeface="Barlow Semi Condensed Medium"/>
      <p:regular r:id="rId24"/>
      <p:bold r:id="rId25"/>
      <p:italic r:id="rId26"/>
      <p:boldItalic r:id="rId27"/>
    </p:embeddedFont>
    <p:embeddedFont>
      <p:font typeface="Barlow Semi Condense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BarlowSemiCondensedMedium-regular.fntdata"/><Relationship Id="rId23" Type="http://schemas.openxmlformats.org/officeDocument/2006/relationships/font" Target="fonts/Fjalla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SemiCondensedMedium-italic.fntdata"/><Relationship Id="rId25" Type="http://schemas.openxmlformats.org/officeDocument/2006/relationships/font" Target="fonts/BarlowSemiCondensedMedium-bold.fntdata"/><Relationship Id="rId28" Type="http://schemas.openxmlformats.org/officeDocument/2006/relationships/font" Target="fonts/BarlowSemiCondensed-regular.fntdata"/><Relationship Id="rId27" Type="http://schemas.openxmlformats.org/officeDocument/2006/relationships/font" Target="fonts/BarlowSemiCondensed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Semi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SemiCondensed-boldItalic.fntdata"/><Relationship Id="rId30" Type="http://schemas.openxmlformats.org/officeDocument/2006/relationships/font" Target="fonts/BarlowSemiCondense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3475510abb2_3_16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3475510abb2_3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347bb9b8d6c_0_6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347bb9b8d6c_0_6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347bb9b8d6c_0_8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347bb9b8d6c_0_8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347448a32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347448a32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347448a32a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347448a32a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347448a32a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347448a32a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47bb9b8d6c_0_10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47bb9b8d6c_0_10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347d0838e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347d0838e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3475510abb2_3_1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3475510abb2_3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3475510abb2_3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3475510abb2_3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47448a32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47448a32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347448a32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347448a32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47bb9b8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47bb9b8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347bb9b8d6c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347bb9b8d6c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347bb9b8d6c_0_3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347bb9b8d6c_0_3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Optuna uses bayesian filtering to focus the search closer to where I already has gotten good results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347bb9b8d6c_0_5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347bb9b8d6c_0_5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" name="Google Shape;58;p1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59" name="Google Shape;59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66" name="Google Shape;66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77" name="Google Shape;77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1" name="Google Shape;8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85" name="Google Shape;85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90" name="Google Shape;90;p1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95" name="Google Shape;95;p1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96" name="Google Shape;96;p1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" name="Google Shape;97;p1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98" name="Google Shape;98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1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1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4" name="Google Shape;114;p1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" name="Google Shape;115;p1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1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1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1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" name="Google Shape;148;p1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1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56" name="Google Shape;156;p1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57" name="Google Shape;15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1" name="Google Shape;161;p1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" name="Google Shape;162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3" name="Google Shape;163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" name="Google Shape;181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9" name="Google Shape;189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03" name="Google Shape;203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4" name="Google Shape;214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" name="Google Shape;216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24" name="Google Shape;224;p17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7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8" name="Google Shape;228;p1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29" name="Google Shape;229;p1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0" name="Google Shape;230;p1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31" name="Google Shape;231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1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43" name="Google Shape;243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7" name="Google Shape;247;p1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8" name="Google Shape;248;p1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49" name="Google Shape;249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56" name="Google Shape;256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61" name="Google Shape;261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66" name="Google Shape;266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1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70" name="Google Shape;270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1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1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78" name="Google Shape;278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1" name="Google Shape;281;p1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1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9" name="Google Shape;289;p1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90" name="Google Shape;290;p1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1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99" name="Google Shape;29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8" name="Google Shape;308;p1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9" name="Google Shape;309;p1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10" name="Google Shape;310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17" name="Google Shape;317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22" name="Google Shape;322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1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27" name="Google Shape;327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31" name="Google Shape;331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1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35" name="Google Shape;335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1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39" name="Google Shape;339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2" name="Google Shape;342;p1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4" name="Google Shape;344;p1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50" name="Google Shape;350;p19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51" name="Google Shape;351;p1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" name="Google Shape;354;p1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55" name="Google Shape;355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62" name="Google Shape;362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73" name="Google Shape;373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77" name="Google Shape;37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81" name="Google Shape;38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4" name="Google Shape;384;p1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6" name="Google Shape;386;p1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87" name="Google Shape;387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94" name="Google Shape;394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99" name="Google Shape;399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04" name="Google Shape;40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08" name="Google Shape;40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13" name="Google Shape;413;p2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0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16" name="Google Shape;416;p2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17" name="Google Shape;417;p2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2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1" name="Google Shape;421;p2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8" name="Google Shape;428;p2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29" name="Google Shape;429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2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34" name="Google Shape;434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2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39" name="Google Shape;439;p2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2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46" name="Google Shape;446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49" name="Google Shape;449;p2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2" name="Google Shape;452;p2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53" name="Google Shape;453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2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60" name="Google Shape;460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2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65" name="Google Shape;465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9" name="Google Shape;469;p2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76" name="Google Shape;476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2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80" name="Google Shape;480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5" name="Google Shape;485;p21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86" name="Google Shape;486;p2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9" name="Google Shape;489;p2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90" name="Google Shape;490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2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97" name="Google Shape;497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08" name="Google Shape;508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12" name="Google Shape;512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516" name="Google Shape;51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9" name="Google Shape;519;p2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1" name="Google Shape;521;p2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522" name="Google Shape;522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529" name="Google Shape;529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2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534" name="Google Shape;534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39" name="Google Shape;539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43" name="Google Shape;54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48" name="Google Shape;548;p2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49" name="Google Shape;549;p2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1" name="Google Shape;551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52" name="Google Shape;552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57" name="Google Shape;557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3" name="Google Shape;563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5" name="Google Shape;565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66" name="Google Shape;56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73" name="Google Shape;57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78" name="Google Shape;57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83" name="Google Shape;58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87" name="Google Shape;58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92" name="Google Shape;592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23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96" name="Google Shape;596;p2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2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2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2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0" name="Google Shape;600;p2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601" name="Google Shape;601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608" name="Google Shape;608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613" name="Google Shape;613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618" name="Google Shape;618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625" name="Google Shape;625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8" name="Google Shape;628;p2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1" name="Google Shape;631;p2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632" name="Google Shape;632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39" name="Google Shape;639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2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44" name="Google Shape;644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2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2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55" name="Google Shape;655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59" name="Google Shape;659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2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63" name="Google Shape;663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23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5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1" name="Google Shape;671;p2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2" name="Google Shape;672;p2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3" name="Google Shape;673;p2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4" name="Google Shape;674;p2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5" name="Google Shape;675;p2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6" name="Google Shape;676;p25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7" name="Google Shape;677;p2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8" name="Google Shape;678;p25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9" name="Google Shape;679;p25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25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25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5" name="Google Shape;685;p26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6" name="Google Shape;686;p26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7" name="Google Shape;687;p26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8" name="Google Shape;688;p26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9" name="Google Shape;689;p26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90" name="Google Shape;690;p2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91" name="Google Shape;691;p2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3" name="Google Shape;693;p2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94" name="Google Shape;694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2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99" name="Google Shape;69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2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2" name="Google Shape;712;p27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3" name="Google Shape;713;p27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14" name="Google Shape;714;p27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16" name="Google Shape;716;p27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7" name="Google Shape;717;p27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18" name="Google Shape;718;p27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19" name="Google Shape;719;p27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20" name="Google Shape;720;p27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7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27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3" name="Google Shape;723;p27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724" name="Google Shape;72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729" name="Google Shape;72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7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736" name="Google Shape;73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9" name="Google Shape;739;p27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0" name="Google Shape;740;p27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741" name="Google Shape;741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27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48" name="Google Shape;748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7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53" name="Google Shape;75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7" name="Google Shape;757;p2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2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59" name="Google Shape;759;p2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60" name="Google Shape;760;p2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61" name="Google Shape;761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66" name="Google Shape;766;p2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2" name="Google Shape;772;p2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4" name="Google Shape;774;p2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75" name="Google Shape;775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82" name="Google Shape;782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87" name="Google Shape;787;p2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92" name="Google Shape;792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2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96" name="Google Shape;796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28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0" name="Google Shape;800;p28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1" name="Google Shape;801;p28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3" name="Google Shape;803;p28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4" name="Google Shape;804;p28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9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7" name="Google Shape;807;p29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08" name="Google Shape;808;p29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9" name="Google Shape;809;p29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0" name="Google Shape;810;p29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1" name="Google Shape;811;p29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2" name="Google Shape;812;p29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3" name="Google Shape;813;p29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4" name="Google Shape;814;p29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5" name="Google Shape;815;p29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6" name="Google Shape;816;p29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17" name="Google Shape;817;p29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18" name="Google Shape;818;p29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19" name="Google Shape;819;p29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29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29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29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3" name="Google Shape;823;p29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24" name="Google Shape;824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9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31" name="Google Shape;831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9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36" name="Google Shape;836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29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41" name="Google Shape;841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29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48" name="Google Shape;848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1" name="Google Shape;851;p29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29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9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4" name="Google Shape;854;p29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55" name="Google Shape;855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9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62" name="Google Shape;862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29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67" name="Google Shape;867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29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9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9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9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9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9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2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78" name="Google Shape;878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29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82" name="Google Shape;88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7" name="Google Shape;887;p30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88" name="Google Shape;888;p30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30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0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1" name="Google Shape;891;p30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92" name="Google Shape;892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0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97" name="Google Shape;897;p3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0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904" name="Google Shape;904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7" name="Google Shape;907;p30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8" name="Google Shape;908;p30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909" name="Google Shape;909;p3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0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916" name="Google Shape;916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0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921" name="Google Shape;921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4" name="Google Shape;924;p30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30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0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0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8" name="Google Shape;928;p30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29" name="Google Shape;929;p3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30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936" name="Google Shape;936;p3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0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941" name="Google Shape;941;p3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0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46" name="Google Shape;946;p3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30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53" name="Google Shape;953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1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58" name="Google Shape;958;p31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9" name="Google Shape;959;p31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60" name="Google Shape;960;p3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3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3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3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4" name="Google Shape;964;p3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65" name="Google Shape;965;p3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72" name="Google Shape;972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3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77" name="Google Shape;977;p3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3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82" name="Google Shape;982;p3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3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89" name="Google Shape;989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92" name="Google Shape;992;p3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3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5" name="Google Shape;995;p3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96" name="Google Shape;996;p3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3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03" name="Google Shape;1003;p3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3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08" name="Google Shape;1008;p3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3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3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19" name="Google Shape;1019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23" name="Google Shape;1023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3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27" name="Google Shape;1027;p3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2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2" name="Google Shape;1032;p32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33" name="Google Shape;1033;p32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4" name="Google Shape;1034;p32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35" name="Google Shape;1035;p32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32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37" name="Google Shape;1037;p32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2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32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2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1" name="Google Shape;1041;p32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42" name="Google Shape;1042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32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49" name="Google Shape;1049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32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54" name="Google Shape;1054;p3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2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59" name="Google Shape;1059;p3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2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66" name="Google Shape;1066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9" name="Google Shape;1069;p32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32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32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2" name="Google Shape;1072;p32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73" name="Google Shape;1073;p3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32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80" name="Google Shape;1080;p3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32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85" name="Google Shape;1085;p3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32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2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2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2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2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2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32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96" name="Google Shape;1096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32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00" name="Google Shape;1100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32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04" name="Google Shape;1104;p3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3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109" name="Google Shape;1109;p33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110" name="Google Shape;1110;p33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33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12" name="Google Shape;1112;p33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113" name="Google Shape;1113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33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118" name="Google Shape;1118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33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123" name="Google Shape;1123;p3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9" name="Google Shape;1129;p33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0" name="Google Shape;1130;p33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1" name="Google Shape;1131;p33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2" name="Google Shape;1132;p33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3" name="Google Shape;1133;p33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33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6" name="Google Shape;1136;p3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3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38" name="Google Shape;1138;p3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9" name="Google Shape;1139;p3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40" name="Google Shape;1140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3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45" name="Google Shape;1145;p3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1" name="Google Shape;1151;p3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3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3" name="Google Shape;1153;p3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4" name="Google Shape;1154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3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1" name="Google Shape;1161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3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66" name="Google Shape;1166;p3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1" name="Google Shape;1171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3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75" name="Google Shape;1175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34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79" name="Google Shape;1179;p34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80" name="Google Shape;1180;p34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81" name="Google Shape;1181;p34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2" name="Google Shape;1182;p34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3" name="Google Shape;1183;p34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6" name="Google Shape;1186;p3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87" name="Google Shape;1187;p35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35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9" name="Google Shape;1189;p35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90" name="Google Shape;1190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35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95" name="Google Shape;1195;p3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1" name="Google Shape;1201;p3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3" name="Google Shape;1203;p3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4" name="Google Shape;1204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3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11" name="Google Shape;1211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6" name="Google Shape;1216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3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21" name="Google Shape;122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3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5" name="Google Shape;1225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30" name="Google Shape;1230;p3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3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2" name="Google Shape;1232;p3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33" name="Google Shape;1233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3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38" name="Google Shape;1238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4" name="Google Shape;1244;p3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3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6" name="Google Shape;1246;p3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47" name="Google Shape;1247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3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54" name="Google Shape;1254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3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59" name="Google Shape;1259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3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64" name="Google Shape;1264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3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68" name="Google Shape;1268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37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73" name="Google Shape;1273;p3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3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3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6" name="Google Shape;1276;p3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77" name="Google Shape;1277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3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84" name="Google Shape;1284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3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4" name="Google Shape;1294;p3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95" name="Google Shape;1295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3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99" name="Google Shape;1299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303" name="Google Shape;1303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6" name="Google Shape;1306;p3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8" name="Google Shape;1308;p3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309" name="Google Shape;1309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3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316" name="Google Shape;1316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3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21" name="Google Shape;1321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3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26" name="Google Shape;1326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3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30" name="Google Shape;133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335" name="Google Shape;1335;p3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3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3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8" name="Google Shape;1338;p3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39" name="Google Shape;1339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3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44" name="Google Shape;1344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3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51" name="Google Shape;1351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4" name="Google Shape;1354;p3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5" name="Google Shape;1355;p3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56" name="Google Shape;1356;p3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3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63" name="Google Shape;1363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3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68" name="Google Shape;1368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2" name="Google Shape;1372;p3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3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4" name="Google Shape;1374;p3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3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6" name="Google Shape;1376;p3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77" name="Google Shape;1377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3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84" name="Google Shape;1384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89" name="Google Shape;1389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94" name="Google Shape;1394;p3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3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01" name="Google Shape;140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4" name="Google Shape;1404;p3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3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3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7" name="Google Shape;1407;p3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08" name="Google Shape;1408;p3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3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415" name="Google Shape;1415;p3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3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20" name="Google Shape;1420;p3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4" name="Google Shape;1424;p3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0" name="Google Shape;1430;p3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31" name="Google Shape;143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4" name="Google Shape;1434;p3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35" name="Google Shape;1435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3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39" name="Google Shape;1439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oogle Shape;1443;p4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44" name="Google Shape;1444;p4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4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6" name="Google Shape;1446;p4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47" name="Google Shape;1447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4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52" name="Google Shape;1452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4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57" name="Google Shape;1457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4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65" name="Google Shape;1465;p4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6" name="Google Shape;1466;p4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67" name="Google Shape;1467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3" name="Google Shape;1473;p4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74" name="Google Shape;1474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8" name="Google Shape;1478;p4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79" name="Google Shape;1479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3" name="Google Shape;1483;p4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4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4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4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4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02" name="Google Shape;1502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5" name="Google Shape;1505;p4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6" name="Google Shape;1506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4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10" name="Google Shape;1510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3" name="Google Shape;1513;p4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14" name="Google Shape;1514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7" name="Google Shape;1517;p4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4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9" name="Google Shape;1519;p4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p4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25" name="Google Shape;1525;p4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4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4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4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29" name="Google Shape;1529;p4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30" name="Google Shape;1530;p4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4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4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4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" name="Google Shape;1536;p4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37" name="Google Shape;1537;p4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4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42" name="Google Shape;1542;p4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6" name="Google Shape;1546;p4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47" name="Google Shape;1547;p4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3" name="Google Shape;1553;p4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54" name="Google Shape;1554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57" name="Google Shape;1557;p4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4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4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60" name="Google Shape;1560;p4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61" name="Google Shape;1561;p4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7" name="Google Shape;1567;p4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68" name="Google Shape;1568;p4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2" name="Google Shape;1572;p4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73" name="Google Shape;1573;p4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7" name="Google Shape;1577;p4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3" name="Google Shape;1583;p4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84" name="Google Shape;1584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7" name="Google Shape;1587;p4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88" name="Google Shape;1588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4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93" name="Google Shape;1593;p4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5" name="Google Shape;1595;p4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96" name="Google Shape;1596;p4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97" name="Google Shape;1597;p4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4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4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4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01" name="Google Shape;1601;p4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02" name="Google Shape;1602;p4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8" name="Google Shape;1608;p4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09" name="Google Shape;1609;p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3" name="Google Shape;1613;p4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14" name="Google Shape;1614;p4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8" name="Google Shape;1618;p4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19" name="Google Shape;1619;p4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5" name="Google Shape;1625;p4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26" name="Google Shape;1626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29" name="Google Shape;1629;p4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4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4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32" name="Google Shape;1632;p4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33" name="Google Shape;1633;p4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9" name="Google Shape;1639;p4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40" name="Google Shape;1640;p4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4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Google Shape;1644;p4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45" name="Google Shape;1645;p4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9" name="Google Shape;1649;p4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5" name="Google Shape;1655;p4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56" name="Google Shape;1656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9" name="Google Shape;1659;p4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60" name="Google Shape;1660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3" name="Google Shape;1663;p4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44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66" name="Google Shape;1666;p44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67" name="Google Shape;1667;p4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68" name="Google Shape;1668;p4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69" name="Google Shape;1669;p4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70" name="Google Shape;1670;p4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71" name="Google Shape;1671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7" name="Google Shape;1677;p4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78" name="Google Shape;1678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2" name="Google Shape;1682;p4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83" name="Google Shape;1683;p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87" name="Google Shape;1687;p4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88" name="Google Shape;1688;p4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89" name="Google Shape;1689;p4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Google Shape;1695;p4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96" name="Google Shape;1696;p4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0" name="Google Shape;1700;p4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01" name="Google Shape;1701;p4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4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06" name="Google Shape;1706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9" name="Google Shape;1709;p4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10" name="Google Shape;1710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3" name="Google Shape;1713;p4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14" name="Google Shape;1714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7" name="Google Shape;1717;p4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18" name="Google Shape;1718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21" name="Google Shape;1721;p4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2" name="Google Shape;1722;p4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3" name="Google Shape;1723;p4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5"/>
          <p:cNvSpPr txBox="1"/>
          <p:nvPr>
            <p:ph type="ctrTitle"/>
          </p:nvPr>
        </p:nvSpPr>
        <p:spPr>
          <a:xfrm>
            <a:off x="144925" y="1191013"/>
            <a:ext cx="63771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Hyperparameter Optimization w/ Optuna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732" name="Google Shape;1732;p45"/>
          <p:cNvSpPr txBox="1"/>
          <p:nvPr>
            <p:ph idx="1" type="subTitle"/>
          </p:nvPr>
        </p:nvSpPr>
        <p:spPr>
          <a:xfrm>
            <a:off x="1225431" y="3056396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By: Daniel Sanguino &amp; O’Malley Sherlock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733" name="Google Shape;17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725" y="3952500"/>
            <a:ext cx="4215962" cy="88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5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</a:t>
            </a:r>
            <a:endParaRPr/>
          </a:p>
        </p:txBody>
      </p:sp>
      <p:pic>
        <p:nvPicPr>
          <p:cNvPr id="2006" name="Google Shape;20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25" y="1997025"/>
            <a:ext cx="6260625" cy="25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Google Shape;2007;p54"/>
          <p:cNvSpPr txBox="1"/>
          <p:nvPr/>
        </p:nvSpPr>
        <p:spPr>
          <a:xfrm>
            <a:off x="1502825" y="1178025"/>
            <a:ext cx="57738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Objective Function </a:t>
            </a:r>
            <a:r>
              <a:rPr lang="en"/>
              <a:t>is where we specify what metric we want to optimize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55"/>
          <p:cNvSpPr txBox="1"/>
          <p:nvPr>
            <p:ph type="title"/>
          </p:nvPr>
        </p:nvSpPr>
        <p:spPr>
          <a:xfrm>
            <a:off x="2552313" y="393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Visual Analysis</a:t>
            </a:r>
            <a:endParaRPr sz="3000"/>
          </a:p>
        </p:txBody>
      </p:sp>
      <p:pic>
        <p:nvPicPr>
          <p:cNvPr id="2013" name="Google Shape;20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625" y="660450"/>
            <a:ext cx="6718751" cy="44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56"/>
          <p:cNvSpPr txBox="1"/>
          <p:nvPr>
            <p:ph type="title"/>
          </p:nvPr>
        </p:nvSpPr>
        <p:spPr>
          <a:xfrm>
            <a:off x="2623138" y="628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Workflow</a:t>
            </a:r>
            <a:endParaRPr sz="3000"/>
          </a:p>
        </p:txBody>
      </p:sp>
      <p:sp>
        <p:nvSpPr>
          <p:cNvPr id="2019" name="Google Shape;2019;p56"/>
          <p:cNvSpPr txBox="1"/>
          <p:nvPr/>
        </p:nvSpPr>
        <p:spPr>
          <a:xfrm>
            <a:off x="795350" y="634350"/>
            <a:ext cx="64722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rabi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Define the Objective Function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Specify what you’re trying to optimize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Define your model, dataset, and evaluation logic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rabi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 a study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Controls the optimization process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Chooses a sampler and optionally a pruner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rabi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Run the Optimization Loop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Optuna runs multiple trials to explore the search space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rabi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Monitor and Prune (Optional but recommended)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 intermediate metrics during training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Optuna can stop bad runs early, saving time and resources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rabi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Visualize and Analyze Results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build in tools to plot optimization_history()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View hyperparameter importance, contour plots, and convergence trends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rabi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 Best Parameters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Access the best trial with study.best_trial.params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AutoNum type="alphaLcPeriod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 parameters in your final model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20" name="Google Shape;20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950" y="1638497"/>
            <a:ext cx="2725399" cy="1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7"/>
          <p:cNvSpPr txBox="1"/>
          <p:nvPr>
            <p:ph type="title"/>
          </p:nvPr>
        </p:nvSpPr>
        <p:spPr>
          <a:xfrm>
            <a:off x="3257400" y="2169450"/>
            <a:ext cx="4802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Coding Lab!!!</a:t>
            </a:r>
            <a:endParaRPr sz="4700"/>
          </a:p>
        </p:txBody>
      </p:sp>
      <p:sp>
        <p:nvSpPr>
          <p:cNvPr id="2026" name="Google Shape;2026;p5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27" name="Google Shape;2027;p57"/>
          <p:cNvSpPr txBox="1"/>
          <p:nvPr>
            <p:ph idx="1" type="subTitle"/>
          </p:nvPr>
        </p:nvSpPr>
        <p:spPr>
          <a:xfrm>
            <a:off x="2971800" y="2974057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 using Optuna and see some of its features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28" name="Google Shape;2028;p57"/>
          <p:cNvSpPr txBox="1"/>
          <p:nvPr/>
        </p:nvSpPr>
        <p:spPr>
          <a:xfrm>
            <a:off x="3237800" y="3684400"/>
            <a:ext cx="2934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**insert link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58"/>
          <p:cNvSpPr txBox="1"/>
          <p:nvPr>
            <p:ph type="title"/>
          </p:nvPr>
        </p:nvSpPr>
        <p:spPr>
          <a:xfrm>
            <a:off x="2494450" y="2169450"/>
            <a:ext cx="4802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Best Practices/Tips</a:t>
            </a:r>
            <a:endParaRPr sz="4700"/>
          </a:p>
        </p:txBody>
      </p:sp>
      <p:sp>
        <p:nvSpPr>
          <p:cNvPr id="2034" name="Google Shape;2034;p5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5" name="Google Shape;2035;p58"/>
          <p:cNvSpPr txBox="1"/>
          <p:nvPr>
            <p:ph idx="1" type="subTitle"/>
          </p:nvPr>
        </p:nvSpPr>
        <p:spPr>
          <a:xfrm>
            <a:off x="2971800" y="2974057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best practices when using Optuna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59"/>
          <p:cNvSpPr txBox="1"/>
          <p:nvPr>
            <p:ph type="title"/>
          </p:nvPr>
        </p:nvSpPr>
        <p:spPr>
          <a:xfrm>
            <a:off x="1786350" y="235850"/>
            <a:ext cx="557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Practical Tips &amp; Best Practices</a:t>
            </a:r>
            <a:endParaRPr sz="3000"/>
          </a:p>
        </p:txBody>
      </p:sp>
      <p:sp>
        <p:nvSpPr>
          <p:cNvPr id="2041" name="Google Shape;2041;p59"/>
          <p:cNvSpPr txBox="1"/>
          <p:nvPr/>
        </p:nvSpPr>
        <p:spPr>
          <a:xfrm>
            <a:off x="1432025" y="1317200"/>
            <a:ext cx="64722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rabi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Define a Sensible Search Space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lphaL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Don’t go too wide – unrealistic ranges waste time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rabi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Visualize Often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lphaL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Check optimization history early to catch plateaus or regressions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lphaL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 importance plots to focus on relevant hyper parameters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rabi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Integrate Into Your Pipeline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lphaL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Treat optuna like part of your ML pipeline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AutoNum type="alphaLcPeriod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Combine with MLFlow, Weights &amp; Biases to make experiments reproducible and production-ready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60"/>
          <p:cNvSpPr txBox="1"/>
          <p:nvPr>
            <p:ph idx="2" type="title"/>
          </p:nvPr>
        </p:nvSpPr>
        <p:spPr>
          <a:xfrm>
            <a:off x="1833125" y="1701350"/>
            <a:ext cx="55050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47" name="Google Shape;2047;p60"/>
          <p:cNvSpPr txBox="1"/>
          <p:nvPr>
            <p:ph idx="1" type="subTitle"/>
          </p:nvPr>
        </p:nvSpPr>
        <p:spPr>
          <a:xfrm>
            <a:off x="2644800" y="3222657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jalla One"/>
                <a:ea typeface="Fjalla One"/>
                <a:cs typeface="Fjalla One"/>
                <a:sym typeface="Fjalla One"/>
              </a:rPr>
              <a:t>Any Questions?</a:t>
            </a:r>
            <a:endParaRPr sz="280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46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739" name="Google Shape;1739;p46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6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6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6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6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6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6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6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6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6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6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6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6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6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6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6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6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6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6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6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8" name="Google Shape;1948;p46"/>
          <p:cNvSpPr txBox="1"/>
          <p:nvPr>
            <p:ph type="title"/>
          </p:nvPr>
        </p:nvSpPr>
        <p:spPr>
          <a:xfrm>
            <a:off x="763524" y="373741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49" name="Google Shape;1949;p46"/>
          <p:cNvSpPr txBox="1"/>
          <p:nvPr/>
        </p:nvSpPr>
        <p:spPr>
          <a:xfrm>
            <a:off x="342900" y="1243025"/>
            <a:ext cx="38919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Importance of Hyperparameter tuning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is Optuna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Key Concepts: Study, Trial, Sampler, &amp; Pruner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Workflow Overview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Coding Lab!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●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Some Analysis and Best Practices/Tips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7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Importance </a:t>
            </a:r>
            <a:endParaRPr sz="4700"/>
          </a:p>
        </p:txBody>
      </p:sp>
      <p:sp>
        <p:nvSpPr>
          <p:cNvPr id="1955" name="Google Shape;1955;p4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6" name="Google Shape;1956;p47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tune Hyperparameters?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8"/>
          <p:cNvSpPr txBox="1"/>
          <p:nvPr>
            <p:ph type="title"/>
          </p:nvPr>
        </p:nvSpPr>
        <p:spPr>
          <a:xfrm>
            <a:off x="2528238" y="3251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 &amp; Importance</a:t>
            </a:r>
            <a:endParaRPr sz="3000"/>
          </a:p>
        </p:txBody>
      </p:sp>
      <p:sp>
        <p:nvSpPr>
          <p:cNvPr id="1962" name="Google Shape;1962;p48"/>
          <p:cNvSpPr txBox="1"/>
          <p:nvPr/>
        </p:nvSpPr>
        <p:spPr>
          <a:xfrm>
            <a:off x="823275" y="985200"/>
            <a:ext cx="64722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Improve Model Performance</a:t>
            </a:r>
            <a:endParaRPr b="1"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Hyperparameters like learning rate, batch size, etc can drastically affect accuracy, loss and other metrics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Avoiding Manual Trial-and-Error</a:t>
            </a:r>
            <a:endParaRPr b="1"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Manual tuning is time-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consuming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often based on guesswork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Some grid and random search methods can be inefficient as they waste time evaluating poorly performing combinations.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Save Time &amp; Compute </a:t>
            </a:r>
            <a:endParaRPr b="1"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Automated tuning reduces the number of training runs needed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Techniques like pruning (used in Optuna) stop bad experiments early, saving resources.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It’s Not One-Size-Fits-All</a:t>
            </a:r>
            <a:endParaRPr b="1"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best hyperparameters vary across tasks, datasets, and model architectures.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Automated tuning tools adapt dynamically to different optimization landscapes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9"/>
          <p:cNvSpPr txBox="1"/>
          <p:nvPr>
            <p:ph type="title"/>
          </p:nvPr>
        </p:nvSpPr>
        <p:spPr>
          <a:xfrm>
            <a:off x="2682425" y="2169450"/>
            <a:ext cx="4802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is Optuna</a:t>
            </a:r>
            <a:r>
              <a:rPr lang="en" sz="4700"/>
              <a:t>? </a:t>
            </a:r>
            <a:endParaRPr sz="4700"/>
          </a:p>
        </p:txBody>
      </p:sp>
      <p:sp>
        <p:nvSpPr>
          <p:cNvPr id="1968" name="Google Shape;1968;p49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69" name="Google Shape;1969;p49"/>
          <p:cNvSpPr txBox="1"/>
          <p:nvPr>
            <p:ph idx="1" type="subTitle"/>
          </p:nvPr>
        </p:nvSpPr>
        <p:spPr>
          <a:xfrm>
            <a:off x="2971800" y="2974057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 and some key concepts and how it works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0"/>
          <p:cNvSpPr txBox="1"/>
          <p:nvPr>
            <p:ph type="title"/>
          </p:nvPr>
        </p:nvSpPr>
        <p:spPr>
          <a:xfrm>
            <a:off x="2528238" y="3251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Optuna?</a:t>
            </a:r>
            <a:endParaRPr sz="3000"/>
          </a:p>
        </p:txBody>
      </p:sp>
      <p:sp>
        <p:nvSpPr>
          <p:cNvPr id="1975" name="Google Shape;1975;p50"/>
          <p:cNvSpPr txBox="1"/>
          <p:nvPr/>
        </p:nvSpPr>
        <p:spPr>
          <a:xfrm>
            <a:off x="1019200" y="1268700"/>
            <a:ext cx="34215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Optuna is a fast, flexible, and lightweight hyperparameter optimization framework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Uses a “define-by-run” approach, meaning your search space is built dynamically as the code runs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Supports common libraries such as Scikit-learn, PyTorch, LightGBM, TensorFlow, and more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Uses advanced tuning strategies like Bayesian optimization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76" name="Google Shape;19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6939"/>
            <a:ext cx="3850950" cy="235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5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Trials and Studies</a:t>
            </a:r>
            <a:endParaRPr/>
          </a:p>
        </p:txBody>
      </p:sp>
      <p:sp>
        <p:nvSpPr>
          <p:cNvPr id="1982" name="Google Shape;1982;p51"/>
          <p:cNvSpPr txBox="1"/>
          <p:nvPr/>
        </p:nvSpPr>
        <p:spPr>
          <a:xfrm>
            <a:off x="924075" y="1144075"/>
            <a:ext cx="6908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Opunta is based on the concept of </a:t>
            </a: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Study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Trial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trial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one combination of hyperparameters that will be evaluated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Study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the process of running through many trials to find the combination of hyperparameters that give the best results.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83" name="Google Shape;19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900" y="2713850"/>
            <a:ext cx="3031399" cy="2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52"/>
          <p:cNvSpPr txBox="1"/>
          <p:nvPr>
            <p:ph type="title"/>
          </p:nvPr>
        </p:nvSpPr>
        <p:spPr>
          <a:xfrm>
            <a:off x="2469863" y="862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Samplers</a:t>
            </a:r>
            <a:endParaRPr/>
          </a:p>
        </p:txBody>
      </p:sp>
      <p:pic>
        <p:nvPicPr>
          <p:cNvPr id="1989" name="Google Shape;19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50" y="2935322"/>
            <a:ext cx="2486176" cy="18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325" y="2879575"/>
            <a:ext cx="2457425" cy="1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52"/>
          <p:cNvSpPr txBox="1"/>
          <p:nvPr/>
        </p:nvSpPr>
        <p:spPr>
          <a:xfrm>
            <a:off x="1505563" y="2528225"/>
            <a:ext cx="241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Random Search</a:t>
            </a:r>
            <a:endParaRPr sz="24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92" name="Google Shape;1992;p52"/>
          <p:cNvSpPr txBox="1"/>
          <p:nvPr/>
        </p:nvSpPr>
        <p:spPr>
          <a:xfrm>
            <a:off x="6042213" y="2472475"/>
            <a:ext cx="1701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Optuna</a:t>
            </a:r>
            <a:endParaRPr sz="24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93" name="Google Shape;1993;p52"/>
          <p:cNvSpPr txBox="1"/>
          <p:nvPr/>
        </p:nvSpPr>
        <p:spPr>
          <a:xfrm>
            <a:off x="896850" y="708450"/>
            <a:ext cx="52404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Opuntia uses </a:t>
            </a:r>
            <a:r>
              <a:rPr b="1"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Samplers </a:t>
            </a: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focus the hyperparameter search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-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Tree-Structured Parzen Estimator (TPE) 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Semi Condensed"/>
              <a:buChar char="-"/>
            </a:pPr>
            <a:r>
              <a:rPr lang="en" sz="1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Gaussian Processes (GP)</a:t>
            </a:r>
            <a:endParaRPr sz="1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Covariance Matrix Adaptation Evolution Strategy (CMA-ES) </a:t>
            </a:r>
            <a:endParaRPr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Samplers </a:t>
            </a:r>
            <a:r>
              <a:rPr lang="en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determine the hyperparameters for a </a:t>
            </a:r>
            <a:r>
              <a:rPr b="1" lang="en" sz="16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trial</a:t>
            </a:r>
            <a:endParaRPr sz="16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5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</a:t>
            </a:r>
            <a:endParaRPr/>
          </a:p>
        </p:txBody>
      </p:sp>
      <p:pic>
        <p:nvPicPr>
          <p:cNvPr id="1999" name="Google Shape;19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675" y="1591075"/>
            <a:ext cx="4543474" cy="28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53"/>
          <p:cNvSpPr txBox="1"/>
          <p:nvPr/>
        </p:nvSpPr>
        <p:spPr>
          <a:xfrm>
            <a:off x="807125" y="1192825"/>
            <a:ext cx="3382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Pruning 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Optuna’s method of early stopping trials that are unlikely to have good results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</a:t>
            </a:r>
            <a:r>
              <a:rPr b="1"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Pruning Strategy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constantly checks for performance during training and terminates trials with poor performance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Pruning drastically </a:t>
            </a:r>
            <a:r>
              <a:rPr b="1"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reduces</a:t>
            </a: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computation time of a </a:t>
            </a:r>
            <a:r>
              <a:rPr b="1"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study</a:t>
            </a:r>
            <a:endParaRPr b="1"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