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6e7faaf9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6e7faaf9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67acef47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67acef47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67acef4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67acef4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67acef47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67acef47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6e7faaf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6e7faaf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6e7faaf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6e7faaf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6e7faaf9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6e7faaf9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6e7faaf9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6e7faaf9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68836a7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68836a7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67acef47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67acef47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8F9FA"/>
                </a:highlight>
              </a:rPr>
              <a:t>Image Notes:</a:t>
            </a:r>
            <a:br>
              <a:rPr lang="en" sz="1050">
                <a:solidFill>
                  <a:srgbClr val="202122"/>
                </a:solidFill>
                <a:highlight>
                  <a:srgbClr val="F8F9FA"/>
                </a:highlight>
              </a:rPr>
            </a:br>
            <a:br>
              <a:rPr lang="en" sz="1050">
                <a:solidFill>
                  <a:srgbClr val="202122"/>
                </a:solidFill>
                <a:highlight>
                  <a:srgbClr val="F8F9FA"/>
                </a:highlight>
              </a:rPr>
            </a:br>
            <a:r>
              <a:rPr lang="en" sz="1050">
                <a:solidFill>
                  <a:srgbClr val="202122"/>
                </a:solidFill>
                <a:highlight>
                  <a:srgbClr val="F8F9FA"/>
                </a:highlight>
              </a:rPr>
              <a:t>The scheme of the reparameterization trick. The randomness variable </a:t>
            </a:r>
            <a:endParaRPr sz="10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02122"/>
                </a:solidFill>
              </a:rPr>
              <a:t>ε</a:t>
            </a:r>
            <a:endParaRPr sz="125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8F9FA"/>
                </a:highlight>
              </a:rPr>
              <a:t> is injected into the latent space </a:t>
            </a:r>
            <a:endParaRPr sz="10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02122"/>
                </a:solidFill>
              </a:rPr>
              <a:t>z</a:t>
            </a:r>
            <a:endParaRPr sz="125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8F9FA"/>
                </a:highlight>
              </a:rPr>
              <a:t> as external input. In this way, it is possible to backpropagate the gradient without involving stochastic variable during the update.</a:t>
            </a:r>
            <a:endParaRPr sz="10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VAEs introduce a </a:t>
            </a:r>
            <a:r>
              <a:rPr b="1" lang="en">
                <a:solidFill>
                  <a:schemeClr val="dk1"/>
                </a:solidFill>
              </a:rPr>
              <a:t>sampling step</a:t>
            </a:r>
            <a:r>
              <a:rPr lang="en">
                <a:solidFill>
                  <a:schemeClr val="dk1"/>
                </a:solidFill>
              </a:rPr>
              <a:t> in the latent space, where instead of encoding inputs as fixed points, they encode them as probability distributions (mean </a:t>
            </a:r>
            <a:r>
              <a:rPr b="1" lang="en">
                <a:solidFill>
                  <a:schemeClr val="dk1"/>
                </a:solidFill>
              </a:rPr>
              <a:t>μ</a:t>
            </a:r>
            <a:r>
              <a:rPr lang="en">
                <a:solidFill>
                  <a:schemeClr val="dk1"/>
                </a:solidFill>
              </a:rPr>
              <a:t> and variance </a:t>
            </a:r>
            <a:r>
              <a:rPr b="1" lang="en">
                <a:solidFill>
                  <a:schemeClr val="dk1"/>
                </a:solidFill>
              </a:rPr>
              <a:t>σ²</a:t>
            </a:r>
            <a:r>
              <a:rPr lang="en">
                <a:solidFill>
                  <a:schemeClr val="dk1"/>
                </a:solidFill>
              </a:rPr>
              <a:t>). This creates a challenge for backpropagation because we cannot directly differentiate through a sampling operation.</a:t>
            </a:r>
            <a:endParaRPr sz="105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67acef4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467acef4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datasets/zalando-research/fashionmnis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Autoencoder Workshop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Callum Melrose, Shiva Veera, Ben Annicelli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1297500" y="393750"/>
            <a:ext cx="70389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doing today</a:t>
            </a:r>
            <a:endParaRPr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1297500" y="1116150"/>
            <a:ext cx="7038900" cy="4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 will be downloading the Fashion MNIST dataset and generating new </a:t>
            </a:r>
            <a:r>
              <a:rPr lang="en"/>
              <a:t>synthetic</a:t>
            </a:r>
            <a:r>
              <a:rPr lang="en"/>
              <a:t> images based on the images inside of this data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Things to know: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set contains 28x28 images of </a:t>
            </a:r>
            <a:r>
              <a:rPr lang="en"/>
              <a:t>different</a:t>
            </a:r>
            <a:r>
              <a:rPr lang="en"/>
              <a:t> clothing items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Images in this data set are grayscale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set contains 60,000 images and testing contains 10,000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Images produced by our autoencoder won’t be identical to images in the set, they will be similar but not the same (imperfect copies based on important features)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Overall Goal for the Lab: Try to create new  useable synthetic data for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Dataset: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https://www.kaggle.com/datasets/zalando-research/fashionmnist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yourself!</a:t>
            </a:r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the VAE Autoencoder Workshop folder on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1297500" y="393750"/>
            <a:ext cx="703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144700" y="1396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Certainly worth using if you need to reconstruct data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Great for </a:t>
            </a:r>
            <a:r>
              <a:rPr lang="en" sz="1500"/>
              <a:t>anomaly</a:t>
            </a:r>
            <a:r>
              <a:rPr lang="en" sz="1500"/>
              <a:t> detection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VAE autoencoders offer a more robust autoencoder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AutoEncoders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51325" y="13078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Autoencoder differs from a regular encoder because it compresses the input data into a lower resolution which recreates a representation from the input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Parts to an </a:t>
            </a:r>
            <a:r>
              <a:rPr lang="en"/>
              <a:t>AutoEncoder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Encoder - compresses data into the latent space i.e. a hidden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(aka </a:t>
            </a:r>
            <a:r>
              <a:rPr lang="en"/>
              <a:t>Bottleneck</a:t>
            </a:r>
            <a:r>
              <a:rPr lang="en"/>
              <a:t>) - smallest, most compressed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Decoder - reconstructs the compressed dat</a:t>
            </a:r>
            <a:r>
              <a:rPr lang="en"/>
              <a:t>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Anomaly detection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Autoencoders are good at identifying noisy anomalies in images and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 Processing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Good for removing noise from images while retaining important features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 be trained to improve image quality and resolution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Generative models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 be used to generate synthetic images or data if not enough data is present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375" y="1701247"/>
            <a:ext cx="2304799" cy="21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5400000">
            <a:off x="1877006" y="1579985"/>
            <a:ext cx="2153700" cy="2142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4156825" y="2390050"/>
            <a:ext cx="8685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2264224" y="2512350"/>
            <a:ext cx="86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Encoder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100300" y="2458400"/>
            <a:ext cx="101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Bottleneck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/>
          <p:nvPr/>
        </p:nvSpPr>
        <p:spPr>
          <a:xfrm rot="-5400000">
            <a:off x="5140093" y="1579711"/>
            <a:ext cx="2153700" cy="2142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5921773" y="2569900"/>
            <a:ext cx="101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-9" y="2338690"/>
            <a:ext cx="1017000" cy="6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200251" y="2458400"/>
            <a:ext cx="61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8126991" y="2392640"/>
            <a:ext cx="1017000" cy="6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8327250" y="2512350"/>
            <a:ext cx="73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105600" y="2501900"/>
            <a:ext cx="688500" cy="29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/>
          <p:nvPr/>
        </p:nvSpPr>
        <p:spPr>
          <a:xfrm rot="10800000">
            <a:off x="7363300" y="2555850"/>
            <a:ext cx="688500" cy="29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74250" y="3016950"/>
            <a:ext cx="86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Original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882700" y="3727975"/>
            <a:ext cx="1879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Slowly compresses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original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input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Removes noise from input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4156825" y="2963000"/>
            <a:ext cx="1060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compressed version of input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5408600" y="3826125"/>
            <a:ext cx="1879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Slowly decompresses bottleneck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Recreates original input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201250" y="3016950"/>
            <a:ext cx="86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Slightly altered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1297500" y="393750"/>
            <a:ext cx="7038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Autoencoders</a:t>
            </a:r>
            <a:endParaRPr/>
          </a:p>
        </p:txBody>
      </p:sp>
      <p:sp>
        <p:nvSpPr>
          <p:cNvPr id="170" name="Google Shape;170;p16"/>
          <p:cNvSpPr txBox="1"/>
          <p:nvPr>
            <p:ph idx="1" type="body"/>
          </p:nvPr>
        </p:nvSpPr>
        <p:spPr>
          <a:xfrm>
            <a:off x="0" y="1395700"/>
            <a:ext cx="6713400" cy="4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8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Vanilla Autoencoder (Basic Autoencoder)</a:t>
            </a:r>
            <a:endParaRPr b="1"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simplest type of autoencoder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Trained to minimize the reconstruction loss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Denoising Autoencoder</a:t>
            </a:r>
            <a:endParaRPr b="1"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Produces a cleaner version of original noisy input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Introduces noise during training to force the model to recognize important features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Sparse Autoencoder</a:t>
            </a:r>
            <a:endParaRPr b="1"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Adds a </a:t>
            </a:r>
            <a:r>
              <a:rPr b="1" lang="en"/>
              <a:t>sparsity constraint</a:t>
            </a:r>
            <a:r>
              <a:rPr lang="en"/>
              <a:t> (e.g., L1 regularization) to force only a few neurons to be active at a time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Variational Autoencoder (VAE)</a:t>
            </a:r>
            <a:endParaRPr b="1"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Instead of encoding the input into a fixed vector, VAEs learn a </a:t>
            </a:r>
            <a:r>
              <a:rPr b="1" lang="en"/>
              <a:t>probabilistic distribution</a:t>
            </a:r>
            <a:r>
              <a:rPr lang="en"/>
              <a:t> over the latent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Uses </a:t>
            </a:r>
            <a:r>
              <a:rPr b="1" lang="en"/>
              <a:t>Gaussian distribution</a:t>
            </a:r>
            <a:r>
              <a:rPr lang="en"/>
              <a:t> to generate new data points.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Popular for </a:t>
            </a:r>
            <a:r>
              <a:rPr b="1" lang="en"/>
              <a:t>generative modeling</a:t>
            </a:r>
            <a:endParaRPr/>
          </a:p>
        </p:txBody>
      </p:sp>
      <p:pic>
        <p:nvPicPr>
          <p:cNvPr id="171" name="Google Shape;171;p16" title="autoencoder.png"/>
          <p:cNvPicPr preferRelativeResize="0"/>
          <p:nvPr/>
        </p:nvPicPr>
        <p:blipFill rotWithShape="1">
          <a:blip r:embed="rId3">
            <a:alphaModFix/>
          </a:blip>
          <a:srcRect b="0" l="9571" r="9659" t="17742"/>
          <a:stretch/>
        </p:blipFill>
        <p:spPr>
          <a:xfrm>
            <a:off x="6206150" y="767125"/>
            <a:ext cx="2937851" cy="13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6375" y="2161025"/>
            <a:ext cx="2577624" cy="6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 title="Screen_Shot_2020-06-28_at_3.36.11_PM_wfLA8dB.png"/>
          <p:cNvPicPr preferRelativeResize="0"/>
          <p:nvPr/>
        </p:nvPicPr>
        <p:blipFill rotWithShape="1">
          <a:blip r:embed="rId5">
            <a:alphaModFix/>
          </a:blip>
          <a:srcRect b="3956" l="5991" r="4048" t="0"/>
          <a:stretch/>
        </p:blipFill>
        <p:spPr>
          <a:xfrm>
            <a:off x="7635525" y="2849975"/>
            <a:ext cx="1508476" cy="12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 title="download.png"/>
          <p:cNvPicPr preferRelativeResize="0"/>
          <p:nvPr/>
        </p:nvPicPr>
        <p:blipFill rotWithShape="1">
          <a:blip r:embed="rId6">
            <a:alphaModFix/>
          </a:blip>
          <a:srcRect b="6941" l="0" r="0" t="11961"/>
          <a:stretch/>
        </p:blipFill>
        <p:spPr>
          <a:xfrm>
            <a:off x="6776675" y="4061100"/>
            <a:ext cx="2430475" cy="9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1342700" y="0"/>
            <a:ext cx="70389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Autoencoders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0" y="1504125"/>
            <a:ext cx="4626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800"/>
              </a:spcBef>
              <a:spcAft>
                <a:spcPts val="0"/>
              </a:spcAft>
              <a:buSzPts val="1500"/>
              <a:buAutoNum type="arabicPeriod" startAt="5"/>
            </a:pPr>
            <a:r>
              <a:rPr b="1" lang="en" sz="1500"/>
              <a:t>Convolutional Autoencoder (CAE)</a:t>
            </a:r>
            <a:endParaRPr b="1"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Uses </a:t>
            </a:r>
            <a:r>
              <a:rPr b="1" lang="en"/>
              <a:t>convolutional layers</a:t>
            </a:r>
            <a:r>
              <a:rPr lang="en"/>
              <a:t> instead of fully connected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Preserves spatial information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 startAt="5"/>
            </a:pPr>
            <a:r>
              <a:rPr b="1" lang="en" sz="1500"/>
              <a:t>Contractive Autoencoder</a:t>
            </a:r>
            <a:endParaRPr b="1"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Adds a </a:t>
            </a:r>
            <a:r>
              <a:rPr b="1" lang="en"/>
              <a:t>contractive penalty</a:t>
            </a:r>
            <a:r>
              <a:rPr lang="en"/>
              <a:t> to the loss function to prevent small changes in input from drastically affecting the latent space representation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Makes the model more robust against noise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 startAt="5"/>
            </a:pPr>
            <a:r>
              <a:rPr b="1" lang="en" sz="1500"/>
              <a:t>Adversarial Autoencoder (AAE)</a:t>
            </a:r>
            <a:endParaRPr b="1"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Combines an </a:t>
            </a:r>
            <a:r>
              <a:rPr b="1" lang="en"/>
              <a:t>autoencoder</a:t>
            </a:r>
            <a:r>
              <a:rPr lang="en"/>
              <a:t> with an </a:t>
            </a:r>
            <a:r>
              <a:rPr b="1" lang="en"/>
              <a:t>adversarial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encoder learns to map inputs to a latent space distribution that matches a target distribution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7" title="The-structure-of-proposed-Convolutional-AutoEncoders-CAE-for-MNIST-In-the-middle-the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625" y="428418"/>
            <a:ext cx="3650376" cy="13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 title="contractiveautoencod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175" y="1764049"/>
            <a:ext cx="3260825" cy="148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 title="sPCqWm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2165" y="3253401"/>
            <a:ext cx="2231835" cy="18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1297500" y="393750"/>
            <a:ext cx="70389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1297500" y="988950"/>
            <a:ext cx="7038900" cy="4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 can be used in a variety of ways, such as: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</a:t>
            </a:r>
            <a:r>
              <a:rPr lang="en"/>
              <a:t> detection: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Vanilla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Sparse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Contractive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 compressing: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Vanilla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Convolutional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Denoising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Denoising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Convolutional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Domain Adaptation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Adversarial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Synthetic data generation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Adversarial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Anomaly detection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18" title="1_has2O8b3HAUqvcqqLrlBQ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100" y="2099254"/>
            <a:ext cx="4572000" cy="167564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/>
        </p:nvSpPr>
        <p:spPr>
          <a:xfrm>
            <a:off x="5088900" y="3774900"/>
            <a:ext cx="353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Ex: Denoised image produced by Convolutional Autoencoder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1297500" y="393750"/>
            <a:ext cx="7038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simple autoencoders</a:t>
            </a:r>
            <a:endParaRPr/>
          </a:p>
        </p:txBody>
      </p:sp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1297500" y="1441150"/>
            <a:ext cx="411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simple autoencoders create a fixed reconstructed version of the input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pixel </a:t>
            </a:r>
            <a:r>
              <a:rPr lang="en"/>
              <a:t>limitations</a:t>
            </a:r>
            <a:r>
              <a:rPr lang="en"/>
              <a:t> with the reconstructed version as well as non-averaged inputs of the data input, it is a direct input to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no </a:t>
            </a:r>
            <a:r>
              <a:rPr lang="en"/>
              <a:t>variability</a:t>
            </a:r>
            <a:r>
              <a:rPr lang="en"/>
              <a:t> in ability to create </a:t>
            </a:r>
            <a:r>
              <a:rPr lang="en"/>
              <a:t>probability distribution of the encoded data (VAE Encoders do this)</a:t>
            </a:r>
            <a:endParaRPr/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475" y="1321700"/>
            <a:ext cx="2874150" cy="26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VAE autoencoder?</a:t>
            </a:r>
            <a:endParaRPr/>
          </a:p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1143825" y="1567550"/>
            <a:ext cx="615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VAE autoencoder uses a dynamic average of the encoded data of a probabi</a:t>
            </a:r>
            <a:r>
              <a:rPr lang="en"/>
              <a:t>lity distribution into the sample latent space - the mean and variance of the encoded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decoding, it pulls from the sample latent space compared to a </a:t>
            </a:r>
            <a:r>
              <a:rPr lang="en"/>
              <a:t>regular</a:t>
            </a:r>
            <a:r>
              <a:rPr lang="en"/>
              <a:t> encoder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reconstructing the image, it is </a:t>
            </a:r>
            <a:r>
              <a:rPr lang="en"/>
              <a:t>synthetically</a:t>
            </a:r>
            <a:r>
              <a:rPr lang="en"/>
              <a:t> reproduced from the latent space to the decoded output.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reparmatized method with “e” epsilon that has a mean of zero and a stand deviation of 1 for a </a:t>
            </a:r>
            <a:r>
              <a:rPr lang="en"/>
              <a:t>reference</a:t>
            </a:r>
            <a:r>
              <a:rPr lang="en"/>
              <a:t> point when doing back </a:t>
            </a:r>
            <a:r>
              <a:rPr lang="en"/>
              <a:t>propagation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a VAE Autoencoder</a:t>
            </a:r>
            <a:endParaRPr/>
          </a:p>
        </p:txBody>
      </p:sp>
      <p:pic>
        <p:nvPicPr>
          <p:cNvPr id="210" name="Google Shape;2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5907"/>
            <a:ext cx="9144000" cy="3537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